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852" y="-4967"/>
            <a:ext cx="12209687" cy="6867949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0400" y="3452100"/>
            <a:ext cx="8627200" cy="22740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869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8852" y="-4967"/>
            <a:ext cx="12209687" cy="6867949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070333" y="1208468"/>
            <a:ext cx="8051200" cy="10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9265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⦿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1219170" lvl="1" indent="-592652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⌾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828754" lvl="2" indent="-592652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•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2438339" lvl="3" indent="-592652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3047924" lvl="4" indent="-592652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3657509" lvl="5" indent="-592652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■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4267093" lvl="6" indent="-592652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4876678" lvl="7" indent="-592652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5486263" lvl="8" indent="-592652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3400"/>
              <a:buFont typeface="Titillium Web"/>
              <a:buChar char="■"/>
              <a:defRPr sz="45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Google Shape;29;p4"/>
          <p:cNvSpPr/>
          <p:nvPr/>
        </p:nvSpPr>
        <p:spPr>
          <a:xfrm>
            <a:off x="1015999" y="1016000"/>
            <a:ext cx="799200" cy="629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9921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7" y="-5"/>
            <a:ext cx="5176144" cy="2988452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9300937" y="5188833"/>
            <a:ext cx="2890452" cy="1668827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6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40400" y="2170533"/>
            <a:ext cx="9911200" cy="36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1219170" lvl="1" indent="-507987" rtl="0">
              <a:spcBef>
                <a:spcPts val="1333"/>
              </a:spcBef>
              <a:spcAft>
                <a:spcPts val="0"/>
              </a:spcAft>
              <a:buSzPts val="2400"/>
              <a:buChar char="⌾"/>
              <a:defRPr/>
            </a:lvl2pPr>
            <a:lvl3pPr marL="1828754" lvl="2" indent="-507987" rtl="0">
              <a:spcBef>
                <a:spcPts val="1333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1333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333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333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333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333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333"/>
              </a:spcBef>
              <a:spcAft>
                <a:spcPts val="1333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7" y="-5"/>
            <a:ext cx="5176144" cy="2988452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9300937" y="5188833"/>
            <a:ext cx="2890452" cy="1668827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6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40367" y="2170533"/>
            <a:ext cx="4630800" cy="38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⌾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•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420799" y="2170533"/>
            <a:ext cx="4630800" cy="38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⌾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•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7" y="-5"/>
            <a:ext cx="5176144" cy="2988452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9300937" y="5188833"/>
            <a:ext cx="2890452" cy="1668827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6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140400" y="2170533"/>
            <a:ext cx="3087600" cy="38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⌾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552265" y="2170533"/>
            <a:ext cx="3087600" cy="38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⌾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7964129" y="2170533"/>
            <a:ext cx="3087600" cy="38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⌾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7" y="-5"/>
            <a:ext cx="5176144" cy="2988452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9300937" y="5188833"/>
            <a:ext cx="2890452" cy="1668827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6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9300937" y="5188833"/>
            <a:ext cx="2890452" cy="1668827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140400" y="5875067"/>
            <a:ext cx="9911200" cy="4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333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9300937" y="5188833"/>
            <a:ext cx="2890452" cy="1668827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3" y="0"/>
            <a:ext cx="2890452" cy="1668827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0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10F6-967E-D48E-67C1-BE1AE75E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D3F4-AAB4-7773-7EC6-22253D6A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69AD-E3F3-84E9-10D9-E0486171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E4B-6B84-41D0-8FAA-AFCD6F011B0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5013-4454-55B2-1557-169C429A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43C0-F32E-45CB-560A-F8157E8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662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2170533"/>
            <a:ext cx="9911200" cy="3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26281D42-5341-4502-A436-8730F81D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3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7BE65-729A-4375-502F-BBF0BADE0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stand control</a:t>
            </a:r>
          </a:p>
        </p:txBody>
      </p:sp>
    </p:spTree>
    <p:extLst>
      <p:ext uri="{BB962C8B-B14F-4D97-AF65-F5344CB8AC3E}">
        <p14:creationId xmlns:p14="http://schemas.microsoft.com/office/powerpoint/2010/main" val="230660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260C-A0A0-8ACA-4E34-484DF99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5C63F-0B7B-B98A-5F96-1DF40319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4864"/>
            <a:ext cx="4582164" cy="6068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02F50-995A-0DD2-C9CC-FC481F616631}"/>
              </a:ext>
            </a:extLst>
          </p:cNvPr>
          <p:cNvSpPr txBox="1"/>
          <p:nvPr/>
        </p:nvSpPr>
        <p:spPr>
          <a:xfrm>
            <a:off x="1065229" y="2611225"/>
            <a:ext cx="4732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2 water tanks with the same transversal section, one on top of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the control is being performed on the first tank, which is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ultrasonic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flow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pump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amplifier for the control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manual valves and solenoid valves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260C-A0A0-8ACA-4E34-484DF99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B1F43-0383-34C8-FF9A-4A732B77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55" y="1994770"/>
            <a:ext cx="9360816" cy="37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F70F-524C-EB40-8DB6-C4A2C9B6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simulations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5AB43-A867-4589-643E-8241328A5063}"/>
              </a:ext>
            </a:extLst>
          </p:cNvPr>
          <p:cNvSpPr txBox="1"/>
          <p:nvPr/>
        </p:nvSpPr>
        <p:spPr>
          <a:xfrm>
            <a:off x="2337847" y="2724346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level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69E78-3FFC-549A-5C62-F2475DE6B143}"/>
              </a:ext>
            </a:extLst>
          </p:cNvPr>
          <p:cNvSpPr txBox="1"/>
          <p:nvPr/>
        </p:nvSpPr>
        <p:spPr>
          <a:xfrm>
            <a:off x="8735504" y="5654396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flow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F60C2-137A-5096-DAA9-784B8677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4" y="3252248"/>
            <a:ext cx="4900590" cy="3505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C39C3-A354-357C-A403-DF9B065A3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72" y="1885361"/>
            <a:ext cx="5042718" cy="35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5B44-5E62-922A-71FC-DBF8B970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F097A-E0BB-3591-C3ED-ABEA156647C7}"/>
              </a:ext>
            </a:extLst>
          </p:cNvPr>
          <p:cNvSpPr txBox="1"/>
          <p:nvPr/>
        </p:nvSpPr>
        <p:spPr>
          <a:xfrm>
            <a:off x="1140400" y="2772210"/>
            <a:ext cx="325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identify the linear model near the operating point </a:t>
            </a:r>
            <a:r>
              <a:rPr lang="en-US" sz="1800" dirty="0" err="1">
                <a:solidFill>
                  <a:schemeClr val="accent2"/>
                </a:solidFill>
                <a:latin typeface="Titillium Web" panose="00000500000000000000" pitchFamily="2" charset="0"/>
              </a:rPr>
              <a:t>ua</a:t>
            </a: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design the closed loop dynamics as a first order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calculate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CB199-18BB-238B-1FF4-0FE1E7B4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4758848"/>
            <a:ext cx="4439270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F694A-0457-EC7D-50F1-6C55CA92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70" y="3605658"/>
            <a:ext cx="4222082" cy="2949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1030F-E155-D8A5-58FE-884411B46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83" y="1540735"/>
            <a:ext cx="5828256" cy="19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8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478-CC23-AB60-186E-DD9FE546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C305D-EDF3-D6CA-C2C5-8323066E6416}"/>
              </a:ext>
            </a:extLst>
          </p:cNvPr>
          <p:cNvSpPr txBox="1"/>
          <p:nvPr/>
        </p:nvSpPr>
        <p:spPr>
          <a:xfrm>
            <a:off x="2083081" y="2432501"/>
            <a:ext cx="3252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design a static gain to counter the effect of the perturbation on the output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F135-AE87-512D-E6A9-DE595287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64" y="1114667"/>
            <a:ext cx="5701836" cy="4112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3DE87-A238-8137-E33F-8B374B0F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1111"/>
            <a:ext cx="6500854" cy="27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9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09F-4FB3-34BA-EEE2-DDDCCB48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81770-224B-0E88-5187-78B0B0A1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26" y="198730"/>
            <a:ext cx="7139603" cy="2408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BACC2-AFB3-94E3-B0CD-45B262F52CDE}"/>
              </a:ext>
            </a:extLst>
          </p:cNvPr>
          <p:cNvSpPr txBox="1"/>
          <p:nvPr/>
        </p:nvSpPr>
        <p:spPr>
          <a:xfrm>
            <a:off x="659750" y="2933414"/>
            <a:ext cx="3252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break the system in 2 parts: the fast one and the slow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design a controller for the fast one 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B6811-C9CD-CA79-4B2A-87226923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4" y="4521805"/>
            <a:ext cx="2734057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3FF49-55AF-BDD4-6F30-194C96B91437}"/>
              </a:ext>
            </a:extLst>
          </p:cNvPr>
          <p:cNvSpPr txBox="1"/>
          <p:nvPr/>
        </p:nvSpPr>
        <p:spPr>
          <a:xfrm>
            <a:off x="5728230" y="2546353"/>
            <a:ext cx="6012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consider the series connection of the designed controller, the fast part and the slow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treat the above system as a new process and design a new controller for it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894E04-746C-E1A8-39B9-A2C6C62C2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661" y="3746682"/>
            <a:ext cx="2410161" cy="1247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197800-ACF6-DB65-CC9A-929D85276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657" y="3746682"/>
            <a:ext cx="4283248" cy="30431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7678B5-B322-1B37-E4C7-07D924F56760}"/>
              </a:ext>
            </a:extLst>
          </p:cNvPr>
          <p:cNvSpPr txBox="1"/>
          <p:nvPr/>
        </p:nvSpPr>
        <p:spPr>
          <a:xfrm>
            <a:off x="659750" y="6143489"/>
            <a:ext cx="296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Titillium Web" panose="00000500000000000000" pitchFamily="2" charset="0"/>
              </a:rPr>
              <a:t>the perturbation on the input flow is rejected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44976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162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Titillium Web</vt:lpstr>
      <vt:lpstr>Donalbain template</vt:lpstr>
      <vt:lpstr>Lab stand control</vt:lpstr>
      <vt:lpstr>Process description </vt:lpstr>
      <vt:lpstr>Process modeling </vt:lpstr>
      <vt:lpstr>Open loop simulations</vt:lpstr>
      <vt:lpstr>PI Controller</vt:lpstr>
      <vt:lpstr>Feedforward control</vt:lpstr>
      <vt:lpstr>Cascade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Zigler</dc:creator>
  <cp:lastModifiedBy>Alexandru Zigler</cp:lastModifiedBy>
  <cp:revision>2</cp:revision>
  <dcterms:created xsi:type="dcterms:W3CDTF">2023-07-08T15:09:50Z</dcterms:created>
  <dcterms:modified xsi:type="dcterms:W3CDTF">2023-07-08T16:15:44Z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2023-07-08T15:12:04Z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3dcfc3a8-6ad5-4604-9c18-ee2e33ca86e4</vt:lpwstr>
  </property>
  <property fmtid="{D5CDD505-2E9C-101B-9397-08002B2CF9AE}" pid="8" name="MSIP_Label_5b58b62f-6f94-46bd-8089-18e64b0a9abb_ContentBits">
    <vt:lpwstr>0</vt:lpwstr>
  </property>
</Properties>
</file>