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8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1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4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28AA42-B4A8-4890-8718-F5C1CFD08DD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99B421-6204-46A0-9622-DC5DC86DC7E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9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06C9-B174-4115-BF32-1B42A4E5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0"/>
            <a:ext cx="10058400" cy="3566160"/>
          </a:xfrm>
        </p:spPr>
        <p:txBody>
          <a:bodyPr/>
          <a:lstStyle/>
          <a:p>
            <a:pPr algn="ctr"/>
            <a:r>
              <a:rPr lang="ro-RO" dirty="0" err="1"/>
              <a:t>Twin</a:t>
            </a:r>
            <a:r>
              <a:rPr lang="ro-RO" dirty="0"/>
              <a:t> Rotor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E6216-0972-4377-8915-DA18AF8B4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/>
              <a:t>Zigler Alexandru</a:t>
            </a:r>
          </a:p>
        </p:txBody>
      </p:sp>
      <p:pic>
        <p:nvPicPr>
          <p:cNvPr id="4" name="Picture 3" descr="utcn Logo Vector (.CDR) Free Download">
            <a:extLst>
              <a:ext uri="{FF2B5EF4-FFF2-40B4-BE49-F238E27FC236}">
                <a16:creationId xmlns:a16="http://schemas.microsoft.com/office/drawing/2014/main" id="{5678B1D3-1815-4234-AE7A-8EA865B1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54" y="575358"/>
            <a:ext cx="2247291" cy="15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6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BF9B-58B5-4956-8027-421D8556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Implementarea sistemului de control 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A8A9F1-BE27-4E1F-86B5-DB947F3D5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84" y="1819630"/>
            <a:ext cx="8597136" cy="4471279"/>
          </a:xfrm>
        </p:spPr>
      </p:pic>
    </p:spTree>
    <p:extLst>
      <p:ext uri="{BB962C8B-B14F-4D97-AF65-F5344CB8AC3E}">
        <p14:creationId xmlns:p14="http://schemas.microsoft.com/office/powerpoint/2010/main" val="59921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7F3-659D-49B9-8A6F-BF0722CA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9978-3646-4287-BC07-4DED4989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46030-7C7B-4B2A-9E73-55FB5F01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34" y="2390158"/>
            <a:ext cx="6008762" cy="2934512"/>
          </a:xfrm>
          <a:prstGeom prst="rect">
            <a:avLst/>
          </a:prstGeom>
        </p:spPr>
      </p:pic>
      <p:pic>
        <p:nvPicPr>
          <p:cNvPr id="1026" name="Picture 2" descr="Design of an Adaptive Linear Quadratic Regulator for a Twin Rotor  Aerodynamic System | SpringerLink">
            <a:extLst>
              <a:ext uri="{FF2B5EF4-FFF2-40B4-BE49-F238E27FC236}">
                <a16:creationId xmlns:a16="http://schemas.microsoft.com/office/drawing/2014/main" id="{07F8427A-05CC-450E-A31B-8DE736C5A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96" y="1845734"/>
            <a:ext cx="3853424" cy="38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9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9F2F-2866-4F53-BEB9-B83738E1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ro-RO" dirty="0" err="1"/>
              <a:t>ția</a:t>
            </a:r>
            <a:r>
              <a:rPr lang="ro-RO" dirty="0"/>
              <a:t> de transfer liniarizată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799D-0250-489D-BAA2-A7D1F9B0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539949" cy="4023360"/>
          </a:xfrm>
        </p:spPr>
        <p:txBody>
          <a:bodyPr/>
          <a:lstStyle/>
          <a:p>
            <a:r>
              <a:rPr lang="en-GB" dirty="0"/>
              <a:t>H11(s) –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ia</a:t>
            </a:r>
            <a:r>
              <a:rPr lang="en-GB" dirty="0"/>
              <a:t> de transfer de la </a:t>
            </a:r>
            <a:r>
              <a:rPr lang="en-GB" dirty="0" err="1"/>
              <a:t>intrarea</a:t>
            </a:r>
            <a:r>
              <a:rPr lang="en-GB" dirty="0"/>
              <a:t> 1 (tail rotor) la </a:t>
            </a:r>
            <a:r>
              <a:rPr lang="en-GB" dirty="0" err="1"/>
              <a:t>ie</a:t>
            </a:r>
            <a:r>
              <a:rPr lang="ro-RO" dirty="0"/>
              <a:t>ș</a:t>
            </a:r>
            <a:r>
              <a:rPr lang="en-GB" dirty="0" err="1"/>
              <a:t>irea</a:t>
            </a:r>
            <a:r>
              <a:rPr lang="en-GB" dirty="0"/>
              <a:t> 1 (azimuth)</a:t>
            </a:r>
            <a:endParaRPr lang="ro-RO" dirty="0"/>
          </a:p>
          <a:p>
            <a:r>
              <a:rPr lang="en-GB" dirty="0"/>
              <a:t>H1</a:t>
            </a:r>
            <a:r>
              <a:rPr lang="ro-RO" dirty="0"/>
              <a:t>2</a:t>
            </a:r>
            <a:r>
              <a:rPr lang="en-GB" dirty="0"/>
              <a:t>(s) –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ia</a:t>
            </a:r>
            <a:r>
              <a:rPr lang="en-GB" dirty="0"/>
              <a:t> de transfer de la </a:t>
            </a:r>
            <a:r>
              <a:rPr lang="en-GB" dirty="0" err="1"/>
              <a:t>intrarea</a:t>
            </a:r>
            <a:r>
              <a:rPr lang="en-GB" dirty="0"/>
              <a:t> </a:t>
            </a:r>
            <a:r>
              <a:rPr lang="ro-RO" dirty="0"/>
              <a:t>2</a:t>
            </a:r>
            <a:r>
              <a:rPr lang="en-GB" dirty="0"/>
              <a:t> (</a:t>
            </a:r>
            <a:r>
              <a:rPr lang="ro-RO" dirty="0" err="1"/>
              <a:t>main</a:t>
            </a:r>
            <a:r>
              <a:rPr lang="en-GB" dirty="0"/>
              <a:t> rotor) la </a:t>
            </a:r>
            <a:r>
              <a:rPr lang="en-GB" dirty="0" err="1"/>
              <a:t>ie</a:t>
            </a:r>
            <a:r>
              <a:rPr lang="ro-RO" dirty="0"/>
              <a:t>ș</a:t>
            </a:r>
            <a:r>
              <a:rPr lang="en-GB" dirty="0" err="1"/>
              <a:t>irea</a:t>
            </a:r>
            <a:r>
              <a:rPr lang="en-GB" dirty="0"/>
              <a:t> 1 (azimuth)</a:t>
            </a:r>
          </a:p>
          <a:p>
            <a:endParaRPr lang="ro-RO" dirty="0"/>
          </a:p>
          <a:p>
            <a:r>
              <a:rPr lang="en-GB" dirty="0"/>
              <a:t>H</a:t>
            </a:r>
            <a:r>
              <a:rPr lang="ro-RO" dirty="0"/>
              <a:t>2</a:t>
            </a:r>
            <a:r>
              <a:rPr lang="en-GB" dirty="0"/>
              <a:t>1(s) –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ia</a:t>
            </a:r>
            <a:r>
              <a:rPr lang="en-GB" dirty="0"/>
              <a:t> de transfer de la </a:t>
            </a:r>
            <a:r>
              <a:rPr lang="en-GB" dirty="0" err="1"/>
              <a:t>intrarea</a:t>
            </a:r>
            <a:r>
              <a:rPr lang="en-GB" dirty="0"/>
              <a:t> 1 (tail rotor) la </a:t>
            </a:r>
            <a:r>
              <a:rPr lang="en-GB" dirty="0" err="1"/>
              <a:t>ie</a:t>
            </a:r>
            <a:r>
              <a:rPr lang="ro-RO" dirty="0"/>
              <a:t>ș</a:t>
            </a:r>
            <a:r>
              <a:rPr lang="en-GB" dirty="0" err="1"/>
              <a:t>irea</a:t>
            </a:r>
            <a:r>
              <a:rPr lang="en-GB" dirty="0"/>
              <a:t> </a:t>
            </a:r>
            <a:r>
              <a:rPr lang="ro-RO" dirty="0"/>
              <a:t>2</a:t>
            </a:r>
            <a:r>
              <a:rPr lang="en-GB" dirty="0"/>
              <a:t> (</a:t>
            </a:r>
            <a:r>
              <a:rPr lang="ro-RO" dirty="0" err="1"/>
              <a:t>pitch</a:t>
            </a:r>
            <a:r>
              <a:rPr lang="en-GB" dirty="0"/>
              <a:t>)</a:t>
            </a:r>
          </a:p>
          <a:p>
            <a:endParaRPr lang="ro-RO" dirty="0"/>
          </a:p>
          <a:p>
            <a:r>
              <a:rPr lang="en-GB" dirty="0"/>
              <a:t>H</a:t>
            </a:r>
            <a:r>
              <a:rPr lang="ro-RO" dirty="0"/>
              <a:t>22</a:t>
            </a:r>
            <a:r>
              <a:rPr lang="en-GB" dirty="0"/>
              <a:t>(s) –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ia</a:t>
            </a:r>
            <a:r>
              <a:rPr lang="en-GB" dirty="0"/>
              <a:t> de transfer de la </a:t>
            </a:r>
            <a:r>
              <a:rPr lang="en-GB" dirty="0" err="1"/>
              <a:t>intrarea</a:t>
            </a:r>
            <a:r>
              <a:rPr lang="en-GB" dirty="0"/>
              <a:t> </a:t>
            </a:r>
            <a:r>
              <a:rPr lang="ro-RO" dirty="0"/>
              <a:t>2</a:t>
            </a:r>
            <a:r>
              <a:rPr lang="en-GB" dirty="0"/>
              <a:t> (</a:t>
            </a:r>
            <a:r>
              <a:rPr lang="ro-RO" dirty="0" err="1"/>
              <a:t>main</a:t>
            </a:r>
            <a:r>
              <a:rPr lang="en-GB" dirty="0"/>
              <a:t> rotor) la </a:t>
            </a:r>
            <a:r>
              <a:rPr lang="en-GB" dirty="0" err="1"/>
              <a:t>ie</a:t>
            </a:r>
            <a:r>
              <a:rPr lang="ro-RO" dirty="0"/>
              <a:t>ș</a:t>
            </a:r>
            <a:r>
              <a:rPr lang="en-GB" dirty="0" err="1"/>
              <a:t>irea</a:t>
            </a:r>
            <a:r>
              <a:rPr lang="en-GB" dirty="0"/>
              <a:t> </a:t>
            </a:r>
            <a:r>
              <a:rPr lang="ro-RO" dirty="0"/>
              <a:t>2</a:t>
            </a:r>
            <a:r>
              <a:rPr lang="en-GB" dirty="0"/>
              <a:t> (</a:t>
            </a:r>
            <a:r>
              <a:rPr lang="ro-RO" dirty="0" err="1"/>
              <a:t>pitch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13272-C2F9-47B9-8563-4264DE98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34" y="2575455"/>
            <a:ext cx="559195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6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7EE3-9BA5-4737-8C02-405E6AD0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Identificare H11(s) – </a:t>
            </a:r>
            <a:r>
              <a:rPr lang="ro-RO" dirty="0" err="1"/>
              <a:t>closed</a:t>
            </a:r>
            <a:r>
              <a:rPr lang="ro-RO" dirty="0"/>
              <a:t> </a:t>
            </a:r>
            <a:r>
              <a:rPr lang="ro-RO" dirty="0" err="1"/>
              <a:t>loop</a:t>
            </a:r>
            <a:endParaRPr lang="en-GB" dirty="0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88FBDE0-D847-47FE-B95B-030865722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82" y="2102176"/>
            <a:ext cx="6768518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0CC120-404A-47DC-9B04-E5019109B70A}"/>
              </a:ext>
            </a:extLst>
          </p:cNvPr>
          <p:cNvSpPr txBox="1"/>
          <p:nvPr/>
        </p:nvSpPr>
        <p:spPr>
          <a:xfrm>
            <a:off x="1385740" y="2611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E547C-8ED2-48FF-8788-DB2AF5413DC2}"/>
              </a:ext>
            </a:extLst>
          </p:cNvPr>
          <p:cNvSpPr txBox="1"/>
          <p:nvPr/>
        </p:nvSpPr>
        <p:spPr>
          <a:xfrm>
            <a:off x="1097280" y="2102177"/>
            <a:ext cx="4398547" cy="40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06126-89B0-4B6D-A1FB-210761A33224}"/>
              </a:ext>
            </a:extLst>
          </p:cNvPr>
          <p:cNvSpPr txBox="1"/>
          <p:nvPr/>
        </p:nvSpPr>
        <p:spPr>
          <a:xfrm>
            <a:off x="1097280" y="2102176"/>
            <a:ext cx="4202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Această funcție de transfer este instabilă.</a:t>
            </a:r>
          </a:p>
          <a:p>
            <a:r>
              <a:rPr lang="ro-RO" dirty="0"/>
              <a:t>Identificarea open </a:t>
            </a:r>
            <a:r>
              <a:rPr lang="ro-RO" dirty="0" err="1"/>
              <a:t>loop</a:t>
            </a:r>
            <a:r>
              <a:rPr lang="ro-RO" dirty="0"/>
              <a:t> nu a avut rezultate satisfăcătoare.</a:t>
            </a:r>
          </a:p>
          <a:p>
            <a:endParaRPr lang="ro-RO" dirty="0"/>
          </a:p>
          <a:p>
            <a:r>
              <a:rPr lang="ro-RO" dirty="0"/>
              <a:t>Se realizează experimente în buclă închisă cu un regulator PID, se identifică ieșirea.</a:t>
            </a:r>
          </a:p>
          <a:p>
            <a:r>
              <a:rPr lang="ro-RO" dirty="0"/>
              <a:t>Apoi se calculează funcția de transfe</a:t>
            </a:r>
            <a:r>
              <a:rPr lang="en-US" dirty="0"/>
              <a:t>r</a:t>
            </a:r>
            <a:r>
              <a:rPr lang="ro-RO" dirty="0"/>
              <a:t> a procesului cu relația: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E24FF-0523-4203-B5C0-3A2992AB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10500"/>
            <a:ext cx="386769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B501-DCEE-4B01-88B4-82AFE4B8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Identificare H12(s), H21(s), H22(s)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4D98A86-9CB4-4379-AA5F-40485F741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81" y="1732799"/>
            <a:ext cx="3105519" cy="2370731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07AD86-2151-4D61-B20C-6B21AE619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33" y="4103530"/>
            <a:ext cx="4267863" cy="222387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A1040AD-5BFB-45E4-B141-09758E094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04" y="1732799"/>
            <a:ext cx="3087677" cy="2375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2955F-9A7E-49D1-B000-0A1C405CAF1D}"/>
              </a:ext>
            </a:extLst>
          </p:cNvPr>
          <p:cNvSpPr txBox="1"/>
          <p:nvPr/>
        </p:nvSpPr>
        <p:spPr>
          <a:xfrm>
            <a:off x="1097280" y="2117035"/>
            <a:ext cx="472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Identificările au fost făcute cu funcția </a:t>
            </a:r>
            <a:r>
              <a:rPr lang="ro-RO" dirty="0" err="1"/>
              <a:t>tfest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ro-RO" dirty="0"/>
              <a:t>și pentru diferite ordine ale sistemului.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DA978-6FE5-4C07-ABF0-985EFA487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50" y="4322723"/>
            <a:ext cx="6137483" cy="14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1A07-FC2F-4577-8DDD-DAE931AC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Metoda decuplării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4CA1883-EDBF-4990-B98D-FF0EA6F7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68" y="1737360"/>
            <a:ext cx="4798432" cy="24206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0A6C2-1C73-4BAE-8B5C-3637A6EE0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8117"/>
            <a:ext cx="6344535" cy="1228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21878-7E0C-470D-8B4C-36B5CD5A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247" y="2159273"/>
            <a:ext cx="3162741" cy="1028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BA79C6-1F34-4269-947C-C3C1175DA5B2}"/>
              </a:ext>
            </a:extLst>
          </p:cNvPr>
          <p:cNvSpPr txBox="1"/>
          <p:nvPr/>
        </p:nvSpPr>
        <p:spPr>
          <a:xfrm>
            <a:off x="1212574" y="4532243"/>
            <a:ext cx="536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G(s) – sistemul identificat anterior</a:t>
            </a:r>
          </a:p>
          <a:p>
            <a:r>
              <a:rPr lang="ro-RO" dirty="0"/>
              <a:t>H(s) – sistemul impus, pe care vrem să îl obținem</a:t>
            </a:r>
          </a:p>
          <a:p>
            <a:r>
              <a:rPr lang="ro-RO" dirty="0"/>
              <a:t>D(s) - matricea de decuplare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26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70D6-4A80-4277-B4FC-4F7823A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Metoda decuplării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8327-5809-4A63-8DFF-8B8C2C1C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306" y="1845734"/>
            <a:ext cx="10058400" cy="4023360"/>
          </a:xfrm>
        </p:spPr>
        <p:txBody>
          <a:bodyPr/>
          <a:lstStyle/>
          <a:p>
            <a:r>
              <a:rPr lang="ro-RO" dirty="0"/>
              <a:t>Matricea D: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BB6A5-9882-4B79-9EA0-33EAC86B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48" y="1845734"/>
            <a:ext cx="6280032" cy="2697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42349-3614-4D51-80C8-FC3948C5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54" y="4742774"/>
            <a:ext cx="4448796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4C25E-2D27-44E2-8501-A0E62F25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793" y="4651680"/>
            <a:ext cx="4271821" cy="771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348BD3-AFCC-4FC2-809F-A6F2EE393C5B}"/>
              </a:ext>
            </a:extLst>
          </p:cNvPr>
          <p:cNvSpPr txBox="1"/>
          <p:nvPr/>
        </p:nvSpPr>
        <p:spPr>
          <a:xfrm>
            <a:off x="884583" y="3333409"/>
            <a:ext cx="358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 aleg H11(s) și H22(s) - cauzale astfel încât matricea D să fie implementabilă și stabilă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64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490-CEC9-4DA7-80EC-3EB44E22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Regulatoare PI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A69C986-EF9B-4D76-A349-660EED881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99" y="1842234"/>
            <a:ext cx="4119679" cy="215835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0620E15-CA62-4A6B-BF51-3BDFEF9B3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99" y="4000588"/>
            <a:ext cx="4119679" cy="2240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7911E-0E65-4F26-91EE-941AEE27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052" y="3319455"/>
            <a:ext cx="2857899" cy="1362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4A2C02-975E-412A-9080-C89BAE03A648}"/>
              </a:ext>
            </a:extLst>
          </p:cNvPr>
          <p:cNvSpPr txBox="1"/>
          <p:nvPr/>
        </p:nvSpPr>
        <p:spPr>
          <a:xfrm>
            <a:off x="1321904" y="2087217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S-a folosit funcția </a:t>
            </a:r>
            <a:r>
              <a:rPr lang="ro-RO" dirty="0" err="1"/>
              <a:t>pidtool</a:t>
            </a:r>
            <a:r>
              <a:rPr lang="ro-RO" dirty="0"/>
              <a:t> din MATLAB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45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797-5582-4890-9619-5242C454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decuplare - </a:t>
            </a:r>
            <a:r>
              <a:rPr lang="ro-RO" dirty="0" err="1"/>
              <a:t>Simulink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CD70E8C-DD6F-4569-84F5-A9EE695EB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87" y="1846263"/>
            <a:ext cx="10053751" cy="4022725"/>
          </a:xfrm>
        </p:spPr>
      </p:pic>
    </p:spTree>
    <p:extLst>
      <p:ext uri="{BB962C8B-B14F-4D97-AF65-F5344CB8AC3E}">
        <p14:creationId xmlns:p14="http://schemas.microsoft.com/office/powerpoint/2010/main" val="1924598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278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Twin Rotor</vt:lpstr>
      <vt:lpstr>Descrierea sistemului</vt:lpstr>
      <vt:lpstr>Funcția de transfer liniarizată</vt:lpstr>
      <vt:lpstr>Identificare H11(s) – closed loop</vt:lpstr>
      <vt:lpstr>Identificare H12(s), H21(s), H22(s)</vt:lpstr>
      <vt:lpstr>Metoda decuplării</vt:lpstr>
      <vt:lpstr>Metoda decuplării</vt:lpstr>
      <vt:lpstr>Regulatoare PI</vt:lpstr>
      <vt:lpstr>Implementare decuplare - Simulink</vt:lpstr>
      <vt:lpstr>Implementarea sistemului de 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 Rotor</dc:title>
  <dc:creator>Alexandru Zigler</dc:creator>
  <cp:lastModifiedBy>Alexandru Zigler</cp:lastModifiedBy>
  <cp:revision>8</cp:revision>
  <dcterms:created xsi:type="dcterms:W3CDTF">2022-05-23T19:02:45Z</dcterms:created>
  <dcterms:modified xsi:type="dcterms:W3CDTF">2023-05-28T11:28:15Z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2023-05-28T11:16:56Z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667fdeb4-2d52-4ed0-94fd-eae293b0b45f</vt:lpwstr>
  </property>
  <property fmtid="{D5CDD505-2E9C-101B-9397-08002B2CF9AE}" pid="8" name="MSIP_Label_5b58b62f-6f94-46bd-8089-18e64b0a9abb_ContentBits">
    <vt:lpwstr>0</vt:lpwstr>
  </property>
</Properties>
</file>