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2" r:id="rId4"/>
    <p:sldId id="278" r:id="rId5"/>
    <p:sldId id="333" r:id="rId6"/>
    <p:sldId id="263" r:id="rId7"/>
    <p:sldId id="264" r:id="rId8"/>
    <p:sldId id="265" r:id="rId9"/>
    <p:sldId id="266" r:id="rId10"/>
    <p:sldId id="334" r:id="rId11"/>
    <p:sldId id="336" r:id="rId12"/>
    <p:sldId id="267" r:id="rId13"/>
    <p:sldId id="270" r:id="rId14"/>
    <p:sldId id="271" r:id="rId15"/>
    <p:sldId id="272" r:id="rId16"/>
    <p:sldId id="276" r:id="rId17"/>
    <p:sldId id="339" r:id="rId18"/>
    <p:sldId id="337" r:id="rId19"/>
    <p:sldId id="277" r:id="rId20"/>
    <p:sldId id="338" r:id="rId2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01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0" autoAdjust="0"/>
    <p:restoredTop sz="92651" autoAdjust="0"/>
  </p:normalViewPr>
  <p:slideViewPr>
    <p:cSldViewPr snapToGrid="0">
      <p:cViewPr varScale="1">
        <p:scale>
          <a:sx n="90" d="100"/>
          <a:sy n="90" d="100"/>
        </p:scale>
        <p:origin x="88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C5D43-A306-4CE6-B1B5-F25CF3397402}" type="datetimeFigureOut">
              <a:rPr lang="en-SE" smtClean="0"/>
              <a:t>2025-04-08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04AD3-490E-4939-837B-4B95D2BEF9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18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479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3684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29964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7919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1077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26806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3143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369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2002-5462-3DE1-3130-7CCA0891B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07852-2628-5DFE-BBEE-F14784403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AF6F-A260-F5D1-8F1F-0EC6136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2025-04-08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8A2D-F5DC-8819-E9BE-5FDCA4D9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09FB5-BFA4-A5D6-C443-FE32003F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26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B949-8AED-4D2B-3ACA-2D4F7260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3CA8A-3AA8-B946-B7FB-EFAB28A1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92417-A9F2-5DBA-4500-070190BA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2025-04-08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AD30-98BC-3C71-6254-C683CA40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58CA-80B6-EDEA-3E9F-6B1EAA3D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27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AADEB-F7E7-649C-F40C-6D0A4BE9F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79BB5-81A8-0977-D257-64823EE65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27D9-7A6A-1C18-3F5D-C7B36587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2025-04-08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55532-66C0-AB92-B632-A0BD9A77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2CE-103E-6449-FE60-D929BD2E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516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5ECD-42DE-1CF7-0FB5-7F7EA79C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3D9C-0372-C353-635B-ACEE833F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8A99-D62B-05A7-4193-2DFE9365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2025-04-08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1170-E4CE-C216-58AF-4977176D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20C-9F41-7ACC-B2E4-4633E1F9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400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circle with black text&#10;&#10;Description automatically generated">
            <a:extLst>
              <a:ext uri="{FF2B5EF4-FFF2-40B4-BE49-F238E27FC236}">
                <a16:creationId xmlns:a16="http://schemas.microsoft.com/office/drawing/2014/main" id="{CDE0FB2D-CE89-1001-5CCD-73F350DBD9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54" y="5643880"/>
            <a:ext cx="1046446" cy="10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4B05-CCC2-F484-900D-889C6FF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A85B-8111-326A-867A-310C41CEF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13EB-4748-9971-B8F8-461AD327A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45335-F199-2B86-3215-64526610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2025-04-08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73B3A-FAD5-24EF-2D9F-1E020E3E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E92E-AB7A-8106-790F-2A34AEE3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858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97A4-0D03-EAC2-B9A9-375F9660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B652D-4A89-6CAC-137F-055D5DE1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33D27-752D-C242-9E9A-BB866617C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622E9-7F33-E644-681C-F15B6C833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7B3FC-9D14-C681-D425-D905D8616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10F6C-00D6-ADDC-0049-D29D97D4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2025-04-08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AB3DA-9380-6BB3-575C-D98BBF64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4769F-ECB0-9136-73B6-357AA588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02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4108-788C-8983-8F1B-55B8D5F0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0E5C6-3E02-CF38-8701-FA6DFB26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2025-04-08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0AC55-4FBC-A429-1A38-30AA6A5D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5503D-249E-9809-E609-5BED9B92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2855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B5744-6909-EB9C-37C8-8D4969BD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2025-04-08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CB0FA-A53F-CCE6-8833-286880ED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A4B0A-63D2-5E4A-7846-D7A391C7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7966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DB75-03D0-A76C-F5D3-D55C79ED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DD17-B843-4124-A70B-8F4D7F7D1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96CFC-D3BD-D78A-1F10-3F883D95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AFE8D-829C-6853-82A3-2E5E940B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2025-04-08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AB1D6-30C0-A666-D81A-1982AFDD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C42CC-4792-5BF4-2376-C41C7810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013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6E54-AF28-0B34-733F-B77CFF21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C056E-559A-4D92-4F1B-B05262D7E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7AA72-2DBD-F571-7CE6-810285559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598E-98A0-37F6-4A1A-3150E4D1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2025-04-08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E98D9-1732-12E7-17E7-D7D39918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60E23-9F21-B91F-BFB2-6516718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118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ADDF5-A2E7-0D5B-394D-F03FE73A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3BF75-040F-2923-BE9B-85E782EC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15CE-3EB3-A4F0-731C-9470AC5DC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156A-4A9D-4608-9AD9-1A389DFFAF9E}" type="datetimeFigureOut">
              <a:rPr lang="en-SE" smtClean="0"/>
              <a:t>2025-04-08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1A76-03E0-423C-94EB-FB2E8B3C6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60D2-75D8-30A2-270A-1DE2CDB26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94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300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white squares&#10;&#10;Description automatically generated">
            <a:extLst>
              <a:ext uri="{FF2B5EF4-FFF2-40B4-BE49-F238E27FC236}">
                <a16:creationId xmlns:a16="http://schemas.microsoft.com/office/drawing/2014/main" id="{56123A4B-0C92-2444-60B5-31B615C47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0B3D2BDF-4D35-3386-33B4-148E5E8F8B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33732" y="3933497"/>
            <a:ext cx="7124536" cy="661550"/>
          </a:xfrm>
        </p:spPr>
        <p:txBody>
          <a:bodyPr/>
          <a:lstStyle/>
          <a:p>
            <a:r>
              <a:rPr lang="en-GB" altLang="en-SE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Gradient Descent</a:t>
            </a:r>
            <a:endParaRPr lang="en-US" altLang="en-SE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2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79"/>
    </mc:Choice>
    <mc:Fallback xmlns="">
      <p:transition spd="slow" advTm="564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6F79481F-760A-BE21-9178-5D41639B9218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398773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			</a:t>
            </a:r>
            <a:r>
              <a:rPr lang="en-GB" altLang="en-SE" sz="1800" dirty="0" err="1">
                <a:latin typeface="Century Gothic" panose="020B0502020202020204" pitchFamily="34" charset="0"/>
              </a:rPr>
              <a:t>derivator</a:t>
            </a:r>
            <a:endParaRPr lang="en-GB" altLang="en-SE" sz="18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3DBC56AA-694A-F1DE-4D28-91989EE48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88" y="1340813"/>
            <a:ext cx="4965202" cy="3168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62C2EE-3CE3-0897-EF7C-F89ACC1EFC1B}"/>
              </a:ext>
            </a:extLst>
          </p:cNvPr>
          <p:cNvSpPr txBox="1"/>
          <p:nvPr/>
        </p:nvSpPr>
        <p:spPr>
          <a:xfrm>
            <a:off x="552010" y="1410600"/>
            <a:ext cx="5718161" cy="124341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Kom</a:t>
            </a:r>
            <a:r>
              <a:rPr lang="en-US" dirty="0">
                <a:latin typeface="Century Gothic" panose="020B0502020202020204" pitchFamily="34" charset="0"/>
              </a:rPr>
              <a:t> nu </a:t>
            </a:r>
            <a:r>
              <a:rPr lang="en-US" dirty="0" err="1">
                <a:latin typeface="Century Gothic" panose="020B0502020202020204" pitchFamily="34" charset="0"/>
              </a:rPr>
              <a:t>ihåg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derivatan</a:t>
            </a:r>
            <a:r>
              <a:rPr lang="en-US" dirty="0">
                <a:latin typeface="Century Gothic" panose="020B0502020202020204" pitchFamily="34" charset="0"/>
              </a:rPr>
              <a:t> till </a:t>
            </a:r>
            <a:r>
              <a:rPr lang="en-US" dirty="0" err="1">
                <a:latin typeface="Century Gothic" panose="020B0502020202020204" pitchFamily="34" charset="0"/>
              </a:rPr>
              <a:t>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funktion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beskriver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förändringstakten</a:t>
            </a:r>
            <a:r>
              <a:rPr lang="en-US" dirty="0">
                <a:latin typeface="Century Gothic" panose="020B0502020202020204" pitchFamily="34" charset="0"/>
              </a:rPr>
              <a:t>/</a:t>
            </a:r>
            <a:r>
              <a:rPr lang="en-US" dirty="0" err="1">
                <a:latin typeface="Century Gothic" panose="020B0502020202020204" pitchFamily="34" charset="0"/>
              </a:rPr>
              <a:t>lutningen</a:t>
            </a:r>
            <a:r>
              <a:rPr lang="en-US" dirty="0">
                <a:latin typeface="Century Gothic" panose="020B0502020202020204" pitchFamily="34" charset="0"/>
              </a:rPr>
              <a:t> för den </a:t>
            </a:r>
            <a:r>
              <a:rPr lang="en-US" dirty="0" err="1">
                <a:latin typeface="Century Gothic" panose="020B0502020202020204" pitchFamily="34" charset="0"/>
              </a:rPr>
              <a:t>funktionen</a:t>
            </a:r>
            <a:r>
              <a:rPr lang="en-US" dirty="0">
                <a:latin typeface="Century Gothic" panose="020B0502020202020204" pitchFamily="34" charset="0"/>
              </a:rPr>
              <a:t>!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Dvs</a:t>
            </a:r>
            <a:r>
              <a:rPr lang="en-US" dirty="0">
                <a:latin typeface="Century Gothic" panose="020B0502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</a:rPr>
              <a:t>hur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mycket</a:t>
            </a:r>
            <a:r>
              <a:rPr lang="en-US" dirty="0">
                <a:latin typeface="Century Gothic" panose="020B0502020202020204" pitchFamily="34" charset="0"/>
              </a:rPr>
              <a:t> y-</a:t>
            </a:r>
            <a:r>
              <a:rPr lang="en-US" dirty="0" err="1">
                <a:latin typeface="Century Gothic" panose="020B0502020202020204" pitchFamily="34" charset="0"/>
              </a:rPr>
              <a:t>värdet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ändras</a:t>
            </a:r>
            <a:r>
              <a:rPr lang="en-US" dirty="0">
                <a:latin typeface="Century Gothic" panose="020B0502020202020204" pitchFamily="34" charset="0"/>
              </a:rPr>
              <a:t>, för </a:t>
            </a:r>
            <a:r>
              <a:rPr lang="en-US" dirty="0" err="1">
                <a:latin typeface="Century Gothic" panose="020B0502020202020204" pitchFamily="34" charset="0"/>
              </a:rPr>
              <a:t>varje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steg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</a:t>
            </a:r>
            <a:r>
              <a:rPr lang="en-US" dirty="0">
                <a:latin typeface="Century Gothic" panose="020B0502020202020204" pitchFamily="34" charset="0"/>
              </a:rPr>
              <a:t> x.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CF38A8-7853-62A9-071B-A01D66CB37EA}"/>
              </a:ext>
            </a:extLst>
          </p:cNvPr>
          <p:cNvCxnSpPr>
            <a:cxnSpLocks/>
          </p:cNvCxnSpPr>
          <p:nvPr/>
        </p:nvCxnSpPr>
        <p:spPr>
          <a:xfrm flipH="1">
            <a:off x="9518650" y="3697817"/>
            <a:ext cx="694267" cy="47413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CC6416-26E5-B4A3-598C-297E777C6BF4}"/>
              </a:ext>
            </a:extLst>
          </p:cNvPr>
          <p:cNvSpPr txBox="1"/>
          <p:nvPr/>
        </p:nvSpPr>
        <p:spPr>
          <a:xfrm>
            <a:off x="8086235" y="2989367"/>
            <a:ext cx="217540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lutningen</a:t>
            </a:r>
            <a:r>
              <a:rPr lang="en-US" dirty="0">
                <a:latin typeface="Century Gothic" panose="020B0502020202020204" pitchFamily="34" charset="0"/>
              </a:rPr>
              <a:t> vid x = 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02DB66-F2FA-0547-D7EB-CE5745BD30BE}"/>
              </a:ext>
            </a:extLst>
          </p:cNvPr>
          <p:cNvCxnSpPr>
            <a:cxnSpLocks/>
          </p:cNvCxnSpPr>
          <p:nvPr/>
        </p:nvCxnSpPr>
        <p:spPr>
          <a:xfrm>
            <a:off x="9340850" y="3330999"/>
            <a:ext cx="491357" cy="56794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671E94-F3AF-C997-779F-C0074A3034EA}"/>
              </a:ext>
            </a:extLst>
          </p:cNvPr>
          <p:cNvSpPr txBox="1"/>
          <p:nvPr/>
        </p:nvSpPr>
        <p:spPr>
          <a:xfrm>
            <a:off x="552011" y="2908489"/>
            <a:ext cx="513286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Exempel</a:t>
            </a:r>
            <a:r>
              <a:rPr lang="en-US" dirty="0">
                <a:latin typeface="Century Gothic" panose="020B0502020202020204" pitchFamily="34" charset="0"/>
              </a:rPr>
              <a:t>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Vi </a:t>
            </a:r>
            <a:r>
              <a:rPr lang="en-US" dirty="0" err="1">
                <a:latin typeface="Century Gothic" panose="020B0502020202020204" pitchFamily="34" charset="0"/>
              </a:rPr>
              <a:t>har</a:t>
            </a: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Derivatans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värde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punkten</a:t>
            </a:r>
            <a:r>
              <a:rPr lang="en-US" dirty="0">
                <a:latin typeface="Century Gothic" panose="020B0502020202020204" pitchFamily="34" charset="0"/>
              </a:rPr>
              <a:t> x=3 </a:t>
            </a:r>
            <a:r>
              <a:rPr lang="en-US" dirty="0" err="1">
                <a:latin typeface="Century Gothic" panose="020B0502020202020204" pitchFamily="34" charset="0"/>
              </a:rPr>
              <a:t>är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därför</a:t>
            </a: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Dvs</a:t>
            </a:r>
            <a:r>
              <a:rPr lang="en-US" dirty="0">
                <a:latin typeface="Century Gothic" panose="020B0502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</a:rPr>
              <a:t>funktionen</a:t>
            </a:r>
            <a:r>
              <a:rPr lang="en-US" dirty="0">
                <a:latin typeface="Century Gothic" panose="020B0502020202020204" pitchFamily="34" charset="0"/>
              </a:rPr>
              <a:t> f(x) </a:t>
            </a:r>
            <a:r>
              <a:rPr lang="en-US" dirty="0" err="1">
                <a:latin typeface="Century Gothic" panose="020B0502020202020204" pitchFamily="34" charset="0"/>
              </a:rPr>
              <a:t>ökar</a:t>
            </a:r>
            <a:r>
              <a:rPr lang="en-US" dirty="0">
                <a:latin typeface="Century Gothic" panose="020B0502020202020204" pitchFamily="34" charset="0"/>
              </a:rPr>
              <a:t> (</a:t>
            </a:r>
            <a:r>
              <a:rPr lang="en-US" dirty="0" err="1">
                <a:latin typeface="Century Gothic" panose="020B0502020202020204" pitchFamily="34" charset="0"/>
              </a:rPr>
              <a:t>minskar</a:t>
            </a:r>
            <a:r>
              <a:rPr lang="en-US" dirty="0">
                <a:latin typeface="Century Gothic" panose="020B0502020202020204" pitchFamily="34" charset="0"/>
              </a:rPr>
              <a:t>) med ~2 för </a:t>
            </a:r>
            <a:r>
              <a:rPr lang="en-US" dirty="0" err="1">
                <a:latin typeface="Century Gothic" panose="020B0502020202020204" pitchFamily="34" charset="0"/>
              </a:rPr>
              <a:t>varje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steg</a:t>
            </a:r>
            <a:r>
              <a:rPr lang="en-US" dirty="0">
                <a:latin typeface="Century Gothic" panose="020B0502020202020204" pitchFamily="34" charset="0"/>
              </a:rPr>
              <a:t> vi tar </a:t>
            </a:r>
            <a:r>
              <a:rPr lang="en-US" dirty="0" err="1">
                <a:latin typeface="Century Gothic" panose="020B0502020202020204" pitchFamily="34" charset="0"/>
              </a:rPr>
              <a:t>frammåt</a:t>
            </a:r>
            <a:r>
              <a:rPr lang="en-US" dirty="0">
                <a:latin typeface="Century Gothic" panose="020B0502020202020204" pitchFamily="34" charset="0"/>
              </a:rPr>
              <a:t> (</a:t>
            </a:r>
            <a:r>
              <a:rPr lang="en-US" dirty="0" err="1">
                <a:latin typeface="Century Gothic" panose="020B0502020202020204" pitchFamily="34" charset="0"/>
              </a:rPr>
              <a:t>bakåt</a:t>
            </a:r>
            <a:r>
              <a:rPr lang="en-US" dirty="0">
                <a:latin typeface="Century Gothic" panose="020B0502020202020204" pitchFamily="34" charset="0"/>
              </a:rPr>
              <a:t>) </a:t>
            </a:r>
            <a:r>
              <a:rPr lang="en-US" dirty="0" err="1">
                <a:latin typeface="Century Gothic" panose="020B0502020202020204" pitchFamily="34" charset="0"/>
              </a:rPr>
              <a:t>i</a:t>
            </a:r>
            <a:r>
              <a:rPr lang="en-US" dirty="0">
                <a:latin typeface="Century Gothic" panose="020B0502020202020204" pitchFamily="34" charset="0"/>
              </a:rPr>
              <a:t> x-led!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7F3297-6A0B-054B-9687-A948FF1D8620}"/>
                  </a:ext>
                </a:extLst>
              </p:cNvPr>
              <p:cNvSpPr txBox="1"/>
              <p:nvPr/>
            </p:nvSpPr>
            <p:spPr>
              <a:xfrm>
                <a:off x="1390210" y="3576871"/>
                <a:ext cx="1548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7F3297-6A0B-054B-9687-A948FF1D8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210" y="3576871"/>
                <a:ext cx="1548437" cy="276999"/>
              </a:xfrm>
              <a:prstGeom prst="rect">
                <a:avLst/>
              </a:prstGeom>
              <a:blipFill>
                <a:blip r:embed="rId3"/>
                <a:stretch>
                  <a:fillRect l="-5118" t="-2222" r="-3543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EED332-A027-09AD-A08B-C89BBCABE147}"/>
                  </a:ext>
                </a:extLst>
              </p:cNvPr>
              <p:cNvSpPr txBox="1"/>
              <p:nvPr/>
            </p:nvSpPr>
            <p:spPr>
              <a:xfrm>
                <a:off x="552010" y="4843118"/>
                <a:ext cx="3026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SE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4=6 −4=2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EED332-A027-09AD-A08B-C89BBCABE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0" y="4843118"/>
                <a:ext cx="3026854" cy="276999"/>
              </a:xfrm>
              <a:prstGeom prst="rect">
                <a:avLst/>
              </a:prstGeom>
              <a:blipFill>
                <a:blip r:embed="rId4"/>
                <a:stretch>
                  <a:fillRect l="-2218" t="-2174" r="-1411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74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function&#10;&#10;Description automatically generated">
            <a:extLst>
              <a:ext uri="{FF2B5EF4-FFF2-40B4-BE49-F238E27FC236}">
                <a16:creationId xmlns:a16="http://schemas.microsoft.com/office/drawing/2014/main" id="{0DB83BC3-25B6-74CA-3FBB-661629AF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045" y="1345871"/>
            <a:ext cx="4965202" cy="316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77562D-F3B6-A58A-2C6A-A56D7C4F55BE}"/>
              </a:ext>
            </a:extLst>
          </p:cNvPr>
          <p:cNvSpPr txBox="1"/>
          <p:nvPr/>
        </p:nvSpPr>
        <p:spPr>
          <a:xfrm>
            <a:off x="544753" y="1184929"/>
            <a:ext cx="4826449" cy="222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Nu </a:t>
            </a:r>
            <a:r>
              <a:rPr lang="en-US" dirty="0" err="1">
                <a:latin typeface="Century Gothic" panose="020B0502020202020204" pitchFamily="34" charset="0"/>
              </a:rPr>
              <a:t>när</a:t>
            </a:r>
            <a:r>
              <a:rPr lang="en-US" dirty="0">
                <a:latin typeface="Century Gothic" panose="020B0502020202020204" pitchFamily="34" charset="0"/>
              </a:rPr>
              <a:t> vi </a:t>
            </a:r>
            <a:r>
              <a:rPr lang="en-US" dirty="0" err="1">
                <a:latin typeface="Century Gothic" panose="020B0502020202020204" pitchFamily="34" charset="0"/>
              </a:rPr>
              <a:t>har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vår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funktion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och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dess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derivata</a:t>
            </a:r>
            <a:r>
              <a:rPr lang="en-US" dirty="0">
                <a:latin typeface="Century Gothic" panose="020B0502020202020204" pitchFamily="34" charset="0"/>
              </a:rPr>
              <a:t>: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Kan vi </a:t>
            </a:r>
            <a:r>
              <a:rPr lang="en-US" dirty="0" err="1">
                <a:latin typeface="Century Gothic" panose="020B0502020202020204" pitchFamily="34" charset="0"/>
              </a:rPr>
              <a:t>gå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vidare</a:t>
            </a:r>
            <a:r>
              <a:rPr lang="en-US" dirty="0">
                <a:latin typeface="Century Gothic" panose="020B0502020202020204" pitchFamily="34" charset="0"/>
              </a:rPr>
              <a:t> till </a:t>
            </a:r>
            <a:r>
              <a:rPr lang="en-US" dirty="0" err="1">
                <a:latin typeface="Century Gothic" panose="020B0502020202020204" pitchFamily="34" charset="0"/>
              </a:rPr>
              <a:t>nästa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steg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vilket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är</a:t>
            </a:r>
            <a:r>
              <a:rPr lang="en-US" dirty="0">
                <a:latin typeface="Century Gothic" panose="020B0502020202020204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534A65-124E-8351-0764-DD5D3CF82CE1}"/>
                  </a:ext>
                </a:extLst>
              </p:cNvPr>
              <p:cNvSpPr txBox="1"/>
              <p:nvPr/>
            </p:nvSpPr>
            <p:spPr>
              <a:xfrm>
                <a:off x="581877" y="1921967"/>
                <a:ext cx="2376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E" i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i="0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534A65-124E-8351-0764-DD5D3CF82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77" y="1921967"/>
                <a:ext cx="2376100" cy="276999"/>
              </a:xfrm>
              <a:prstGeom prst="rect">
                <a:avLst/>
              </a:prstGeom>
              <a:blipFill>
                <a:blip r:embed="rId3"/>
                <a:stretch>
                  <a:fillRect l="-3077" t="-4348" r="-2051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CEAC08-8126-577E-39A7-8F8CC359C8E0}"/>
                  </a:ext>
                </a:extLst>
              </p:cNvPr>
              <p:cNvSpPr txBox="1"/>
              <p:nvPr/>
            </p:nvSpPr>
            <p:spPr>
              <a:xfrm>
                <a:off x="10886563" y="5093553"/>
                <a:ext cx="340852" cy="418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CEAC08-8126-577E-39A7-8F8CC359C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6563" y="5093553"/>
                <a:ext cx="340852" cy="418576"/>
              </a:xfrm>
              <a:prstGeom prst="rect">
                <a:avLst/>
              </a:prstGeom>
              <a:blipFill>
                <a:blip r:embed="rId4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2">
            <a:extLst>
              <a:ext uri="{FF2B5EF4-FFF2-40B4-BE49-F238E27FC236}">
                <a16:creationId xmlns:a16="http://schemas.microsoft.com/office/drawing/2014/main" id="{EECD7C50-E6D4-DFDF-7701-046BB535BBF9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4883405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			</a:t>
            </a:r>
            <a:r>
              <a:rPr lang="en-GB" altLang="en-SE" sz="1800" dirty="0">
                <a:latin typeface="Century Gothic" panose="020B0502020202020204" pitchFamily="34" charset="0"/>
              </a:rPr>
              <a:t>gradient descent</a:t>
            </a: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5A2AF3-64E8-B64A-EFE2-B06F53251009}"/>
                  </a:ext>
                </a:extLst>
              </p:cNvPr>
              <p:cNvSpPr txBox="1"/>
              <p:nvPr/>
            </p:nvSpPr>
            <p:spPr>
              <a:xfrm>
                <a:off x="544752" y="2442329"/>
                <a:ext cx="1676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E" i="0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5A2AF3-64E8-B64A-EFE2-B06F53251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2" y="2442329"/>
                <a:ext cx="1676677" cy="276999"/>
              </a:xfrm>
              <a:prstGeom prst="rect">
                <a:avLst/>
              </a:prstGeom>
              <a:blipFill>
                <a:blip r:embed="rId5"/>
                <a:stretch>
                  <a:fillRect l="-4364" t="-4444" r="-3273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721D4B-0554-4CFD-AD15-95291A4BCFA0}"/>
                  </a:ext>
                </a:extLst>
              </p:cNvPr>
              <p:cNvSpPr txBox="1"/>
              <p:nvPr/>
            </p:nvSpPr>
            <p:spPr>
              <a:xfrm>
                <a:off x="544753" y="3650439"/>
                <a:ext cx="4826449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b="1" dirty="0" err="1">
                    <a:latin typeface="Century Gothic" panose="020B0502020202020204" pitchFamily="34" charset="0"/>
                  </a:rPr>
                  <a:t>Att</a:t>
                </a:r>
                <a:r>
                  <a:rPr lang="en-US" b="1" dirty="0"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latin typeface="Century Gothic" panose="020B0502020202020204" pitchFamily="34" charset="0"/>
                  </a:rPr>
                  <a:t>helt</a:t>
                </a:r>
                <a:r>
                  <a:rPr lang="en-US" b="1" dirty="0"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latin typeface="Century Gothic" panose="020B0502020202020204" pitchFamily="34" charset="0"/>
                  </a:rPr>
                  <a:t>enkelt</a:t>
                </a:r>
                <a:r>
                  <a:rPr lang="en-US" b="1" dirty="0"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latin typeface="Century Gothic" panose="020B0502020202020204" pitchFamily="34" charset="0"/>
                  </a:rPr>
                  <a:t>gissa</a:t>
                </a:r>
                <a:r>
                  <a:rPr lang="en-US" b="1" dirty="0"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latin typeface="Century Gothic" panose="020B0502020202020204" pitchFamily="34" charset="0"/>
                  </a:rPr>
                  <a:t>ett</a:t>
                </a:r>
                <a:r>
                  <a:rPr lang="en-US" b="1" dirty="0"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latin typeface="Century Gothic" panose="020B0502020202020204" pitchFamily="34" charset="0"/>
                  </a:rPr>
                  <a:t>värde</a:t>
                </a:r>
                <a:r>
                  <a:rPr lang="en-US" b="1" dirty="0">
                    <a:latin typeface="Century Gothic" panose="020B0502020202020204" pitchFamily="34" charset="0"/>
                  </a:rPr>
                  <a:t> </a:t>
                </a:r>
                <a:r>
                  <a:rPr lang="en-US" b="1" dirty="0" err="1">
                    <a:latin typeface="Century Gothic" panose="020B0502020202020204" pitchFamily="34" charset="0"/>
                  </a:rPr>
                  <a:t>på</a:t>
                </a:r>
                <a:r>
                  <a:rPr lang="en-US" b="1" dirty="0">
                    <a:latin typeface="Century Gothic" panose="020B0502020202020204" pitchFamily="34" charset="0"/>
                  </a:rPr>
                  <a:t> x, </a:t>
                </a:r>
                <a:r>
                  <a:rPr lang="en-US" b="1" dirty="0" err="1">
                    <a:latin typeface="Century Gothic" panose="020B0502020202020204" pitchFamily="34" charset="0"/>
                  </a:rPr>
                  <a:t>helt</a:t>
                </a:r>
                <a:r>
                  <a:rPr lang="en-US" b="1" dirty="0">
                    <a:latin typeface="Century Gothic" panose="020B0502020202020204" pitchFamily="34" charset="0"/>
                  </a:rPr>
                  <a:t> at random. </a:t>
                </a: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endParaRPr lang="en-US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 err="1">
                    <a:latin typeface="Century Gothic" panose="020B0502020202020204" pitchFamily="34" charset="0"/>
                  </a:rPr>
                  <a:t>Låt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oss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gissa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på</a:t>
                </a:r>
                <a:r>
                  <a:rPr lang="en-US" dirty="0">
                    <a:latin typeface="Century Gothic" panose="020B0502020202020204" pitchFamily="34" charset="0"/>
                  </a:rPr>
                  <a:t> 5. </a:t>
                </a:r>
                <a:r>
                  <a:rPr lang="en-US" dirty="0" err="1">
                    <a:latin typeface="Century Gothic" panose="020B0502020202020204" pitchFamily="34" charset="0"/>
                  </a:rPr>
                  <a:t>Låt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oss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även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kalla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denna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gissning</a:t>
                </a:r>
                <a:r>
                  <a:rPr lang="en-US" dirty="0">
                    <a:latin typeface="Century Gothic" panose="020B0502020202020204" pitchFamily="34" charset="0"/>
                  </a:rPr>
                  <a:t> för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721D4B-0554-4CFD-AD15-95291A4BC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3" y="3650439"/>
                <a:ext cx="4826449" cy="1492716"/>
              </a:xfrm>
              <a:prstGeom prst="rect">
                <a:avLst/>
              </a:prstGeom>
              <a:blipFill>
                <a:blip r:embed="rId6"/>
                <a:stretch>
                  <a:fillRect l="-1010" t="-4490" r="-1136" b="-530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E523BA-D5B3-2990-8760-FF06E65DD7FC}"/>
              </a:ext>
            </a:extLst>
          </p:cNvPr>
          <p:cNvCxnSpPr>
            <a:cxnSpLocks/>
          </p:cNvCxnSpPr>
          <p:nvPr/>
        </p:nvCxnSpPr>
        <p:spPr>
          <a:xfrm flipV="1">
            <a:off x="11053814" y="4301733"/>
            <a:ext cx="0" cy="82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076F88-6FD0-C0DE-4656-657882CC9EC8}"/>
              </a:ext>
            </a:extLst>
          </p:cNvPr>
          <p:cNvCxnSpPr>
            <a:cxnSpLocks/>
          </p:cNvCxnSpPr>
          <p:nvPr/>
        </p:nvCxnSpPr>
        <p:spPr>
          <a:xfrm flipV="1">
            <a:off x="11053814" y="2171700"/>
            <a:ext cx="16353" cy="1943100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1707B9-8D5C-694B-1DC9-E3F67D1B7F60}"/>
              </a:ext>
            </a:extLst>
          </p:cNvPr>
          <p:cNvCxnSpPr/>
          <p:nvPr/>
        </p:nvCxnSpPr>
        <p:spPr>
          <a:xfrm flipH="1">
            <a:off x="7010400" y="2212340"/>
            <a:ext cx="4059767" cy="0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33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graph of a function&#10;&#10;Description automatically generated">
            <a:extLst>
              <a:ext uri="{FF2B5EF4-FFF2-40B4-BE49-F238E27FC236}">
                <a16:creationId xmlns:a16="http://schemas.microsoft.com/office/drawing/2014/main" id="{F4AE0F1B-59E6-D0BE-A1BA-3363E8BD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045" y="1345871"/>
            <a:ext cx="4965202" cy="316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77562D-F3B6-A58A-2C6A-A56D7C4F55BE}"/>
              </a:ext>
            </a:extLst>
          </p:cNvPr>
          <p:cNvSpPr txBox="1"/>
          <p:nvPr/>
        </p:nvSpPr>
        <p:spPr>
          <a:xfrm>
            <a:off x="544753" y="1184929"/>
            <a:ext cx="482644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Sammanfattningsvis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har</a:t>
            </a:r>
            <a:r>
              <a:rPr lang="en-US" dirty="0">
                <a:latin typeface="Century Gothic" panose="020B0502020202020204" pitchFamily="34" charset="0"/>
              </a:rPr>
              <a:t> vi </a:t>
            </a:r>
            <a:r>
              <a:rPr lang="en-US" dirty="0" err="1">
                <a:latin typeface="Century Gothic" panose="020B0502020202020204" pitchFamily="34" charset="0"/>
              </a:rPr>
              <a:t>hitills</a:t>
            </a: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1. </a:t>
            </a:r>
            <a:r>
              <a:rPr lang="en-US" dirty="0" err="1">
                <a:latin typeface="Century Gothic" panose="020B0502020202020204" pitchFamily="34" charset="0"/>
              </a:rPr>
              <a:t>Vår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funktion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Century Gothic" panose="020B0502020202020204" pitchFamily="34" charset="0"/>
            </a:endParaRP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2. Dess </a:t>
            </a:r>
            <a:r>
              <a:rPr lang="en-US" dirty="0" err="1">
                <a:latin typeface="Century Gothic" panose="020B0502020202020204" pitchFamily="34" charset="0"/>
              </a:rPr>
              <a:t>derivata</a:t>
            </a: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3. </a:t>
            </a:r>
            <a:r>
              <a:rPr lang="en-US" dirty="0" err="1">
                <a:latin typeface="Century Gothic" panose="020B0502020202020204" pitchFamily="34" charset="0"/>
              </a:rPr>
              <a:t>Vår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startgissning</a:t>
            </a: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534A65-124E-8351-0764-DD5D3CF82CE1}"/>
                  </a:ext>
                </a:extLst>
              </p:cNvPr>
              <p:cNvSpPr txBox="1"/>
              <p:nvPr/>
            </p:nvSpPr>
            <p:spPr>
              <a:xfrm>
                <a:off x="1383091" y="2309317"/>
                <a:ext cx="19913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534A65-124E-8351-0764-DD5D3CF82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091" y="2309317"/>
                <a:ext cx="1991378" cy="276999"/>
              </a:xfrm>
              <a:prstGeom prst="rect">
                <a:avLst/>
              </a:prstGeom>
              <a:blipFill>
                <a:blip r:embed="rId3"/>
                <a:stretch>
                  <a:fillRect l="-3670" t="-4444" r="-2141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CBAB20-ACC5-83DC-DB40-408CF433BF14}"/>
                  </a:ext>
                </a:extLst>
              </p:cNvPr>
              <p:cNvSpPr txBox="1"/>
              <p:nvPr/>
            </p:nvSpPr>
            <p:spPr>
              <a:xfrm>
                <a:off x="1313241" y="4140024"/>
                <a:ext cx="751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= 5</a:t>
                </a:r>
                <a:endParaRPr lang="en-SE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CBAB20-ACC5-83DC-DB40-408CF433B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241" y="4140024"/>
                <a:ext cx="751424" cy="369332"/>
              </a:xfrm>
              <a:prstGeom prst="rect">
                <a:avLst/>
              </a:prstGeom>
              <a:blipFill>
                <a:blip r:embed="rId4"/>
                <a:stretch>
                  <a:fillRect t="-8197" r="-5645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5A2AF3-64E8-B64A-EFE2-B06F53251009}"/>
                  </a:ext>
                </a:extLst>
              </p:cNvPr>
              <p:cNvSpPr txBox="1"/>
              <p:nvPr/>
            </p:nvSpPr>
            <p:spPr>
              <a:xfrm>
                <a:off x="1383091" y="3290500"/>
                <a:ext cx="1548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5A2AF3-64E8-B64A-EFE2-B06F53251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091" y="3290500"/>
                <a:ext cx="1548437" cy="276999"/>
              </a:xfrm>
              <a:prstGeom prst="rect">
                <a:avLst/>
              </a:prstGeom>
              <a:blipFill>
                <a:blip r:embed="rId5"/>
                <a:stretch>
                  <a:fillRect l="-5118" t="-2222" r="-3150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74EFB6-A8E0-DF4A-33A3-0B9A3DB0A5AF}"/>
                  </a:ext>
                </a:extLst>
              </p:cNvPr>
              <p:cNvSpPr txBox="1"/>
              <p:nvPr/>
            </p:nvSpPr>
            <p:spPr>
              <a:xfrm>
                <a:off x="10886563" y="5093553"/>
                <a:ext cx="340852" cy="418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74EFB6-A8E0-DF4A-33A3-0B9A3DB0A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6563" y="5093553"/>
                <a:ext cx="340852" cy="418576"/>
              </a:xfrm>
              <a:prstGeom prst="rect">
                <a:avLst/>
              </a:prstGeom>
              <a:blipFill>
                <a:blip r:embed="rId6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37A78A-1922-37E3-FCB0-F4724F3DAAAF}"/>
              </a:ext>
            </a:extLst>
          </p:cNvPr>
          <p:cNvCxnSpPr>
            <a:cxnSpLocks/>
          </p:cNvCxnSpPr>
          <p:nvPr/>
        </p:nvCxnSpPr>
        <p:spPr>
          <a:xfrm flipV="1">
            <a:off x="11053814" y="2171700"/>
            <a:ext cx="16353" cy="1943100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3B0B56-A568-D26A-095C-AC41CB99CBD0}"/>
              </a:ext>
            </a:extLst>
          </p:cNvPr>
          <p:cNvCxnSpPr/>
          <p:nvPr/>
        </p:nvCxnSpPr>
        <p:spPr>
          <a:xfrm flipH="1">
            <a:off x="7010400" y="2212340"/>
            <a:ext cx="4059767" cy="0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6D82-37A4-BA97-A6E0-C6645A9AB671}"/>
              </a:ext>
            </a:extLst>
          </p:cNvPr>
          <p:cNvSpPr txBox="1"/>
          <p:nvPr/>
        </p:nvSpPr>
        <p:spPr>
          <a:xfrm>
            <a:off x="544753" y="4980194"/>
            <a:ext cx="7344604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entury Gothic" panose="020B0502020202020204" pitchFamily="34" charset="0"/>
              </a:rPr>
              <a:t>Det </a:t>
            </a:r>
            <a:r>
              <a:rPr lang="en-US" b="1" dirty="0" err="1">
                <a:latin typeface="Century Gothic" panose="020B0502020202020204" pitchFamily="34" charset="0"/>
              </a:rPr>
              <a:t>här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allt</a:t>
            </a:r>
            <a:r>
              <a:rPr lang="en-US" b="1" dirty="0">
                <a:latin typeface="Century Gothic" panose="020B0502020202020204" pitchFamily="34" charset="0"/>
              </a:rPr>
              <a:t> vi </a:t>
            </a:r>
            <a:r>
              <a:rPr lang="en-US" b="1" dirty="0" err="1">
                <a:latin typeface="Century Gothic" panose="020B0502020202020204" pitchFamily="34" charset="0"/>
              </a:rPr>
              <a:t>behöver</a:t>
            </a:r>
            <a:r>
              <a:rPr lang="en-US" b="1" dirty="0">
                <a:latin typeface="Century Gothic" panose="020B0502020202020204" pitchFamily="34" charset="0"/>
              </a:rPr>
              <a:t> för </a:t>
            </a:r>
            <a:r>
              <a:rPr lang="en-US" b="1" dirty="0" err="1">
                <a:latin typeface="Century Gothic" panose="020B0502020202020204" pitchFamily="34" charset="0"/>
              </a:rPr>
              <a:t>att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utföra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ett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steg</a:t>
            </a:r>
            <a:r>
              <a:rPr lang="en-US" b="1" dirty="0">
                <a:latin typeface="Century Gothic" panose="020B0502020202020204" pitchFamily="34" charset="0"/>
              </a:rPr>
              <a:t> av Gradient Descent!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8E5C88-5645-932A-CA30-E9C5F2C98A20}"/>
              </a:ext>
            </a:extLst>
          </p:cNvPr>
          <p:cNvCxnSpPr>
            <a:cxnSpLocks/>
          </p:cNvCxnSpPr>
          <p:nvPr/>
        </p:nvCxnSpPr>
        <p:spPr>
          <a:xfrm flipV="1">
            <a:off x="11053814" y="4301733"/>
            <a:ext cx="0" cy="82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12">
            <a:extLst>
              <a:ext uri="{FF2B5EF4-FFF2-40B4-BE49-F238E27FC236}">
                <a16:creationId xmlns:a16="http://schemas.microsoft.com/office/drawing/2014/main" id="{4A79B543-E0C8-6A59-5661-E8FC6AE4F61B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4883405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			</a:t>
            </a:r>
            <a:r>
              <a:rPr lang="en-GB" altLang="en-SE" sz="1800" dirty="0">
                <a:latin typeface="Century Gothic" panose="020B0502020202020204" pitchFamily="34" charset="0"/>
              </a:rPr>
              <a:t>gradient descent</a:t>
            </a: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07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graph of a function&#10;&#10;Description automatically generated">
            <a:extLst>
              <a:ext uri="{FF2B5EF4-FFF2-40B4-BE49-F238E27FC236}">
                <a16:creationId xmlns:a16="http://schemas.microsoft.com/office/drawing/2014/main" id="{9F0155DB-8871-8D9D-66A9-B99CA2E50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43" y="1345871"/>
            <a:ext cx="4965202" cy="30229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77562D-F3B6-A58A-2C6A-A56D7C4F55BE}"/>
              </a:ext>
            </a:extLst>
          </p:cNvPr>
          <p:cNvSpPr txBox="1"/>
          <p:nvPr/>
        </p:nvSpPr>
        <p:spPr>
          <a:xfrm>
            <a:off x="544753" y="1184929"/>
            <a:ext cx="4826449" cy="239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Gradient Descent </a:t>
            </a:r>
            <a:r>
              <a:rPr lang="en-US" dirty="0" err="1">
                <a:latin typeface="Century Gothic" panose="020B0502020202020204" pitchFamily="34" charset="0"/>
              </a:rPr>
              <a:t>är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enkelt</a:t>
            </a:r>
            <a:r>
              <a:rPr lang="en-US" dirty="0">
                <a:latin typeface="Century Gothic" panose="020B0502020202020204" pitchFamily="34" charset="0"/>
              </a:rPr>
              <a:t> &amp; </a:t>
            </a:r>
            <a:r>
              <a:rPr lang="en-US" dirty="0" err="1">
                <a:latin typeface="Century Gothic" panose="020B0502020202020204" pitchFamily="34" charset="0"/>
              </a:rPr>
              <a:t>så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här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går</a:t>
            </a:r>
            <a:r>
              <a:rPr lang="en-US" dirty="0">
                <a:latin typeface="Century Gothic" panose="020B0502020202020204" pitchFamily="34" charset="0"/>
              </a:rPr>
              <a:t> det till: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Vi </a:t>
            </a:r>
            <a:r>
              <a:rPr lang="en-US" dirty="0" err="1">
                <a:latin typeface="Century Gothic" panose="020B0502020202020204" pitchFamily="34" charset="0"/>
              </a:rPr>
              <a:t>modifierar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vår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gissning</a:t>
            </a:r>
            <a:r>
              <a:rPr lang="en-US" dirty="0">
                <a:latin typeface="Century Gothic" panose="020B0502020202020204" pitchFamily="34" charset="0"/>
              </a:rPr>
              <a:t> av x, </a:t>
            </a:r>
            <a:r>
              <a:rPr lang="en-US" dirty="0" err="1">
                <a:latin typeface="Century Gothic" panose="020B0502020202020204" pitchFamily="34" charset="0"/>
              </a:rPr>
              <a:t>genom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i="1" dirty="0" err="1">
                <a:latin typeface="Century Gothic" panose="020B0502020202020204" pitchFamily="34" charset="0"/>
              </a:rPr>
              <a:t>backa</a:t>
            </a:r>
            <a:r>
              <a:rPr lang="en-US" dirty="0">
                <a:latin typeface="Century Gothic" panose="020B0502020202020204" pitchFamily="34" charset="0"/>
              </a:rPr>
              <a:t> lite </a:t>
            </a:r>
            <a:r>
              <a:rPr lang="en-US" dirty="0" err="1">
                <a:latin typeface="Century Gothic" panose="020B0502020202020204" pitchFamily="34" charset="0"/>
              </a:rPr>
              <a:t>grann</a:t>
            </a:r>
            <a:r>
              <a:rPr lang="en-US" dirty="0">
                <a:latin typeface="Century Gothic" panose="020B0502020202020204" pitchFamily="34" charset="0"/>
              </a:rPr>
              <a:t> I </a:t>
            </a:r>
            <a:r>
              <a:rPr lang="en-US" dirty="0" err="1">
                <a:latin typeface="Century Gothic" panose="020B0502020202020204" pitchFamily="34" charset="0"/>
              </a:rPr>
              <a:t>derivatans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riktning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b="1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Med </a:t>
            </a:r>
            <a:r>
              <a:rPr lang="en-US" dirty="0" err="1">
                <a:latin typeface="Century Gothic" panose="020B0502020202020204" pitchFamily="34" charset="0"/>
              </a:rPr>
              <a:t>andra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ord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ges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vårt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nya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värde</a:t>
            </a:r>
            <a:r>
              <a:rPr lang="en-US" dirty="0">
                <a:latin typeface="Century Gothic" panose="020B0502020202020204" pitchFamily="34" charset="0"/>
              </a:rPr>
              <a:t> för x av </a:t>
            </a:r>
            <a:r>
              <a:rPr lang="en-US" dirty="0" err="1">
                <a:latin typeface="Century Gothic" panose="020B0502020202020204" pitchFamily="34" charset="0"/>
              </a:rPr>
              <a:t>följande</a:t>
            </a:r>
            <a:r>
              <a:rPr lang="en-US" dirty="0">
                <a:latin typeface="Century Gothic" panose="020B0502020202020204" pitchFamily="34" charset="0"/>
              </a:rPr>
              <a:t>: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EECD7C50-E6D4-DFDF-7701-046BB535BBF9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498532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			</a:t>
            </a:r>
            <a:r>
              <a:rPr lang="en-GB" altLang="en-SE" sz="1800" dirty="0">
                <a:latin typeface="Century Gothic" panose="020B0502020202020204" pitchFamily="34" charset="0"/>
              </a:rPr>
              <a:t>gradient descent</a:t>
            </a: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3A4EB6-9880-91B0-0A93-BC1EB8A88B55}"/>
                  </a:ext>
                </a:extLst>
              </p:cNvPr>
              <p:cNvSpPr txBox="1"/>
              <p:nvPr/>
            </p:nvSpPr>
            <p:spPr>
              <a:xfrm>
                <a:off x="545055" y="3748473"/>
                <a:ext cx="4096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E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E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.4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3A4EB6-9880-91B0-0A93-BC1EB8A8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5" y="3748473"/>
                <a:ext cx="4096634" cy="276999"/>
              </a:xfrm>
              <a:prstGeom prst="rect">
                <a:avLst/>
              </a:prstGeom>
              <a:blipFill>
                <a:blip r:embed="rId4"/>
                <a:stretch>
                  <a:fillRect l="-446" t="-2222" r="-1042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13B656E-365B-F3BB-569E-28036AFA4948}"/>
              </a:ext>
            </a:extLst>
          </p:cNvPr>
          <p:cNvSpPr txBox="1"/>
          <p:nvPr/>
        </p:nvSpPr>
        <p:spPr>
          <a:xfrm>
            <a:off x="1143905" y="4623905"/>
            <a:ext cx="3155414" cy="8402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dirty="0" err="1">
                <a:latin typeface="Century Gothic" panose="020B0502020202020204" pitchFamily="34" charset="0"/>
              </a:rPr>
              <a:t>Värde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som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kontrollerar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hur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mycket</a:t>
            </a:r>
            <a:r>
              <a:rPr lang="en-GB" dirty="0">
                <a:latin typeface="Century Gothic" panose="020B0502020202020204" pitchFamily="34" charset="0"/>
              </a:rPr>
              <a:t> vi </a:t>
            </a:r>
            <a:r>
              <a:rPr lang="en-GB" dirty="0" err="1">
                <a:latin typeface="Century Gothic" panose="020B0502020202020204" pitchFamily="34" charset="0"/>
              </a:rPr>
              <a:t>backar</a:t>
            </a:r>
            <a:r>
              <a:rPr lang="en-GB" dirty="0">
                <a:latin typeface="Century Gothic" panose="020B0502020202020204" pitchFamily="34" charset="0"/>
              </a:rPr>
              <a:t> – </a:t>
            </a:r>
            <a:r>
              <a:rPr lang="en-GB" dirty="0" err="1">
                <a:latin typeface="Century Gothic" panose="020B0502020202020204" pitchFamily="34" charset="0"/>
              </a:rPr>
              <a:t>kallas</a:t>
            </a:r>
            <a:r>
              <a:rPr lang="en-GB" dirty="0">
                <a:latin typeface="Century Gothic" panose="020B0502020202020204" pitchFamily="34" charset="0"/>
              </a:rPr>
              <a:t> för </a:t>
            </a:r>
            <a:r>
              <a:rPr lang="en-GB" i="1" dirty="0">
                <a:latin typeface="Century Gothic" panose="020B0502020202020204" pitchFamily="34" charset="0"/>
              </a:rPr>
              <a:t>learning rate.</a:t>
            </a:r>
            <a:endParaRPr lang="en-US" i="1" dirty="0">
              <a:latin typeface="Century Gothic" panose="020B0502020202020204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B9A98C-461A-775D-BA4D-F1C8271B4404}"/>
              </a:ext>
            </a:extLst>
          </p:cNvPr>
          <p:cNvCxnSpPr>
            <a:stCxn id="47" idx="0"/>
          </p:cNvCxnSpPr>
          <p:nvPr/>
        </p:nvCxnSpPr>
        <p:spPr>
          <a:xfrm flipH="1" flipV="1">
            <a:off x="1836057" y="4068315"/>
            <a:ext cx="885555" cy="55559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F067A51-E14F-AB5A-B8EC-1BA52B92332E}"/>
              </a:ext>
            </a:extLst>
          </p:cNvPr>
          <p:cNvCxnSpPr>
            <a:stCxn id="47" idx="0"/>
          </p:cNvCxnSpPr>
          <p:nvPr/>
        </p:nvCxnSpPr>
        <p:spPr>
          <a:xfrm flipV="1">
            <a:off x="2721612" y="4025472"/>
            <a:ext cx="877931" cy="5984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5A11BB-EBA6-D865-7D02-88CE8AB0675E}"/>
                  </a:ext>
                </a:extLst>
              </p:cNvPr>
              <p:cNvSpPr txBox="1"/>
              <p:nvPr/>
            </p:nvSpPr>
            <p:spPr>
              <a:xfrm>
                <a:off x="10886563" y="5093553"/>
                <a:ext cx="340852" cy="418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5A11BB-EBA6-D865-7D02-88CE8AB06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6563" y="5093553"/>
                <a:ext cx="340852" cy="418576"/>
              </a:xfrm>
              <a:prstGeom prst="rect">
                <a:avLst/>
              </a:prstGeom>
              <a:blipFill>
                <a:blip r:embed="rId5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D5712D-9CA4-D677-8898-E64FEEEF0260}"/>
              </a:ext>
            </a:extLst>
          </p:cNvPr>
          <p:cNvCxnSpPr>
            <a:cxnSpLocks/>
          </p:cNvCxnSpPr>
          <p:nvPr/>
        </p:nvCxnSpPr>
        <p:spPr>
          <a:xfrm flipV="1">
            <a:off x="11053814" y="4301733"/>
            <a:ext cx="0" cy="82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19A857-D4BC-34F3-2C76-557BD629C61D}"/>
              </a:ext>
            </a:extLst>
          </p:cNvPr>
          <p:cNvCxnSpPr>
            <a:cxnSpLocks/>
          </p:cNvCxnSpPr>
          <p:nvPr/>
        </p:nvCxnSpPr>
        <p:spPr>
          <a:xfrm flipV="1">
            <a:off x="11053814" y="2171700"/>
            <a:ext cx="16353" cy="1943100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E41528-846F-4587-EA10-9BB147DC7C22}"/>
              </a:ext>
            </a:extLst>
          </p:cNvPr>
          <p:cNvCxnSpPr/>
          <p:nvPr/>
        </p:nvCxnSpPr>
        <p:spPr>
          <a:xfrm flipH="1">
            <a:off x="7010400" y="2212340"/>
            <a:ext cx="4059767" cy="0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D02D82-BA40-287E-6C90-EBF6A54190C6}"/>
              </a:ext>
            </a:extLst>
          </p:cNvPr>
          <p:cNvCxnSpPr>
            <a:cxnSpLocks/>
          </p:cNvCxnSpPr>
          <p:nvPr/>
        </p:nvCxnSpPr>
        <p:spPr>
          <a:xfrm flipV="1">
            <a:off x="10710334" y="2915422"/>
            <a:ext cx="0" cy="1199378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531833-771E-3219-9DE1-43E3E3A40813}"/>
              </a:ext>
            </a:extLst>
          </p:cNvPr>
          <p:cNvCxnSpPr>
            <a:cxnSpLocks/>
          </p:cNvCxnSpPr>
          <p:nvPr/>
        </p:nvCxnSpPr>
        <p:spPr>
          <a:xfrm flipV="1">
            <a:off x="10710334" y="4301733"/>
            <a:ext cx="0" cy="82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42C3BEA-DB98-56E0-5CBC-CA076133A658}"/>
                  </a:ext>
                </a:extLst>
              </p:cNvPr>
              <p:cNvSpPr txBox="1"/>
              <p:nvPr/>
            </p:nvSpPr>
            <p:spPr>
              <a:xfrm>
                <a:off x="10539362" y="5093553"/>
                <a:ext cx="340852" cy="418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42C3BEA-DB98-56E0-5CBC-CA076133A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362" y="5093553"/>
                <a:ext cx="340852" cy="418576"/>
              </a:xfrm>
              <a:prstGeom prst="rect">
                <a:avLst/>
              </a:prstGeom>
              <a:blipFill>
                <a:blip r:embed="rId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31EC07-0704-2E47-DCC8-7AD6DD4D594A}"/>
              </a:ext>
            </a:extLst>
          </p:cNvPr>
          <p:cNvCxnSpPr>
            <a:cxnSpLocks/>
          </p:cNvCxnSpPr>
          <p:nvPr/>
        </p:nvCxnSpPr>
        <p:spPr>
          <a:xfrm flipH="1">
            <a:off x="7010400" y="2912247"/>
            <a:ext cx="3702563" cy="3175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79FCFA-B0D6-FD28-320E-BB3673376623}"/>
                  </a:ext>
                </a:extLst>
              </p:cNvPr>
              <p:cNvSpPr txBox="1"/>
              <p:nvPr/>
            </p:nvSpPr>
            <p:spPr>
              <a:xfrm>
                <a:off x="4795483" y="4890822"/>
                <a:ext cx="2188484" cy="276999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4=6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79FCFA-B0D6-FD28-320E-BB3673376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483" y="4890822"/>
                <a:ext cx="2188484" cy="276999"/>
              </a:xfrm>
              <a:prstGeom prst="rect">
                <a:avLst/>
              </a:prstGeom>
              <a:blipFill>
                <a:blip r:embed="rId7"/>
                <a:stretch>
                  <a:fillRect l="-3039" r="-1381" b="-26531"/>
                </a:stretch>
              </a:blipFill>
              <a:ln w="190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028EB3-0D52-567A-235B-93F26C927B65}"/>
              </a:ext>
            </a:extLst>
          </p:cNvPr>
          <p:cNvCxnSpPr>
            <a:cxnSpLocks/>
          </p:cNvCxnSpPr>
          <p:nvPr/>
        </p:nvCxnSpPr>
        <p:spPr>
          <a:xfrm flipH="1" flipV="1">
            <a:off x="4019638" y="4031652"/>
            <a:ext cx="1105255" cy="7813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05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7" grpId="0" animBg="1"/>
      <p:bldP spid="20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graph of a function&#10;&#10;Description automatically generated">
            <a:extLst>
              <a:ext uri="{FF2B5EF4-FFF2-40B4-BE49-F238E27FC236}">
                <a16:creationId xmlns:a16="http://schemas.microsoft.com/office/drawing/2014/main" id="{33A62A16-D8C8-B331-0C0C-68CF6BF40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43" y="1345871"/>
            <a:ext cx="4965202" cy="30229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77562D-F3B6-A58A-2C6A-A56D7C4F55BE}"/>
              </a:ext>
            </a:extLst>
          </p:cNvPr>
          <p:cNvSpPr txBox="1"/>
          <p:nvPr/>
        </p:nvSpPr>
        <p:spPr>
          <a:xfrm>
            <a:off x="544753" y="1184929"/>
            <a:ext cx="515119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Men, </a:t>
            </a:r>
            <a:r>
              <a:rPr lang="en-US" dirty="0" err="1">
                <a:latin typeface="Century Gothic" panose="020B0502020202020204" pitchFamily="34" charset="0"/>
              </a:rPr>
              <a:t>jämför</a:t>
            </a:r>
            <a:r>
              <a:rPr lang="en-US" dirty="0">
                <a:latin typeface="Century Gothic" panose="020B0502020202020204" pitchFamily="34" charset="0"/>
              </a:rPr>
              <a:t> nu </a:t>
            </a:r>
            <a:r>
              <a:rPr lang="en-US" dirty="0" err="1">
                <a:latin typeface="Century Gothic" panose="020B0502020202020204" pitchFamily="34" charset="0"/>
              </a:rPr>
              <a:t>funktionens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värde</a:t>
            </a:r>
            <a:r>
              <a:rPr lang="en-US" dirty="0">
                <a:latin typeface="Century Gothic" panose="020B0502020202020204" pitchFamily="34" charset="0"/>
              </a:rPr>
              <a:t> för </a:t>
            </a:r>
            <a:r>
              <a:rPr lang="en-US" dirty="0" err="1">
                <a:latin typeface="Century Gothic" panose="020B0502020202020204" pitchFamily="34" charset="0"/>
              </a:rPr>
              <a:t>båda</a:t>
            </a:r>
            <a:r>
              <a:rPr lang="en-US" dirty="0">
                <a:latin typeface="Century Gothic" panose="020B0502020202020204" pitchFamily="34" charset="0"/>
              </a:rPr>
              <a:t> x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EECD7C50-E6D4-DFDF-7701-046BB535BBF9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498532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			</a:t>
            </a:r>
            <a:r>
              <a:rPr lang="en-GB" altLang="en-SE" sz="1800" dirty="0">
                <a:latin typeface="Century Gothic" panose="020B0502020202020204" pitchFamily="34" charset="0"/>
              </a:rPr>
              <a:t>gradient descent</a:t>
            </a: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1C002AD-B9C0-0C5A-E2A9-00B8542A7681}"/>
                  </a:ext>
                </a:extLst>
              </p:cNvPr>
              <p:cNvSpPr txBox="1"/>
              <p:nvPr/>
            </p:nvSpPr>
            <p:spPr>
              <a:xfrm>
                <a:off x="565046" y="2033200"/>
                <a:ext cx="1991378" cy="276999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1C002AD-B9C0-0C5A-E2A9-00B8542A7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6" y="2033200"/>
                <a:ext cx="1991378" cy="276999"/>
              </a:xfrm>
              <a:prstGeom prst="rect">
                <a:avLst/>
              </a:prstGeom>
              <a:blipFill>
                <a:blip r:embed="rId4"/>
                <a:stretch>
                  <a:fillRect l="-3343" t="-2083" r="-1824" b="-29167"/>
                </a:stretch>
              </a:blipFill>
              <a:ln w="190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4FECC1-6222-9857-3BE7-B513F6F3A41C}"/>
                  </a:ext>
                </a:extLst>
              </p:cNvPr>
              <p:cNvSpPr txBox="1"/>
              <p:nvPr/>
            </p:nvSpPr>
            <p:spPr>
              <a:xfrm>
                <a:off x="844469" y="4301733"/>
                <a:ext cx="5494097" cy="590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latin typeface="Century Gothic" panose="020B0502020202020204" pitchFamily="34" charset="0"/>
                  </a:rPr>
                  <a:t>Vår </a:t>
                </a:r>
                <a:r>
                  <a:rPr lang="en-US" dirty="0" err="1">
                    <a:latin typeface="Century Gothic" panose="020B0502020202020204" pitchFamily="34" charset="0"/>
                  </a:rPr>
                  <a:t>funktion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i="1" dirty="0">
                    <a:latin typeface="Century Gothic" panose="020B0502020202020204" pitchFamily="34" charset="0"/>
                  </a:rPr>
                  <a:t>f(x)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minskar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i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värde</a:t>
                </a:r>
                <a:r>
                  <a:rPr lang="en-US" dirty="0">
                    <a:latin typeface="Century Gothic" panose="020B0502020202020204" pitchFamily="34" charset="0"/>
                  </a:rPr>
                  <a:t> 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E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, </a:t>
                </a:r>
                <a:r>
                  <a:rPr lang="en-US" dirty="0" err="1">
                    <a:latin typeface="Century Gothic" panose="020B0502020202020204" pitchFamily="34" charset="0"/>
                  </a:rPr>
                  <a:t>jämfört</a:t>
                </a:r>
                <a:r>
                  <a:rPr lang="en-US" dirty="0">
                    <a:latin typeface="Century Gothic" panose="020B0502020202020204" pitchFamily="34" charset="0"/>
                  </a:rPr>
                  <a:t>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- </a:t>
                </a:r>
                <a:r>
                  <a:rPr lang="en-US" dirty="0" err="1">
                    <a:latin typeface="Century Gothic" panose="020B0502020202020204" pitchFamily="34" charset="0"/>
                  </a:rPr>
                  <a:t>vilket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är</a:t>
                </a:r>
                <a:r>
                  <a:rPr lang="en-US" dirty="0">
                    <a:latin typeface="Century Gothic" panose="020B0502020202020204" pitchFamily="34" charset="0"/>
                  </a:rPr>
                  <a:t> precis det vi </a:t>
                </a:r>
                <a:r>
                  <a:rPr lang="en-US" dirty="0" err="1">
                    <a:latin typeface="Century Gothic" panose="020B0502020202020204" pitchFamily="34" charset="0"/>
                  </a:rPr>
                  <a:t>eftersöker</a:t>
                </a:r>
                <a:r>
                  <a:rPr lang="en-US" dirty="0">
                    <a:latin typeface="Century Gothic" panose="020B0502020202020204" pitchFamily="34" charset="0"/>
                  </a:rPr>
                  <a:t>!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4FECC1-6222-9857-3BE7-B513F6F3A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69" y="4301733"/>
                <a:ext cx="5494097" cy="590931"/>
              </a:xfrm>
              <a:prstGeom prst="rect">
                <a:avLst/>
              </a:prstGeom>
              <a:blipFill>
                <a:blip r:embed="rId5"/>
                <a:stretch>
                  <a:fillRect l="-999" t="-11340" r="-888" b="-154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E74709-D553-C3F1-42CC-23EC2603CD2E}"/>
                  </a:ext>
                </a:extLst>
              </p:cNvPr>
              <p:cNvSpPr txBox="1"/>
              <p:nvPr/>
            </p:nvSpPr>
            <p:spPr>
              <a:xfrm>
                <a:off x="10886563" y="5093553"/>
                <a:ext cx="340852" cy="418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E74709-D553-C3F1-42CC-23EC2603C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6563" y="5093553"/>
                <a:ext cx="340852" cy="418576"/>
              </a:xfrm>
              <a:prstGeom prst="rect">
                <a:avLst/>
              </a:prstGeom>
              <a:blipFill>
                <a:blip r:embed="rId6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AE8918-C0E4-E869-992C-A5E79E09A12E}"/>
              </a:ext>
            </a:extLst>
          </p:cNvPr>
          <p:cNvCxnSpPr>
            <a:cxnSpLocks/>
          </p:cNvCxnSpPr>
          <p:nvPr/>
        </p:nvCxnSpPr>
        <p:spPr>
          <a:xfrm flipV="1">
            <a:off x="11053814" y="4301733"/>
            <a:ext cx="0" cy="82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1C1AEE-5198-2B7E-FA1E-D9B8309C7904}"/>
              </a:ext>
            </a:extLst>
          </p:cNvPr>
          <p:cNvCxnSpPr>
            <a:cxnSpLocks/>
          </p:cNvCxnSpPr>
          <p:nvPr/>
        </p:nvCxnSpPr>
        <p:spPr>
          <a:xfrm flipV="1">
            <a:off x="11053814" y="2171700"/>
            <a:ext cx="16353" cy="1943100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C28F7D-C531-44BD-CB5B-93A75E157BED}"/>
              </a:ext>
            </a:extLst>
          </p:cNvPr>
          <p:cNvCxnSpPr/>
          <p:nvPr/>
        </p:nvCxnSpPr>
        <p:spPr>
          <a:xfrm flipH="1">
            <a:off x="7010400" y="2212340"/>
            <a:ext cx="4059767" cy="0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93C8C0-1945-554A-C6B7-9DE86127E503}"/>
              </a:ext>
            </a:extLst>
          </p:cNvPr>
          <p:cNvCxnSpPr>
            <a:cxnSpLocks/>
          </p:cNvCxnSpPr>
          <p:nvPr/>
        </p:nvCxnSpPr>
        <p:spPr>
          <a:xfrm flipV="1">
            <a:off x="10710334" y="2915422"/>
            <a:ext cx="0" cy="1199378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FC20EE-5B99-34B2-346B-136EF51772B2}"/>
              </a:ext>
            </a:extLst>
          </p:cNvPr>
          <p:cNvCxnSpPr>
            <a:cxnSpLocks/>
          </p:cNvCxnSpPr>
          <p:nvPr/>
        </p:nvCxnSpPr>
        <p:spPr>
          <a:xfrm flipV="1">
            <a:off x="10710334" y="4301733"/>
            <a:ext cx="0" cy="82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1C1420-E421-0D4E-6962-025A49808B10}"/>
                  </a:ext>
                </a:extLst>
              </p:cNvPr>
              <p:cNvSpPr txBox="1"/>
              <p:nvPr/>
            </p:nvSpPr>
            <p:spPr>
              <a:xfrm>
                <a:off x="10539362" y="5093553"/>
                <a:ext cx="340852" cy="418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1C1420-E421-0D4E-6962-025A49808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362" y="5093553"/>
                <a:ext cx="340852" cy="418576"/>
              </a:xfrm>
              <a:prstGeom prst="rect">
                <a:avLst/>
              </a:prstGeom>
              <a:blipFill>
                <a:blip r:embed="rId7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845F01-0EB7-E09E-CB56-E3525396786A}"/>
              </a:ext>
            </a:extLst>
          </p:cNvPr>
          <p:cNvCxnSpPr>
            <a:cxnSpLocks/>
          </p:cNvCxnSpPr>
          <p:nvPr/>
        </p:nvCxnSpPr>
        <p:spPr>
          <a:xfrm flipH="1">
            <a:off x="7010400" y="2912247"/>
            <a:ext cx="3702563" cy="3175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594329-E16F-BB21-95BB-11187F28E288}"/>
                  </a:ext>
                </a:extLst>
              </p:cNvPr>
              <p:cNvSpPr txBox="1"/>
              <p:nvPr/>
            </p:nvSpPr>
            <p:spPr>
              <a:xfrm>
                <a:off x="551189" y="2686825"/>
                <a:ext cx="3431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E" i="0">
                          <a:latin typeface="Cambria Math" panose="02040503050406030204" pitchFamily="18" charset="0"/>
                        </a:rPr>
                        <m:t>−4⋅5+4=</m:t>
                      </m:r>
                      <m:r>
                        <a:rPr lang="en-SE" b="1" i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SE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594329-E16F-BB21-95BB-11187F28E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9" y="2686825"/>
                <a:ext cx="3431965" cy="276999"/>
              </a:xfrm>
              <a:prstGeom prst="rect">
                <a:avLst/>
              </a:prstGeom>
              <a:blipFill>
                <a:blip r:embed="rId8"/>
                <a:stretch>
                  <a:fillRect l="-2131" t="-4444" r="-1421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D943F8-7E9F-5EEC-5C56-80C7312B5E88}"/>
                  </a:ext>
                </a:extLst>
              </p:cNvPr>
              <p:cNvSpPr txBox="1"/>
              <p:nvPr/>
            </p:nvSpPr>
            <p:spPr>
              <a:xfrm>
                <a:off x="551188" y="3182408"/>
                <a:ext cx="47122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4.4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4.4)</m:t>
                          </m:r>
                        </m:e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4⋅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(4.4)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+4=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𝟕𝟔</m:t>
                      </m:r>
                    </m:oMath>
                  </m:oMathPara>
                </a14:m>
                <a:endParaRPr lang="en-SE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D943F8-7E9F-5EEC-5C56-80C7312B5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" y="3182408"/>
                <a:ext cx="4712251" cy="276999"/>
              </a:xfrm>
              <a:prstGeom prst="rect">
                <a:avLst/>
              </a:prstGeom>
              <a:blipFill>
                <a:blip r:embed="rId9"/>
                <a:stretch>
                  <a:fillRect l="-1294" t="-4444" r="-906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4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graph of a function&#10;&#10;Description automatically generated">
            <a:extLst>
              <a:ext uri="{FF2B5EF4-FFF2-40B4-BE49-F238E27FC236}">
                <a16:creationId xmlns:a16="http://schemas.microsoft.com/office/drawing/2014/main" id="{EE9AF4E8-3546-B5DD-8B73-52CC2E472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045" y="1355745"/>
            <a:ext cx="4965202" cy="3013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77562D-F3B6-A58A-2C6A-A56D7C4F55BE}"/>
                  </a:ext>
                </a:extLst>
              </p:cNvPr>
              <p:cNvSpPr txBox="1"/>
              <p:nvPr/>
            </p:nvSpPr>
            <p:spPr>
              <a:xfrm>
                <a:off x="544753" y="1184929"/>
                <a:ext cx="4554262" cy="1243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>
                    <a:latin typeface="Century Gothic" panose="020B0502020202020204" pitchFamily="34" charset="0"/>
                  </a:rPr>
                  <a:t>Låt </a:t>
                </a:r>
                <a:r>
                  <a:rPr lang="en-GB" dirty="0" err="1">
                    <a:latin typeface="Century Gothic" panose="020B0502020202020204" pitchFamily="34" charset="0"/>
                  </a:rPr>
                  <a:t>oss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fortsätta</a:t>
                </a:r>
                <a:r>
                  <a:rPr lang="en-GB" dirty="0">
                    <a:latin typeface="Century Gothic" panose="020B0502020202020204" pitchFamily="34" charset="0"/>
                  </a:rPr>
                  <a:t> på </a:t>
                </a:r>
                <a:r>
                  <a:rPr lang="en-GB" dirty="0" err="1">
                    <a:latin typeface="Century Gothic" panose="020B0502020202020204" pitchFamily="34" charset="0"/>
                  </a:rPr>
                  <a:t>exakt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samma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sätt</a:t>
                </a:r>
                <a:r>
                  <a:rPr lang="en-GB" dirty="0">
                    <a:latin typeface="Century Gothic" panose="020B0502020202020204" pitchFamily="34" charset="0"/>
                  </a:rPr>
                  <a:t>! Vi har nu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Century Gothic" panose="020B0502020202020204" pitchFamily="34" charset="0"/>
                  </a:rPr>
                  <a:t>= 4.4 </a:t>
                </a: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endParaRPr lang="en-GB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 err="1">
                    <a:latin typeface="Century Gothic" panose="020B0502020202020204" pitchFamily="34" charset="0"/>
                  </a:rPr>
                  <a:t>Vårt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nästa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värde</a:t>
                </a:r>
                <a:r>
                  <a:rPr lang="en-GB" dirty="0">
                    <a:latin typeface="Century Gothic" panose="020B0502020202020204" pitchFamily="34" charset="0"/>
                  </a:rPr>
                  <a:t> på</a:t>
                </a:r>
                <a:r>
                  <a:rPr lang="en-SE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err="1">
                    <a:latin typeface="Century Gothic" panose="020B0502020202020204" pitchFamily="34" charset="0"/>
                  </a:rPr>
                  <a:t>ges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av</a:t>
                </a:r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77562D-F3B6-A58A-2C6A-A56D7C4F5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3" y="1184929"/>
                <a:ext cx="4554262" cy="1243417"/>
              </a:xfrm>
              <a:prstGeom prst="rect">
                <a:avLst/>
              </a:prstGeom>
              <a:blipFill>
                <a:blip r:embed="rId4"/>
                <a:stretch>
                  <a:fillRect l="-1071" t="-4902" r="-1205" b="-58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2">
            <a:extLst>
              <a:ext uri="{FF2B5EF4-FFF2-40B4-BE49-F238E27FC236}">
                <a16:creationId xmlns:a16="http://schemas.microsoft.com/office/drawing/2014/main" id="{EECD7C50-E6D4-DFDF-7701-046BB535BBF9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498532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			</a:t>
            </a:r>
            <a:r>
              <a:rPr lang="en-GB" altLang="en-SE" sz="1800" dirty="0">
                <a:latin typeface="Century Gothic" panose="020B0502020202020204" pitchFamily="34" charset="0"/>
              </a:rPr>
              <a:t>gradient descent</a:t>
            </a: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E6DBF7-5DB7-0C5B-F253-27DEA5D3BD2B}"/>
                  </a:ext>
                </a:extLst>
              </p:cNvPr>
              <p:cNvSpPr txBox="1"/>
              <p:nvPr/>
            </p:nvSpPr>
            <p:spPr>
              <a:xfrm>
                <a:off x="544753" y="2831713"/>
                <a:ext cx="4572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E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S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4.4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E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4.8=</m:t>
                      </m:r>
                      <m:r>
                        <a:rPr lang="en-GB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.92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E6DBF7-5DB7-0C5B-F253-27DEA5D3B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3" y="2831713"/>
                <a:ext cx="4572214" cy="276999"/>
              </a:xfrm>
              <a:prstGeom prst="rect">
                <a:avLst/>
              </a:prstGeom>
              <a:blipFill>
                <a:blip r:embed="rId5"/>
                <a:stretch>
                  <a:fillRect l="-267" t="-4444" r="-933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30588B-E724-BCEB-4C6C-6FACE8599A78}"/>
                  </a:ext>
                </a:extLst>
              </p:cNvPr>
              <p:cNvSpPr txBox="1"/>
              <p:nvPr/>
            </p:nvSpPr>
            <p:spPr>
              <a:xfrm>
                <a:off x="10886563" y="5093553"/>
                <a:ext cx="340852" cy="418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30588B-E724-BCEB-4C6C-6FACE8599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6563" y="5093553"/>
                <a:ext cx="340852" cy="418576"/>
              </a:xfrm>
              <a:prstGeom prst="rect">
                <a:avLst/>
              </a:prstGeom>
              <a:blipFill>
                <a:blip r:embed="rId6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9AF498-F238-EE87-8019-5169D5888584}"/>
              </a:ext>
            </a:extLst>
          </p:cNvPr>
          <p:cNvCxnSpPr>
            <a:cxnSpLocks/>
          </p:cNvCxnSpPr>
          <p:nvPr/>
        </p:nvCxnSpPr>
        <p:spPr>
          <a:xfrm flipV="1">
            <a:off x="11053814" y="4301733"/>
            <a:ext cx="0" cy="82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07E01F-4F95-4674-10B8-D43A09E963AE}"/>
              </a:ext>
            </a:extLst>
          </p:cNvPr>
          <p:cNvCxnSpPr>
            <a:cxnSpLocks/>
          </p:cNvCxnSpPr>
          <p:nvPr/>
        </p:nvCxnSpPr>
        <p:spPr>
          <a:xfrm flipV="1">
            <a:off x="11053814" y="2171700"/>
            <a:ext cx="16353" cy="1943100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3027F3-8038-1635-ACA1-140775CBC209}"/>
              </a:ext>
            </a:extLst>
          </p:cNvPr>
          <p:cNvCxnSpPr/>
          <p:nvPr/>
        </p:nvCxnSpPr>
        <p:spPr>
          <a:xfrm flipH="1">
            <a:off x="7010400" y="2212340"/>
            <a:ext cx="4059767" cy="0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AF75E8-BFCD-C40B-D955-11DA3F75EA0A}"/>
              </a:ext>
            </a:extLst>
          </p:cNvPr>
          <p:cNvCxnSpPr>
            <a:cxnSpLocks/>
          </p:cNvCxnSpPr>
          <p:nvPr/>
        </p:nvCxnSpPr>
        <p:spPr>
          <a:xfrm flipV="1">
            <a:off x="10710334" y="2915422"/>
            <a:ext cx="0" cy="1199378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29CE79-1E16-8E23-33F5-06C8A2C4570F}"/>
              </a:ext>
            </a:extLst>
          </p:cNvPr>
          <p:cNvCxnSpPr>
            <a:cxnSpLocks/>
          </p:cNvCxnSpPr>
          <p:nvPr/>
        </p:nvCxnSpPr>
        <p:spPr>
          <a:xfrm flipV="1">
            <a:off x="10710334" y="4301733"/>
            <a:ext cx="0" cy="82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78D126-6C28-B4E0-97E2-970D0CDBED65}"/>
                  </a:ext>
                </a:extLst>
              </p:cNvPr>
              <p:cNvSpPr txBox="1"/>
              <p:nvPr/>
            </p:nvSpPr>
            <p:spPr>
              <a:xfrm>
                <a:off x="10539362" y="5093553"/>
                <a:ext cx="340852" cy="418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78D126-6C28-B4E0-97E2-970D0CDBE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362" y="5093553"/>
                <a:ext cx="340852" cy="418576"/>
              </a:xfrm>
              <a:prstGeom prst="rect">
                <a:avLst/>
              </a:prstGeom>
              <a:blipFill>
                <a:blip r:embed="rId7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BC2A17-7DB5-BEC8-AFE3-092B5C2F2CD5}"/>
              </a:ext>
            </a:extLst>
          </p:cNvPr>
          <p:cNvCxnSpPr>
            <a:cxnSpLocks/>
          </p:cNvCxnSpPr>
          <p:nvPr/>
        </p:nvCxnSpPr>
        <p:spPr>
          <a:xfrm flipH="1">
            <a:off x="7010400" y="2912247"/>
            <a:ext cx="3702563" cy="3175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A4754A-60C0-C189-9442-E72952A4FD5C}"/>
              </a:ext>
            </a:extLst>
          </p:cNvPr>
          <p:cNvCxnSpPr>
            <a:cxnSpLocks/>
          </p:cNvCxnSpPr>
          <p:nvPr/>
        </p:nvCxnSpPr>
        <p:spPr>
          <a:xfrm flipV="1">
            <a:off x="10424584" y="3344333"/>
            <a:ext cx="0" cy="770467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2D6929-FEEF-37D1-32D1-7DE0B66D8583}"/>
              </a:ext>
            </a:extLst>
          </p:cNvPr>
          <p:cNvCxnSpPr>
            <a:cxnSpLocks/>
          </p:cNvCxnSpPr>
          <p:nvPr/>
        </p:nvCxnSpPr>
        <p:spPr>
          <a:xfrm flipH="1">
            <a:off x="7016648" y="3341158"/>
            <a:ext cx="3409251" cy="0"/>
          </a:xfrm>
          <a:prstGeom prst="line">
            <a:avLst/>
          </a:prstGeom>
          <a:ln>
            <a:solidFill>
              <a:srgbClr val="70AD47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67796F-00A5-5077-DFCF-DAE2B4A10B8C}"/>
              </a:ext>
            </a:extLst>
          </p:cNvPr>
          <p:cNvCxnSpPr>
            <a:cxnSpLocks/>
          </p:cNvCxnSpPr>
          <p:nvPr/>
        </p:nvCxnSpPr>
        <p:spPr>
          <a:xfrm flipV="1">
            <a:off x="10424584" y="4301733"/>
            <a:ext cx="0" cy="828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61EB312-378D-85C4-5D38-04113E8D71D5}"/>
                  </a:ext>
                </a:extLst>
              </p:cNvPr>
              <p:cNvSpPr txBox="1"/>
              <p:nvPr/>
            </p:nvSpPr>
            <p:spPr>
              <a:xfrm>
                <a:off x="10254158" y="5093553"/>
                <a:ext cx="340852" cy="418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61EB312-378D-85C4-5D38-04113E8D7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158" y="5093553"/>
                <a:ext cx="340852" cy="418576"/>
              </a:xfrm>
              <a:prstGeom prst="rect">
                <a:avLst/>
              </a:prstGeom>
              <a:blipFill>
                <a:blip r:embed="rId8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D2DEFCD-25EC-E42D-D94A-BFA15AA2FC3B}"/>
                  </a:ext>
                </a:extLst>
              </p:cNvPr>
              <p:cNvSpPr txBox="1"/>
              <p:nvPr/>
            </p:nvSpPr>
            <p:spPr>
              <a:xfrm>
                <a:off x="544753" y="3453823"/>
                <a:ext cx="4554262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>
                    <a:latin typeface="Century Gothic" panose="020B0502020202020204" pitchFamily="34" charset="0"/>
                  </a:rPr>
                  <a:t>Vi ser </a:t>
                </a:r>
                <a:r>
                  <a:rPr lang="en-GB" dirty="0" err="1">
                    <a:latin typeface="Century Gothic" panose="020B0502020202020204" pitchFamily="34" charset="0"/>
                  </a:rPr>
                  <a:t>direkt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ur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grafen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att</a:t>
                </a:r>
                <a:r>
                  <a:rPr lang="en-GB" dirty="0">
                    <a:latin typeface="Century Gothic" panose="020B0502020202020204" pitchFamily="34" charset="0"/>
                  </a:rPr>
                  <a:t>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) </a:t>
                </a:r>
                <a:r>
                  <a:rPr lang="en-US" dirty="0" err="1">
                    <a:latin typeface="Century Gothic" panose="020B0502020202020204" pitchFamily="34" charset="0"/>
                  </a:rPr>
                  <a:t>är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mindre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än</a:t>
                </a:r>
                <a:r>
                  <a:rPr lang="en-US" dirty="0">
                    <a:latin typeface="Century Gothic" panose="020B0502020202020204" pitchFamily="34" charset="0"/>
                  </a:rPr>
                  <a:t>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– </a:t>
                </a:r>
                <a:r>
                  <a:rPr lang="en-US" dirty="0" err="1">
                    <a:latin typeface="Century Gothic" panose="020B0502020202020204" pitchFamily="34" charset="0"/>
                  </a:rPr>
                  <a:t>kontrollera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själv</a:t>
                </a:r>
                <a:r>
                  <a:rPr lang="en-US" dirty="0">
                    <a:latin typeface="Century Gothic" panose="020B0502020202020204" pitchFamily="34" charset="0"/>
                  </a:rPr>
                  <a:t>!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D2DEFCD-25EC-E42D-D94A-BFA15AA2F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3" y="3453823"/>
                <a:ext cx="4554262" cy="590931"/>
              </a:xfrm>
              <a:prstGeom prst="rect">
                <a:avLst/>
              </a:prstGeom>
              <a:blipFill>
                <a:blip r:embed="rId9"/>
                <a:stretch>
                  <a:fillRect l="-1071" t="-11340" r="-1205" b="-154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5CA7848-FAAE-BE7B-3689-3248D82DE0FD}"/>
              </a:ext>
            </a:extLst>
          </p:cNvPr>
          <p:cNvSpPr txBox="1"/>
          <p:nvPr/>
        </p:nvSpPr>
        <p:spPr>
          <a:xfrm>
            <a:off x="3818869" y="4603686"/>
            <a:ext cx="4554262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b="1" dirty="0" err="1">
                <a:latin typeface="Century Gothic" panose="020B0502020202020204" pitchFamily="34" charset="0"/>
              </a:rPr>
              <a:t>Toppen</a:t>
            </a:r>
            <a:r>
              <a:rPr lang="en-GB" b="1" dirty="0">
                <a:latin typeface="Century Gothic" panose="020B0502020202020204" pitchFamily="34" charset="0"/>
              </a:rPr>
              <a:t>, så </a:t>
            </a:r>
            <a:r>
              <a:rPr lang="en-GB" b="1" dirty="0" err="1">
                <a:latin typeface="Century Gothic" panose="020B0502020202020204" pitchFamily="34" charset="0"/>
              </a:rPr>
              <a:t>detta</a:t>
            </a:r>
            <a:r>
              <a:rPr lang="en-GB" b="1" dirty="0">
                <a:latin typeface="Century Gothic" panose="020B0502020202020204" pitchFamily="34" charset="0"/>
              </a:rPr>
              <a:t> </a:t>
            </a:r>
            <a:r>
              <a:rPr lang="en-GB" b="1" dirty="0" err="1">
                <a:latin typeface="Century Gothic" panose="020B0502020202020204" pitchFamily="34" charset="0"/>
              </a:rPr>
              <a:t>verkar</a:t>
            </a:r>
            <a:r>
              <a:rPr lang="en-GB" b="1" dirty="0">
                <a:latin typeface="Century Gothic" panose="020B0502020202020204" pitchFamily="34" charset="0"/>
              </a:rPr>
              <a:t> </a:t>
            </a:r>
            <a:r>
              <a:rPr lang="en-GB" b="1" dirty="0" err="1">
                <a:latin typeface="Century Gothic" panose="020B0502020202020204" pitchFamily="34" charset="0"/>
              </a:rPr>
              <a:t>fungera</a:t>
            </a:r>
            <a:r>
              <a:rPr lang="en-GB" b="1" dirty="0">
                <a:latin typeface="Century Gothic" panose="020B0502020202020204" pitchFamily="34" charset="0"/>
              </a:rPr>
              <a:t>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GB" b="1" dirty="0">
              <a:latin typeface="Century Gothic" panose="020B0502020202020204" pitchFamily="34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b="1" dirty="0">
                <a:latin typeface="Century Gothic" panose="020B0502020202020204" pitchFamily="34" charset="0"/>
              </a:rPr>
              <a:t>Vi </a:t>
            </a:r>
            <a:r>
              <a:rPr lang="en-GB" b="1" dirty="0" err="1">
                <a:latin typeface="Century Gothic" panose="020B0502020202020204" pitchFamily="34" charset="0"/>
              </a:rPr>
              <a:t>hittar</a:t>
            </a:r>
            <a:r>
              <a:rPr lang="en-GB" b="1" dirty="0">
                <a:latin typeface="Century Gothic" panose="020B0502020202020204" pitchFamily="34" charset="0"/>
              </a:rPr>
              <a:t> </a:t>
            </a:r>
            <a:r>
              <a:rPr lang="en-GB" b="1" dirty="0" err="1">
                <a:latin typeface="Century Gothic" panose="020B0502020202020204" pitchFamily="34" charset="0"/>
              </a:rPr>
              <a:t>nya</a:t>
            </a:r>
            <a:r>
              <a:rPr lang="en-GB" b="1" dirty="0">
                <a:latin typeface="Century Gothic" panose="020B0502020202020204" pitchFamily="34" charset="0"/>
              </a:rPr>
              <a:t> </a:t>
            </a:r>
            <a:r>
              <a:rPr lang="en-GB" b="1" dirty="0" err="1">
                <a:latin typeface="Century Gothic" panose="020B0502020202020204" pitchFamily="34" charset="0"/>
              </a:rPr>
              <a:t>värden</a:t>
            </a:r>
            <a:r>
              <a:rPr lang="en-GB" b="1" dirty="0">
                <a:latin typeface="Century Gothic" panose="020B0502020202020204" pitchFamily="34" charset="0"/>
              </a:rPr>
              <a:t> på x </a:t>
            </a:r>
            <a:r>
              <a:rPr lang="en-GB" b="1" dirty="0" err="1">
                <a:latin typeface="Century Gothic" panose="020B0502020202020204" pitchFamily="34" charset="0"/>
              </a:rPr>
              <a:t>som</a:t>
            </a:r>
            <a:r>
              <a:rPr lang="en-GB" b="1" dirty="0">
                <a:latin typeface="Century Gothic" panose="020B0502020202020204" pitchFamily="34" charset="0"/>
              </a:rPr>
              <a:t> </a:t>
            </a:r>
            <a:r>
              <a:rPr lang="en-GB" b="1" dirty="0" err="1">
                <a:latin typeface="Century Gothic" panose="020B0502020202020204" pitchFamily="34" charset="0"/>
              </a:rPr>
              <a:t>ständigt</a:t>
            </a:r>
            <a:r>
              <a:rPr lang="en-GB" b="1" dirty="0">
                <a:latin typeface="Century Gothic" panose="020B0502020202020204" pitchFamily="34" charset="0"/>
              </a:rPr>
              <a:t> tar </a:t>
            </a:r>
            <a:r>
              <a:rPr lang="en-GB" b="1" dirty="0" err="1">
                <a:latin typeface="Century Gothic" panose="020B0502020202020204" pitchFamily="34" charset="0"/>
              </a:rPr>
              <a:t>oss</a:t>
            </a:r>
            <a:r>
              <a:rPr lang="en-GB" b="1" dirty="0">
                <a:latin typeface="Century Gothic" panose="020B0502020202020204" pitchFamily="34" charset="0"/>
              </a:rPr>
              <a:t> </a:t>
            </a:r>
            <a:r>
              <a:rPr lang="en-GB" b="1" dirty="0" err="1">
                <a:latin typeface="Century Gothic" panose="020B0502020202020204" pitchFamily="34" charset="0"/>
              </a:rPr>
              <a:t>närmare</a:t>
            </a:r>
            <a:r>
              <a:rPr lang="en-GB" b="1" dirty="0">
                <a:latin typeface="Century Gothic" panose="020B0502020202020204" pitchFamily="34" charset="0"/>
              </a:rPr>
              <a:t> </a:t>
            </a:r>
            <a:r>
              <a:rPr lang="en-GB" b="1" dirty="0" err="1">
                <a:latin typeface="Century Gothic" panose="020B0502020202020204" pitchFamily="34" charset="0"/>
              </a:rPr>
              <a:t>funktionens</a:t>
            </a:r>
            <a:r>
              <a:rPr lang="en-GB" b="1" dirty="0">
                <a:latin typeface="Century Gothic" panose="020B0502020202020204" pitchFamily="34" charset="0"/>
              </a:rPr>
              <a:t> minimum!</a:t>
            </a: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0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EECD7C50-E6D4-DFDF-7701-046BB535BBF9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498532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			</a:t>
            </a:r>
            <a:r>
              <a:rPr lang="en-GB" altLang="en-SE" sz="1800" dirty="0">
                <a:latin typeface="Century Gothic" panose="020B0502020202020204" pitchFamily="34" charset="0"/>
              </a:rPr>
              <a:t>gradient descent</a:t>
            </a: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0A0C560-73E1-C733-F14B-52F57A46D781}"/>
                  </a:ext>
                </a:extLst>
              </p:cNvPr>
              <p:cNvSpPr txBox="1"/>
              <p:nvPr/>
            </p:nvSpPr>
            <p:spPr>
              <a:xfrm>
                <a:off x="544753" y="1355745"/>
                <a:ext cx="6027497" cy="3450175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>
                    <a:latin typeface="Century Gothic" panose="020B0502020202020204" pitchFamily="34" charset="0"/>
                  </a:rPr>
                  <a:t>Vi </a:t>
                </a:r>
                <a:r>
                  <a:rPr lang="en-GB" dirty="0" err="1">
                    <a:latin typeface="Century Gothic" panose="020B0502020202020204" pitchFamily="34" charset="0"/>
                  </a:rPr>
                  <a:t>kan</a:t>
                </a:r>
                <a:r>
                  <a:rPr lang="en-GB" dirty="0">
                    <a:latin typeface="Century Gothic" panose="020B0502020202020204" pitchFamily="34" charset="0"/>
                  </a:rPr>
                  <a:t> nu </a:t>
                </a:r>
                <a:r>
                  <a:rPr lang="en-GB" dirty="0" err="1">
                    <a:latin typeface="Century Gothic" panose="020B0502020202020204" pitchFamily="34" charset="0"/>
                  </a:rPr>
                  <a:t>fortsätta</a:t>
                </a:r>
                <a:r>
                  <a:rPr lang="en-GB" dirty="0">
                    <a:latin typeface="Century Gothic" panose="020B0502020202020204" pitchFamily="34" charset="0"/>
                  </a:rPr>
                  <a:t> på </a:t>
                </a:r>
                <a:r>
                  <a:rPr lang="en-GB" dirty="0" err="1">
                    <a:latin typeface="Century Gothic" panose="020B0502020202020204" pitchFamily="34" charset="0"/>
                  </a:rPr>
                  <a:t>exakt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samma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sätt</a:t>
                </a:r>
                <a:r>
                  <a:rPr lang="en-GB" dirty="0">
                    <a:latin typeface="Century Gothic" panose="020B0502020202020204" pitchFamily="34" charset="0"/>
                  </a:rPr>
                  <a:t>, </a:t>
                </a:r>
                <a:r>
                  <a:rPr lang="en-GB" dirty="0" err="1">
                    <a:latin typeface="Century Gothic" panose="020B0502020202020204" pitchFamily="34" charset="0"/>
                  </a:rPr>
                  <a:t>hela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vägen</a:t>
                </a:r>
                <a:r>
                  <a:rPr lang="en-GB" dirty="0">
                    <a:latin typeface="Century Gothic" panose="020B0502020202020204" pitchFamily="34" charset="0"/>
                  </a:rPr>
                  <a:t> tills </a:t>
                </a:r>
                <a:r>
                  <a:rPr lang="en-GB" dirty="0" err="1">
                    <a:latin typeface="Century Gothic" panose="020B0502020202020204" pitchFamily="34" charset="0"/>
                  </a:rPr>
                  <a:t>att</a:t>
                </a:r>
                <a:r>
                  <a:rPr lang="en-GB" dirty="0">
                    <a:latin typeface="Century Gothic" panose="020B0502020202020204" pitchFamily="34" charset="0"/>
                  </a:rPr>
                  <a:t> vi får det x-</a:t>
                </a:r>
                <a:r>
                  <a:rPr lang="en-GB" dirty="0" err="1">
                    <a:latin typeface="Century Gothic" panose="020B0502020202020204" pitchFamily="34" charset="0"/>
                  </a:rPr>
                  <a:t>värde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som</a:t>
                </a:r>
                <a:r>
                  <a:rPr lang="en-GB" dirty="0">
                    <a:latin typeface="Century Gothic" panose="020B0502020202020204" pitchFamily="34" charset="0"/>
                  </a:rPr>
                  <a:t> ger </a:t>
                </a:r>
                <a:r>
                  <a:rPr lang="en-GB" dirty="0" err="1">
                    <a:latin typeface="Century Gothic" panose="020B0502020202020204" pitchFamily="34" charset="0"/>
                  </a:rPr>
                  <a:t>oss</a:t>
                </a:r>
                <a:r>
                  <a:rPr lang="en-GB" dirty="0">
                    <a:latin typeface="Century Gothic" panose="020B0502020202020204" pitchFamily="34" charset="0"/>
                  </a:rPr>
                  <a:t> det </a:t>
                </a:r>
                <a:r>
                  <a:rPr lang="en-GB" dirty="0" err="1">
                    <a:latin typeface="Century Gothic" panose="020B0502020202020204" pitchFamily="34" charset="0"/>
                  </a:rPr>
                  <a:t>minsta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funktionsvärdet</a:t>
                </a:r>
                <a:r>
                  <a:rPr lang="en-GB" dirty="0">
                    <a:latin typeface="Century Gothic" panose="020B0502020202020204" pitchFamily="34" charset="0"/>
                  </a:rPr>
                  <a:t>.</a:t>
                </a: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endParaRPr lang="en-GB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 err="1">
                    <a:latin typeface="Century Gothic" panose="020B0502020202020204" pitchFamily="34" charset="0"/>
                  </a:rPr>
                  <a:t>Formeln</a:t>
                </a:r>
                <a:r>
                  <a:rPr lang="en-GB" dirty="0">
                    <a:latin typeface="Century Gothic" panose="020B0502020202020204" pitchFamily="34" charset="0"/>
                  </a:rPr>
                  <a:t> för iteration är:</a:t>
                </a: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endParaRPr lang="en-GB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0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0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i="0" dirty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GB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GB" i="0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GB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endParaRPr lang="en-GB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>
                    <a:latin typeface="Century Gothic" panose="020B0502020202020204" pitchFamily="34" charset="0"/>
                  </a:rPr>
                  <a:t>Detta </a:t>
                </a:r>
                <a:r>
                  <a:rPr lang="en-GB" dirty="0" err="1">
                    <a:latin typeface="Century Gothic" panose="020B0502020202020204" pitchFamily="34" charset="0"/>
                  </a:rPr>
                  <a:t>kallas</a:t>
                </a:r>
                <a:r>
                  <a:rPr lang="en-GB" dirty="0">
                    <a:latin typeface="Century Gothic" panose="020B0502020202020204" pitchFamily="34" charset="0"/>
                  </a:rPr>
                  <a:t> för Gradient Descent.</a:t>
                </a: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endParaRPr lang="en-GB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i="0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är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vår</a:t>
                </a:r>
                <a:r>
                  <a:rPr lang="en-US" dirty="0">
                    <a:latin typeface="Century Gothic" panose="020B0502020202020204" pitchFamily="34" charset="0"/>
                  </a:rPr>
                  <a:t> learning rate, </a:t>
                </a:r>
                <a:r>
                  <a:rPr lang="en-US" dirty="0" err="1">
                    <a:latin typeface="Century Gothic" panose="020B0502020202020204" pitchFamily="34" charset="0"/>
                  </a:rPr>
                  <a:t>och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kan</a:t>
                </a:r>
                <a:r>
                  <a:rPr lang="en-US" dirty="0">
                    <a:latin typeface="Century Gothic" panose="020B0502020202020204" pitchFamily="34" charset="0"/>
                  </a:rPr>
                  <a:t> anta </a:t>
                </a:r>
                <a:r>
                  <a:rPr lang="en-US" dirty="0" err="1">
                    <a:latin typeface="Century Gothic" panose="020B0502020202020204" pitchFamily="34" charset="0"/>
                  </a:rPr>
                  <a:t>olika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värden</a:t>
                </a:r>
                <a:r>
                  <a:rPr lang="en-US" dirty="0">
                    <a:latin typeface="Century Gothic" panose="020B0502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0A0C560-73E1-C733-F14B-52F57A46D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3" y="1355745"/>
                <a:ext cx="6027497" cy="3450175"/>
              </a:xfrm>
              <a:prstGeom prst="rect">
                <a:avLst/>
              </a:prstGeom>
              <a:blipFill>
                <a:blip r:embed="rId3"/>
                <a:stretch>
                  <a:fillRect l="-503" t="-1224" r="-603" b="-1224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3E3C6A8C-D56F-39A2-1F12-4BB439D93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045" y="1355745"/>
            <a:ext cx="4965202" cy="301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1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EECD7C50-E6D4-DFDF-7701-046BB535BBF9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498532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			</a:t>
            </a:r>
            <a:r>
              <a:rPr lang="en-GB" altLang="en-SE" sz="1800" dirty="0">
                <a:latin typeface="Century Gothic" panose="020B0502020202020204" pitchFamily="34" charset="0"/>
              </a:rPr>
              <a:t>gradient descent</a:t>
            </a: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0A0C560-73E1-C733-F14B-52F57A46D781}"/>
                  </a:ext>
                </a:extLst>
              </p:cNvPr>
              <p:cNvSpPr txBox="1"/>
              <p:nvPr/>
            </p:nvSpPr>
            <p:spPr>
              <a:xfrm>
                <a:off x="544753" y="1348657"/>
                <a:ext cx="5494097" cy="1071062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>
                    <a:latin typeface="Century Gothic" panose="020B0502020202020204" pitchFamily="34" charset="0"/>
                  </a:rPr>
                  <a:t>Gradient Descent:</a:t>
                </a: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endParaRPr lang="en-GB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0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i="0" dirty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GB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GB" i="0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GB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0A0C560-73E1-C733-F14B-52F57A46D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3" y="1348657"/>
                <a:ext cx="5494097" cy="1071062"/>
              </a:xfrm>
              <a:prstGeom prst="rect">
                <a:avLst/>
              </a:prstGeom>
              <a:blipFill>
                <a:blip r:embed="rId3"/>
                <a:stretch>
                  <a:fillRect l="-551" t="-3846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3E3C6A8C-D56F-39A2-1F12-4BB439D93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045" y="1355745"/>
            <a:ext cx="4965202" cy="3013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174C32-72E2-E4CF-147B-0A9AE04BAF5C}"/>
                  </a:ext>
                </a:extLst>
              </p:cNvPr>
              <p:cNvSpPr txBox="1"/>
              <p:nvPr/>
            </p:nvSpPr>
            <p:spPr>
              <a:xfrm>
                <a:off x="544753" y="2862272"/>
                <a:ext cx="6096000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 err="1">
                    <a:latin typeface="Century Gothic" panose="020B0502020202020204" pitchFamily="34" charset="0"/>
                  </a:rPr>
                  <a:t>Obs</a:t>
                </a:r>
                <a:r>
                  <a:rPr lang="en-GB" dirty="0">
                    <a:latin typeface="Century Gothic" panose="020B0502020202020204" pitchFamily="34" charset="0"/>
                  </a:rPr>
                  <a:t>! </a:t>
                </a:r>
                <a:r>
                  <a:rPr lang="en-GB" dirty="0" err="1">
                    <a:latin typeface="Century Gothic" panose="020B0502020202020204" pitchFamily="34" charset="0"/>
                  </a:rPr>
                  <a:t>Lägg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märke</a:t>
                </a:r>
                <a:r>
                  <a:rPr lang="en-GB" dirty="0">
                    <a:latin typeface="Century Gothic" panose="020B0502020202020204" pitchFamily="34" charset="0"/>
                  </a:rPr>
                  <a:t> till </a:t>
                </a:r>
                <a:r>
                  <a:rPr lang="en-GB" dirty="0" err="1">
                    <a:latin typeface="Century Gothic" panose="020B0502020202020204" pitchFamily="34" charset="0"/>
                  </a:rPr>
                  <a:t>att</a:t>
                </a:r>
                <a:r>
                  <a:rPr lang="en-GB" dirty="0">
                    <a:latin typeface="Century Gothic" panose="020B0502020202020204" pitchFamily="34" charset="0"/>
                  </a:rPr>
                  <a:t> vi </a:t>
                </a:r>
                <a:r>
                  <a:rPr lang="en-GB" dirty="0" err="1">
                    <a:latin typeface="Century Gothic" panose="020B0502020202020204" pitchFamily="34" charset="0"/>
                  </a:rPr>
                  <a:t>automatiskt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verkar</a:t>
                </a:r>
                <a:r>
                  <a:rPr lang="en-GB" dirty="0">
                    <a:latin typeface="Century Gothic" panose="020B0502020202020204" pitchFamily="34" charset="0"/>
                  </a:rPr>
                  <a:t> ta </a:t>
                </a:r>
                <a:r>
                  <a:rPr lang="en-GB" dirty="0" err="1">
                    <a:latin typeface="Century Gothic" panose="020B0502020202020204" pitchFamily="34" charset="0"/>
                  </a:rPr>
                  <a:t>kortare</a:t>
                </a:r>
                <a:r>
                  <a:rPr lang="en-GB" dirty="0">
                    <a:latin typeface="Century Gothic" panose="020B0502020202020204" pitchFamily="34" charset="0"/>
                  </a:rPr>
                  <a:t> och </a:t>
                </a:r>
                <a:r>
                  <a:rPr lang="en-GB" dirty="0" err="1">
                    <a:latin typeface="Century Gothic" panose="020B0502020202020204" pitchFamily="34" charset="0"/>
                  </a:rPr>
                  <a:t>kortare</a:t>
                </a:r>
                <a:r>
                  <a:rPr lang="en-GB" dirty="0">
                    <a:latin typeface="Century Gothic" panose="020B0502020202020204" pitchFamily="34" charset="0"/>
                  </a:rPr>
                  <a:t> steg för </a:t>
                </a:r>
                <a:r>
                  <a:rPr lang="en-GB" dirty="0" err="1">
                    <a:latin typeface="Century Gothic" panose="020B0502020202020204" pitchFamily="34" charset="0"/>
                  </a:rPr>
                  <a:t>varje</a:t>
                </a:r>
                <a:r>
                  <a:rPr lang="en-GB" dirty="0">
                    <a:latin typeface="Century Gothic" panose="020B0502020202020204" pitchFamily="34" charset="0"/>
                  </a:rPr>
                  <a:t> gang vi ‘</a:t>
                </a:r>
                <a:r>
                  <a:rPr lang="en-GB" dirty="0" err="1">
                    <a:latin typeface="Century Gothic" panose="020B0502020202020204" pitchFamily="34" charset="0"/>
                  </a:rPr>
                  <a:t>backar</a:t>
                </a:r>
                <a:r>
                  <a:rPr lang="en-GB" dirty="0">
                    <a:latin typeface="Century Gothic" panose="020B0502020202020204" pitchFamily="34" charset="0"/>
                  </a:rPr>
                  <a:t>’. </a:t>
                </a: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endParaRPr lang="en-GB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>
                    <a:latin typeface="Century Gothic" panose="020B0502020202020204" pitchFamily="34" charset="0"/>
                  </a:rPr>
                  <a:t>Det ser </a:t>
                </a:r>
                <a:r>
                  <a:rPr lang="en-GB" dirty="0" err="1">
                    <a:latin typeface="Century Gothic" panose="020B0502020202020204" pitchFamily="34" charset="0"/>
                  </a:rPr>
                  <a:t>ni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grafen</a:t>
                </a:r>
                <a:r>
                  <a:rPr lang="en-GB" dirty="0">
                    <a:latin typeface="Century Gothic" panose="020B0502020202020204" pitchFamily="34" charset="0"/>
                  </a:rPr>
                  <a:t>, </a:t>
                </a:r>
                <a:r>
                  <a:rPr lang="en-GB" dirty="0" err="1">
                    <a:latin typeface="Century Gothic" panose="020B0502020202020204" pitchFamily="34" charset="0"/>
                  </a:rPr>
                  <a:t>då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varje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punkt</a:t>
                </a:r>
                <a:r>
                  <a:rPr lang="en-GB" dirty="0">
                    <a:latin typeface="Century Gothic" panose="020B0502020202020204" pitchFamily="34" charset="0"/>
                  </a:rPr>
                  <a:t> ligger </a:t>
                </a:r>
                <a:r>
                  <a:rPr lang="en-GB" dirty="0" err="1">
                    <a:latin typeface="Century Gothic" panose="020B0502020202020204" pitchFamily="34" charset="0"/>
                  </a:rPr>
                  <a:t>tätare</a:t>
                </a:r>
                <a:r>
                  <a:rPr lang="en-GB" dirty="0">
                    <a:latin typeface="Century Gothic" panose="020B0502020202020204" pitchFamily="34" charset="0"/>
                  </a:rPr>
                  <a:t> och </a:t>
                </a:r>
                <a:r>
                  <a:rPr lang="en-GB" dirty="0" err="1">
                    <a:latin typeface="Century Gothic" panose="020B0502020202020204" pitchFamily="34" charset="0"/>
                  </a:rPr>
                  <a:t>tätare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inpå</a:t>
                </a:r>
                <a:r>
                  <a:rPr lang="en-GB" dirty="0">
                    <a:latin typeface="Century Gothic" panose="020B0502020202020204" pitchFamily="34" charset="0"/>
                  </a:rPr>
                  <a:t>.</a:t>
                </a: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endParaRPr lang="en-GB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 err="1">
                    <a:latin typeface="Century Gothic" panose="020B0502020202020204" pitchFamily="34" charset="0"/>
                  </a:rPr>
                  <a:t>Anledning</a:t>
                </a:r>
                <a:r>
                  <a:rPr lang="en-GB" dirty="0">
                    <a:latin typeface="Century Gothic" panose="020B0502020202020204" pitchFamily="34" charset="0"/>
                  </a:rPr>
                  <a:t> är </a:t>
                </a:r>
                <a:r>
                  <a:rPr lang="en-GB" dirty="0" err="1">
                    <a:latin typeface="Century Gothic" panose="020B0502020202020204" pitchFamily="34" charset="0"/>
                  </a:rPr>
                  <a:t>helt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enkelt</a:t>
                </a:r>
                <a:r>
                  <a:rPr lang="en-GB" dirty="0">
                    <a:latin typeface="Century Gothic" panose="020B0502020202020204" pitchFamily="34" charset="0"/>
                  </a:rPr>
                  <a:t> för </a:t>
                </a:r>
                <a:r>
                  <a:rPr lang="en-GB" dirty="0" err="1">
                    <a:latin typeface="Century Gothic" panose="020B0502020202020204" pitchFamily="34" charset="0"/>
                  </a:rPr>
                  <a:t>att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:r>
                  <a:rPr lang="en-GB" dirty="0" err="1">
                    <a:latin typeface="Century Gothic" panose="020B0502020202020204" pitchFamily="34" charset="0"/>
                  </a:rPr>
                  <a:t>lutning</a:t>
                </a:r>
                <a:r>
                  <a:rPr lang="en-GB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GB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GB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blir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mindre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och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mindre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ju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närmare</a:t>
                </a:r>
                <a:r>
                  <a:rPr lang="en-US" dirty="0">
                    <a:latin typeface="Century Gothic" panose="020B0502020202020204" pitchFamily="34" charset="0"/>
                  </a:rPr>
                  <a:t> vi </a:t>
                </a:r>
                <a:r>
                  <a:rPr lang="en-US" dirty="0" err="1">
                    <a:latin typeface="Century Gothic" panose="020B0502020202020204" pitchFamily="34" charset="0"/>
                  </a:rPr>
                  <a:t>kommer</a:t>
                </a:r>
                <a:r>
                  <a:rPr lang="en-US" dirty="0">
                    <a:latin typeface="Century Gothic" panose="020B0502020202020204" pitchFamily="34" charset="0"/>
                  </a:rPr>
                  <a:t> minimum.</a:t>
                </a: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endParaRPr lang="en-US" dirty="0">
                  <a:latin typeface="Century Gothic" panose="020B0502020202020204" pitchFamily="34" charset="0"/>
                </a:endParaRPr>
              </a:p>
              <a:p>
                <a:pPr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latin typeface="Century Gothic" panose="020B0502020202020204" pitchFamily="34" charset="0"/>
                  </a:rPr>
                  <a:t>Vid minimum (x=2) </a:t>
                </a:r>
                <a:r>
                  <a:rPr lang="en-US" dirty="0" err="1">
                    <a:latin typeface="Century Gothic" panose="020B0502020202020204" pitchFamily="34" charset="0"/>
                  </a:rPr>
                  <a:t>så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>
                    <a:latin typeface="Century Gothic" panose="020B0502020202020204" pitchFamily="34" charset="0"/>
                  </a:rPr>
                  <a:t>blir</a:t>
                </a:r>
                <a:r>
                  <a:rPr lang="en-US" dirty="0">
                    <a:latin typeface="Century Gothic" panose="020B0502020202020204" pitchFamily="34" charset="0"/>
                  </a:rPr>
                  <a:t> den </a:t>
                </a:r>
                <a:r>
                  <a:rPr lang="en-US" dirty="0" err="1">
                    <a:latin typeface="Century Gothic" panose="020B0502020202020204" pitchFamily="34" charset="0"/>
                  </a:rPr>
                  <a:t>exakt</a:t>
                </a:r>
                <a:r>
                  <a:rPr lang="en-US" dirty="0">
                    <a:latin typeface="Century Gothic" panose="020B0502020202020204" pitchFamily="34" charset="0"/>
                  </a:rPr>
                  <a:t> noll! </a:t>
                </a:r>
                <a:r>
                  <a:rPr lang="en-US" b="1" dirty="0" err="1">
                    <a:latin typeface="Century Gothic" panose="020B0502020202020204" pitchFamily="34" charset="0"/>
                  </a:rPr>
                  <a:t>Kontrollera</a:t>
                </a:r>
                <a:r>
                  <a:rPr lang="en-US" b="1" dirty="0">
                    <a:latin typeface="Century Gothic" panose="020B0502020202020204" pitchFamily="34" charset="0"/>
                  </a:rPr>
                  <a:t>!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174C32-72E2-E4CF-147B-0A9AE04BA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3" y="2862272"/>
                <a:ext cx="6096000" cy="3046988"/>
              </a:xfrm>
              <a:prstGeom prst="rect">
                <a:avLst/>
              </a:prstGeom>
              <a:blipFill>
                <a:blip r:embed="rId5"/>
                <a:stretch>
                  <a:fillRect l="-800" t="-2204" r="-900" b="-24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3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EECD7C50-E6D4-DFDF-7701-046BB535BBF9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498532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>
                <a:latin typeface="Century Gothic" panose="020B0502020202020204" pitchFamily="34" charset="0"/>
              </a:rPr>
              <a:t>Konsten att lära</a:t>
            </a:r>
            <a:endParaRPr lang="en-GB" altLang="en-SE" sz="1600">
              <a:latin typeface="Century Gothic" panose="020B0502020202020204" pitchFamily="34" charset="0"/>
            </a:endParaRPr>
          </a:p>
          <a:p>
            <a:r>
              <a:rPr lang="en-GB" altLang="en-SE" sz="1600">
                <a:latin typeface="Century Gothic" panose="020B0502020202020204" pitchFamily="34" charset="0"/>
              </a:rPr>
              <a:t>			</a:t>
            </a:r>
            <a:r>
              <a:rPr lang="en-GB" altLang="en-SE" sz="1800">
                <a:latin typeface="Century Gothic" panose="020B0502020202020204" pitchFamily="34" charset="0"/>
              </a:rPr>
              <a:t>gradient descent</a:t>
            </a:r>
          </a:p>
          <a:p>
            <a:r>
              <a:rPr lang="en-GB" altLang="en-SE" sz="180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A0C560-73E1-C733-F14B-52F57A46D781}"/>
              </a:ext>
            </a:extLst>
          </p:cNvPr>
          <p:cNvSpPr txBox="1"/>
          <p:nvPr/>
        </p:nvSpPr>
        <p:spPr>
          <a:xfrm>
            <a:off x="544753" y="1355745"/>
            <a:ext cx="5494097" cy="378257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latin typeface="Century Gothic" panose="020B0502020202020204" pitchFamily="34" charset="0"/>
              </a:rPr>
              <a:t>Vi har </a:t>
            </a:r>
            <a:r>
              <a:rPr lang="en-GB" dirty="0" err="1">
                <a:latin typeface="Century Gothic" panose="020B0502020202020204" pitchFamily="34" charset="0"/>
              </a:rPr>
              <a:t>gått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igenom</a:t>
            </a:r>
            <a:r>
              <a:rPr lang="en-GB" dirty="0">
                <a:latin typeface="Century Gothic" panose="020B0502020202020204" pitchFamily="34" charset="0"/>
              </a:rPr>
              <a:t> Gradient Descent för en </a:t>
            </a:r>
            <a:r>
              <a:rPr lang="en-GB" dirty="0" err="1">
                <a:latin typeface="Century Gothic" panose="020B0502020202020204" pitchFamily="34" charset="0"/>
              </a:rPr>
              <a:t>variabel</a:t>
            </a:r>
            <a:r>
              <a:rPr lang="en-GB" dirty="0">
                <a:latin typeface="Century Gothic" panose="020B0502020202020204" pitchFamily="34" charset="0"/>
              </a:rPr>
              <a:t>, men </a:t>
            </a:r>
            <a:r>
              <a:rPr lang="en-GB" dirty="0" err="1">
                <a:latin typeface="Century Gothic" panose="020B0502020202020204" pitchFamily="34" charset="0"/>
              </a:rPr>
              <a:t>faktum</a:t>
            </a:r>
            <a:r>
              <a:rPr lang="en-GB" dirty="0">
                <a:latin typeface="Century Gothic" panose="020B0502020202020204" pitchFamily="34" charset="0"/>
              </a:rPr>
              <a:t> är </a:t>
            </a:r>
            <a:r>
              <a:rPr lang="en-GB" dirty="0" err="1">
                <a:latin typeface="Century Gothic" panose="020B0502020202020204" pitchFamily="34" charset="0"/>
              </a:rPr>
              <a:t>att</a:t>
            </a:r>
            <a:r>
              <a:rPr lang="en-GB" dirty="0">
                <a:latin typeface="Century Gothic" panose="020B0502020202020204" pitchFamily="34" charset="0"/>
              </a:rPr>
              <a:t> vi </a:t>
            </a:r>
            <a:r>
              <a:rPr lang="en-GB" dirty="0" err="1">
                <a:latin typeface="Century Gothic" panose="020B0502020202020204" pitchFamily="34" charset="0"/>
              </a:rPr>
              <a:t>kan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använda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exakt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samma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metod</a:t>
            </a:r>
            <a:r>
              <a:rPr lang="en-GB" dirty="0">
                <a:latin typeface="Century Gothic" panose="020B0502020202020204" pitchFamily="34" charset="0"/>
              </a:rPr>
              <a:t> för </a:t>
            </a:r>
            <a:r>
              <a:rPr lang="en-GB" dirty="0" err="1">
                <a:latin typeface="Century Gothic" panose="020B0502020202020204" pitchFamily="34" charset="0"/>
              </a:rPr>
              <a:t>funktioner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av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flera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variabler</a:t>
            </a:r>
            <a:r>
              <a:rPr lang="en-GB" dirty="0">
                <a:latin typeface="Century Gothic" panose="020B0502020202020204" pitchFamily="34" charset="0"/>
              </a:rPr>
              <a:t>, </a:t>
            </a:r>
            <a:r>
              <a:rPr lang="en-GB" dirty="0" err="1">
                <a:latin typeface="Century Gothic" panose="020B0502020202020204" pitchFamily="34" charset="0"/>
              </a:rPr>
              <a:t>som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t.ex</a:t>
            </a:r>
            <a:r>
              <a:rPr lang="en-GB" dirty="0">
                <a:latin typeface="Century Gothic" panose="020B0502020202020204" pitchFamily="34" charset="0"/>
              </a:rPr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GB" i="1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latin typeface="Century Gothic" panose="020B0502020202020204" pitchFamily="34" charset="0"/>
              </a:rPr>
              <a:t>1. h(x) = </a:t>
            </a:r>
            <a:r>
              <a:rPr lang="en-GB" dirty="0" err="1">
                <a:latin typeface="Century Gothic" panose="020B0502020202020204" pitchFamily="34" charset="0"/>
              </a:rPr>
              <a:t>ax+b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</a:p>
          <a:p>
            <a:pPr lvl="1" algn="just">
              <a:lnSpc>
                <a:spcPct val="90000"/>
              </a:lnSpc>
              <a:spcAft>
                <a:spcPts val="600"/>
              </a:spcAft>
            </a:pPr>
            <a:r>
              <a:rPr lang="en-GB" sz="1200" i="1" dirty="0" err="1">
                <a:latin typeface="Century Gothic" panose="020B0502020202020204" pitchFamily="34" charset="0"/>
              </a:rPr>
              <a:t>denna</a:t>
            </a:r>
            <a:r>
              <a:rPr lang="en-GB" sz="1200" i="1" dirty="0">
                <a:latin typeface="Century Gothic" panose="020B0502020202020204" pitchFamily="34" charset="0"/>
              </a:rPr>
              <a:t> har </a:t>
            </a:r>
            <a:r>
              <a:rPr lang="en-GB" sz="1200" i="1" dirty="0" err="1">
                <a:latin typeface="Century Gothic" panose="020B0502020202020204" pitchFamily="34" charset="0"/>
              </a:rPr>
              <a:t>två</a:t>
            </a:r>
            <a:r>
              <a:rPr lang="en-GB" sz="1200" i="1" dirty="0">
                <a:latin typeface="Century Gothic" panose="020B0502020202020204" pitchFamily="34" charset="0"/>
              </a:rPr>
              <a:t> </a:t>
            </a:r>
            <a:r>
              <a:rPr lang="en-GB" sz="1200" i="1" dirty="0" err="1">
                <a:latin typeface="Century Gothic" panose="020B0502020202020204" pitchFamily="34" charset="0"/>
              </a:rPr>
              <a:t>parametrar</a:t>
            </a:r>
            <a:r>
              <a:rPr lang="en-GB" sz="1200" i="1" dirty="0">
                <a:latin typeface="Century Gothic" panose="020B0502020202020204" pitchFamily="34" charset="0"/>
              </a:rPr>
              <a:t> (a &amp; b)</a:t>
            </a:r>
          </a:p>
          <a:p>
            <a:pPr lvl="1" algn="just">
              <a:lnSpc>
                <a:spcPct val="90000"/>
              </a:lnSpc>
              <a:spcAft>
                <a:spcPts val="600"/>
              </a:spcAft>
            </a:pPr>
            <a:endParaRPr lang="en-GB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latin typeface="Century Gothic" panose="020B0502020202020204" pitchFamily="34" charset="0"/>
              </a:rPr>
              <a:t>2. ChatGPT</a:t>
            </a:r>
          </a:p>
          <a:p>
            <a:pPr lvl="1" algn="just">
              <a:lnSpc>
                <a:spcPct val="90000"/>
              </a:lnSpc>
              <a:spcAft>
                <a:spcPts val="600"/>
              </a:spcAft>
            </a:pPr>
            <a:r>
              <a:rPr lang="en-GB" sz="1200" i="1" dirty="0" err="1">
                <a:latin typeface="Century Gothic" panose="020B0502020202020204" pitchFamily="34" charset="0"/>
              </a:rPr>
              <a:t>som</a:t>
            </a:r>
            <a:r>
              <a:rPr lang="en-GB" sz="1200" i="1" dirty="0">
                <a:latin typeface="Century Gothic" panose="020B0502020202020204" pitchFamily="34" charset="0"/>
              </a:rPr>
              <a:t> har… 175B </a:t>
            </a:r>
            <a:r>
              <a:rPr lang="en-GB" sz="1200" i="1" dirty="0" err="1">
                <a:latin typeface="Century Gothic" panose="020B0502020202020204" pitchFamily="34" charset="0"/>
              </a:rPr>
              <a:t>parametrar</a:t>
            </a:r>
            <a:r>
              <a:rPr lang="en-GB" sz="1200" i="1" dirty="0">
                <a:latin typeface="Century Gothic" panose="020B0502020202020204" pitchFamily="34" charset="0"/>
              </a:rPr>
              <a:t>!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GB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latin typeface="Century Gothic" panose="020B0502020202020204" pitchFamily="34" charset="0"/>
              </a:rPr>
              <a:t>3. Literally </a:t>
            </a:r>
            <a:r>
              <a:rPr lang="en-GB" dirty="0" err="1">
                <a:latin typeface="Century Gothic" panose="020B0502020202020204" pitchFamily="34" charset="0"/>
              </a:rPr>
              <a:t>alla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andra</a:t>
            </a:r>
            <a:r>
              <a:rPr lang="en-GB" dirty="0">
                <a:latin typeface="Century Gothic" panose="020B0502020202020204" pitchFamily="34" charset="0"/>
              </a:rPr>
              <a:t> deep learning modeller med </a:t>
            </a:r>
            <a:r>
              <a:rPr lang="en-GB" dirty="0" err="1">
                <a:latin typeface="Century Gothic" panose="020B0502020202020204" pitchFamily="34" charset="0"/>
              </a:rPr>
              <a:t>hur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många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parametrar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som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helst</a:t>
            </a:r>
            <a:endParaRPr lang="en-GB" sz="1200" i="1" dirty="0">
              <a:latin typeface="Century Gothic" panose="020B0502020202020204" pitchFamily="34" charset="0"/>
            </a:endParaRPr>
          </a:p>
        </p:txBody>
      </p:sp>
      <p:pic>
        <p:nvPicPr>
          <p:cNvPr id="3" name="Picture 2" descr="A rainbow colored grid with a black line&#10;&#10;Description automatically generated">
            <a:extLst>
              <a:ext uri="{FF2B5EF4-FFF2-40B4-BE49-F238E27FC236}">
                <a16:creationId xmlns:a16="http://schemas.microsoft.com/office/drawing/2014/main" id="{39A56399-EC5B-B409-D4BA-58EE486EF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31" y="1469159"/>
            <a:ext cx="5053916" cy="28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01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EECD7C50-E6D4-DFDF-7701-046BB535BBF9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498532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			</a:t>
            </a:r>
            <a:r>
              <a:rPr lang="en-GB" altLang="en-SE" sz="1800" dirty="0">
                <a:latin typeface="Century Gothic" panose="020B0502020202020204" pitchFamily="34" charset="0"/>
              </a:rPr>
              <a:t>gradient descent</a:t>
            </a: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9CB87-92AA-E5C2-F78D-226F5CFECA6B}"/>
              </a:ext>
            </a:extLst>
          </p:cNvPr>
          <p:cNvSpPr txBox="1"/>
          <p:nvPr/>
        </p:nvSpPr>
        <p:spPr>
          <a:xfrm>
            <a:off x="2552126" y="1119653"/>
            <a:ext cx="6984519" cy="5253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Algoritm</a:t>
            </a:r>
            <a:r>
              <a:rPr lang="en-US" dirty="0">
                <a:latin typeface="Century Gothic" panose="020B0502020202020204" pitchFamily="34" charset="0"/>
              </a:rPr>
              <a:t> för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hitta</a:t>
            </a:r>
            <a:r>
              <a:rPr lang="en-US" dirty="0">
                <a:latin typeface="Century Gothic" panose="020B0502020202020204" pitchFamily="34" charset="0"/>
              </a:rPr>
              <a:t> minimum av </a:t>
            </a:r>
            <a:r>
              <a:rPr lang="en-US" dirty="0" err="1">
                <a:latin typeface="Century Gothic" panose="020B0502020202020204" pitchFamily="34" charset="0"/>
              </a:rPr>
              <a:t>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funktion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systematiskt</a:t>
            </a: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b="1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entury Gothic" panose="020B0502020202020204" pitchFamily="34" charset="0"/>
              </a:rPr>
              <a:t>1.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Välj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funktion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minimera</a:t>
            </a:r>
            <a:r>
              <a:rPr lang="en-US" dirty="0">
                <a:latin typeface="Century Gothic" panose="020B0502020202020204" pitchFamily="34" charset="0"/>
              </a:rPr>
              <a:t> (ex. MAE för regression) </a:t>
            </a:r>
            <a:r>
              <a:rPr lang="en-US" dirty="0" err="1">
                <a:latin typeface="Century Gothic" panose="020B0502020202020204" pitchFamily="34" charset="0"/>
              </a:rPr>
              <a:t>samt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initieria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modell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träna</a:t>
            </a: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entury Gothic" panose="020B0502020202020204" pitchFamily="34" charset="0"/>
              </a:rPr>
              <a:t>2.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Randomisera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fram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värden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på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parametrarna</a:t>
            </a:r>
            <a:r>
              <a:rPr lang="en-US" dirty="0">
                <a:latin typeface="Century Gothic" panose="020B0502020202020204" pitchFamily="34" charset="0"/>
              </a:rPr>
              <a:t> för din model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entury Gothic" panose="020B0502020202020204" pitchFamily="34" charset="0"/>
              </a:rPr>
              <a:t>3</a:t>
            </a:r>
            <a:r>
              <a:rPr lang="en-US" dirty="0">
                <a:latin typeface="Century Gothic" panose="020B0502020202020204" pitchFamily="34" charset="0"/>
              </a:rPr>
              <a:t>. </a:t>
            </a:r>
            <a:r>
              <a:rPr lang="en-US" dirty="0" err="1">
                <a:latin typeface="Century Gothic" panose="020B0502020202020204" pitchFamily="34" charset="0"/>
              </a:rPr>
              <a:t>Beräkna</a:t>
            </a:r>
            <a:r>
              <a:rPr lang="en-US" dirty="0">
                <a:latin typeface="Century Gothic" panose="020B0502020202020204" pitchFamily="34" charset="0"/>
              </a:rPr>
              <a:t> din loss, </a:t>
            </a:r>
            <a:r>
              <a:rPr lang="en-US" dirty="0" err="1">
                <a:latin typeface="Century Gothic" panose="020B0502020202020204" pitchFamily="34" charset="0"/>
              </a:rPr>
              <a:t>givet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dina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nuvarand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paremetrar</a:t>
            </a: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entury Gothic" panose="020B0502020202020204" pitchFamily="34" charset="0"/>
              </a:rPr>
              <a:t>4. </a:t>
            </a:r>
            <a:r>
              <a:rPr lang="en-US" dirty="0" err="1">
                <a:latin typeface="Century Gothic" panose="020B0502020202020204" pitchFamily="34" charset="0"/>
              </a:rPr>
              <a:t>Beräkna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derivatan</a:t>
            </a:r>
            <a:r>
              <a:rPr lang="en-US" dirty="0">
                <a:latin typeface="Century Gothic" panose="020B0502020202020204" pitchFamily="34" charset="0"/>
              </a:rPr>
              <a:t> för din </a:t>
            </a:r>
            <a:r>
              <a:rPr lang="en-US" dirty="0" err="1">
                <a:latin typeface="Century Gothic" panose="020B0502020202020204" pitchFamily="34" charset="0"/>
              </a:rPr>
              <a:t>funktion</a:t>
            </a:r>
            <a:r>
              <a:rPr lang="en-US" dirty="0">
                <a:latin typeface="Century Gothic" panose="020B0502020202020204" pitchFamily="34" charset="0"/>
              </a:rPr>
              <a:t>, med </a:t>
            </a:r>
            <a:r>
              <a:rPr lang="en-US" dirty="0" err="1">
                <a:latin typeface="Century Gothic" panose="020B0502020202020204" pitchFamily="34" charset="0"/>
              </a:rPr>
              <a:t>avseende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på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alla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modellens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parametrar</a:t>
            </a:r>
            <a:endParaRPr lang="en-US" dirty="0">
              <a:latin typeface="Century Gothic" panose="020B0502020202020204" pitchFamily="34" charset="0"/>
            </a:endParaRP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entury Gothic" panose="020B0502020202020204" pitchFamily="34" charset="0"/>
              </a:rPr>
              <a:t>5. </a:t>
            </a:r>
            <a:r>
              <a:rPr lang="en-US" dirty="0" err="1">
                <a:latin typeface="Century Gothic" panose="020B0502020202020204" pitchFamily="34" charset="0"/>
              </a:rPr>
              <a:t>Hitta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iterativt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nästa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värde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på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parametrarna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genom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nyttja</a:t>
            </a:r>
            <a:r>
              <a:rPr lang="en-US" dirty="0">
                <a:latin typeface="Century Gothic" panose="020B0502020202020204" pitchFamily="34" charset="0"/>
              </a:rPr>
              <a:t> gradient descent. </a:t>
            </a: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entury Gothic" panose="020B0502020202020204" pitchFamily="34" charset="0"/>
              </a:rPr>
              <a:t>6.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Repetera</a:t>
            </a:r>
            <a:r>
              <a:rPr lang="en-US" dirty="0">
                <a:latin typeface="Century Gothic" panose="020B0502020202020204" pitchFamily="34" charset="0"/>
              </a:rPr>
              <a:t> 3-5 </a:t>
            </a:r>
            <a:r>
              <a:rPr lang="en-US" dirty="0" err="1">
                <a:latin typeface="Century Gothic" panose="020B0502020202020204" pitchFamily="34" charset="0"/>
              </a:rPr>
              <a:t>och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stanna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när</a:t>
            </a:r>
            <a:r>
              <a:rPr lang="en-US" dirty="0">
                <a:latin typeface="Century Gothic" panose="020B0502020202020204" pitchFamily="34" charset="0"/>
              </a:rPr>
              <a:t> vi </a:t>
            </a:r>
            <a:r>
              <a:rPr lang="en-US" dirty="0" err="1">
                <a:latin typeface="Century Gothic" panose="020B0502020202020204" pitchFamily="34" charset="0"/>
              </a:rPr>
              <a:t>verkar</a:t>
            </a:r>
            <a:r>
              <a:rPr lang="en-US" dirty="0">
                <a:latin typeface="Century Gothic" panose="020B0502020202020204" pitchFamily="34" charset="0"/>
              </a:rPr>
              <a:t> ha </a:t>
            </a:r>
            <a:r>
              <a:rPr lang="en-US" dirty="0" err="1">
                <a:latin typeface="Century Gothic" panose="020B0502020202020204" pitchFamily="34" charset="0"/>
              </a:rPr>
              <a:t>nått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minsta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värdet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på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vår</a:t>
            </a:r>
            <a:r>
              <a:rPr lang="en-US" dirty="0">
                <a:latin typeface="Century Gothic" panose="020B0502020202020204" pitchFamily="34" charset="0"/>
              </a:rPr>
              <a:t> loss-</a:t>
            </a:r>
            <a:r>
              <a:rPr lang="en-US" dirty="0" err="1">
                <a:latin typeface="Century Gothic" panose="020B0502020202020204" pitchFamily="34" charset="0"/>
              </a:rPr>
              <a:t>funktion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AE4CC2F-DE27-E195-5DAA-7E4386C7FD29}"/>
              </a:ext>
            </a:extLst>
          </p:cNvPr>
          <p:cNvSpPr/>
          <p:nvPr/>
        </p:nvSpPr>
        <p:spPr>
          <a:xfrm flipH="1">
            <a:off x="9650204" y="2502986"/>
            <a:ext cx="336948" cy="3081906"/>
          </a:xfrm>
          <a:prstGeom prst="leftBrace">
            <a:avLst>
              <a:gd name="adj1" fmla="val 8333"/>
              <a:gd name="adj2" fmla="val 531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58753A-E1F1-D4CB-0801-4464A2C59272}"/>
              </a:ext>
            </a:extLst>
          </p:cNvPr>
          <p:cNvCxnSpPr>
            <a:cxnSpLocks/>
          </p:cNvCxnSpPr>
          <p:nvPr/>
        </p:nvCxnSpPr>
        <p:spPr>
          <a:xfrm flipH="1">
            <a:off x="2632574" y="2502986"/>
            <a:ext cx="67243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FAAA1E6-A75D-E45C-D595-A032AF34F23A}"/>
              </a:ext>
            </a:extLst>
          </p:cNvPr>
          <p:cNvSpPr txBox="1"/>
          <p:nvPr/>
        </p:nvSpPr>
        <p:spPr>
          <a:xfrm>
            <a:off x="10100711" y="3824499"/>
            <a:ext cx="183514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PyTorch</a:t>
            </a:r>
            <a:r>
              <a:rPr lang="en-GB" dirty="0"/>
              <a:t> </a:t>
            </a:r>
            <a:r>
              <a:rPr lang="en-GB" dirty="0" err="1"/>
              <a:t>gör</a:t>
            </a:r>
            <a:r>
              <a:rPr lang="en-GB" dirty="0"/>
              <a:t> </a:t>
            </a:r>
            <a:r>
              <a:rPr lang="en-GB" dirty="0" err="1"/>
              <a:t>detta</a:t>
            </a:r>
            <a:r>
              <a:rPr lang="en-GB" dirty="0"/>
              <a:t> </a:t>
            </a:r>
          </a:p>
          <a:p>
            <a:r>
              <a:rPr lang="en-GB" dirty="0" err="1"/>
              <a:t>automatiskt</a:t>
            </a:r>
            <a:r>
              <a:rPr lang="en-GB" dirty="0"/>
              <a:t>!</a:t>
            </a:r>
            <a:endParaRPr lang="en-SE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B4AEE4-B3E2-F46A-DBB6-6C4368341163}"/>
              </a:ext>
            </a:extLst>
          </p:cNvPr>
          <p:cNvCxnSpPr>
            <a:cxnSpLocks/>
          </p:cNvCxnSpPr>
          <p:nvPr/>
        </p:nvCxnSpPr>
        <p:spPr>
          <a:xfrm flipH="1">
            <a:off x="2632573" y="5584892"/>
            <a:ext cx="67243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99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with colorful letters&#10;&#10;Description automatically generated">
            <a:extLst>
              <a:ext uri="{FF2B5EF4-FFF2-40B4-BE49-F238E27FC236}">
                <a16:creationId xmlns:a16="http://schemas.microsoft.com/office/drawing/2014/main" id="{B46A4328-453C-C81A-670D-7B90595970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4" r="23672" b="-11"/>
          <a:stretch/>
        </p:blipFill>
        <p:spPr>
          <a:xfrm>
            <a:off x="304" y="-20320"/>
            <a:ext cx="4445462" cy="3730714"/>
          </a:xfrm>
          <a:custGeom>
            <a:avLst/>
            <a:gdLst/>
            <a:ahLst/>
            <a:cxnLst/>
            <a:rect l="l" t="t" r="r" b="b"/>
            <a:pathLst>
              <a:path w="4443799" h="3776782">
                <a:moveTo>
                  <a:pt x="0" y="0"/>
                </a:moveTo>
                <a:lnTo>
                  <a:pt x="4164578" y="0"/>
                </a:lnTo>
                <a:lnTo>
                  <a:pt x="4238884" y="154250"/>
                </a:lnTo>
                <a:cubicBezTo>
                  <a:pt x="4370833" y="466214"/>
                  <a:pt x="4443799" y="809200"/>
                  <a:pt x="4443799" y="1169228"/>
                </a:cubicBezTo>
                <a:cubicBezTo>
                  <a:pt x="4443799" y="2609341"/>
                  <a:pt x="3276357" y="3776782"/>
                  <a:pt x="1836244" y="3776782"/>
                </a:cubicBezTo>
                <a:cubicBezTo>
                  <a:pt x="1206195" y="3776782"/>
                  <a:pt x="628337" y="3553326"/>
                  <a:pt x="177598" y="3181344"/>
                </a:cubicBezTo>
                <a:lnTo>
                  <a:pt x="0" y="3019932"/>
                </a:lnTo>
                <a:close/>
              </a:path>
            </a:pathLst>
          </a:custGeom>
          <a:effectLst>
            <a:softEdge rad="0"/>
          </a:effectLst>
        </p:spPr>
      </p:pic>
      <p:pic>
        <p:nvPicPr>
          <p:cNvPr id="3" name="Picture 2" descr="A child with wet hair and wet face&#10;&#10;Description automatically generated">
            <a:extLst>
              <a:ext uri="{FF2B5EF4-FFF2-40B4-BE49-F238E27FC236}">
                <a16:creationId xmlns:a16="http://schemas.microsoft.com/office/drawing/2014/main" id="{9B873892-351E-62C0-CE6D-AFFC7B8169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7" r="12055" b="-2"/>
          <a:stretch/>
        </p:blipFill>
        <p:spPr>
          <a:xfrm>
            <a:off x="8578" y="3917279"/>
            <a:ext cx="3440586" cy="2950205"/>
          </a:xfrm>
          <a:custGeom>
            <a:avLst/>
            <a:gdLst/>
            <a:ahLst/>
            <a:cxnLst/>
            <a:rect l="l" t="t" r="r" b="b"/>
            <a:pathLst>
              <a:path w="3440586" h="2950205">
                <a:moveTo>
                  <a:pt x="1539166" y="0"/>
                </a:moveTo>
                <a:cubicBezTo>
                  <a:pt x="2589292" y="0"/>
                  <a:pt x="3440586" y="851294"/>
                  <a:pt x="3440586" y="1901419"/>
                </a:cubicBezTo>
                <a:cubicBezTo>
                  <a:pt x="3440586" y="2229583"/>
                  <a:pt x="3357452" y="2538330"/>
                  <a:pt x="3211095" y="2807749"/>
                </a:cubicBezTo>
                <a:lnTo>
                  <a:pt x="3124550" y="2950205"/>
                </a:lnTo>
                <a:lnTo>
                  <a:pt x="0" y="2950205"/>
                </a:lnTo>
                <a:lnTo>
                  <a:pt x="0" y="788141"/>
                </a:lnTo>
                <a:lnTo>
                  <a:pt x="71938" y="691940"/>
                </a:lnTo>
                <a:cubicBezTo>
                  <a:pt x="420687" y="269355"/>
                  <a:pt x="948471" y="0"/>
                  <a:pt x="153916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4" name="Picture 3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9CB2535F-1317-5784-46B7-2EF61CB784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62" b="2"/>
          <a:stretch/>
        </p:blipFill>
        <p:spPr>
          <a:xfrm>
            <a:off x="3174392" y="2894322"/>
            <a:ext cx="2526826" cy="249805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7" name="Rectangle 12">
            <a:extLst>
              <a:ext uri="{FF2B5EF4-FFF2-40B4-BE49-F238E27FC236}">
                <a16:creationId xmlns:a16="http://schemas.microsoft.com/office/drawing/2014/main" id="{6C5F3867-88FA-0B52-BF52-B3DB6CA02196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5" y="100987"/>
            <a:ext cx="331638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32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3E9BC-C7CC-4424-7607-662A283B21F7}"/>
              </a:ext>
            </a:extLst>
          </p:cNvPr>
          <p:cNvSpPr txBox="1"/>
          <p:nvPr/>
        </p:nvSpPr>
        <p:spPr>
          <a:xfrm>
            <a:off x="5987142" y="2433343"/>
            <a:ext cx="5992252" cy="199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Idag</a:t>
            </a:r>
            <a:r>
              <a:rPr lang="en-US" dirty="0">
                <a:latin typeface="Century Gothic" panose="020B0502020202020204" pitchFamily="34" charset="0"/>
              </a:rPr>
              <a:t> ska vi </a:t>
            </a:r>
            <a:r>
              <a:rPr lang="en-US" dirty="0" err="1">
                <a:latin typeface="Century Gothic" panose="020B0502020202020204" pitchFamily="34" charset="0"/>
              </a:rPr>
              <a:t>lära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oss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något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helt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fantastiskt</a:t>
            </a:r>
            <a:r>
              <a:rPr lang="en-US" dirty="0">
                <a:latin typeface="Century Gothic" panose="020B0502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</a:rPr>
              <a:t>nämligen</a:t>
            </a:r>
            <a:r>
              <a:rPr lang="en-US" dirty="0">
                <a:latin typeface="Century Gothic" panose="020B0502020202020204" pitchFamily="34" charset="0"/>
              </a:rPr>
              <a:t> om </a:t>
            </a:r>
            <a:r>
              <a:rPr lang="en-US" i="1" dirty="0">
                <a:latin typeface="Century Gothic" panose="020B0502020202020204" pitchFamily="34" charset="0"/>
              </a:rPr>
              <a:t>Gradient Descent – </a:t>
            </a:r>
            <a:r>
              <a:rPr lang="en-US" dirty="0" err="1">
                <a:latin typeface="Century Gothic" panose="020B0502020202020204" pitchFamily="34" charset="0"/>
              </a:rPr>
              <a:t>vilket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är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grunden</a:t>
            </a:r>
            <a:r>
              <a:rPr lang="en-US" dirty="0">
                <a:latin typeface="Century Gothic" panose="020B0502020202020204" pitchFamily="34" charset="0"/>
              </a:rPr>
              <a:t> till precis </a:t>
            </a:r>
            <a:r>
              <a:rPr lang="en-US" b="1" dirty="0">
                <a:latin typeface="Century Gothic" panose="020B0502020202020204" pitchFamily="34" charset="0"/>
              </a:rPr>
              <a:t>all</a:t>
            </a:r>
            <a:r>
              <a:rPr lang="en-US" dirty="0">
                <a:latin typeface="Century Gothic" panose="020B0502020202020204" pitchFamily="34" charset="0"/>
              </a:rPr>
              <a:t> modern AI-</a:t>
            </a:r>
            <a:r>
              <a:rPr lang="en-US" dirty="0" err="1">
                <a:latin typeface="Century Gothic" panose="020B0502020202020204" pitchFamily="34" charset="0"/>
              </a:rPr>
              <a:t>utveckling</a:t>
            </a:r>
            <a:r>
              <a:rPr lang="en-US" dirty="0">
                <a:latin typeface="Century Gothic" panose="020B0502020202020204" pitchFamily="34" charset="0"/>
              </a:rPr>
              <a:t>. 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När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bemästrat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förståelse</a:t>
            </a:r>
            <a:r>
              <a:rPr lang="en-US" dirty="0">
                <a:latin typeface="Century Gothic" panose="020B0502020202020204" pitchFamily="34" charset="0"/>
              </a:rPr>
              <a:t> för </a:t>
            </a:r>
            <a:r>
              <a:rPr lang="en-US" dirty="0" err="1">
                <a:latin typeface="Century Gothic" panose="020B0502020202020204" pitchFamily="34" charset="0"/>
              </a:rPr>
              <a:t>detta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så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kommer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kunna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förstå</a:t>
            </a:r>
            <a:r>
              <a:rPr lang="en-US" dirty="0">
                <a:latin typeface="Century Gothic" panose="020B0502020202020204" pitchFamily="34" charset="0"/>
              </a:rPr>
              <a:t> precis </a:t>
            </a:r>
            <a:r>
              <a:rPr lang="en-US" dirty="0" err="1">
                <a:latin typeface="Century Gothic" panose="020B0502020202020204" pitchFamily="34" charset="0"/>
              </a:rPr>
              <a:t>hur</a:t>
            </a:r>
            <a:r>
              <a:rPr lang="en-US" dirty="0">
                <a:latin typeface="Century Gothic" panose="020B0502020202020204" pitchFamily="34" charset="0"/>
              </a:rPr>
              <a:t> modern AI </a:t>
            </a:r>
            <a:r>
              <a:rPr lang="en-US" dirty="0" err="1">
                <a:latin typeface="Century Gothic" panose="020B0502020202020204" pitchFamily="34" charset="0"/>
              </a:rPr>
              <a:t>tränas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upp</a:t>
            </a:r>
            <a:r>
              <a:rPr lang="en-US" dirty="0">
                <a:latin typeface="Century Gothic" panose="020B0502020202020204" pitchFamily="34" charset="0"/>
              </a:rPr>
              <a:t>, </a:t>
            </a:r>
            <a:r>
              <a:rPr lang="en-US" dirty="0" err="1">
                <a:latin typeface="Century Gothic" panose="020B0502020202020204" pitchFamily="34" charset="0"/>
              </a:rPr>
              <a:t>och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lär</a:t>
            </a:r>
            <a:r>
              <a:rPr lang="en-US" dirty="0">
                <a:latin typeface="Century Gothic" panose="020B0502020202020204" pitchFamily="34" charset="0"/>
              </a:rPr>
              <a:t> sig av data!</a:t>
            </a:r>
          </a:p>
        </p:txBody>
      </p:sp>
    </p:spTree>
    <p:extLst>
      <p:ext uri="{BB962C8B-B14F-4D97-AF65-F5344CB8AC3E}">
        <p14:creationId xmlns:p14="http://schemas.microsoft.com/office/powerpoint/2010/main" val="238779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477"/>
    </mc:Choice>
    <mc:Fallback xmlns="">
      <p:transition spd="slow" advTm="6847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EECD7C50-E6D4-DFDF-7701-046BB535BBF9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5" y="100987"/>
            <a:ext cx="328852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>
                <a:latin typeface="Century Gothic" panose="020B0502020202020204" pitchFamily="34" charset="0"/>
              </a:rPr>
              <a:t>Konsten att lära</a:t>
            </a:r>
            <a:endParaRPr lang="en-GB" altLang="en-SE" sz="1600">
              <a:latin typeface="Century Gothic" panose="020B0502020202020204" pitchFamily="34" charset="0"/>
            </a:endParaRPr>
          </a:p>
          <a:p>
            <a:r>
              <a:rPr lang="en-GB" altLang="en-SE" sz="1600">
                <a:latin typeface="Century Gothic" panose="020B0502020202020204" pitchFamily="34" charset="0"/>
              </a:rPr>
              <a:t>			</a:t>
            </a:r>
            <a:r>
              <a:rPr lang="en-GB" altLang="en-SE" sz="180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FEA914-EC0A-238E-44CF-C54A951D8481}"/>
              </a:ext>
            </a:extLst>
          </p:cNvPr>
          <p:cNvSpPr txBox="1"/>
          <p:nvPr/>
        </p:nvSpPr>
        <p:spPr>
          <a:xfrm>
            <a:off x="3149899" y="1881748"/>
            <a:ext cx="5892201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dirty="0" err="1">
                <a:latin typeface="Century Gothic" panose="020B0502020202020204" pitchFamily="34" charset="0"/>
              </a:rPr>
              <a:t>Allt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blir</a:t>
            </a:r>
            <a:r>
              <a:rPr lang="en-GB" dirty="0">
                <a:latin typeface="Century Gothic" panose="020B0502020202020204" pitchFamily="34" charset="0"/>
              </a:rPr>
              <a:t> extra </a:t>
            </a:r>
            <a:r>
              <a:rPr lang="en-GB" dirty="0" err="1">
                <a:latin typeface="Century Gothic" panose="020B0502020202020204" pitchFamily="34" charset="0"/>
              </a:rPr>
              <a:t>tydligt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när</a:t>
            </a:r>
            <a:r>
              <a:rPr lang="en-GB" dirty="0">
                <a:latin typeface="Century Gothic" panose="020B0502020202020204" pitchFamily="34" charset="0"/>
              </a:rPr>
              <a:t> vi kommer </a:t>
            </a:r>
            <a:r>
              <a:rPr lang="en-GB" dirty="0" err="1">
                <a:latin typeface="Century Gothic" panose="020B0502020202020204" pitchFamily="34" charset="0"/>
              </a:rPr>
              <a:t>börja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göra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detta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i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kod</a:t>
            </a:r>
            <a:r>
              <a:rPr lang="en-GB" dirty="0">
                <a:latin typeface="Century Gothic" panose="020B0502020202020204" pitchFamily="34" charset="0"/>
              </a:rPr>
              <a:t>, </a:t>
            </a:r>
            <a:r>
              <a:rPr lang="en-GB" dirty="0" err="1">
                <a:latin typeface="Century Gothic" panose="020B0502020202020204" pitchFamily="34" charset="0"/>
              </a:rPr>
              <a:t>alldeles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snart</a:t>
            </a:r>
            <a:r>
              <a:rPr lang="en-GB" dirty="0">
                <a:latin typeface="Century Gothic" panose="020B0502020202020204" pitchFamily="34" charset="0"/>
              </a:rPr>
              <a:t>!!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GB" dirty="0">
              <a:latin typeface="Century Gothic" panose="020B0502020202020204" pitchFamily="34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latin typeface="Century Gothic" panose="020B0502020202020204" pitchFamily="34" charset="0"/>
              </a:rPr>
              <a:t>Det är </a:t>
            </a:r>
            <a:r>
              <a:rPr lang="en-GB" dirty="0" err="1">
                <a:latin typeface="Century Gothic" panose="020B0502020202020204" pitchFamily="34" charset="0"/>
              </a:rPr>
              <a:t>verkligen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 err="1">
                <a:latin typeface="Century Gothic" panose="020B0502020202020204" pitchFamily="34" charset="0"/>
              </a:rPr>
              <a:t>busenkelt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>
                <a:latin typeface="Century Gothic" panose="020B0502020202020204" pitchFamily="34" charset="0"/>
                <a:sym typeface="Wingdings" panose="05000000000000000000" pitchFamily="2" charset="2"/>
              </a:rPr>
              <a:t>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0" name="Picture 9" descr="A diagram of a network&#10;&#10;Description automatically generated">
            <a:extLst>
              <a:ext uri="{FF2B5EF4-FFF2-40B4-BE49-F238E27FC236}">
                <a16:creationId xmlns:a16="http://schemas.microsoft.com/office/drawing/2014/main" id="{5CFB674A-8DE7-4736-A226-4BB1C271B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008" y="3429000"/>
            <a:ext cx="5131981" cy="28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5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idjourney v5: Generates Photorealistic Images with Accurate Hand Depiction  - Bunnie's Mouth">
            <a:extLst>
              <a:ext uri="{FF2B5EF4-FFF2-40B4-BE49-F238E27FC236}">
                <a16:creationId xmlns:a16="http://schemas.microsoft.com/office/drawing/2014/main" id="{08BD50DF-4354-08A3-7753-8635DC165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9" r="1777" b="9783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DF9290F-391C-C7E2-A5DB-925757BDA9DD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5" y="71958"/>
            <a:ext cx="331638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lära</a:t>
            </a:r>
            <a:endParaRPr lang="en-GB" altLang="en-SE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3900E-E972-4279-0BDE-32B997C464AB}"/>
              </a:ext>
            </a:extLst>
          </p:cNvPr>
          <p:cNvSpPr txBox="1"/>
          <p:nvPr/>
        </p:nvSpPr>
        <p:spPr>
          <a:xfrm>
            <a:off x="260382" y="2924746"/>
            <a:ext cx="666495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I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grunden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är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det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väldigt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enkel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idé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. Det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är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nästan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löjligt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hur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enkelt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det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är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. Det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funkar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likväl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på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små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simpla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system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såsom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enorma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komplexa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modeler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såsom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ex. feta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neurala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nätverk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&amp; large language models.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6564FE-F062-178A-736E-C079C96FEA4E}"/>
              </a:ext>
            </a:extLst>
          </p:cNvPr>
          <p:cNvSpPr/>
          <p:nvPr/>
        </p:nvSpPr>
        <p:spPr>
          <a:xfrm>
            <a:off x="260382" y="733508"/>
            <a:ext cx="3716532" cy="18790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4942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75"/>
    </mc:Choice>
    <mc:Fallback xmlns="">
      <p:transition spd="slow" advTm="1157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1AAA3D-B521-2266-FDF3-FE76440C1016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5" y="100987"/>
            <a:ext cx="331638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32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C1C37-E128-622D-70DC-4204D6260017}"/>
              </a:ext>
            </a:extLst>
          </p:cNvPr>
          <p:cNvSpPr txBox="1"/>
          <p:nvPr/>
        </p:nvSpPr>
        <p:spPr>
          <a:xfrm>
            <a:off x="599354" y="1438260"/>
            <a:ext cx="704801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Tidigare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lärde</a:t>
            </a:r>
            <a:r>
              <a:rPr lang="en-US" dirty="0">
                <a:latin typeface="Century Gothic" panose="020B0502020202020204" pitchFamily="34" charset="0"/>
              </a:rPr>
              <a:t> vi </a:t>
            </a:r>
            <a:r>
              <a:rPr lang="en-US" dirty="0" err="1">
                <a:latin typeface="Century Gothic" panose="020B0502020202020204" pitchFamily="34" charset="0"/>
              </a:rPr>
              <a:t>oss</a:t>
            </a:r>
            <a:r>
              <a:rPr lang="en-US" dirty="0">
                <a:latin typeface="Century Gothic" panose="020B0502020202020204" pitchFamily="34" charset="0"/>
              </a:rPr>
              <a:t> om Mean Absolute Error (MAE)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BBAAE-2C03-E2DA-00FD-5D793CBA9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670" y="1574319"/>
            <a:ext cx="3450637" cy="262413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53FA0D-6A4E-A63A-B892-B871AA15A5A5}"/>
              </a:ext>
            </a:extLst>
          </p:cNvPr>
          <p:cNvCxnSpPr/>
          <p:nvPr/>
        </p:nvCxnSpPr>
        <p:spPr>
          <a:xfrm>
            <a:off x="10478879" y="2119353"/>
            <a:ext cx="0" cy="3238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DFB884-C6D2-C8C4-A95B-6EEEEA3B1A00}"/>
              </a:ext>
            </a:extLst>
          </p:cNvPr>
          <p:cNvCxnSpPr>
            <a:cxnSpLocks/>
          </p:cNvCxnSpPr>
          <p:nvPr/>
        </p:nvCxnSpPr>
        <p:spPr>
          <a:xfrm>
            <a:off x="10783679" y="2247411"/>
            <a:ext cx="0" cy="3439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3188ED-B732-1477-FD4F-FEEDB5A4F177}"/>
              </a:ext>
            </a:extLst>
          </p:cNvPr>
          <p:cNvCxnSpPr>
            <a:cxnSpLocks/>
          </p:cNvCxnSpPr>
          <p:nvPr/>
        </p:nvCxnSpPr>
        <p:spPr>
          <a:xfrm>
            <a:off x="11098004" y="1735756"/>
            <a:ext cx="0" cy="2703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715590-D9EC-C98E-0D52-D1C44263A438}"/>
              </a:ext>
            </a:extLst>
          </p:cNvPr>
          <p:cNvCxnSpPr>
            <a:cxnSpLocks/>
          </p:cNvCxnSpPr>
          <p:nvPr/>
        </p:nvCxnSpPr>
        <p:spPr>
          <a:xfrm>
            <a:off x="11402804" y="1812486"/>
            <a:ext cx="0" cy="1015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72E1-A7C0-3900-F1B1-B33768F24A3B}"/>
              </a:ext>
            </a:extLst>
          </p:cNvPr>
          <p:cNvCxnSpPr>
            <a:cxnSpLocks/>
          </p:cNvCxnSpPr>
          <p:nvPr/>
        </p:nvCxnSpPr>
        <p:spPr>
          <a:xfrm>
            <a:off x="10167729" y="2672861"/>
            <a:ext cx="0" cy="2349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C6491F-CB1F-6BD5-3311-BB9E8D933A2E}"/>
              </a:ext>
            </a:extLst>
          </p:cNvPr>
          <p:cNvCxnSpPr>
            <a:cxnSpLocks/>
          </p:cNvCxnSpPr>
          <p:nvPr/>
        </p:nvCxnSpPr>
        <p:spPr>
          <a:xfrm>
            <a:off x="9850229" y="2880583"/>
            <a:ext cx="0" cy="544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117E8A-7038-6953-B687-038AE7971C49}"/>
              </a:ext>
            </a:extLst>
          </p:cNvPr>
          <p:cNvCxnSpPr>
            <a:cxnSpLocks/>
          </p:cNvCxnSpPr>
          <p:nvPr/>
        </p:nvCxnSpPr>
        <p:spPr>
          <a:xfrm>
            <a:off x="9539079" y="3114186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10B87C-5F35-F5E3-2830-E8D47E710EFD}"/>
              </a:ext>
            </a:extLst>
          </p:cNvPr>
          <p:cNvCxnSpPr>
            <a:cxnSpLocks/>
          </p:cNvCxnSpPr>
          <p:nvPr/>
        </p:nvCxnSpPr>
        <p:spPr>
          <a:xfrm>
            <a:off x="9226870" y="3342786"/>
            <a:ext cx="0" cy="3423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04BF6E-1026-CE90-8D01-E897619D728E}"/>
              </a:ext>
            </a:extLst>
          </p:cNvPr>
          <p:cNvCxnSpPr>
            <a:cxnSpLocks/>
          </p:cNvCxnSpPr>
          <p:nvPr/>
        </p:nvCxnSpPr>
        <p:spPr>
          <a:xfrm>
            <a:off x="8913604" y="3554453"/>
            <a:ext cx="0" cy="857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8312C5-031A-8EE8-B406-362B8ABD770B}"/>
              </a:ext>
            </a:extLst>
          </p:cNvPr>
          <p:cNvCxnSpPr>
            <a:cxnSpLocks/>
          </p:cNvCxnSpPr>
          <p:nvPr/>
        </p:nvCxnSpPr>
        <p:spPr>
          <a:xfrm>
            <a:off x="8613038" y="3757653"/>
            <a:ext cx="0" cy="391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4187B5-16E6-8BD5-C827-8C0F651126A9}"/>
              </a:ext>
            </a:extLst>
          </p:cNvPr>
          <p:cNvSpPr txBox="1"/>
          <p:nvPr/>
        </p:nvSpPr>
        <p:spPr>
          <a:xfrm>
            <a:off x="597693" y="3715434"/>
            <a:ext cx="6203451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entury Gothic" panose="020B0502020202020204" pitchFamily="34" charset="0"/>
              </a:rPr>
              <a:t>MAE </a:t>
            </a:r>
            <a:r>
              <a:rPr lang="en-US" b="1" dirty="0" err="1">
                <a:latin typeface="Century Gothic" panose="020B0502020202020204" pitchFamily="34" charset="0"/>
              </a:rPr>
              <a:t>räknar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ut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medelfelet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mellan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våra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prediktions</a:t>
            </a:r>
            <a:r>
              <a:rPr lang="en-US" b="1" dirty="0">
                <a:latin typeface="Century Gothic" panose="020B0502020202020204" pitchFamily="34" charset="0"/>
              </a:rPr>
              <a:t>, </a:t>
            </a:r>
            <a:r>
              <a:rPr lang="en-US" b="1" dirty="0" err="1">
                <a:latin typeface="Century Gothic" panose="020B0502020202020204" pitchFamily="34" charset="0"/>
              </a:rPr>
              <a:t>och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datan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som</a:t>
            </a:r>
            <a:r>
              <a:rPr lang="en-US" b="1" dirty="0">
                <a:latin typeface="Century Gothic" panose="020B0502020202020204" pitchFamily="34" charset="0"/>
              </a:rPr>
              <a:t> vi </a:t>
            </a:r>
            <a:r>
              <a:rPr lang="en-US" b="1" dirty="0" err="1">
                <a:latin typeface="Century Gothic" panose="020B0502020202020204" pitchFamily="34" charset="0"/>
              </a:rPr>
              <a:t>försöker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modellera</a:t>
            </a:r>
            <a:r>
              <a:rPr lang="en-US" b="1" dirty="0">
                <a:latin typeface="Century Gothic" panose="020B0502020202020204" pitchFamily="34" charset="0"/>
              </a:rPr>
              <a:t> – that’s it!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Inte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mer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komplicerat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än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så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37577D-7345-8C0F-698E-4D836768E0EA}"/>
                  </a:ext>
                </a:extLst>
              </p:cNvPr>
              <p:cNvSpPr txBox="1"/>
              <p:nvPr/>
            </p:nvSpPr>
            <p:spPr>
              <a:xfrm>
                <a:off x="2254021" y="2455615"/>
                <a:ext cx="3603736" cy="544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sv-SE" i="1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L</a:t>
                </a:r>
                <a:r>
                  <a:rPr lang="sv-SE" dirty="0"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 =</a:t>
                </a:r>
                <a:r>
                  <a:rPr lang="en-SE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S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  <m:e>
                        <m:r>
                          <m:rPr>
                            <m:nor/>
                          </m:rPr>
                          <a:rPr lang="sv-SE" dirty="0" smtClean="0">
                            <a:solidFill>
                              <a:schemeClr val="tx1"/>
                            </a:solidFill>
                            <a:latin typeface="Century Gothic" panose="020B0502020202020204" pitchFamily="34" charset="0"/>
                            <a:cs typeface="Calibri Light" panose="020F03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SE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  <m:d>
                          <m:dPr>
                            <m:ctrlPr>
                              <a:rPr lang="sv-SE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S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S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d>
                          <m:dPr>
                            <m:ctrlPr>
                              <a:rPr lang="sv-SE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37577D-7345-8C0F-698E-4D836768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021" y="2455615"/>
                <a:ext cx="3603736" cy="544444"/>
              </a:xfrm>
              <a:prstGeom prst="rect">
                <a:avLst/>
              </a:prstGeom>
              <a:blipFill>
                <a:blip r:embed="rId4"/>
                <a:stretch>
                  <a:fillRect l="-40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768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30"/>
    </mc:Choice>
    <mc:Fallback xmlns="">
      <p:transition spd="slow" advTm="572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C57A83DD-0A39-AA91-3899-6F6649056E0B}"/>
              </a:ext>
            </a:extLst>
          </p:cNvPr>
          <p:cNvSpPr txBox="1">
            <a:spLocks noChangeArrowheads="1"/>
          </p:cNvSpPr>
          <p:nvPr/>
        </p:nvSpPr>
        <p:spPr>
          <a:xfrm>
            <a:off x="4657718" y="76862"/>
            <a:ext cx="345063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Loss functions</a:t>
            </a:r>
          </a:p>
          <a:p>
            <a:r>
              <a:rPr lang="en-GB" altLang="en-SE" sz="1600" dirty="0">
                <a:latin typeface="Century Gothic" panose="020B0502020202020204" pitchFamily="34" charset="0"/>
              </a:rPr>
              <a:t>                                         regression</a:t>
            </a:r>
          </a:p>
        </p:txBody>
      </p:sp>
      <p:sp>
        <p:nvSpPr>
          <p:cNvPr id="52" name="TextBox 11">
            <a:extLst>
              <a:ext uri="{FF2B5EF4-FFF2-40B4-BE49-F238E27FC236}">
                <a16:creationId xmlns:a16="http://schemas.microsoft.com/office/drawing/2014/main" id="{9FDC8E1D-354F-49BA-A875-E3AB6FC59F89}"/>
              </a:ext>
            </a:extLst>
          </p:cNvPr>
          <p:cNvSpPr txBox="1"/>
          <p:nvPr/>
        </p:nvSpPr>
        <p:spPr>
          <a:xfrm>
            <a:off x="3122874" y="5511142"/>
            <a:ext cx="5600940" cy="1107996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Vi efter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söker alltså en metod som </a:t>
            </a:r>
            <a:r>
              <a:rPr lang="sv-SE" u="sng" dirty="0">
                <a:latin typeface="Century Gothic" panose="020B0502020202020204" pitchFamily="34" charset="0"/>
                <a:cs typeface="Calibri Light" panose="020F0302020204030204" pitchFamily="34" charset="0"/>
              </a:rPr>
              <a:t>automatiskt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hittar de parametrar som minimerar </a:t>
            </a:r>
            <a:r>
              <a:rPr lang="sv-SE" i="1" dirty="0">
                <a:latin typeface="Century Gothic" panose="020B0502020202020204" pitchFamily="34" charset="0"/>
                <a:cs typeface="Calibri Light" panose="020F0302020204030204" pitchFamily="34" charset="0"/>
              </a:rPr>
              <a:t>L</a:t>
            </a:r>
          </a:p>
          <a:p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Detta är exakt vad vi gör med Gradient </a:t>
            </a:r>
            <a:r>
              <a:rPr lang="sv-SE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Descent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05273118-89D0-2D38-45CB-C504C90F8CC6}"/>
              </a:ext>
            </a:extLst>
          </p:cNvPr>
          <p:cNvSpPr txBox="1"/>
          <p:nvPr/>
        </p:nvSpPr>
        <p:spPr>
          <a:xfrm>
            <a:off x="612136" y="1231358"/>
            <a:ext cx="94398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Vi 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såg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också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att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med 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rätt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värden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på 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parametrarna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a &amp; b 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i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h</a:t>
            </a:r>
            <a:r>
              <a:rPr lang="en-GB" dirty="0">
                <a:latin typeface="Century Gothic" panose="020B0502020202020204" pitchFamily="34" charset="0"/>
                <a:cs typeface="Calibri Light" panose="020F0302020204030204" pitchFamily="34" charset="0"/>
              </a:rPr>
              <a:t>(x) = </a:t>
            </a:r>
            <a:r>
              <a:rPr lang="en-GB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ax+b</a:t>
            </a:r>
            <a:r>
              <a:rPr lang="en-GB" dirty="0">
                <a:latin typeface="Century Gothic" panose="020B0502020202020204" pitchFamily="34" charset="0"/>
                <a:cs typeface="Calibri Light" panose="020F0302020204030204" pitchFamily="34" charset="0"/>
              </a:rPr>
              <a:t>, 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så 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minskar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vår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loss </a:t>
            </a:r>
            <a:r>
              <a:rPr lang="en-GB" i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L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(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vår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loss)       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modellen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passer 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datan</a:t>
            </a:r>
            <a:r>
              <a:rPr lang="en-GB" noProof="0" dirty="0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GB" noProof="0" dirty="0" err="1">
                <a:latin typeface="Century Gothic" panose="020B050202020202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bättre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B49BFF-6FE7-AA31-087F-73AE6FAB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32" y="2467379"/>
            <a:ext cx="3462983" cy="2550817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BAAF48DB-1958-5FA1-EF33-53DBEFFF5B8A}"/>
              </a:ext>
            </a:extLst>
          </p:cNvPr>
          <p:cNvSpPr txBox="1"/>
          <p:nvPr/>
        </p:nvSpPr>
        <p:spPr>
          <a:xfrm>
            <a:off x="1568565" y="2188672"/>
            <a:ext cx="14739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>
                <a:latin typeface="Century Gothic" panose="020B0502020202020204" pitchFamily="34" charset="0"/>
                <a:cs typeface="Calibri Light" panose="020F0302020204030204" pitchFamily="34" charset="0"/>
              </a:rPr>
              <a:t>h(x) = 0*x + 10</a:t>
            </a:r>
            <a:endParaRPr lang="sv-SE" sz="1600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15E61D-262F-C3A0-E63B-4172BC2AC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357" y="2467379"/>
            <a:ext cx="3396607" cy="25267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D8E60-5BE3-FDC4-7ACA-E0B3FF728DA9}"/>
              </a:ext>
            </a:extLst>
          </p:cNvPr>
          <p:cNvSpPr txBox="1"/>
          <p:nvPr/>
        </p:nvSpPr>
        <p:spPr>
          <a:xfrm>
            <a:off x="8705089" y="2188672"/>
            <a:ext cx="14739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>
                <a:latin typeface="Century Gothic" panose="020B0502020202020204" pitchFamily="34" charset="0"/>
                <a:cs typeface="Calibri Light" panose="020F0302020204030204" pitchFamily="34" charset="0"/>
              </a:rPr>
              <a:t>h(x) = -2*x + 20</a:t>
            </a:r>
            <a:endParaRPr lang="sv-SE" sz="1600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973858-EEF0-AEE4-269E-598661F52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874" y="2491451"/>
            <a:ext cx="3450637" cy="26241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EE4416-D95E-B1CE-EEFC-B72E6A93C634}"/>
              </a:ext>
            </a:extLst>
          </p:cNvPr>
          <p:cNvSpPr txBox="1"/>
          <p:nvPr/>
        </p:nvSpPr>
        <p:spPr>
          <a:xfrm>
            <a:off x="5186348" y="2221158"/>
            <a:ext cx="14739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>
                <a:latin typeface="Century Gothic" panose="020B0502020202020204" pitchFamily="34" charset="0"/>
                <a:cs typeface="Calibri Light" panose="020F0302020204030204" pitchFamily="34" charset="0"/>
              </a:rPr>
              <a:t>h(x) = 2*x + 5</a:t>
            </a:r>
            <a:endParaRPr lang="sv-SE" sz="1600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B7AF86F9-592C-C434-4E05-5A6E402C6ECA}"/>
              </a:ext>
            </a:extLst>
          </p:cNvPr>
          <p:cNvSpPr txBox="1"/>
          <p:nvPr/>
        </p:nvSpPr>
        <p:spPr>
          <a:xfrm>
            <a:off x="5379882" y="5108712"/>
            <a:ext cx="9193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i="1" noProof="0" dirty="0">
                <a:solidFill>
                  <a:srgbClr val="00B05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L </a:t>
            </a:r>
            <a:r>
              <a:rPr lang="en-GB" noProof="0" dirty="0">
                <a:solidFill>
                  <a:srgbClr val="00B05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= </a:t>
            </a:r>
            <a:r>
              <a:rPr lang="en-GB" dirty="0">
                <a:solidFill>
                  <a:srgbClr val="00B05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2</a:t>
            </a:r>
            <a:r>
              <a:rPr lang="en-GB" noProof="0" dirty="0">
                <a:solidFill>
                  <a:srgbClr val="00B05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.04</a:t>
            </a:r>
            <a:endParaRPr lang="sv-SE" i="1" noProof="0" dirty="0">
              <a:solidFill>
                <a:srgbClr val="00B050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A95C41BB-1C40-0860-4F45-999E13B48755}"/>
              </a:ext>
            </a:extLst>
          </p:cNvPr>
          <p:cNvSpPr txBox="1"/>
          <p:nvPr/>
        </p:nvSpPr>
        <p:spPr>
          <a:xfrm>
            <a:off x="8816627" y="5084991"/>
            <a:ext cx="119421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i="1" noProof="0" dirty="0">
                <a:solidFill>
                  <a:srgbClr val="C0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L </a:t>
            </a:r>
            <a:r>
              <a:rPr lang="en-GB" noProof="0" dirty="0">
                <a:solidFill>
                  <a:srgbClr val="C0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= 10.71</a:t>
            </a:r>
            <a:endParaRPr lang="sv-SE" i="1" noProof="0" dirty="0">
              <a:solidFill>
                <a:srgbClr val="C00000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9F3C8BCD-D6DF-73FC-059F-9032A7DBEE59}"/>
              </a:ext>
            </a:extLst>
          </p:cNvPr>
          <p:cNvSpPr txBox="1"/>
          <p:nvPr/>
        </p:nvSpPr>
        <p:spPr>
          <a:xfrm>
            <a:off x="1663127" y="5084990"/>
            <a:ext cx="10354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i="1" noProof="0" dirty="0">
                <a:solidFill>
                  <a:schemeClr val="accent4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L </a:t>
            </a:r>
            <a:r>
              <a:rPr lang="en-GB" noProof="0" dirty="0">
                <a:solidFill>
                  <a:schemeClr val="accent4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= </a:t>
            </a:r>
            <a:r>
              <a:rPr lang="en-GB" dirty="0">
                <a:solidFill>
                  <a:schemeClr val="accent4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6</a:t>
            </a:r>
            <a:r>
              <a:rPr lang="en-GB" noProof="0" dirty="0">
                <a:solidFill>
                  <a:schemeClr val="accent4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.11</a:t>
            </a:r>
            <a:endParaRPr lang="sv-SE" i="1" noProof="0" dirty="0">
              <a:solidFill>
                <a:schemeClr val="accent4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6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6F79481F-760A-BE21-9178-5D41639B9218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5" y="100987"/>
            <a:ext cx="330269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8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A6838-2BD1-3CD2-7C5B-AB21FBC9A83B}"/>
              </a:ext>
            </a:extLst>
          </p:cNvPr>
          <p:cNvSpPr txBox="1"/>
          <p:nvPr/>
        </p:nvSpPr>
        <p:spPr>
          <a:xfrm>
            <a:off x="2478755" y="1538645"/>
            <a:ext cx="72207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För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skapa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en</a:t>
            </a:r>
            <a:r>
              <a:rPr lang="en-US" dirty="0">
                <a:latin typeface="Century Gothic" panose="020B0502020202020204" pitchFamily="34" charset="0"/>
              </a:rPr>
              <a:t> bra </a:t>
            </a:r>
            <a:r>
              <a:rPr lang="en-US" dirty="0" err="1">
                <a:latin typeface="Century Gothic" panose="020B0502020202020204" pitchFamily="34" charset="0"/>
              </a:rPr>
              <a:t>förståelse</a:t>
            </a:r>
            <a:r>
              <a:rPr lang="en-US" dirty="0">
                <a:latin typeface="Century Gothic" panose="020B0502020202020204" pitchFamily="34" charset="0"/>
              </a:rPr>
              <a:t> för Gradient Descent (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hitta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optimala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parametrar</a:t>
            </a:r>
            <a:r>
              <a:rPr lang="en-US" dirty="0">
                <a:latin typeface="Century Gothic" panose="020B0502020202020204" pitchFamily="34" charset="0"/>
              </a:rPr>
              <a:t>) </a:t>
            </a:r>
            <a:r>
              <a:rPr lang="en-US" dirty="0" err="1">
                <a:latin typeface="Century Gothic" panose="020B0502020202020204" pitchFamily="34" charset="0"/>
              </a:rPr>
              <a:t>behöver</a:t>
            </a:r>
            <a:r>
              <a:rPr lang="en-US" dirty="0">
                <a:latin typeface="Century Gothic" panose="020B0502020202020204" pitchFamily="34" charset="0"/>
              </a:rPr>
              <a:t> vi </a:t>
            </a:r>
            <a:r>
              <a:rPr lang="en-US" dirty="0" err="1">
                <a:latin typeface="Century Gothic" panose="020B0502020202020204" pitchFamily="34" charset="0"/>
              </a:rPr>
              <a:t>blanda</a:t>
            </a:r>
            <a:r>
              <a:rPr lang="en-US" dirty="0">
                <a:latin typeface="Century Gothic" panose="020B0502020202020204" pitchFamily="34" charset="0"/>
              </a:rPr>
              <a:t> in lite </a:t>
            </a:r>
            <a:r>
              <a:rPr lang="en-US" dirty="0" err="1">
                <a:latin typeface="Century Gothic" panose="020B0502020202020204" pitchFamily="34" charset="0"/>
              </a:rPr>
              <a:t>derivator</a:t>
            </a:r>
            <a:r>
              <a:rPr lang="en-US" dirty="0">
                <a:latin typeface="Century Gothic" panose="020B0502020202020204" pitchFamily="34" charset="0"/>
              </a:rPr>
              <a:t> – men jag </a:t>
            </a:r>
            <a:r>
              <a:rPr lang="en-US" dirty="0" err="1">
                <a:latin typeface="Century Gothic" panose="020B0502020202020204" pitchFamily="34" charset="0"/>
              </a:rPr>
              <a:t>vill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understryka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absolut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inte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själva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kommer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behöva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derivera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någonting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Century Gothic" panose="020B0502020202020204" pitchFamily="34" charset="0"/>
              </a:rPr>
              <a:t>När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själva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utvecklar</a:t>
            </a:r>
            <a:r>
              <a:rPr lang="en-US" dirty="0">
                <a:latin typeface="Century Gothic" panose="020B0502020202020204" pitchFamily="34" charset="0"/>
              </a:rPr>
              <a:t> deep learning </a:t>
            </a:r>
            <a:r>
              <a:rPr lang="en-US" dirty="0" err="1">
                <a:latin typeface="Century Gothic" panose="020B0502020202020204" pitchFamily="34" charset="0"/>
              </a:rPr>
              <a:t>modeller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så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kommer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allt</a:t>
            </a:r>
            <a:r>
              <a:rPr lang="en-US" dirty="0">
                <a:latin typeface="Century Gothic" panose="020B0502020202020204" pitchFamily="34" charset="0"/>
              </a:rPr>
              <a:t> det </a:t>
            </a:r>
            <a:r>
              <a:rPr lang="en-US" dirty="0" err="1">
                <a:latin typeface="Century Gothic" panose="020B0502020202020204" pitchFamily="34" charset="0"/>
              </a:rPr>
              <a:t>här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ske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automatiskt</a:t>
            </a:r>
            <a:r>
              <a:rPr lang="en-US" dirty="0">
                <a:latin typeface="Century Gothic" panose="020B0502020202020204" pitchFamily="34" charset="0"/>
              </a:rPr>
              <a:t> – via </a:t>
            </a:r>
            <a:r>
              <a:rPr lang="en-US" dirty="0" err="1">
                <a:latin typeface="Century Gothic" panose="020B0502020202020204" pitchFamily="34" charset="0"/>
              </a:rPr>
              <a:t>ramverken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ni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använder</a:t>
            </a:r>
            <a:r>
              <a:rPr lang="en-US" dirty="0">
                <a:latin typeface="Century Gothic" panose="020B0502020202020204" pitchFamily="34" charset="0"/>
              </a:rPr>
              <a:t>.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entury Gothic" panose="020B0502020202020204" pitchFamily="34" charset="0"/>
              </a:rPr>
              <a:t>Dock </a:t>
            </a:r>
            <a:r>
              <a:rPr lang="en-US" b="1" dirty="0" err="1">
                <a:latin typeface="Century Gothic" panose="020B0502020202020204" pitchFamily="34" charset="0"/>
              </a:rPr>
              <a:t>förväntar</a:t>
            </a:r>
            <a:r>
              <a:rPr lang="en-US" b="1" dirty="0">
                <a:latin typeface="Century Gothic" panose="020B0502020202020204" pitchFamily="34" charset="0"/>
              </a:rPr>
              <a:t> jag </a:t>
            </a:r>
            <a:r>
              <a:rPr lang="en-US" b="1" dirty="0" err="1">
                <a:latin typeface="Century Gothic" panose="020B0502020202020204" pitchFamily="34" charset="0"/>
              </a:rPr>
              <a:t>mig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att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ni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förstår</a:t>
            </a:r>
            <a:r>
              <a:rPr lang="en-US" b="1" dirty="0">
                <a:latin typeface="Century Gothic" panose="020B0502020202020204" pitchFamily="34" charset="0"/>
              </a:rPr>
              <a:t> the big-picture! Det </a:t>
            </a:r>
            <a:r>
              <a:rPr lang="en-US" b="1" dirty="0" err="1">
                <a:latin typeface="Century Gothic" panose="020B0502020202020204" pitchFamily="34" charset="0"/>
              </a:rPr>
              <a:t>är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viktigt</a:t>
            </a:r>
            <a:r>
              <a:rPr lang="en-US" b="1" dirty="0">
                <a:latin typeface="Century Gothic" panose="020B0502020202020204" pitchFamily="34" charset="0"/>
              </a:rPr>
              <a:t>, </a:t>
            </a:r>
            <a:r>
              <a:rPr lang="en-US" b="1" dirty="0" err="1">
                <a:latin typeface="Century Gothic" panose="020B0502020202020204" pitchFamily="34" charset="0"/>
              </a:rPr>
              <a:t>och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krävs</a:t>
            </a:r>
            <a:r>
              <a:rPr lang="en-US" b="1" dirty="0">
                <a:latin typeface="Century Gothic" panose="020B0502020202020204" pitchFamily="34" charset="0"/>
              </a:rPr>
              <a:t> för </a:t>
            </a:r>
            <a:r>
              <a:rPr lang="en-US" b="1" dirty="0" err="1">
                <a:latin typeface="Century Gothic" panose="020B0502020202020204" pitchFamily="34" charset="0"/>
              </a:rPr>
              <a:t>att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ni</a:t>
            </a:r>
            <a:r>
              <a:rPr lang="en-US" b="1" dirty="0">
                <a:latin typeface="Century Gothic" panose="020B0502020202020204" pitchFamily="34" charset="0"/>
              </a:rPr>
              <a:t> ska </a:t>
            </a:r>
            <a:r>
              <a:rPr lang="en-US" b="1" dirty="0" err="1">
                <a:latin typeface="Century Gothic" panose="020B0502020202020204" pitchFamily="34" charset="0"/>
              </a:rPr>
              <a:t>bli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effektiva</a:t>
            </a:r>
            <a:r>
              <a:rPr lang="en-US" b="1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66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6F79481F-760A-BE21-9178-5D41639B9218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569856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			</a:t>
            </a:r>
            <a:r>
              <a:rPr lang="en-GB" altLang="en-SE" sz="1800" dirty="0">
                <a:latin typeface="Century Gothic" panose="020B0502020202020204" pitchFamily="34" charset="0"/>
              </a:rPr>
              <a:t>minimum </a:t>
            </a:r>
            <a:r>
              <a:rPr lang="en-GB" altLang="en-SE" sz="1800" dirty="0" err="1">
                <a:latin typeface="Century Gothic" panose="020B0502020202020204" pitchFamily="34" charset="0"/>
              </a:rPr>
              <a:t>av</a:t>
            </a:r>
            <a:r>
              <a:rPr lang="en-GB" altLang="en-SE" sz="1800" dirty="0">
                <a:latin typeface="Century Gothic" panose="020B0502020202020204" pitchFamily="34" charset="0"/>
              </a:rPr>
              <a:t> en </a:t>
            </a:r>
            <a:r>
              <a:rPr lang="en-GB" altLang="en-SE" sz="1800" dirty="0" err="1">
                <a:latin typeface="Century Gothic" panose="020B0502020202020204" pitchFamily="34" charset="0"/>
              </a:rPr>
              <a:t>funktion</a:t>
            </a:r>
            <a:endParaRPr lang="en-GB" altLang="en-SE" sz="18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DB20F-684A-BEAC-40EE-BDA9D84687B9}"/>
              </a:ext>
            </a:extLst>
          </p:cNvPr>
          <p:cNvSpPr txBox="1"/>
          <p:nvPr/>
        </p:nvSpPr>
        <p:spPr>
          <a:xfrm>
            <a:off x="552010" y="1291245"/>
            <a:ext cx="4768219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Problem: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Hur </a:t>
            </a:r>
            <a:r>
              <a:rPr lang="en-US" dirty="0" err="1">
                <a:latin typeface="Century Gothic" panose="020B0502020202020204" pitchFamily="34" charset="0"/>
              </a:rPr>
              <a:t>hittar</a:t>
            </a:r>
            <a:r>
              <a:rPr lang="en-US" dirty="0">
                <a:latin typeface="Century Gothic" panose="020B0502020202020204" pitchFamily="34" charset="0"/>
              </a:rPr>
              <a:t> vi </a:t>
            </a:r>
            <a:r>
              <a:rPr lang="en-US" dirty="0" err="1">
                <a:latin typeface="Century Gothic" panose="020B0502020202020204" pitchFamily="34" charset="0"/>
              </a:rPr>
              <a:t>minsta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värde</a:t>
            </a:r>
            <a:r>
              <a:rPr lang="en-US" dirty="0">
                <a:latin typeface="Century Gothic" panose="020B0502020202020204" pitchFamily="34" charset="0"/>
              </a:rPr>
              <a:t> (minimum) av </a:t>
            </a:r>
            <a:r>
              <a:rPr lang="en-US" dirty="0" err="1">
                <a:latin typeface="Century Gothic" panose="020B0502020202020204" pitchFamily="34" charset="0"/>
              </a:rPr>
              <a:t>följande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funktion</a:t>
            </a:r>
            <a:r>
              <a:rPr lang="en-US" dirty="0">
                <a:latin typeface="Century Gothic" panose="020B0502020202020204" pitchFamily="34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F70A89-C96D-8919-C0B6-5034183080FC}"/>
                  </a:ext>
                </a:extLst>
              </p:cNvPr>
              <p:cNvSpPr txBox="1"/>
              <p:nvPr/>
            </p:nvSpPr>
            <p:spPr>
              <a:xfrm>
                <a:off x="552010" y="2786371"/>
                <a:ext cx="19913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F70A89-C96D-8919-C0B6-503418308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0" y="2786371"/>
                <a:ext cx="1991378" cy="276999"/>
              </a:xfrm>
              <a:prstGeom prst="rect">
                <a:avLst/>
              </a:prstGeom>
              <a:blipFill>
                <a:blip r:embed="rId2"/>
                <a:stretch>
                  <a:fillRect l="-3681" t="-4348" r="-2454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A841393-5936-B6D8-93EE-AC597243BA85}"/>
              </a:ext>
            </a:extLst>
          </p:cNvPr>
          <p:cNvSpPr txBox="1"/>
          <p:nvPr/>
        </p:nvSpPr>
        <p:spPr>
          <a:xfrm>
            <a:off x="479439" y="3429000"/>
            <a:ext cx="515174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Vi ser </a:t>
            </a:r>
            <a:r>
              <a:rPr lang="en-US" dirty="0" err="1">
                <a:latin typeface="Century Gothic" panose="020B0502020202020204" pitchFamily="34" charset="0"/>
              </a:rPr>
              <a:t>ju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uppenbarligen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från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grafen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x = 2 ger </a:t>
            </a:r>
            <a:r>
              <a:rPr lang="en-US" dirty="0" err="1">
                <a:latin typeface="Century Gothic" panose="020B0502020202020204" pitchFamily="34" charset="0"/>
              </a:rPr>
              <a:t>funktionens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minsta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värde</a:t>
            </a:r>
            <a:r>
              <a:rPr lang="en-US" dirty="0">
                <a:latin typeface="Century Gothic" panose="020B0502020202020204" pitchFamily="34" charset="0"/>
              </a:rPr>
              <a:t> 0.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Vi </a:t>
            </a:r>
            <a:r>
              <a:rPr lang="en-US" dirty="0" err="1">
                <a:latin typeface="Century Gothic" panose="020B0502020202020204" pitchFamily="34" charset="0"/>
              </a:rPr>
              <a:t>kan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också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bevisa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detta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genom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direkt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stoppa</a:t>
            </a:r>
            <a:r>
              <a:rPr lang="en-US" dirty="0">
                <a:latin typeface="Century Gothic" panose="020B0502020202020204" pitchFamily="34" charset="0"/>
              </a:rPr>
              <a:t> in x = 2 </a:t>
            </a:r>
            <a:r>
              <a:rPr lang="en-US" dirty="0" err="1">
                <a:latin typeface="Century Gothic" panose="020B0502020202020204" pitchFamily="34" charset="0"/>
              </a:rPr>
              <a:t>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funktionen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D8815-2FB7-7D0E-F6AB-532A85B697D4}"/>
                  </a:ext>
                </a:extLst>
              </p:cNvPr>
              <p:cNvSpPr txBox="1"/>
              <p:nvPr/>
            </p:nvSpPr>
            <p:spPr>
              <a:xfrm>
                <a:off x="460682" y="5287346"/>
                <a:ext cx="3814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D8815-2FB7-7D0E-F6AB-532A85B69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82" y="5287346"/>
                <a:ext cx="3814634" cy="276999"/>
              </a:xfrm>
              <a:prstGeom prst="rect">
                <a:avLst/>
              </a:prstGeom>
              <a:blipFill>
                <a:blip r:embed="rId3"/>
                <a:stretch>
                  <a:fillRect l="-1760" t="-4348" r="-960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F24947D3-7AFC-F959-5CE9-6E14A584D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88" y="1340813"/>
            <a:ext cx="4965202" cy="31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4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6F79481F-760A-BE21-9178-5D41639B9218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569856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			</a:t>
            </a:r>
            <a:r>
              <a:rPr lang="en-GB" altLang="en-SE" sz="1800" dirty="0">
                <a:latin typeface="Century Gothic" panose="020B0502020202020204" pitchFamily="34" charset="0"/>
              </a:rPr>
              <a:t>minimum </a:t>
            </a:r>
            <a:r>
              <a:rPr lang="en-GB" altLang="en-SE" sz="1800" dirty="0" err="1">
                <a:latin typeface="Century Gothic" panose="020B0502020202020204" pitchFamily="34" charset="0"/>
              </a:rPr>
              <a:t>av</a:t>
            </a:r>
            <a:r>
              <a:rPr lang="en-GB" altLang="en-SE" sz="1800" dirty="0">
                <a:latin typeface="Century Gothic" panose="020B0502020202020204" pitchFamily="34" charset="0"/>
              </a:rPr>
              <a:t> en </a:t>
            </a:r>
            <a:r>
              <a:rPr lang="en-GB" altLang="en-SE" sz="1800" dirty="0" err="1">
                <a:latin typeface="Century Gothic" panose="020B0502020202020204" pitchFamily="34" charset="0"/>
              </a:rPr>
              <a:t>funktion</a:t>
            </a:r>
            <a:endParaRPr lang="en-GB" altLang="en-SE" sz="18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7562D-F3B6-A58A-2C6A-A56D7C4F55BE}"/>
              </a:ext>
            </a:extLst>
          </p:cNvPr>
          <p:cNvSpPr txBox="1"/>
          <p:nvPr/>
        </p:nvSpPr>
        <p:spPr>
          <a:xfrm>
            <a:off x="544753" y="1989897"/>
            <a:ext cx="435381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Men anta nu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vi </a:t>
            </a:r>
            <a:r>
              <a:rPr lang="en-US" u="sng" dirty="0" err="1">
                <a:latin typeface="Century Gothic" panose="020B0502020202020204" pitchFamily="34" charset="0"/>
              </a:rPr>
              <a:t>inte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kan</a:t>
            </a:r>
            <a:r>
              <a:rPr lang="en-US" dirty="0">
                <a:latin typeface="Century Gothic" panose="020B0502020202020204" pitchFamily="34" charset="0"/>
              </a:rPr>
              <a:t> se </a:t>
            </a:r>
            <a:r>
              <a:rPr lang="en-US" dirty="0" err="1">
                <a:latin typeface="Century Gothic" panose="020B0502020202020204" pitchFamily="34" charset="0"/>
              </a:rPr>
              <a:t>direkt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ur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grafen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vad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minsta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värdet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är</a:t>
            </a:r>
            <a:r>
              <a:rPr lang="en-US" dirty="0">
                <a:latin typeface="Century Gothic" panose="020B0502020202020204" pitchFamily="34" charset="0"/>
              </a:rPr>
              <a:t>!</a:t>
            </a:r>
            <a:br>
              <a:rPr lang="en-US" b="1" dirty="0">
                <a:latin typeface="Century Gothic" panose="020B0502020202020204" pitchFamily="34" charset="0"/>
              </a:rPr>
            </a:br>
            <a:br>
              <a:rPr lang="en-US" b="1" dirty="0">
                <a:latin typeface="Century Gothic" panose="020B0502020202020204" pitchFamily="34" charset="0"/>
              </a:rPr>
            </a:br>
            <a:r>
              <a:rPr lang="en-US" b="1" dirty="0">
                <a:latin typeface="Century Gothic" panose="020B0502020202020204" pitchFamily="34" charset="0"/>
              </a:rPr>
              <a:t>Hur </a:t>
            </a:r>
            <a:r>
              <a:rPr lang="en-US" b="1" dirty="0" err="1">
                <a:latin typeface="Century Gothic" panose="020B0502020202020204" pitchFamily="34" charset="0"/>
              </a:rPr>
              <a:t>gör</a:t>
            </a:r>
            <a:r>
              <a:rPr lang="en-US" b="1" dirty="0">
                <a:latin typeface="Century Gothic" panose="020B0502020202020204" pitchFamily="34" charset="0"/>
              </a:rPr>
              <a:t> vi </a:t>
            </a:r>
            <a:r>
              <a:rPr lang="en-US" b="1" dirty="0" err="1">
                <a:latin typeface="Century Gothic" panose="020B0502020202020204" pitchFamily="34" charset="0"/>
              </a:rPr>
              <a:t>då</a:t>
            </a:r>
            <a:r>
              <a:rPr lang="en-US" b="1" dirty="0">
                <a:latin typeface="Century Gothic" panose="020B0502020202020204" pitchFamily="34" charset="0"/>
              </a:rPr>
              <a:t>, </a:t>
            </a:r>
            <a:r>
              <a:rPr lang="en-US" b="1" dirty="0" err="1">
                <a:latin typeface="Century Gothic" panose="020B0502020202020204" pitchFamily="34" charset="0"/>
              </a:rPr>
              <a:t>finns</a:t>
            </a:r>
            <a:r>
              <a:rPr lang="en-US" b="1" dirty="0">
                <a:latin typeface="Century Gothic" panose="020B0502020202020204" pitchFamily="34" charset="0"/>
              </a:rPr>
              <a:t> det </a:t>
            </a:r>
            <a:r>
              <a:rPr lang="en-US" b="1" dirty="0" err="1">
                <a:latin typeface="Century Gothic" panose="020B0502020202020204" pitchFamily="34" charset="0"/>
              </a:rPr>
              <a:t>ett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mer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systematiskt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sätt</a:t>
            </a:r>
            <a:r>
              <a:rPr lang="en-US" b="1" dirty="0">
                <a:latin typeface="Century Gothic" panose="020B0502020202020204" pitchFamily="34" charset="0"/>
              </a:rPr>
              <a:t>?!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77510-D591-5C56-4869-B8DDC14335DF}"/>
              </a:ext>
            </a:extLst>
          </p:cNvPr>
          <p:cNvSpPr txBox="1"/>
          <p:nvPr/>
        </p:nvSpPr>
        <p:spPr>
          <a:xfrm>
            <a:off x="544753" y="3783903"/>
            <a:ext cx="4353819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Jo, det </a:t>
            </a:r>
            <a:r>
              <a:rPr lang="en-US" dirty="0" err="1">
                <a:latin typeface="Century Gothic" panose="020B0502020202020204" pitchFamily="34" charset="0"/>
              </a:rPr>
              <a:t>finns</a:t>
            </a:r>
            <a:r>
              <a:rPr lang="en-US" dirty="0">
                <a:latin typeface="Century Gothic" panose="020B0502020202020204" pitchFamily="34" charset="0"/>
              </a:rPr>
              <a:t> det.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Century Gothic" panose="020B050202020202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Men vi </a:t>
            </a:r>
            <a:r>
              <a:rPr lang="en-US" dirty="0" err="1">
                <a:latin typeface="Century Gothic" panose="020B0502020202020204" pitchFamily="34" charset="0"/>
              </a:rPr>
              <a:t>behöver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först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funktionens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derivata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9" name="Picture 8" descr="A graph of a function&#10;&#10;Description automatically generated">
            <a:extLst>
              <a:ext uri="{FF2B5EF4-FFF2-40B4-BE49-F238E27FC236}">
                <a16:creationId xmlns:a16="http://schemas.microsoft.com/office/drawing/2014/main" id="{768E3BA3-BAAD-8153-D506-E6421691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88" y="1340813"/>
            <a:ext cx="4965202" cy="31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9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6F79481F-760A-BE21-9178-5D41639B9218}"/>
              </a:ext>
            </a:extLst>
          </p:cNvPr>
          <p:cNvSpPr txBox="1">
            <a:spLocks noChangeArrowheads="1"/>
          </p:cNvSpPr>
          <p:nvPr/>
        </p:nvSpPr>
        <p:spPr>
          <a:xfrm>
            <a:off x="4437804" y="100987"/>
            <a:ext cx="3987739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1600" dirty="0">
              <a:latin typeface="Century Gothic" panose="020B0502020202020204" pitchFamily="34" charset="0"/>
            </a:endParaRPr>
          </a:p>
          <a:p>
            <a:r>
              <a:rPr lang="en-GB" altLang="en-SE" sz="1600" dirty="0">
                <a:latin typeface="Century Gothic" panose="020B0502020202020204" pitchFamily="34" charset="0"/>
              </a:rPr>
              <a:t>			</a:t>
            </a:r>
            <a:r>
              <a:rPr lang="en-GB" altLang="en-SE" sz="1800" dirty="0" err="1">
                <a:latin typeface="Century Gothic" panose="020B0502020202020204" pitchFamily="34" charset="0"/>
              </a:rPr>
              <a:t>derivator</a:t>
            </a:r>
            <a:endParaRPr lang="en-GB" altLang="en-SE" sz="18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	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7562D-F3B6-A58A-2C6A-A56D7C4F55BE}"/>
              </a:ext>
            </a:extLst>
          </p:cNvPr>
          <p:cNvSpPr txBox="1"/>
          <p:nvPr/>
        </p:nvSpPr>
        <p:spPr>
          <a:xfrm>
            <a:off x="544753" y="1288587"/>
            <a:ext cx="514484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entury Gothic" panose="020B0502020202020204" pitchFamily="34" charset="0"/>
              </a:rPr>
              <a:t>Om vi </a:t>
            </a:r>
            <a:r>
              <a:rPr lang="en-US" dirty="0" err="1">
                <a:latin typeface="Century Gothic" panose="020B0502020202020204" pitchFamily="34" charset="0"/>
              </a:rPr>
              <a:t>minns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våra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deriveringsregler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inser</a:t>
            </a:r>
            <a:r>
              <a:rPr lang="en-US" dirty="0">
                <a:latin typeface="Century Gothic" panose="020B0502020202020204" pitchFamily="34" charset="0"/>
              </a:rPr>
              <a:t> vi </a:t>
            </a:r>
            <a:r>
              <a:rPr lang="en-US" dirty="0" err="1">
                <a:latin typeface="Century Gothic" panose="020B0502020202020204" pitchFamily="34" charset="0"/>
              </a:rPr>
              <a:t>enkelt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att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derivatan</a:t>
            </a:r>
            <a:r>
              <a:rPr lang="en-US" dirty="0">
                <a:latin typeface="Century Gothic" panose="020B0502020202020204" pitchFamily="34" charset="0"/>
              </a:rPr>
              <a:t>, med </a:t>
            </a:r>
            <a:r>
              <a:rPr lang="en-US" dirty="0" err="1">
                <a:latin typeface="Century Gothic" panose="020B0502020202020204" pitchFamily="34" charset="0"/>
              </a:rPr>
              <a:t>avseende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på</a:t>
            </a:r>
            <a:r>
              <a:rPr lang="en-US" dirty="0">
                <a:latin typeface="Century Gothic" panose="020B0502020202020204" pitchFamily="34" charset="0"/>
              </a:rPr>
              <a:t> x, </a:t>
            </a:r>
            <a:r>
              <a:rPr lang="en-US" dirty="0" err="1">
                <a:latin typeface="Century Gothic" panose="020B0502020202020204" pitchFamily="34" charset="0"/>
              </a:rPr>
              <a:t>är</a:t>
            </a:r>
            <a:endParaRPr lang="en-US" b="1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534A65-124E-8351-0764-DD5D3CF82CE1}"/>
                  </a:ext>
                </a:extLst>
              </p:cNvPr>
              <p:cNvSpPr txBox="1"/>
              <p:nvPr/>
            </p:nvSpPr>
            <p:spPr>
              <a:xfrm>
                <a:off x="544753" y="2305359"/>
                <a:ext cx="19913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534A65-124E-8351-0764-DD5D3CF82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3" y="2305359"/>
                <a:ext cx="1991378" cy="276999"/>
              </a:xfrm>
              <a:prstGeom prst="rect">
                <a:avLst/>
              </a:prstGeom>
              <a:blipFill>
                <a:blip r:embed="rId2"/>
                <a:stretch>
                  <a:fillRect l="-3670" t="-4348" r="-2446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7D3368-EF47-BA16-70F8-D322B636D9DF}"/>
                  </a:ext>
                </a:extLst>
              </p:cNvPr>
              <p:cNvSpPr txBox="1"/>
              <p:nvPr/>
            </p:nvSpPr>
            <p:spPr>
              <a:xfrm>
                <a:off x="544753" y="3056546"/>
                <a:ext cx="1548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SE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SE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E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E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7D3368-EF47-BA16-70F8-D322B636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3" y="3056546"/>
                <a:ext cx="1548437" cy="276999"/>
              </a:xfrm>
              <a:prstGeom prst="rect">
                <a:avLst/>
              </a:prstGeom>
              <a:blipFill>
                <a:blip r:embed="rId3"/>
                <a:stretch>
                  <a:fillRect l="-5118" t="-2174" r="-3543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5B782CF-CE42-530F-219E-A1442F951851}"/>
              </a:ext>
            </a:extLst>
          </p:cNvPr>
          <p:cNvSpPr txBox="1"/>
          <p:nvPr/>
        </p:nvSpPr>
        <p:spPr>
          <a:xfrm>
            <a:off x="1264653" y="4243233"/>
            <a:ext cx="547867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Derivatan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 av </a:t>
            </a:r>
            <a:r>
              <a:rPr lang="en-US" i="1" dirty="0">
                <a:solidFill>
                  <a:srgbClr val="00B0F0"/>
                </a:solidFill>
                <a:latin typeface="Century Gothic" panose="020B0502020202020204" pitchFamily="34" charset="0"/>
              </a:rPr>
              <a:t>f(x)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 med </a:t>
            </a:r>
            <a:r>
              <a:rPr lang="en-US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avseende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på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entury Gothic" panose="020B0502020202020204" pitchFamily="34" charset="0"/>
              </a:rPr>
              <a:t>variabeln</a:t>
            </a:r>
            <a:r>
              <a:rPr lang="en-US" dirty="0">
                <a:solidFill>
                  <a:srgbClr val="00B0F0"/>
                </a:solidFill>
                <a:latin typeface="Century Gothic" panose="020B0502020202020204" pitchFamily="34" charset="0"/>
              </a:rPr>
              <a:t> 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F10984-11C0-86D6-304E-9290D73F71FC}"/>
              </a:ext>
            </a:extLst>
          </p:cNvPr>
          <p:cNvCxnSpPr>
            <a:cxnSpLocks/>
          </p:cNvCxnSpPr>
          <p:nvPr/>
        </p:nvCxnSpPr>
        <p:spPr>
          <a:xfrm flipH="1" flipV="1">
            <a:off x="939800" y="3429000"/>
            <a:ext cx="1039283" cy="7429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3DBC56AA-694A-F1DE-4D28-91989EE48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88" y="1340813"/>
            <a:ext cx="4965202" cy="31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1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1465</Words>
  <Application>Microsoft Office PowerPoint</Application>
  <PresentationFormat>Widescreen</PresentationFormat>
  <Paragraphs>218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Century Gothic</vt:lpstr>
      <vt:lpstr>Office Theme</vt:lpstr>
      <vt:lpstr>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Maskininlärning &amp; Deep Learning</dc:title>
  <dc:creator>Rozann Mohamed</dc:creator>
  <cp:lastModifiedBy>Rozann Leylani</cp:lastModifiedBy>
  <cp:revision>76</cp:revision>
  <dcterms:created xsi:type="dcterms:W3CDTF">2023-07-30T08:43:54Z</dcterms:created>
  <dcterms:modified xsi:type="dcterms:W3CDTF">2025-04-08T08:36:53Z</dcterms:modified>
</cp:coreProperties>
</file>