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26" r:id="rId3"/>
    <p:sldId id="327" r:id="rId4"/>
    <p:sldId id="328" r:id="rId5"/>
    <p:sldId id="358" r:id="rId6"/>
    <p:sldId id="359" r:id="rId7"/>
    <p:sldId id="360" r:id="rId8"/>
    <p:sldId id="361" r:id="rId9"/>
    <p:sldId id="362" r:id="rId10"/>
    <p:sldId id="335" r:id="rId11"/>
    <p:sldId id="337" r:id="rId12"/>
    <p:sldId id="338" r:id="rId13"/>
    <p:sldId id="363" r:id="rId14"/>
    <p:sldId id="364" r:id="rId15"/>
    <p:sldId id="365" r:id="rId16"/>
    <p:sldId id="366" r:id="rId17"/>
    <p:sldId id="367" r:id="rId18"/>
    <p:sldId id="368" r:id="rId19"/>
    <p:sldId id="342" r:id="rId20"/>
    <p:sldId id="344" r:id="rId21"/>
    <p:sldId id="345" r:id="rId22"/>
    <p:sldId id="346" r:id="rId23"/>
    <p:sldId id="348" r:id="rId24"/>
    <p:sldId id="349" r:id="rId25"/>
    <p:sldId id="369" r:id="rId26"/>
    <p:sldId id="329" r:id="rId27"/>
    <p:sldId id="330" r:id="rId2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BFF3"/>
    <a:srgbClr val="7030A0"/>
    <a:srgbClr val="EE88E6"/>
    <a:srgbClr val="00B0F0"/>
    <a:srgbClr val="DE12CF"/>
    <a:srgbClr val="C55A11"/>
    <a:srgbClr val="01FF00"/>
    <a:srgbClr val="AAFF21"/>
    <a:srgbClr val="92D05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 autoAdjust="0"/>
    <p:restoredTop sz="92651" autoAdjust="0"/>
  </p:normalViewPr>
  <p:slideViewPr>
    <p:cSldViewPr snapToGrid="0">
      <p:cViewPr varScale="1">
        <p:scale>
          <a:sx n="90" d="100"/>
          <a:sy n="90" d="100"/>
        </p:scale>
        <p:origin x="964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C5D43-A306-4CE6-B1B5-F25CF3397402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04AD3-490E-4939-837B-4B95D2BEF97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187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2002-5462-3DE1-3130-7CCA0891B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07852-2628-5DFE-BBEE-F14784403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2AF6F-A260-F5D1-8F1F-0EC6136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B8A2D-F5DC-8819-E9BE-5FDCA4D9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09FB5-BFA4-A5D6-C443-FE32003F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826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B949-8AED-4D2B-3ACA-2D4F7260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3CA8A-3AA8-B946-B7FB-EFAB28A15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92417-A9F2-5DBA-4500-070190BA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EAD30-98BC-3C71-6254-C683CA40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C58CA-80B6-EDEA-3E9F-6B1EAA3D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277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AADEB-F7E7-649C-F40C-6D0A4BE9F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79BB5-81A8-0977-D257-64823EE65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27D9-7A6A-1C18-3F5D-C7B36587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55532-66C0-AB92-B632-A0BD9A77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02CE-103E-6449-FE60-D929BD2E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516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5ECD-42DE-1CF7-0FB5-7F7EA79C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3D9C-0372-C353-635B-ACEE833F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8A99-D62B-05A7-4193-2DFE9365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41170-E4CE-C216-58AF-4977176D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A20C-9F41-7ACC-B2E4-4633E1F9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400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circle with black text&#10;&#10;Description automatically generated">
            <a:extLst>
              <a:ext uri="{FF2B5EF4-FFF2-40B4-BE49-F238E27FC236}">
                <a16:creationId xmlns:a16="http://schemas.microsoft.com/office/drawing/2014/main" id="{CDE0FB2D-CE89-1001-5CCD-73F350DBD9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54" y="5643880"/>
            <a:ext cx="1046446" cy="104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4B05-CCC2-F484-900D-889C6FF5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A85B-8111-326A-867A-310C41CEF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A13EB-4748-9971-B8F8-461AD327A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45335-F199-2B86-3215-64526610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73B3A-FAD5-24EF-2D9F-1E020E3E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8E92E-AB7A-8106-790F-2A34AEE3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4858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97A4-0D03-EAC2-B9A9-375F9660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B652D-4A89-6CAC-137F-055D5DE1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33D27-752D-C242-9E9A-BB866617C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622E9-7F33-E644-681C-F15B6C833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7B3FC-9D14-C681-D425-D905D8616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10F6C-00D6-ADDC-0049-D29D97D4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AB3DA-9380-6BB3-575C-D98BBF64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4769F-ECB0-9136-73B6-357AA588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0221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4108-788C-8983-8F1B-55B8D5F0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0E5C6-3E02-CF38-8701-FA6DFB26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0AC55-4FBC-A429-1A38-30AA6A5D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5503D-249E-9809-E609-5BED9B92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2855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B5744-6909-EB9C-37C8-8D4969BD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CB0FA-A53F-CCE6-8833-286880ED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A4B0A-63D2-5E4A-7846-D7A391C7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7966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DB75-03D0-A76C-F5D3-D55C79ED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DD17-B843-4124-A70B-8F4D7F7D1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96CFC-D3BD-D78A-1F10-3F883D95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AFE8D-829C-6853-82A3-2E5E940B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AB1D6-30C0-A666-D81A-1982AFDD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C42CC-4792-5BF4-2376-C41C7810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9013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6E54-AF28-0B34-733F-B77CFF21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C056E-559A-4D92-4F1B-B05262D7E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7AA72-2DBD-F571-7CE6-810285559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6598E-98A0-37F6-4A1A-3150E4D1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E98D9-1732-12E7-17E7-D7D39918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60E23-9F21-B91F-BFB2-6516718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3118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ADDF5-A2E7-0D5B-394D-F03FE73A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3BF75-040F-2923-BE9B-85E782EC6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C15CE-3EB3-A4F0-731C-9470AC5DC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A156A-4A9D-4608-9AD9-1A389DFFAF9E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1A76-03E0-423C-94EB-FB2E8B3C6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560D2-75D8-30A2-270A-1DE2CDB26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946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40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nd white squares&#10;&#10;Description automatically generated">
            <a:extLst>
              <a:ext uri="{FF2B5EF4-FFF2-40B4-BE49-F238E27FC236}">
                <a16:creationId xmlns:a16="http://schemas.microsoft.com/office/drawing/2014/main" id="{56123A4B-0C92-2444-60B5-31B615C47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0B3D2BDF-4D35-3386-33B4-148E5E8F8B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784356" y="3926409"/>
            <a:ext cx="6623288" cy="661550"/>
          </a:xfrm>
        </p:spPr>
        <p:txBody>
          <a:bodyPr>
            <a:normAutofit/>
          </a:bodyPr>
          <a:lstStyle/>
          <a:p>
            <a:r>
              <a:rPr lang="en-GB" altLang="en-SE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Binary Classification</a:t>
            </a:r>
            <a:endParaRPr lang="en-US" altLang="en-SE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2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>
            <a:extLst>
              <a:ext uri="{FF2B5EF4-FFF2-40B4-BE49-F238E27FC236}">
                <a16:creationId xmlns:a16="http://schemas.microsoft.com/office/drawing/2014/main" id="{6B37879B-3E44-3064-7131-AC73DC20D031}"/>
              </a:ext>
            </a:extLst>
          </p:cNvPr>
          <p:cNvSpPr txBox="1"/>
          <p:nvPr/>
        </p:nvSpPr>
        <p:spPr>
          <a:xfrm>
            <a:off x="1849794" y="3152001"/>
            <a:ext cx="8492409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Hur kan vi bygga en modell vars output är strikt inom intervallet [0,1]?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E7AB24D-01A3-5CD6-A2BD-B1B68FF8FF61}"/>
              </a:ext>
            </a:extLst>
          </p:cNvPr>
          <p:cNvSpPr txBox="1">
            <a:spLocks noChangeArrowheads="1"/>
          </p:cNvSpPr>
          <p:nvPr/>
        </p:nvSpPr>
        <p:spPr>
          <a:xfrm>
            <a:off x="4772454" y="0"/>
            <a:ext cx="264709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Klassificering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71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7E4CC228-36C3-2362-7218-FC1F54953517}"/>
              </a:ext>
            </a:extLst>
          </p:cNvPr>
          <p:cNvSpPr txBox="1">
            <a:spLocks noChangeArrowheads="1"/>
          </p:cNvSpPr>
          <p:nvPr/>
        </p:nvSpPr>
        <p:spPr>
          <a:xfrm>
            <a:off x="5121107" y="0"/>
            <a:ext cx="1759285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Sigmoid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5BEB7212-2EB0-F96C-1280-55AE4A5CD1F8}"/>
              </a:ext>
            </a:extLst>
          </p:cNvPr>
          <p:cNvSpPr txBox="1"/>
          <p:nvPr/>
        </p:nvSpPr>
        <p:spPr>
          <a:xfrm>
            <a:off x="508379" y="1230157"/>
            <a:ext cx="5492371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Låt oss här introducera </a:t>
            </a:r>
            <a:r>
              <a:rPr lang="sv-SE" i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Sigmoid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-funktionen.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9D0547-E812-F054-8858-26BC6B6F4560}"/>
                  </a:ext>
                </a:extLst>
              </p:cNvPr>
              <p:cNvSpPr txBox="1"/>
              <p:nvPr/>
            </p:nvSpPr>
            <p:spPr>
              <a:xfrm>
                <a:off x="2474030" y="2090254"/>
                <a:ext cx="1561068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S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9D0547-E812-F054-8858-26BC6B6F4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030" y="2090254"/>
                <a:ext cx="1561068" cy="5250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1">
            <a:extLst>
              <a:ext uri="{FF2B5EF4-FFF2-40B4-BE49-F238E27FC236}">
                <a16:creationId xmlns:a16="http://schemas.microsoft.com/office/drawing/2014/main" id="{DFFEAC80-3539-6D97-BA13-7D27A4F169BB}"/>
              </a:ext>
            </a:extLst>
          </p:cNvPr>
          <p:cNvSpPr txBox="1"/>
          <p:nvPr/>
        </p:nvSpPr>
        <p:spPr>
          <a:xfrm>
            <a:off x="508379" y="2921369"/>
            <a:ext cx="4762122" cy="553998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Den här funktionens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output, för alla värden på x, ligger mellan 0 och 1! 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2" name="Picture 11" descr="A graph with a blue line&#10;&#10;Description automatically generated">
            <a:extLst>
              <a:ext uri="{FF2B5EF4-FFF2-40B4-BE49-F238E27FC236}">
                <a16:creationId xmlns:a16="http://schemas.microsoft.com/office/drawing/2014/main" id="{B9A4A397-CCB4-2B6B-3D1E-778F12E50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621" y="828762"/>
            <a:ext cx="4572000" cy="3048000"/>
          </a:xfrm>
          <a:prstGeom prst="rect">
            <a:avLst/>
          </a:prstGeom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7212A6A9-6AF6-E7FD-9A9F-7EDDC791F4C3}"/>
              </a:ext>
            </a:extLst>
          </p:cNvPr>
          <p:cNvSpPr txBox="1"/>
          <p:nvPr/>
        </p:nvSpPr>
        <p:spPr>
          <a:xfrm>
            <a:off x="6921499" y="4292796"/>
            <a:ext cx="4762122" cy="55399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Grafen till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Sigmoid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-funktionen. Notera att alla y-värdena hamnar mellan 0 och 1!</a:t>
            </a:r>
          </a:p>
        </p:txBody>
      </p:sp>
    </p:spTree>
    <p:extLst>
      <p:ext uri="{BB962C8B-B14F-4D97-AF65-F5344CB8AC3E}">
        <p14:creationId xmlns:p14="http://schemas.microsoft.com/office/powerpoint/2010/main" val="263373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5BEB7212-2EB0-F96C-1280-55AE4A5CD1F8}"/>
              </a:ext>
            </a:extLst>
          </p:cNvPr>
          <p:cNvSpPr txBox="1"/>
          <p:nvPr/>
        </p:nvSpPr>
        <p:spPr>
          <a:xfrm>
            <a:off x="508379" y="1230157"/>
            <a:ext cx="5492371" cy="553998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Låt oss testa själva att detta är sant för ett par olika värden på x, för att övertyga oss själva.</a:t>
            </a:r>
          </a:p>
        </p:txBody>
      </p:sp>
      <p:pic>
        <p:nvPicPr>
          <p:cNvPr id="12" name="Picture 11" descr="A graph with a blue line&#10;&#10;Description automatically generated">
            <a:extLst>
              <a:ext uri="{FF2B5EF4-FFF2-40B4-BE49-F238E27FC236}">
                <a16:creationId xmlns:a16="http://schemas.microsoft.com/office/drawing/2014/main" id="{B9A4A397-CCB4-2B6B-3D1E-778F12E50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621" y="828762"/>
            <a:ext cx="4572000" cy="304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405C88-5ADF-9E00-B617-E016C045C67D}"/>
                  </a:ext>
                </a:extLst>
              </p:cNvPr>
              <p:cNvSpPr txBox="1"/>
              <p:nvPr/>
            </p:nvSpPr>
            <p:spPr>
              <a:xfrm>
                <a:off x="384098" y="3016619"/>
                <a:ext cx="2870466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S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1+1</m:t>
                          </m:r>
                        </m:den>
                      </m:f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E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0,5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405C88-5ADF-9E00-B617-E016C045C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98" y="3016619"/>
                <a:ext cx="2870466" cy="525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DCA270-2957-D602-C614-A272BE6541FA}"/>
                  </a:ext>
                </a:extLst>
              </p:cNvPr>
              <p:cNvSpPr txBox="1"/>
              <p:nvPr/>
            </p:nvSpPr>
            <p:spPr>
              <a:xfrm>
                <a:off x="384098" y="3760502"/>
                <a:ext cx="2338269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S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solidFill>
                            <a:srgbClr val="EE88E6"/>
                          </a:solidFill>
                          <a:latin typeface="Cambria Math" panose="02040503050406030204" pitchFamily="18" charset="0"/>
                        </a:rPr>
                        <m:t>0,88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DCA270-2957-D602-C614-A272BE654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98" y="3760502"/>
                <a:ext cx="2338269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D4BAD0-DFFA-BFE9-9BB2-5A1DCFD49FF2}"/>
                  </a:ext>
                </a:extLst>
              </p:cNvPr>
              <p:cNvSpPr txBox="1"/>
              <p:nvPr/>
            </p:nvSpPr>
            <p:spPr>
              <a:xfrm>
                <a:off x="384098" y="4433233"/>
                <a:ext cx="2389565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S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0,12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D4BAD0-DFFA-BFE9-9BB2-5A1DCFD49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98" y="4433233"/>
                <a:ext cx="2389565" cy="525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51C20B-3674-56E1-182D-52060289173E}"/>
              </a:ext>
            </a:extLst>
          </p:cNvPr>
          <p:cNvCxnSpPr>
            <a:cxnSpLocks/>
          </p:cNvCxnSpPr>
          <p:nvPr/>
        </p:nvCxnSpPr>
        <p:spPr>
          <a:xfrm>
            <a:off x="9391271" y="2235200"/>
            <a:ext cx="0" cy="12192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1">
            <a:extLst>
              <a:ext uri="{FF2B5EF4-FFF2-40B4-BE49-F238E27FC236}">
                <a16:creationId xmlns:a16="http://schemas.microsoft.com/office/drawing/2014/main" id="{A1F9B5E5-BF88-8D5B-C2BE-C9EC7A232078}"/>
              </a:ext>
            </a:extLst>
          </p:cNvPr>
          <p:cNvSpPr txBox="1"/>
          <p:nvPr/>
        </p:nvSpPr>
        <p:spPr>
          <a:xfrm>
            <a:off x="6921499" y="4292796"/>
            <a:ext cx="4762122" cy="55399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Grafen till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Sigmoid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-funktionen. Notera att alla y-värdena hamnar mellan 0 och 1!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53387F-88B5-6668-42EA-663DB9C1030B}"/>
              </a:ext>
            </a:extLst>
          </p:cNvPr>
          <p:cNvCxnSpPr>
            <a:cxnSpLocks/>
          </p:cNvCxnSpPr>
          <p:nvPr/>
        </p:nvCxnSpPr>
        <p:spPr>
          <a:xfrm>
            <a:off x="10064371" y="1314450"/>
            <a:ext cx="0" cy="2139950"/>
          </a:xfrm>
          <a:prstGeom prst="line">
            <a:avLst/>
          </a:prstGeom>
          <a:ln w="28575">
            <a:solidFill>
              <a:srgbClr val="EE8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E1E266-479C-8E4D-E9CC-AFD45DC1F3A8}"/>
                  </a:ext>
                </a:extLst>
              </p:cNvPr>
              <p:cNvSpPr txBox="1"/>
              <p:nvPr/>
            </p:nvSpPr>
            <p:spPr>
              <a:xfrm>
                <a:off x="3254564" y="3760502"/>
                <a:ext cx="313015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S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p>
                        </m:den>
                      </m:f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0,999… 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E1E266-479C-8E4D-E9CC-AFD45DC1F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564" y="3760502"/>
                <a:ext cx="3130152" cy="525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AD87EB-1FFF-4BCF-3D71-3750D75EB2CF}"/>
                  </a:ext>
                </a:extLst>
              </p:cNvPr>
              <p:cNvSpPr txBox="1"/>
              <p:nvPr/>
            </p:nvSpPr>
            <p:spPr>
              <a:xfrm>
                <a:off x="3254564" y="4438794"/>
                <a:ext cx="3598229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−100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S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p>
                        </m:den>
                      </m:f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0,000… 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AD87EB-1FFF-4BCF-3D71-3750D75EB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564" y="4438794"/>
                <a:ext cx="3598229" cy="525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4C3390-AFE3-E3D0-F3FC-798861BC772B}"/>
              </a:ext>
            </a:extLst>
          </p:cNvPr>
          <p:cNvCxnSpPr>
            <a:cxnSpLocks/>
          </p:cNvCxnSpPr>
          <p:nvPr/>
        </p:nvCxnSpPr>
        <p:spPr>
          <a:xfrm>
            <a:off x="8730871" y="3181350"/>
            <a:ext cx="0" cy="279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009359-DD5A-BC88-8149-6717B6218E19}"/>
                  </a:ext>
                </a:extLst>
              </p:cNvPr>
              <p:cNvSpPr txBox="1"/>
              <p:nvPr/>
            </p:nvSpPr>
            <p:spPr>
              <a:xfrm>
                <a:off x="2474030" y="2090254"/>
                <a:ext cx="1561068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S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009359-DD5A-BC88-8149-6717B6218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030" y="2090254"/>
                <a:ext cx="1561068" cy="5250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2">
            <a:extLst>
              <a:ext uri="{FF2B5EF4-FFF2-40B4-BE49-F238E27FC236}">
                <a16:creationId xmlns:a16="http://schemas.microsoft.com/office/drawing/2014/main" id="{8ED60181-7CF5-129D-D653-CD7FDB70F856}"/>
              </a:ext>
            </a:extLst>
          </p:cNvPr>
          <p:cNvSpPr txBox="1">
            <a:spLocks noChangeArrowheads="1"/>
          </p:cNvSpPr>
          <p:nvPr/>
        </p:nvSpPr>
        <p:spPr>
          <a:xfrm>
            <a:off x="5121107" y="0"/>
            <a:ext cx="1759285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Sigmoid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E671C66F-638B-2CB5-216A-880DC933D2E0}"/>
              </a:ext>
            </a:extLst>
          </p:cNvPr>
          <p:cNvSpPr txBox="1"/>
          <p:nvPr/>
        </p:nvSpPr>
        <p:spPr>
          <a:xfrm>
            <a:off x="3079130" y="5627843"/>
            <a:ext cx="5843238" cy="553998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Slutsats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: outputen från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Sigmoid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är begränsad till att hamna mellan 0 och 1 – precis vad vi eftersträvade.</a:t>
            </a:r>
          </a:p>
        </p:txBody>
      </p:sp>
    </p:spTree>
    <p:extLst>
      <p:ext uri="{BB962C8B-B14F-4D97-AF65-F5344CB8AC3E}">
        <p14:creationId xmlns:p14="http://schemas.microsoft.com/office/powerpoint/2010/main" val="99837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7" grpId="0"/>
      <p:bldP spid="1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D9ABC67D-A154-44B6-055D-67B1A24B02D5}"/>
              </a:ext>
            </a:extLst>
          </p:cNvPr>
          <p:cNvSpPr txBox="1"/>
          <p:nvPr/>
        </p:nvSpPr>
        <p:spPr>
          <a:xfrm>
            <a:off x="2497219" y="3152001"/>
            <a:ext cx="7197562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Okey, so hur kopplar vi samman detta till en träningsbar modell?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47AA324-E097-B480-C6FF-AAE017A9E8F7}"/>
              </a:ext>
            </a:extLst>
          </p:cNvPr>
          <p:cNvSpPr txBox="1">
            <a:spLocks noChangeArrowheads="1"/>
          </p:cNvSpPr>
          <p:nvPr/>
        </p:nvSpPr>
        <p:spPr>
          <a:xfrm>
            <a:off x="4772454" y="0"/>
            <a:ext cx="264709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Klassificering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2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F648D886-B84D-8B99-F78E-2826A58A98A5}"/>
              </a:ext>
            </a:extLst>
          </p:cNvPr>
          <p:cNvSpPr txBox="1">
            <a:spLocks noChangeArrowheads="1"/>
          </p:cNvSpPr>
          <p:nvPr/>
        </p:nvSpPr>
        <p:spPr>
          <a:xfrm>
            <a:off x="4772454" y="0"/>
            <a:ext cx="264709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Klassificering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08B0909B-31CB-92BE-B541-E4CD7F6985FD}"/>
              </a:ext>
            </a:extLst>
          </p:cNvPr>
          <p:cNvSpPr txBox="1"/>
          <p:nvPr/>
        </p:nvSpPr>
        <p:spPr>
          <a:xfrm>
            <a:off x="1078102" y="1306275"/>
            <a:ext cx="4861782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Jo, genom att introducera följande modell.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DDC9C-57D3-78FB-7B22-0B42DF873D35}"/>
              </a:ext>
            </a:extLst>
          </p:cNvPr>
          <p:cNvSpPr txBox="1"/>
          <p:nvPr/>
        </p:nvSpPr>
        <p:spPr>
          <a:xfrm>
            <a:off x="1078102" y="328135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Den är väldigt lik vår linjära regressionsmodell där uppgiften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d träningen är att hitta alla vikter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w_i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men outputen av modellen är nu begränsad till att hamna mellan 0 och 1.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48E9A7-5356-9A1F-0BB4-08A4A45DF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260" y="1867488"/>
            <a:ext cx="3799477" cy="8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75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D77E0-AA25-ABA8-937B-42A72FDD8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1E457B-4427-F852-3C53-4E728D15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260" y="1867488"/>
            <a:ext cx="3799477" cy="893003"/>
          </a:xfrm>
          <a:prstGeom prst="rect">
            <a:avLst/>
          </a:prstGeom>
        </p:spPr>
      </p:pic>
      <p:sp>
        <p:nvSpPr>
          <p:cNvPr id="4" name="Rectangle 12">
            <a:extLst>
              <a:ext uri="{FF2B5EF4-FFF2-40B4-BE49-F238E27FC236}">
                <a16:creationId xmlns:a16="http://schemas.microsoft.com/office/drawing/2014/main" id="{44297D59-C6FF-3D6C-5FE8-D2D0A4427F3C}"/>
              </a:ext>
            </a:extLst>
          </p:cNvPr>
          <p:cNvSpPr txBox="1">
            <a:spLocks noChangeArrowheads="1"/>
          </p:cNvSpPr>
          <p:nvPr/>
        </p:nvSpPr>
        <p:spPr>
          <a:xfrm>
            <a:off x="4772454" y="0"/>
            <a:ext cx="264709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Klassificering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8AF08-AA86-82EA-B56D-D98DCC324571}"/>
              </a:ext>
            </a:extLst>
          </p:cNvPr>
          <p:cNvSpPr txBox="1"/>
          <p:nvPr/>
        </p:nvSpPr>
        <p:spPr>
          <a:xfrm>
            <a:off x="1026062" y="3198542"/>
            <a:ext cx="6296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Lägg märkte till att om denna </a:t>
            </a:r>
            <a:r>
              <a:rPr lang="sv-SE" b="1" noProof="0" dirty="0">
                <a:solidFill>
                  <a:srgbClr val="30BFF3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summa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är </a:t>
            </a:r>
            <a:r>
              <a:rPr lang="sv-SE" noProof="0" dirty="0">
                <a:solidFill>
                  <a:schemeClr val="accent6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positiv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blir outputen över 0.5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– med ett maximalt värde på 1.</a:t>
            </a:r>
          </a:p>
        </p:txBody>
      </p:sp>
      <p:pic>
        <p:nvPicPr>
          <p:cNvPr id="8" name="Picture 7" descr="A graph with a blue line&#10;&#10;Description automatically generated">
            <a:extLst>
              <a:ext uri="{FF2B5EF4-FFF2-40B4-BE49-F238E27FC236}">
                <a16:creationId xmlns:a16="http://schemas.microsoft.com/office/drawing/2014/main" id="{6C40E38C-2F83-60BD-4A41-D2493444B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61" y="3324922"/>
            <a:ext cx="3466034" cy="23106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1BAADF-B0F7-1766-4A51-9BD59AE46A8D}"/>
              </a:ext>
            </a:extLst>
          </p:cNvPr>
          <p:cNvSpPr/>
          <p:nvPr/>
        </p:nvSpPr>
        <p:spPr>
          <a:xfrm>
            <a:off x="6365358" y="2317898"/>
            <a:ext cx="1495647" cy="333154"/>
          </a:xfrm>
          <a:prstGeom prst="rect">
            <a:avLst/>
          </a:prstGeom>
          <a:noFill/>
          <a:ln w="19050">
            <a:solidFill>
              <a:srgbClr val="30BF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273072-BC94-220F-B8A0-05CEBB1CC355}"/>
              </a:ext>
            </a:extLst>
          </p:cNvPr>
          <p:cNvSpPr txBox="1"/>
          <p:nvPr/>
        </p:nvSpPr>
        <p:spPr>
          <a:xfrm>
            <a:off x="1026062" y="4186500"/>
            <a:ext cx="6474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Lägg märkte till att om denna </a:t>
            </a:r>
            <a:r>
              <a:rPr lang="sv-SE" b="1" noProof="0" dirty="0">
                <a:solidFill>
                  <a:srgbClr val="30BFF3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summa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är </a:t>
            </a:r>
            <a:r>
              <a:rPr lang="sv-SE" noProof="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negativ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blir outputen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mindre än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0.5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– med ett minimalt värde på 0.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9BDA663-6B85-B205-4F1C-16D257E8D4BC}"/>
              </a:ext>
            </a:extLst>
          </p:cNvPr>
          <p:cNvSpPr/>
          <p:nvPr/>
        </p:nvSpPr>
        <p:spPr>
          <a:xfrm>
            <a:off x="11493191" y="3429000"/>
            <a:ext cx="193288" cy="942279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A2EB2C8-07F1-F1FD-AA34-0F8A996A8886}"/>
              </a:ext>
            </a:extLst>
          </p:cNvPr>
          <p:cNvSpPr/>
          <p:nvPr/>
        </p:nvSpPr>
        <p:spPr>
          <a:xfrm>
            <a:off x="11485757" y="4430753"/>
            <a:ext cx="200722" cy="877227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985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F79D2-1601-57B3-08C3-FE8979BA2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8E8F2A2B-C7D5-26C7-D564-1E45FBFC0677}"/>
              </a:ext>
            </a:extLst>
          </p:cNvPr>
          <p:cNvSpPr txBox="1">
            <a:spLocks noChangeArrowheads="1"/>
          </p:cNvSpPr>
          <p:nvPr/>
        </p:nvSpPr>
        <p:spPr>
          <a:xfrm>
            <a:off x="4772454" y="0"/>
            <a:ext cx="264709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Klassificering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253C5-32F8-91C0-CB71-B60D527A504C}"/>
              </a:ext>
            </a:extLst>
          </p:cNvPr>
          <p:cNvSpPr txBox="1"/>
          <p:nvPr/>
        </p:nvSpPr>
        <p:spPr>
          <a:xfrm>
            <a:off x="1026062" y="3198542"/>
            <a:ext cx="6296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Hur tolkar vi då outputen från denna modell? Jo, som </a:t>
            </a:r>
            <a:r>
              <a:rPr lang="sv-SE" b="1" u="sng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sannolikheten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att en viss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tillhör respektive klass!</a:t>
            </a: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Picture 7" descr="A graph with a blue line&#10;&#10;Description automatically generated">
            <a:extLst>
              <a:ext uri="{FF2B5EF4-FFF2-40B4-BE49-F238E27FC236}">
                <a16:creationId xmlns:a16="http://schemas.microsoft.com/office/drawing/2014/main" id="{49D436FA-5030-E0EB-4AFF-59DF0B24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61" y="3324922"/>
            <a:ext cx="3466034" cy="2310690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2FF52101-45FF-8C94-74FA-BDBF3F639B76}"/>
              </a:ext>
            </a:extLst>
          </p:cNvPr>
          <p:cNvSpPr/>
          <p:nvPr/>
        </p:nvSpPr>
        <p:spPr>
          <a:xfrm>
            <a:off x="11493191" y="3429000"/>
            <a:ext cx="193288" cy="942279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97B19EE-9648-8EFD-024B-AEFD7F3B85EC}"/>
              </a:ext>
            </a:extLst>
          </p:cNvPr>
          <p:cNvSpPr/>
          <p:nvPr/>
        </p:nvSpPr>
        <p:spPr>
          <a:xfrm>
            <a:off x="11485757" y="4430753"/>
            <a:ext cx="200722" cy="877227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930B2B-148E-1FC6-1C24-9C275912B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260" y="1867488"/>
            <a:ext cx="3799477" cy="8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06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70596-BD53-AF8B-E6C7-AE87A67AE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75E690B4-5036-BF83-FF27-C2C009D20835}"/>
              </a:ext>
            </a:extLst>
          </p:cNvPr>
          <p:cNvSpPr txBox="1">
            <a:spLocks noChangeArrowheads="1"/>
          </p:cNvSpPr>
          <p:nvPr/>
        </p:nvSpPr>
        <p:spPr>
          <a:xfrm>
            <a:off x="4772454" y="0"/>
            <a:ext cx="264709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Klassificering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62E24-7175-7D45-2C27-B73EED8F1762}"/>
              </a:ext>
            </a:extLst>
          </p:cNvPr>
          <p:cNvSpPr txBox="1"/>
          <p:nvPr/>
        </p:nvSpPr>
        <p:spPr>
          <a:xfrm>
            <a:off x="1026060" y="2090546"/>
            <a:ext cx="62965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Anta att vi har tränat klart vår modell och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predictar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klass för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i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i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(genom att stoppa in dess features i modellen ovan).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Anta vidare att vi får</a:t>
            </a:r>
          </a:p>
        </p:txBody>
      </p:sp>
      <p:pic>
        <p:nvPicPr>
          <p:cNvPr id="10" name="Picture 9" descr="A graph with a blue line&#10;&#10;Description automatically generated">
            <a:extLst>
              <a:ext uri="{FF2B5EF4-FFF2-40B4-BE49-F238E27FC236}">
                <a16:creationId xmlns:a16="http://schemas.microsoft.com/office/drawing/2014/main" id="{3978623C-53F9-52F3-B72B-CA195B882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61" y="2313880"/>
            <a:ext cx="3466034" cy="2310690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71849B90-4F4E-B828-E391-64BC16A9DC8C}"/>
              </a:ext>
            </a:extLst>
          </p:cNvPr>
          <p:cNvSpPr/>
          <p:nvPr/>
        </p:nvSpPr>
        <p:spPr>
          <a:xfrm>
            <a:off x="11493191" y="2464687"/>
            <a:ext cx="193288" cy="942279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7E83DC5-6AC0-4308-7D8C-E1306BDC5015}"/>
              </a:ext>
            </a:extLst>
          </p:cNvPr>
          <p:cNvSpPr/>
          <p:nvPr/>
        </p:nvSpPr>
        <p:spPr>
          <a:xfrm>
            <a:off x="11485757" y="3419711"/>
            <a:ext cx="200722" cy="877227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853FD7-7C2E-D4FF-3779-111AC309799D}"/>
              </a:ext>
            </a:extLst>
          </p:cNvPr>
          <p:cNvSpPr txBox="1"/>
          <p:nvPr/>
        </p:nvSpPr>
        <p:spPr>
          <a:xfrm>
            <a:off x="2010970" y="5451646"/>
            <a:ext cx="8170055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Vanligtvis brukar vi sätta en brytpunkt på 0.5, och säga att alla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för vilka modellen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predictar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över 0.5, tillhör klass 1 – och resten klass 0.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			            Snyggt va?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F77D33-2EB4-37D3-A300-3693C7E1E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58" y="4407561"/>
            <a:ext cx="3623880" cy="77052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979020-04C1-F5D0-1F93-512E81911584}"/>
              </a:ext>
            </a:extLst>
          </p:cNvPr>
          <p:cNvSpPr txBox="1"/>
          <p:nvPr/>
        </p:nvSpPr>
        <p:spPr>
          <a:xfrm>
            <a:off x="1026059" y="4296938"/>
            <a:ext cx="7240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Då tolkar vi detta som att</a:t>
            </a: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589E5D-CFF0-B41B-072C-E27B2919A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258" y="731315"/>
            <a:ext cx="3799477" cy="893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283C05-6C26-B577-B0E7-25717EC9F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3919" y="3453327"/>
            <a:ext cx="1684153" cy="49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39011-2F1C-9E90-AA72-443F0811A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228691B1-3D3F-3A54-729F-955610EA9224}"/>
              </a:ext>
            </a:extLst>
          </p:cNvPr>
          <p:cNvSpPr txBox="1">
            <a:spLocks noChangeArrowheads="1"/>
          </p:cNvSpPr>
          <p:nvPr/>
        </p:nvSpPr>
        <p:spPr>
          <a:xfrm>
            <a:off x="4166702" y="0"/>
            <a:ext cx="385859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Logistic Regression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A7E7A-257D-7207-2240-459CB5B2FC52}"/>
              </a:ext>
            </a:extLst>
          </p:cNvPr>
          <p:cNvSpPr txBox="1"/>
          <p:nvPr/>
        </p:nvSpPr>
        <p:spPr>
          <a:xfrm>
            <a:off x="2947712" y="2402781"/>
            <a:ext cx="6296571" cy="286232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Lite kuriosa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Denna modell kallas för </a:t>
            </a:r>
            <a:r>
              <a:rPr lang="sv-SE" i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logistic</a:t>
            </a:r>
            <a:r>
              <a:rPr lang="sv-SE" i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regression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eftersom att vi rent tekniskt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predictar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ett kontinuerligt värde mellan 0 och 1. Dock,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pga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brytpunkten som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tilldelar varje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en klass – används den till klassificering.</a:t>
            </a:r>
          </a:p>
          <a:p>
            <a:pPr algn="just"/>
            <a:endParaRPr lang="sv-SE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Det pågår en enorm förvirring online där ’AI-experter’ påstår att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att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logistic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regression inte är regression, men det är alltså inkorrekt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pga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ovan anledning.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0C5A9B-A9EE-7CA1-D3A6-B8E26689B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258" y="731315"/>
            <a:ext cx="3799477" cy="8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68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7E4CC228-36C3-2362-7218-FC1F54953517}"/>
              </a:ext>
            </a:extLst>
          </p:cNvPr>
          <p:cNvSpPr txBox="1">
            <a:spLocks noChangeArrowheads="1"/>
          </p:cNvSpPr>
          <p:nvPr/>
        </p:nvSpPr>
        <p:spPr>
          <a:xfrm>
            <a:off x="3636899" y="0"/>
            <a:ext cx="491820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Binary Cross Entropy-loss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6180BCFE-0E9A-661E-F392-571B68DCA7F9}"/>
              </a:ext>
            </a:extLst>
          </p:cNvPr>
          <p:cNvSpPr txBox="1"/>
          <p:nvPr/>
        </p:nvSpPr>
        <p:spPr>
          <a:xfrm>
            <a:off x="944138" y="1528655"/>
            <a:ext cx="8698136" cy="3046988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Det visar sig att det inte lämpar sig så bra (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pga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matematik) att använda ex MAE eller MSE för att beräkna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lossen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när vi jobbar med klassificeringsproblem.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ctr"/>
            <a:endParaRPr lang="sv-SE" dirty="0">
              <a:solidFill>
                <a:srgbClr val="30BFF3"/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ctr"/>
            <a:endParaRPr lang="sv-SE" dirty="0">
              <a:solidFill>
                <a:srgbClr val="30BFF3"/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dirty="0">
                <a:solidFill>
                  <a:srgbClr val="30BFF3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Men, filosofin är detsamma. Vi behöver en lämplig loss-</a:t>
            </a:r>
            <a:r>
              <a:rPr lang="sv-SE" dirty="0" err="1">
                <a:solidFill>
                  <a:srgbClr val="30BFF3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function</a:t>
            </a:r>
            <a:r>
              <a:rPr lang="sv-SE" dirty="0">
                <a:solidFill>
                  <a:srgbClr val="30BFF3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som straffar oss desto större fel vi har i våra </a:t>
            </a:r>
            <a:r>
              <a:rPr lang="sv-SE" dirty="0" err="1">
                <a:solidFill>
                  <a:srgbClr val="30BFF3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prediction</a:t>
            </a:r>
            <a:endParaRPr lang="sv-SE" dirty="0">
              <a:solidFill>
                <a:srgbClr val="30BFF3"/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Binary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Cross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Entropy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(BCE) är just en sådan loss som straffar oss om våra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sannolikheter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skiljer sig från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true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Vi kommer, precis som tidigare, att sträva efter att </a:t>
            </a:r>
            <a:r>
              <a:rPr lang="sv-SE" b="1" u="sng" dirty="0">
                <a:latin typeface="Century Gothic" panose="020B0502020202020204" pitchFamily="34" charset="0"/>
                <a:cs typeface="Calibri Light" panose="020F0302020204030204" pitchFamily="34" charset="0"/>
              </a:rPr>
              <a:t>minimera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våran loss.</a:t>
            </a:r>
            <a:endParaRPr lang="sv-SE" b="1" u="sng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5833BE0C-EB07-3C28-09A3-C145424F913D}"/>
              </a:ext>
            </a:extLst>
          </p:cNvPr>
          <p:cNvSpPr txBox="1"/>
          <p:nvPr/>
        </p:nvSpPr>
        <p:spPr>
          <a:xfrm>
            <a:off x="1746932" y="5052346"/>
            <a:ext cx="9002844" cy="138499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Den efterföljande matematiken är inte svår,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men jag räknar det som </a:t>
            </a:r>
            <a:r>
              <a:rPr lang="sv-SE" b="1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överkurs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för nu. 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Dock rekommenderar jag starkt att du tar din tid och går igenom den i lugn och ro. Diskutera med dina kurskamrater! 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Det viktigaste är att du förstår vårt uppdrag – att minimera denna loss på test set.</a:t>
            </a:r>
          </a:p>
        </p:txBody>
      </p:sp>
    </p:spTree>
    <p:extLst>
      <p:ext uri="{BB962C8B-B14F-4D97-AF65-F5344CB8AC3E}">
        <p14:creationId xmlns:p14="http://schemas.microsoft.com/office/powerpoint/2010/main" val="86888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>
            <a:extLst>
              <a:ext uri="{FF2B5EF4-FFF2-40B4-BE49-F238E27FC236}">
                <a16:creationId xmlns:a16="http://schemas.microsoft.com/office/drawing/2014/main" id="{D4FCB3CE-4ADD-9C3B-EC7C-BDF7575ACCC4}"/>
              </a:ext>
            </a:extLst>
          </p:cNvPr>
          <p:cNvSpPr txBox="1">
            <a:spLocks noChangeArrowheads="1"/>
          </p:cNvSpPr>
          <p:nvPr/>
        </p:nvSpPr>
        <p:spPr>
          <a:xfrm>
            <a:off x="5277179" y="0"/>
            <a:ext cx="163764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Recap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pic>
        <p:nvPicPr>
          <p:cNvPr id="15" name="Picture 14" descr="A comparison of a temperature and a temperature&#10;&#10;Description automatically generated">
            <a:extLst>
              <a:ext uri="{FF2B5EF4-FFF2-40B4-BE49-F238E27FC236}">
                <a16:creationId xmlns:a16="http://schemas.microsoft.com/office/drawing/2014/main" id="{F710180B-828A-D1DD-0246-5B427C275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6" r="-265" b="19342"/>
          <a:stretch/>
        </p:blipFill>
        <p:spPr>
          <a:xfrm>
            <a:off x="2904067" y="1503219"/>
            <a:ext cx="6383866" cy="24106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0E981CA-F143-0B86-E91E-ECDC1CE0BE66}"/>
              </a:ext>
            </a:extLst>
          </p:cNvPr>
          <p:cNvSpPr/>
          <p:nvPr/>
        </p:nvSpPr>
        <p:spPr>
          <a:xfrm>
            <a:off x="3941617" y="2078181"/>
            <a:ext cx="1925781" cy="87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Vad är termperaturen imorgon?</a:t>
            </a:r>
            <a:endParaRPr lang="en-SE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8AB77F-436B-214D-FD2D-B9F8848BF7E6}"/>
              </a:ext>
            </a:extLst>
          </p:cNvPr>
          <p:cNvSpPr/>
          <p:nvPr/>
        </p:nvSpPr>
        <p:spPr>
          <a:xfrm>
            <a:off x="7426035" y="2078181"/>
            <a:ext cx="1925781" cy="87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Är det </a:t>
            </a:r>
            <a:r>
              <a:rPr lang="en-GB" sz="1400" dirty="0" err="1">
                <a:solidFill>
                  <a:schemeClr val="tx1"/>
                </a:solidFill>
              </a:rPr>
              <a:t>varmt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 err="1">
                <a:solidFill>
                  <a:schemeClr val="tx1"/>
                </a:solidFill>
              </a:rPr>
              <a:t>eller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 err="1">
                <a:solidFill>
                  <a:schemeClr val="tx1"/>
                </a:solidFill>
              </a:rPr>
              <a:t>kallt</a:t>
            </a:r>
            <a:r>
              <a:rPr lang="en-GB" sz="1400" dirty="0">
                <a:solidFill>
                  <a:schemeClr val="tx1"/>
                </a:solidFill>
              </a:rPr>
              <a:t> imorgon?</a:t>
            </a:r>
            <a:endParaRPr lang="en-SE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13E4C3-A2A9-F58B-05CD-2A297E901ED4}"/>
              </a:ext>
            </a:extLst>
          </p:cNvPr>
          <p:cNvSpPr/>
          <p:nvPr/>
        </p:nvSpPr>
        <p:spPr>
          <a:xfrm>
            <a:off x="3567544" y="3671455"/>
            <a:ext cx="1925781" cy="304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Celcius</a:t>
            </a:r>
            <a:endParaRPr lang="en-SE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BE5F5F-046D-6962-99FE-2684111A2FAA}"/>
              </a:ext>
            </a:extLst>
          </p:cNvPr>
          <p:cNvSpPr/>
          <p:nvPr/>
        </p:nvSpPr>
        <p:spPr>
          <a:xfrm>
            <a:off x="6698676" y="3671456"/>
            <a:ext cx="1925781" cy="304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Celcius</a:t>
            </a:r>
            <a:endParaRPr lang="en-SE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5C7138-9D8C-8254-2E20-D6454A887A8D}"/>
              </a:ext>
            </a:extLst>
          </p:cNvPr>
          <p:cNvSpPr/>
          <p:nvPr/>
        </p:nvSpPr>
        <p:spPr>
          <a:xfrm>
            <a:off x="4242951" y="3034144"/>
            <a:ext cx="574965" cy="304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24.2</a:t>
            </a:r>
            <a:r>
              <a:rPr lang="en-GB" sz="1400" baseline="30000" dirty="0">
                <a:solidFill>
                  <a:schemeClr val="bg1"/>
                </a:solidFill>
              </a:rPr>
              <a:t>o</a:t>
            </a:r>
            <a:endParaRPr lang="en-SE" sz="1400" baseline="30000" dirty="0">
              <a:solidFill>
                <a:schemeClr val="bg1"/>
              </a:solidFill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9DB127D6-93AC-C4CC-D779-E8E2B8EBB07B}"/>
              </a:ext>
            </a:extLst>
          </p:cNvPr>
          <p:cNvSpPr txBox="1"/>
          <p:nvPr/>
        </p:nvSpPr>
        <p:spPr>
          <a:xfrm>
            <a:off x="1961795" y="4073372"/>
            <a:ext cx="395964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Regression kallas det när man uppskattar ett numerärt värde som kan ha oändligt många värden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B30E1FC4-56D2-2D19-7F7B-334842527584}"/>
              </a:ext>
            </a:extLst>
          </p:cNvPr>
          <p:cNvSpPr txBox="1"/>
          <p:nvPr/>
        </p:nvSpPr>
        <p:spPr>
          <a:xfrm>
            <a:off x="6698676" y="4036209"/>
            <a:ext cx="490277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Klassificering är när man försöker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predicta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en viss klass, av ett begränsat antal möjliga.</a:t>
            </a: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21FBEE41-E9E6-4E4E-A0C9-E1972D107399}"/>
              </a:ext>
            </a:extLst>
          </p:cNvPr>
          <p:cNvSpPr txBox="1"/>
          <p:nvPr/>
        </p:nvSpPr>
        <p:spPr>
          <a:xfrm>
            <a:off x="6698676" y="4715175"/>
            <a:ext cx="512502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Om möjliga klasser är två kalles det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binär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klassificering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annars multiklass klassificering</a:t>
            </a:r>
          </a:p>
        </p:txBody>
      </p:sp>
    </p:spTree>
    <p:extLst>
      <p:ext uri="{BB962C8B-B14F-4D97-AF65-F5344CB8AC3E}">
        <p14:creationId xmlns:p14="http://schemas.microsoft.com/office/powerpoint/2010/main" val="6958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04"/>
    </mc:Choice>
    <mc:Fallback xmlns="">
      <p:transition spd="slow" advTm="17060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11">
                <a:extLst>
                  <a:ext uri="{FF2B5EF4-FFF2-40B4-BE49-F238E27FC236}">
                    <a16:creationId xmlns:a16="http://schemas.microsoft.com/office/drawing/2014/main" id="{DA64693E-9468-7A46-5F95-0D4024B49848}"/>
                  </a:ext>
                </a:extLst>
              </p:cNvPr>
              <p:cNvSpPr txBox="1"/>
              <p:nvPr/>
            </p:nvSpPr>
            <p:spPr>
              <a:xfrm>
                <a:off x="3749954" y="2473701"/>
                <a:ext cx="4692091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- 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true</a:t>
                </a:r>
                <a:r>
                  <a:rPr lang="sv-SE" baseline="-25000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log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(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 + (1 - 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true</a:t>
                </a:r>
                <a:r>
                  <a:rPr lang="sv-SE" baseline="-25000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log(1 - 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endParaRPr lang="sv-SE" b="1" noProof="0" dirty="0">
                  <a:latin typeface="Century Gothic" panose="020B0502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TextBox 11">
                <a:extLst>
                  <a:ext uri="{FF2B5EF4-FFF2-40B4-BE49-F238E27FC236}">
                    <a16:creationId xmlns:a16="http://schemas.microsoft.com/office/drawing/2014/main" id="{DA64693E-9468-7A46-5F95-0D4024B49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954" y="2473701"/>
                <a:ext cx="4692091" cy="276999"/>
              </a:xfrm>
              <a:prstGeom prst="rect">
                <a:avLst/>
              </a:prstGeom>
              <a:blipFill>
                <a:blip r:embed="rId2"/>
                <a:stretch>
                  <a:fillRect t="-33333" b="-46667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11">
            <a:extLst>
              <a:ext uri="{FF2B5EF4-FFF2-40B4-BE49-F238E27FC236}">
                <a16:creationId xmlns:a16="http://schemas.microsoft.com/office/drawing/2014/main" id="{6B57CE23-0EFE-0D09-F0B9-205B22465D73}"/>
              </a:ext>
            </a:extLst>
          </p:cNvPr>
          <p:cNvSpPr txBox="1"/>
          <p:nvPr/>
        </p:nvSpPr>
        <p:spPr>
          <a:xfrm>
            <a:off x="362509" y="1460576"/>
            <a:ext cx="5943041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Matematisk definieras BCE mellan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true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och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enligt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2C85B8A2-1F16-E22A-E807-834F404FE6C4}"/>
              </a:ext>
            </a:extLst>
          </p:cNvPr>
          <p:cNvSpPr txBox="1"/>
          <p:nvPr/>
        </p:nvSpPr>
        <p:spPr>
          <a:xfrm>
            <a:off x="362509" y="3486826"/>
            <a:ext cx="7022541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Det kan se lite provocerande ut först, men det är supersimpelt. 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3FD991E-F9B9-23FC-A64A-AADFEA16D83E}"/>
              </a:ext>
            </a:extLst>
          </p:cNvPr>
          <p:cNvSpPr txBox="1">
            <a:spLocks noChangeArrowheads="1"/>
          </p:cNvSpPr>
          <p:nvPr/>
        </p:nvSpPr>
        <p:spPr>
          <a:xfrm>
            <a:off x="3636899" y="0"/>
            <a:ext cx="491820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Binary Cross Entropy-loss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33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11">
                <a:extLst>
                  <a:ext uri="{FF2B5EF4-FFF2-40B4-BE49-F238E27FC236}">
                    <a16:creationId xmlns:a16="http://schemas.microsoft.com/office/drawing/2014/main" id="{DA64693E-9468-7A46-5F95-0D4024B49848}"/>
                  </a:ext>
                </a:extLst>
              </p:cNvPr>
              <p:cNvSpPr txBox="1"/>
              <p:nvPr/>
            </p:nvSpPr>
            <p:spPr>
              <a:xfrm>
                <a:off x="6875089" y="1460652"/>
                <a:ext cx="4692091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- 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true</a:t>
                </a:r>
                <a:r>
                  <a:rPr lang="sv-SE" baseline="-25000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log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(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pred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 - (1 - 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true</a:t>
                </a:r>
                <a:r>
                  <a:rPr lang="sv-SE" baseline="-25000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log(1 - 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pred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endParaRPr lang="sv-SE" b="1" noProof="0" dirty="0">
                  <a:latin typeface="Century Gothic" panose="020B0502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" name="TextBox 11">
                <a:extLst>
                  <a:ext uri="{FF2B5EF4-FFF2-40B4-BE49-F238E27FC236}">
                    <a16:creationId xmlns:a16="http://schemas.microsoft.com/office/drawing/2014/main" id="{DA64693E-9468-7A46-5F95-0D4024B49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089" y="1460652"/>
                <a:ext cx="4692091" cy="276999"/>
              </a:xfrm>
              <a:prstGeom prst="rect">
                <a:avLst/>
              </a:prstGeom>
              <a:blipFill>
                <a:blip r:embed="rId2"/>
                <a:stretch>
                  <a:fillRect t="-29787" b="-4255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11">
            <a:extLst>
              <a:ext uri="{FF2B5EF4-FFF2-40B4-BE49-F238E27FC236}">
                <a16:creationId xmlns:a16="http://schemas.microsoft.com/office/drawing/2014/main" id="{6B57CE23-0EFE-0D09-F0B9-205B22465D73}"/>
              </a:ext>
            </a:extLst>
          </p:cNvPr>
          <p:cNvSpPr txBox="1"/>
          <p:nvPr/>
        </p:nvSpPr>
        <p:spPr>
          <a:xfrm>
            <a:off x="362509" y="1460576"/>
            <a:ext cx="5841441" cy="1107996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Anta att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true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= </a:t>
            </a:r>
            <a:r>
              <a:rPr lang="sv-SE" noProof="0" dirty="0">
                <a:solidFill>
                  <a:srgbClr val="00B0F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1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dvs att den aktuella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tillhör klass 1 (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dropout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student, i detta fall).</a:t>
            </a:r>
          </a:p>
          <a:p>
            <a:endParaRPr lang="sv-SE" b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Då får vi, oberoende av vad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är,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föjande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11">
                <a:extLst>
                  <a:ext uri="{FF2B5EF4-FFF2-40B4-BE49-F238E27FC236}">
                    <a16:creationId xmlns:a16="http://schemas.microsoft.com/office/drawing/2014/main" id="{6B755856-8ACF-618B-B8DD-6410C2FFF1BB}"/>
                  </a:ext>
                </a:extLst>
              </p:cNvPr>
              <p:cNvSpPr txBox="1"/>
              <p:nvPr/>
            </p:nvSpPr>
            <p:spPr>
              <a:xfrm>
                <a:off x="2201489" y="3110848"/>
                <a:ext cx="4002461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- </a:t>
                </a:r>
                <a:r>
                  <a:rPr lang="sv-SE" dirty="0">
                    <a:solidFill>
                      <a:srgbClr val="00B0F0"/>
                    </a:solidFill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1</a:t>
                </a:r>
                <a:r>
                  <a:rPr lang="sv-SE" baseline="-25000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log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(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 - (1 - </a:t>
                </a:r>
                <a:r>
                  <a:rPr lang="sv-SE" dirty="0">
                    <a:solidFill>
                      <a:srgbClr val="00B0F0"/>
                    </a:solidFill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1</a:t>
                </a:r>
                <a:r>
                  <a:rPr lang="sv-SE" baseline="-25000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log(1 - 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endParaRPr lang="sv-SE" b="1" noProof="0" dirty="0">
                  <a:latin typeface="Century Gothic" panose="020B0502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6" name="TextBox 11">
                <a:extLst>
                  <a:ext uri="{FF2B5EF4-FFF2-40B4-BE49-F238E27FC236}">
                    <a16:creationId xmlns:a16="http://schemas.microsoft.com/office/drawing/2014/main" id="{6B755856-8ACF-618B-B8DD-6410C2FFF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489" y="3110848"/>
                <a:ext cx="4002461" cy="276999"/>
              </a:xfrm>
              <a:prstGeom prst="rect">
                <a:avLst/>
              </a:prstGeom>
              <a:blipFill>
                <a:blip r:embed="rId3"/>
                <a:stretch>
                  <a:fillRect t="-32609" b="-4565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8EDF39FF-0C1F-635B-0831-FB7962AA629E}"/>
              </a:ext>
            </a:extLst>
          </p:cNvPr>
          <p:cNvSpPr/>
          <p:nvPr/>
        </p:nvSpPr>
        <p:spPr>
          <a:xfrm rot="5400000">
            <a:off x="4217599" y="3273304"/>
            <a:ext cx="158750" cy="5524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80A2D649-76CC-5BB0-01C3-BC7365F53767}"/>
              </a:ext>
            </a:extLst>
          </p:cNvPr>
          <p:cNvSpPr txBox="1"/>
          <p:nvPr/>
        </p:nvSpPr>
        <p:spPr>
          <a:xfrm>
            <a:off x="4237847" y="3604684"/>
            <a:ext cx="11825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0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66462907-5C4A-CFEC-5B81-E18C5C9ED3BB}"/>
                  </a:ext>
                </a:extLst>
              </p:cNvPr>
              <p:cNvSpPr txBox="1"/>
              <p:nvPr/>
            </p:nvSpPr>
            <p:spPr>
              <a:xfrm>
                <a:off x="6203950" y="3110847"/>
                <a:ext cx="1771650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=  -  log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(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endParaRPr lang="sv-SE" b="1" noProof="0" dirty="0">
                  <a:latin typeface="Century Gothic" panose="020B0502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66462907-5C4A-CFEC-5B81-E18C5C9ED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950" y="3110847"/>
                <a:ext cx="1771650" cy="276999"/>
              </a:xfrm>
              <a:prstGeom prst="rect">
                <a:avLst/>
              </a:prstGeom>
              <a:blipFill>
                <a:blip r:embed="rId4"/>
                <a:stretch>
                  <a:fillRect t="-28261" b="-5000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1">
            <a:extLst>
              <a:ext uri="{FF2B5EF4-FFF2-40B4-BE49-F238E27FC236}">
                <a16:creationId xmlns:a16="http://schemas.microsoft.com/office/drawing/2014/main" id="{FA893386-9A2E-CF8B-E670-CC2237A9D2D2}"/>
              </a:ext>
            </a:extLst>
          </p:cNvPr>
          <p:cNvSpPr txBox="1"/>
          <p:nvPr/>
        </p:nvSpPr>
        <p:spPr>
          <a:xfrm>
            <a:off x="362508" y="3881683"/>
            <a:ext cx="5841441" cy="553998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Och i fallet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true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= </a:t>
            </a:r>
            <a:r>
              <a:rPr lang="sv-SE" noProof="0" dirty="0">
                <a:solidFill>
                  <a:srgbClr val="00B0F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0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dvs att den aktuella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tillhör klass 0 (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successful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l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graduate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668B0271-5469-2594-A85F-0A38EC43506C}"/>
                  </a:ext>
                </a:extLst>
              </p:cNvPr>
              <p:cNvSpPr txBox="1"/>
              <p:nvPr/>
            </p:nvSpPr>
            <p:spPr>
              <a:xfrm>
                <a:off x="2201488" y="4828797"/>
                <a:ext cx="4002461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- </a:t>
                </a:r>
                <a:r>
                  <a:rPr lang="sv-SE" dirty="0">
                    <a:solidFill>
                      <a:srgbClr val="00B0F0"/>
                    </a:solidFill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0</a:t>
                </a:r>
                <a:r>
                  <a:rPr lang="sv-SE" baseline="-25000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log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(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 - (1 - </a:t>
                </a:r>
                <a:r>
                  <a:rPr lang="sv-SE" dirty="0">
                    <a:solidFill>
                      <a:srgbClr val="00B0F0"/>
                    </a:solidFill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0</a:t>
                </a:r>
                <a:r>
                  <a:rPr lang="sv-SE" baseline="-25000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log(1 - 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endParaRPr lang="sv-SE" b="1" noProof="0" dirty="0">
                  <a:latin typeface="Century Gothic" panose="020B0502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668B0271-5469-2594-A85F-0A38EC435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488" y="4828797"/>
                <a:ext cx="4002461" cy="276999"/>
              </a:xfrm>
              <a:prstGeom prst="rect">
                <a:avLst/>
              </a:prstGeom>
              <a:blipFill>
                <a:blip r:embed="rId5"/>
                <a:stretch>
                  <a:fillRect t="-32609" b="-4565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663DAE-A1FA-4440-2EB9-E94A1FE34B7C}"/>
                  </a:ext>
                </a:extLst>
              </p:cNvPr>
              <p:cNvSpPr txBox="1"/>
              <p:nvPr/>
            </p:nvSpPr>
            <p:spPr>
              <a:xfrm>
                <a:off x="6203949" y="4843351"/>
                <a:ext cx="2076451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=  - log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(1 - 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endParaRPr lang="sv-SE" b="1" noProof="0" dirty="0">
                  <a:latin typeface="Century Gothic" panose="020B0502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663DAE-A1FA-4440-2EB9-E94A1FE34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949" y="4843351"/>
                <a:ext cx="2076451" cy="276999"/>
              </a:xfrm>
              <a:prstGeom prst="rect">
                <a:avLst/>
              </a:prstGeom>
              <a:blipFill>
                <a:blip r:embed="rId6"/>
                <a:stretch>
                  <a:fillRect t="-28889" b="-51111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1">
            <a:extLst>
              <a:ext uri="{FF2B5EF4-FFF2-40B4-BE49-F238E27FC236}">
                <a16:creationId xmlns:a16="http://schemas.microsoft.com/office/drawing/2014/main" id="{ECAE95C3-AD26-5929-8E9D-F4D2D4231C8D}"/>
              </a:ext>
            </a:extLst>
          </p:cNvPr>
          <p:cNvSpPr txBox="1"/>
          <p:nvPr/>
        </p:nvSpPr>
        <p:spPr>
          <a:xfrm>
            <a:off x="1559064" y="5614186"/>
            <a:ext cx="9073871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Slutsats: beroende på värdet på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="1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true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, så överlever endast en av de två termerna!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6EDCEDC-32AB-58DA-C18E-A20E36F9F2B6}"/>
              </a:ext>
            </a:extLst>
          </p:cNvPr>
          <p:cNvSpPr txBox="1">
            <a:spLocks noChangeArrowheads="1"/>
          </p:cNvSpPr>
          <p:nvPr/>
        </p:nvSpPr>
        <p:spPr>
          <a:xfrm>
            <a:off x="3636899" y="0"/>
            <a:ext cx="491820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Binary Cross Entropy-loss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9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>
            <a:extLst>
              <a:ext uri="{FF2B5EF4-FFF2-40B4-BE49-F238E27FC236}">
                <a16:creationId xmlns:a16="http://schemas.microsoft.com/office/drawing/2014/main" id="{6B57CE23-0EFE-0D09-F0B9-205B22465D73}"/>
              </a:ext>
            </a:extLst>
          </p:cNvPr>
          <p:cNvSpPr txBox="1"/>
          <p:nvPr/>
        </p:nvSpPr>
        <p:spPr>
          <a:xfrm>
            <a:off x="362509" y="1460576"/>
            <a:ext cx="5841441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I fallet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true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= 1</a:t>
            </a:r>
            <a:r>
              <a:rPr lang="sv-SE" noProof="0" dirty="0">
                <a:solidFill>
                  <a:srgbClr val="00B0F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reduceras vår loss alltså till</a:t>
            </a:r>
            <a:endParaRPr lang="sv-SE" b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66462907-5C4A-CFEC-5B81-E18C5C9ED3BB}"/>
                  </a:ext>
                </a:extLst>
              </p:cNvPr>
              <p:cNvSpPr txBox="1"/>
              <p:nvPr/>
            </p:nvSpPr>
            <p:spPr>
              <a:xfrm>
                <a:off x="1680774" y="2049592"/>
                <a:ext cx="1771650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-  log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(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endParaRPr lang="sv-SE" b="1" noProof="0" dirty="0">
                  <a:latin typeface="Century Gothic" panose="020B0502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66462907-5C4A-CFEC-5B81-E18C5C9ED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774" y="2049592"/>
                <a:ext cx="1771650" cy="276999"/>
              </a:xfrm>
              <a:prstGeom prst="rect">
                <a:avLst/>
              </a:prstGeom>
              <a:blipFill>
                <a:blip r:embed="rId2"/>
                <a:stretch>
                  <a:fillRect t="-28261" b="-5000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1">
            <a:extLst>
              <a:ext uri="{FF2B5EF4-FFF2-40B4-BE49-F238E27FC236}">
                <a16:creationId xmlns:a16="http://schemas.microsoft.com/office/drawing/2014/main" id="{FA893386-9A2E-CF8B-E670-CC2237A9D2D2}"/>
              </a:ext>
            </a:extLst>
          </p:cNvPr>
          <p:cNvSpPr txBox="1"/>
          <p:nvPr/>
        </p:nvSpPr>
        <p:spPr>
          <a:xfrm>
            <a:off x="566376" y="3429000"/>
            <a:ext cx="5977041" cy="193899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Vi vill att får y</a:t>
            </a:r>
            <a:r>
              <a:rPr lang="sv-SE" baseline="-25000" dirty="0">
                <a:latin typeface="Century Gothic" panose="020B0502020202020204" pitchFamily="34" charset="0"/>
                <a:cs typeface="Calibri Light" panose="020F0302020204030204" pitchFamily="34" charset="0"/>
              </a:rPr>
              <a:t>hat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också ska vara så nära 1 som möjligt, och ge högre loss desto större differensen är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Tittar vi på grafen är så ser vi att detta är exakt vad som händer!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="1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hat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= 1 ger oss en loss på exakt 0, i detta fall!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00753D-EF38-9F28-FB06-F11F302FA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344" y="840266"/>
            <a:ext cx="4954938" cy="30649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1">
                <a:extLst>
                  <a:ext uri="{FF2B5EF4-FFF2-40B4-BE49-F238E27FC236}">
                    <a16:creationId xmlns:a16="http://schemas.microsoft.com/office/drawing/2014/main" id="{736F236F-55BF-4AFF-0249-0D4B260D4053}"/>
                  </a:ext>
                </a:extLst>
              </p:cNvPr>
              <p:cNvSpPr txBox="1"/>
              <p:nvPr/>
            </p:nvSpPr>
            <p:spPr>
              <a:xfrm>
                <a:off x="6096000" y="2280425"/>
                <a:ext cx="1250949" cy="18466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sv-SE" sz="1200" b="1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-  log</a:t>
                </a:r>
                <a14:m>
                  <m:oMath xmlns:m="http://schemas.openxmlformats.org/officeDocument/2006/math">
                    <m:r>
                      <a:rPr lang="sv-SE" sz="1200" b="1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sv-SE" sz="1200" b="1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(</a:t>
                </a:r>
                <a:r>
                  <a:rPr lang="sv-SE" sz="1200" b="1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sz="1200" b="1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sz="1200" b="1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endParaRPr lang="sv-SE" sz="1200" b="1" noProof="0" dirty="0">
                  <a:latin typeface="Century Gothic" panose="020B0502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1">
                <a:extLst>
                  <a:ext uri="{FF2B5EF4-FFF2-40B4-BE49-F238E27FC236}">
                    <a16:creationId xmlns:a16="http://schemas.microsoft.com/office/drawing/2014/main" id="{736F236F-55BF-4AFF-0249-0D4B260D4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80425"/>
                <a:ext cx="1250949" cy="184666"/>
              </a:xfrm>
              <a:prstGeom prst="rect">
                <a:avLst/>
              </a:prstGeom>
              <a:blipFill>
                <a:blip r:embed="rId4"/>
                <a:stretch>
                  <a:fillRect t="-26667" b="-5333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1">
            <a:extLst>
              <a:ext uri="{FF2B5EF4-FFF2-40B4-BE49-F238E27FC236}">
                <a16:creationId xmlns:a16="http://schemas.microsoft.com/office/drawing/2014/main" id="{34A4176B-2376-6253-BCDD-BB84477FFC5D}"/>
              </a:ext>
            </a:extLst>
          </p:cNvPr>
          <p:cNvSpPr txBox="1"/>
          <p:nvPr/>
        </p:nvSpPr>
        <p:spPr>
          <a:xfrm>
            <a:off x="9278276" y="3905250"/>
            <a:ext cx="1250949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1400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sz="1400" b="1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hat</a:t>
            </a:r>
            <a:endParaRPr lang="sv-SE" sz="1400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928B12C-67D2-E004-60E7-3F5FA40403AD}"/>
              </a:ext>
            </a:extLst>
          </p:cNvPr>
          <p:cNvSpPr txBox="1">
            <a:spLocks noChangeArrowheads="1"/>
          </p:cNvSpPr>
          <p:nvPr/>
        </p:nvSpPr>
        <p:spPr>
          <a:xfrm>
            <a:off x="3636899" y="0"/>
            <a:ext cx="491820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Binary Cross Entropy-loss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9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235E2C-4F15-1FAF-9D00-838663C2F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394" y="793750"/>
            <a:ext cx="4954938" cy="3114636"/>
          </a:xfrm>
          <a:prstGeom prst="rect">
            <a:avLst/>
          </a:prstGeom>
        </p:spPr>
      </p:pic>
      <p:sp>
        <p:nvSpPr>
          <p:cNvPr id="4" name="TextBox 11">
            <a:extLst>
              <a:ext uri="{FF2B5EF4-FFF2-40B4-BE49-F238E27FC236}">
                <a16:creationId xmlns:a16="http://schemas.microsoft.com/office/drawing/2014/main" id="{6B57CE23-0EFE-0D09-F0B9-205B22465D73}"/>
              </a:ext>
            </a:extLst>
          </p:cNvPr>
          <p:cNvSpPr txBox="1"/>
          <p:nvPr/>
        </p:nvSpPr>
        <p:spPr>
          <a:xfrm>
            <a:off x="362509" y="1460576"/>
            <a:ext cx="5841441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I fallet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true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=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0</a:t>
            </a:r>
            <a:r>
              <a:rPr lang="sv-SE" noProof="0" dirty="0">
                <a:solidFill>
                  <a:srgbClr val="00B0F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reduceras vår loss alltså till</a:t>
            </a:r>
            <a:endParaRPr lang="sv-SE" b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66462907-5C4A-CFEC-5B81-E18C5C9ED3BB}"/>
                  </a:ext>
                </a:extLst>
              </p:cNvPr>
              <p:cNvSpPr txBox="1"/>
              <p:nvPr/>
            </p:nvSpPr>
            <p:spPr>
              <a:xfrm>
                <a:off x="1680774" y="2049592"/>
                <a:ext cx="1771650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- log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(1 - 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endParaRPr lang="sv-SE" b="1" noProof="0" dirty="0">
                  <a:latin typeface="Century Gothic" panose="020B0502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66462907-5C4A-CFEC-5B81-E18C5C9ED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774" y="2049592"/>
                <a:ext cx="1771650" cy="276999"/>
              </a:xfrm>
              <a:prstGeom prst="rect">
                <a:avLst/>
              </a:prstGeom>
              <a:blipFill>
                <a:blip r:embed="rId3"/>
                <a:stretch>
                  <a:fillRect t="-28261" b="-5000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1">
            <a:extLst>
              <a:ext uri="{FF2B5EF4-FFF2-40B4-BE49-F238E27FC236}">
                <a16:creationId xmlns:a16="http://schemas.microsoft.com/office/drawing/2014/main" id="{FA893386-9A2E-CF8B-E670-CC2237A9D2D2}"/>
              </a:ext>
            </a:extLst>
          </p:cNvPr>
          <p:cNvSpPr txBox="1"/>
          <p:nvPr/>
        </p:nvSpPr>
        <p:spPr>
          <a:xfrm>
            <a:off x="566376" y="3429000"/>
            <a:ext cx="5977041" cy="1938992"/>
          </a:xfrm>
          <a:prstGeom prst="rect">
            <a:avLst/>
          </a:prstGeom>
          <a:noFill/>
          <a:ln w="28575">
            <a:solidFill>
              <a:srgbClr val="01FF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Vi vill att får y</a:t>
            </a:r>
            <a:r>
              <a:rPr lang="sv-SE" baseline="-25000" dirty="0">
                <a:latin typeface="Century Gothic" panose="020B0502020202020204" pitchFamily="34" charset="0"/>
                <a:cs typeface="Calibri Light" panose="020F0302020204030204" pitchFamily="34" charset="0"/>
              </a:rPr>
              <a:t>hat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också ska vara så nära 0 som möjligt, och ge högre loss desto större differensen är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Tittar vi på grafen är så ser vi att detta är exakt vad som händer!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="1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hat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= 0 ger oss en loss på exakt 0, i detta fall!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1">
                <a:extLst>
                  <a:ext uri="{FF2B5EF4-FFF2-40B4-BE49-F238E27FC236}">
                    <a16:creationId xmlns:a16="http://schemas.microsoft.com/office/drawing/2014/main" id="{736F236F-55BF-4AFF-0249-0D4B260D4053}"/>
                  </a:ext>
                </a:extLst>
              </p:cNvPr>
              <p:cNvSpPr txBox="1"/>
              <p:nvPr/>
            </p:nvSpPr>
            <p:spPr>
              <a:xfrm>
                <a:off x="6140450" y="2258735"/>
                <a:ext cx="1250949" cy="18466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sv-SE" sz="1200" b="1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log</a:t>
                </a:r>
                <a14:m>
                  <m:oMath xmlns:m="http://schemas.openxmlformats.org/officeDocument/2006/math">
                    <m:r>
                      <a:rPr lang="sv-SE" sz="1200" b="1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sv-SE" sz="1200" b="1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(1 - </a:t>
                </a:r>
                <a:r>
                  <a:rPr lang="sv-SE" sz="1200" b="1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sz="1200" b="1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sz="1200" b="1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endParaRPr lang="sv-SE" sz="1200" b="1" noProof="0" dirty="0">
                  <a:latin typeface="Century Gothic" panose="020B0502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1">
                <a:extLst>
                  <a:ext uri="{FF2B5EF4-FFF2-40B4-BE49-F238E27FC236}">
                    <a16:creationId xmlns:a16="http://schemas.microsoft.com/office/drawing/2014/main" id="{736F236F-55BF-4AFF-0249-0D4B260D4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450" y="2258735"/>
                <a:ext cx="1250949" cy="184666"/>
              </a:xfrm>
              <a:prstGeom prst="rect">
                <a:avLst/>
              </a:prstGeom>
              <a:blipFill>
                <a:blip r:embed="rId4"/>
                <a:stretch>
                  <a:fillRect t="-26667" b="-5000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1">
            <a:extLst>
              <a:ext uri="{FF2B5EF4-FFF2-40B4-BE49-F238E27FC236}">
                <a16:creationId xmlns:a16="http://schemas.microsoft.com/office/drawing/2014/main" id="{34A4176B-2376-6253-BCDD-BB84477FFC5D}"/>
              </a:ext>
            </a:extLst>
          </p:cNvPr>
          <p:cNvSpPr txBox="1"/>
          <p:nvPr/>
        </p:nvSpPr>
        <p:spPr>
          <a:xfrm>
            <a:off x="9278276" y="3905250"/>
            <a:ext cx="1250949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1400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sz="1400" b="1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hat</a:t>
            </a:r>
            <a:endParaRPr lang="sv-SE" sz="1400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4C0DE4A-EF64-567C-3CB0-B1F062BF5F12}"/>
              </a:ext>
            </a:extLst>
          </p:cNvPr>
          <p:cNvSpPr txBox="1">
            <a:spLocks noChangeArrowheads="1"/>
          </p:cNvSpPr>
          <p:nvPr/>
        </p:nvSpPr>
        <p:spPr>
          <a:xfrm>
            <a:off x="3636899" y="0"/>
            <a:ext cx="491820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Binary Cross Entropy-loss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>
            <a:extLst>
              <a:ext uri="{FF2B5EF4-FFF2-40B4-BE49-F238E27FC236}">
                <a16:creationId xmlns:a16="http://schemas.microsoft.com/office/drawing/2014/main" id="{6B57CE23-0EFE-0D09-F0B9-205B22465D73}"/>
              </a:ext>
            </a:extLst>
          </p:cNvPr>
          <p:cNvSpPr txBox="1"/>
          <p:nvPr/>
        </p:nvSpPr>
        <p:spPr>
          <a:xfrm>
            <a:off x="362509" y="1460576"/>
            <a:ext cx="8121091" cy="1107996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Nu har vi gått igenom hur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lossen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för en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räknas ut. 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För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set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av m:st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gör man på precis samma sätt för respektive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sen summerar man och tar medelvärdet</a:t>
            </a:r>
            <a:endParaRPr lang="sv-SE" b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D49BBA-230D-3855-7B9A-A97DC16759DD}"/>
              </a:ext>
            </a:extLst>
          </p:cNvPr>
          <p:cNvGrpSpPr/>
          <p:nvPr/>
        </p:nvGrpSpPr>
        <p:grpSpPr>
          <a:xfrm>
            <a:off x="3021261" y="3036347"/>
            <a:ext cx="6149477" cy="553998"/>
            <a:chOff x="2305827" y="3245897"/>
            <a:chExt cx="6149477" cy="5539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11">
                  <a:extLst>
                    <a:ext uri="{FF2B5EF4-FFF2-40B4-BE49-F238E27FC236}">
                      <a16:creationId xmlns:a16="http://schemas.microsoft.com/office/drawing/2014/main" id="{77A0C68B-54B0-514B-C939-29C7502A49DF}"/>
                    </a:ext>
                  </a:extLst>
                </p:cNvPr>
                <p:cNvSpPr txBox="1"/>
                <p:nvPr/>
              </p:nvSpPr>
              <p:spPr>
                <a:xfrm>
                  <a:off x="3763213" y="3367598"/>
                  <a:ext cx="4692091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sv-S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sv-SE" dirty="0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- </a:t>
                  </a:r>
                  <a:r>
                    <a:rPr lang="sv-SE" dirty="0" err="1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y</a:t>
                  </a:r>
                  <a:r>
                    <a:rPr lang="sv-SE" baseline="-25000" dirty="0" err="1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true</a:t>
                  </a:r>
                  <a:r>
                    <a:rPr lang="sv-SE" baseline="-25000" dirty="0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sv-SE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b="0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sv-SE" dirty="0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log</a:t>
                  </a:r>
                  <a14:m>
                    <m:oMath xmlns:m="http://schemas.openxmlformats.org/officeDocument/2006/math">
                      <m:r>
                        <a:rPr lang="sv-SE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</m:t>
                      </m:r>
                    </m:oMath>
                  </a14:m>
                  <a:r>
                    <a:rPr lang="sv-SE" dirty="0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(</a:t>
                  </a:r>
                  <a:r>
                    <a:rPr lang="sv-SE" dirty="0" err="1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y</a:t>
                  </a:r>
                  <a:r>
                    <a:rPr lang="sv-SE" baseline="-25000" dirty="0" err="1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hat</a:t>
                  </a:r>
                  <a:r>
                    <a:rPr lang="sv-SE" dirty="0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) - (1 - </a:t>
                  </a:r>
                  <a:r>
                    <a:rPr lang="sv-SE" dirty="0" err="1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y</a:t>
                  </a:r>
                  <a:r>
                    <a:rPr lang="sv-SE" baseline="-25000" dirty="0" err="1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true</a:t>
                  </a:r>
                  <a:r>
                    <a:rPr lang="sv-SE" baseline="-25000" dirty="0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 </a:t>
                  </a:r>
                  <a:r>
                    <a:rPr lang="sv-SE" dirty="0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)</a:t>
                  </a:r>
                  <a:r>
                    <a:rPr lang="sv-SE" dirty="0"/>
                    <a:t> </a:t>
                  </a:r>
                  <a14:m>
                    <m:oMath xmlns:m="http://schemas.openxmlformats.org/officeDocument/2006/math">
                      <m:r>
                        <a:rPr lang="sv-SE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sv-SE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sv-SE" dirty="0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log(1 - </a:t>
                  </a:r>
                  <a:r>
                    <a:rPr lang="sv-SE" dirty="0" err="1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y</a:t>
                  </a:r>
                  <a:r>
                    <a:rPr lang="sv-SE" baseline="-25000" dirty="0" err="1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hat</a:t>
                  </a:r>
                  <a:r>
                    <a:rPr lang="sv-SE" dirty="0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)</a:t>
                  </a:r>
                  <a:endParaRPr lang="sv-SE" b="1" noProof="0" dirty="0">
                    <a:latin typeface="Century Gothic" panose="020B050202020202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>
            <p:sp>
              <p:nvSpPr>
                <p:cNvPr id="5" name="TextBox 11">
                  <a:extLst>
                    <a:ext uri="{FF2B5EF4-FFF2-40B4-BE49-F238E27FC236}">
                      <a16:creationId xmlns:a16="http://schemas.microsoft.com/office/drawing/2014/main" id="{77A0C68B-54B0-514B-C939-29C7502A4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3213" y="3367598"/>
                  <a:ext cx="4692091" cy="276999"/>
                </a:xfrm>
                <a:prstGeom prst="rect">
                  <a:avLst/>
                </a:prstGeom>
                <a:blipFill>
                  <a:blip r:embed="rId2"/>
                  <a:stretch>
                    <a:fillRect t="-33333" b="-48889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F4F2BD8-E796-CB25-294B-8A9BA1553722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3417416" y="3245897"/>
                  <a:ext cx="466446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E" sz="3600" i="1" smtClean="0">
                            <a:latin typeface="Cambria Math" panose="02040503050406030204" pitchFamily="18" charset="0"/>
                          </a:rPr>
                          <m:t>𝛴</m:t>
                        </m:r>
                      </m:oMath>
                    </m:oMathPara>
                  </a14:m>
                  <a:endParaRPr lang="en-SE" sz="3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F4F2BD8-E796-CB25-294B-8A9BA15537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3417416" y="3245897"/>
                  <a:ext cx="466446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215C9F2-184A-B696-7BCE-2E5850A4533B}"/>
                    </a:ext>
                  </a:extLst>
                </p:cNvPr>
                <p:cNvSpPr txBox="1"/>
                <p:nvPr/>
              </p:nvSpPr>
              <p:spPr>
                <a:xfrm>
                  <a:off x="3227491" y="3245897"/>
                  <a:ext cx="189924" cy="520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SE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E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215C9F2-184A-B696-7BCE-2E5850A453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7491" y="3245897"/>
                  <a:ext cx="189924" cy="5203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9D5A15-BB3A-1178-E9B9-CBDD73428E53}"/>
                </a:ext>
              </a:extLst>
            </p:cNvPr>
            <p:cNvSpPr txBox="1"/>
            <p:nvPr/>
          </p:nvSpPr>
          <p:spPr>
            <a:xfrm>
              <a:off x="2305827" y="3262563"/>
              <a:ext cx="856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i="1" dirty="0"/>
                <a:t>L</a:t>
              </a:r>
              <a:r>
                <a:rPr lang="en-GB" sz="2400" i="1" baseline="-25000" dirty="0"/>
                <a:t>BCE</a:t>
              </a:r>
              <a:r>
                <a:rPr lang="en-GB" dirty="0"/>
                <a:t>  =</a:t>
              </a:r>
              <a:endParaRPr lang="en-SE" i="1" dirty="0"/>
            </a:p>
          </p:txBody>
        </p:sp>
      </p:grpSp>
      <p:sp>
        <p:nvSpPr>
          <p:cNvPr id="18" name="TextBox 11">
            <a:extLst>
              <a:ext uri="{FF2B5EF4-FFF2-40B4-BE49-F238E27FC236}">
                <a16:creationId xmlns:a16="http://schemas.microsoft.com/office/drawing/2014/main" id="{4AE93BCE-68ED-B280-9108-A9416645DA86}"/>
              </a:ext>
            </a:extLst>
          </p:cNvPr>
          <p:cNvSpPr txBox="1"/>
          <p:nvPr/>
        </p:nvSpPr>
        <p:spPr>
          <a:xfrm>
            <a:off x="2393702" y="4357693"/>
            <a:ext cx="7404596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rgbClr val="00B0F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Motsvarande beräkning gör vi när vi räknar ut BCE för vår test set.</a:t>
            </a:r>
            <a:endParaRPr lang="sv-SE" b="1" dirty="0">
              <a:solidFill>
                <a:srgbClr val="00B0F0"/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E292E49-567E-28EA-FB3D-508626F8C03E}"/>
              </a:ext>
            </a:extLst>
          </p:cNvPr>
          <p:cNvSpPr txBox="1">
            <a:spLocks noChangeArrowheads="1"/>
          </p:cNvSpPr>
          <p:nvPr/>
        </p:nvSpPr>
        <p:spPr>
          <a:xfrm>
            <a:off x="3636899" y="0"/>
            <a:ext cx="491820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Binary Cross Entropy-loss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44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DAB85-8C08-C534-FE9F-9116AA3D5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BF06DE1F-AEEF-3D46-09B2-932E291F925F}"/>
              </a:ext>
            </a:extLst>
          </p:cNvPr>
          <p:cNvSpPr txBox="1"/>
          <p:nvPr/>
        </p:nvSpPr>
        <p:spPr>
          <a:xfrm>
            <a:off x="2846950" y="2875002"/>
            <a:ext cx="6498098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Alright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! Låt oss nu använda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sklearn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för att träna en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Logistic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Regression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för att utföra en enkel klassificering!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CE98180-2180-2F83-0096-FA450C6B1703}"/>
              </a:ext>
            </a:extLst>
          </p:cNvPr>
          <p:cNvSpPr txBox="1">
            <a:spLocks noChangeArrowheads="1"/>
          </p:cNvSpPr>
          <p:nvPr/>
        </p:nvSpPr>
        <p:spPr>
          <a:xfrm>
            <a:off x="4772454" y="0"/>
            <a:ext cx="264709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Klassificering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67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7E4CC228-36C3-2362-7218-FC1F54953517}"/>
              </a:ext>
            </a:extLst>
          </p:cNvPr>
          <p:cNvSpPr txBox="1">
            <a:spLocks noChangeArrowheads="1"/>
          </p:cNvSpPr>
          <p:nvPr/>
        </p:nvSpPr>
        <p:spPr>
          <a:xfrm>
            <a:off x="5505835" y="0"/>
            <a:ext cx="1180328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Data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5AEA5829-E1F1-BA62-F966-F8B135773700}"/>
              </a:ext>
            </a:extLst>
          </p:cNvPr>
          <p:cNvSpPr txBox="1"/>
          <p:nvPr/>
        </p:nvSpPr>
        <p:spPr>
          <a:xfrm>
            <a:off x="412477" y="1198360"/>
            <a:ext cx="6009588" cy="2492990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Vi kommer att generera vår egen data för den demonstrationen.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Med hjälp av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Scikit-Learn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kommer vi skapa ’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blobs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’ i rymden (3D). Syftet är sedan att träna en modell till att korrekt klassificera varje punkt till rätt klass.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Eftersom att vi har två distinkta klasser, blir detta ett binärt klassificeringsproblem.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12585E-E3B0-7FC5-AF0C-4742A9D34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788" y="563068"/>
            <a:ext cx="4167960" cy="4161858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A9BB2D5-0FEC-61D5-CBD3-E97677EF0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57" y="4182612"/>
            <a:ext cx="3048878" cy="164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7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3D620F-7DD4-E589-6962-D6DDE5A9A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866" y="1644370"/>
            <a:ext cx="5524500" cy="1466850"/>
          </a:xfrm>
          <a:prstGeom prst="rect">
            <a:avLst/>
          </a:prstGeom>
        </p:spPr>
      </p:pic>
      <p:sp>
        <p:nvSpPr>
          <p:cNvPr id="2" name="Rectangle 12">
            <a:extLst>
              <a:ext uri="{FF2B5EF4-FFF2-40B4-BE49-F238E27FC236}">
                <a16:creationId xmlns:a16="http://schemas.microsoft.com/office/drawing/2014/main" id="{7E4CC228-36C3-2362-7218-FC1F54953517}"/>
              </a:ext>
            </a:extLst>
          </p:cNvPr>
          <p:cNvSpPr txBox="1">
            <a:spLocks noChangeArrowheads="1"/>
          </p:cNvSpPr>
          <p:nvPr/>
        </p:nvSpPr>
        <p:spPr>
          <a:xfrm>
            <a:off x="5505835" y="0"/>
            <a:ext cx="1180328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Data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D67AAB47-5084-78B0-9A0E-560D9C77595F}"/>
              </a:ext>
            </a:extLst>
          </p:cNvPr>
          <p:cNvSpPr txBox="1"/>
          <p:nvPr/>
        </p:nvSpPr>
        <p:spPr>
          <a:xfrm>
            <a:off x="2194316" y="3815789"/>
            <a:ext cx="7908534" cy="1938992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Vi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genererar här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>
                <a:solidFill>
                  <a:srgbClr val="00B05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1000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punkter i rymden, 500 per klass. 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Varje punkt beskrivs av </a:t>
            </a:r>
            <a:r>
              <a:rPr lang="sv-SE" dirty="0">
                <a:solidFill>
                  <a:srgbClr val="0070C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3</a:t>
            </a:r>
            <a:r>
              <a:rPr lang="sv-SE" noProof="0" dirty="0">
                <a:solidFill>
                  <a:srgbClr val="0070C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solidFill>
                  <a:srgbClr val="0070C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st</a:t>
            </a:r>
            <a:r>
              <a:rPr lang="sv-SE" noProof="0" dirty="0">
                <a:solidFill>
                  <a:srgbClr val="0070C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feature (</a:t>
            </a:r>
            <a:r>
              <a:rPr lang="sv-SE" noProof="0" dirty="0" err="1">
                <a:solidFill>
                  <a:srgbClr val="0070C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coordinat</a:t>
            </a:r>
            <a:r>
              <a:rPr lang="sv-SE" dirty="0">
                <a:solidFill>
                  <a:srgbClr val="0070C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e</a:t>
            </a:r>
            <a:r>
              <a:rPr lang="sv-SE" noProof="0" dirty="0">
                <a:solidFill>
                  <a:srgbClr val="0070C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) </a:t>
            </a:r>
            <a:r>
              <a:rPr lang="sv-SE" noProof="0" dirty="0" err="1">
                <a:solidFill>
                  <a:srgbClr val="0070C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columns</a:t>
            </a:r>
            <a:r>
              <a:rPr lang="sv-SE" noProof="0" dirty="0">
                <a:solidFill>
                  <a:srgbClr val="0070C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som anger placeringen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för respektive punk. Slutligen har vi även en lista </a:t>
            </a:r>
            <a:r>
              <a:rPr lang="sv-SE" noProof="0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labels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som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anger klasstillhörighet för samtliga.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Utforska själv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datan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, så att du förstår!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DD7C50-1B36-480A-D348-6C03CE4C0DE2}"/>
              </a:ext>
            </a:extLst>
          </p:cNvPr>
          <p:cNvSpPr/>
          <p:nvPr/>
        </p:nvSpPr>
        <p:spPr>
          <a:xfrm>
            <a:off x="4019550" y="2721109"/>
            <a:ext cx="374650" cy="18242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CF234-2165-2A8A-0393-AA4BD2023187}"/>
              </a:ext>
            </a:extLst>
          </p:cNvPr>
          <p:cNvSpPr/>
          <p:nvPr/>
        </p:nvSpPr>
        <p:spPr>
          <a:xfrm>
            <a:off x="4424096" y="2724285"/>
            <a:ext cx="220404" cy="17925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33BF9C-61BF-69CA-4C39-F9C4DDB9E63D}"/>
              </a:ext>
            </a:extLst>
          </p:cNvPr>
          <p:cNvSpPr/>
          <p:nvPr/>
        </p:nvSpPr>
        <p:spPr>
          <a:xfrm>
            <a:off x="4019550" y="2912989"/>
            <a:ext cx="374650" cy="182429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01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lassifier&#10;&#10;Description automatically generated">
            <a:extLst>
              <a:ext uri="{FF2B5EF4-FFF2-40B4-BE49-F238E27FC236}">
                <a16:creationId xmlns:a16="http://schemas.microsoft.com/office/drawing/2014/main" id="{F8C9312D-6900-5663-77A9-C83EA6611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28" y="1485900"/>
            <a:ext cx="5506144" cy="2549524"/>
          </a:xfrm>
          <a:prstGeom prst="rect">
            <a:avLst/>
          </a:prstGeom>
        </p:spPr>
      </p:pic>
      <p:sp>
        <p:nvSpPr>
          <p:cNvPr id="5" name="TextBox 11">
            <a:extLst>
              <a:ext uri="{FF2B5EF4-FFF2-40B4-BE49-F238E27FC236}">
                <a16:creationId xmlns:a16="http://schemas.microsoft.com/office/drawing/2014/main" id="{F420974E-C865-27A2-3E7C-939AC5A7EB45}"/>
              </a:ext>
            </a:extLst>
          </p:cNvPr>
          <p:cNvSpPr txBox="1"/>
          <p:nvPr/>
        </p:nvSpPr>
        <p:spPr>
          <a:xfrm>
            <a:off x="292894" y="1012573"/>
            <a:ext cx="44522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u="sng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Exempel på </a:t>
            </a:r>
            <a:r>
              <a:rPr lang="sv-SE" u="sng" dirty="0">
                <a:latin typeface="Century Gothic" panose="020B0502020202020204" pitchFamily="34" charset="0"/>
                <a:cs typeface="Calibri Light" panose="020F0302020204030204" pitchFamily="34" charset="0"/>
              </a:rPr>
              <a:t>klassificering:</a:t>
            </a:r>
            <a:endParaRPr lang="sv-SE" u="sng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C3339A53-0998-FE96-9C49-E79EE16900F6}"/>
              </a:ext>
            </a:extLst>
          </p:cNvPr>
          <p:cNvSpPr txBox="1"/>
          <p:nvPr/>
        </p:nvSpPr>
        <p:spPr>
          <a:xfrm>
            <a:off x="5778378" y="4264104"/>
            <a:ext cx="320687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OBS: Binär klassificering!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Enda alternativen vi har här är spam eller inte spam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6D9E9D0B-DFB3-140E-AA02-19B92A56D5D4}"/>
              </a:ext>
            </a:extLst>
          </p:cNvPr>
          <p:cNvSpPr txBox="1">
            <a:spLocks noChangeArrowheads="1"/>
          </p:cNvSpPr>
          <p:nvPr/>
        </p:nvSpPr>
        <p:spPr>
          <a:xfrm>
            <a:off x="5277179" y="0"/>
            <a:ext cx="163764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Recap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96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43"/>
    </mc:Choice>
    <mc:Fallback xmlns="">
      <p:transition spd="slow" advTm="5974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animals with text&#10;&#10;Description automatically generated">
            <a:extLst>
              <a:ext uri="{FF2B5EF4-FFF2-40B4-BE49-F238E27FC236}">
                <a16:creationId xmlns:a16="http://schemas.microsoft.com/office/drawing/2014/main" id="{0DDF0C17-0DE2-E7E0-2475-8EEA3D8130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" t="12963" r="36347"/>
          <a:stretch/>
        </p:blipFill>
        <p:spPr>
          <a:xfrm>
            <a:off x="3918661" y="1638300"/>
            <a:ext cx="4354677" cy="3581400"/>
          </a:xfrm>
          <a:prstGeom prst="rect">
            <a:avLst/>
          </a:prstGeom>
        </p:spPr>
      </p:pic>
      <p:sp>
        <p:nvSpPr>
          <p:cNvPr id="2" name="Rectangle 12">
            <a:extLst>
              <a:ext uri="{FF2B5EF4-FFF2-40B4-BE49-F238E27FC236}">
                <a16:creationId xmlns:a16="http://schemas.microsoft.com/office/drawing/2014/main" id="{7E4CC228-36C3-2362-7218-FC1F54953517}"/>
              </a:ext>
            </a:extLst>
          </p:cNvPr>
          <p:cNvSpPr txBox="1">
            <a:spLocks noChangeArrowheads="1"/>
          </p:cNvSpPr>
          <p:nvPr/>
        </p:nvSpPr>
        <p:spPr>
          <a:xfrm>
            <a:off x="5277179" y="0"/>
            <a:ext cx="163764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Recap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23F84363-0B04-892E-7870-60E8E34B9A88}"/>
              </a:ext>
            </a:extLst>
          </p:cNvPr>
          <p:cNvSpPr txBox="1"/>
          <p:nvPr/>
        </p:nvSpPr>
        <p:spPr>
          <a:xfrm>
            <a:off x="1085873" y="5973499"/>
            <a:ext cx="3301827" cy="55399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Det är denna typ av problem vi ska ägna oss åt 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89F969-E028-F45C-CB7D-0CA87FF95822}"/>
              </a:ext>
            </a:extLst>
          </p:cNvPr>
          <p:cNvSpPr/>
          <p:nvPr/>
        </p:nvSpPr>
        <p:spPr>
          <a:xfrm>
            <a:off x="3976577" y="1638299"/>
            <a:ext cx="1878418" cy="363544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2B702C-A689-45B7-981C-70EB1087AB1D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2736787" y="5273748"/>
            <a:ext cx="2178999" cy="69975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7B6040D-3CC2-5EE6-8D74-D56228DCCCDC}"/>
              </a:ext>
            </a:extLst>
          </p:cNvPr>
          <p:cNvSpPr/>
          <p:nvPr/>
        </p:nvSpPr>
        <p:spPr>
          <a:xfrm>
            <a:off x="6269665" y="1638300"/>
            <a:ext cx="1878418" cy="3635448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1B748E29-2156-2A27-2701-CD76D1CBC4EE}"/>
              </a:ext>
            </a:extLst>
          </p:cNvPr>
          <p:cNvSpPr txBox="1"/>
          <p:nvPr/>
        </p:nvSpPr>
        <p:spPr>
          <a:xfrm>
            <a:off x="5625302" y="5973499"/>
            <a:ext cx="3301827" cy="27699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Mer om multiklass senare…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28765E-EB14-6262-434B-7548E73E8E44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224483" y="5259847"/>
            <a:ext cx="51733" cy="71365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49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55E69-A944-C8E9-C257-B31F688C3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F4CF2C09-CA87-8C05-4237-6716C158A5B4}"/>
              </a:ext>
            </a:extLst>
          </p:cNvPr>
          <p:cNvSpPr txBox="1">
            <a:spLocks noChangeArrowheads="1"/>
          </p:cNvSpPr>
          <p:nvPr/>
        </p:nvSpPr>
        <p:spPr>
          <a:xfrm>
            <a:off x="5277179" y="0"/>
            <a:ext cx="163764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Recap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DB6DAA8B-91AD-04FD-52D8-D479EBDF93E3}"/>
              </a:ext>
            </a:extLst>
          </p:cNvPr>
          <p:cNvSpPr txBox="1"/>
          <p:nvPr/>
        </p:nvSpPr>
        <p:spPr>
          <a:xfrm>
            <a:off x="1054829" y="1426816"/>
            <a:ext cx="66172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Vi har hittills lärt oss en modell för regression, och som sett kan den hantera </a:t>
            </a:r>
            <a:r>
              <a:rPr lang="sv-SE" i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st. godtyckliga features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9A513B18-7563-7428-BCB0-8C4712C682FA}"/>
              </a:ext>
            </a:extLst>
          </p:cNvPr>
          <p:cNvSpPr txBox="1"/>
          <p:nvPr/>
        </p:nvSpPr>
        <p:spPr>
          <a:xfrm>
            <a:off x="1054829" y="4396758"/>
            <a:ext cx="504117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Outputen från denna modell är kontinuerlig och därför lämplig för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B2FFC-CEFF-FAD8-ECC2-63586D4AC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612" y="2746080"/>
            <a:ext cx="39147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7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39C3A8-E301-1485-389D-3644B2970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72" y="1598341"/>
            <a:ext cx="8873656" cy="3661318"/>
          </a:xfrm>
          <a:prstGeom prst="rect">
            <a:avLst/>
          </a:prstGeom>
        </p:spPr>
      </p:pic>
      <p:sp>
        <p:nvSpPr>
          <p:cNvPr id="4" name="Rectangle 12">
            <a:extLst>
              <a:ext uri="{FF2B5EF4-FFF2-40B4-BE49-F238E27FC236}">
                <a16:creationId xmlns:a16="http://schemas.microsoft.com/office/drawing/2014/main" id="{6A581982-BDD0-91EA-C729-203408653D3D}"/>
              </a:ext>
            </a:extLst>
          </p:cNvPr>
          <p:cNvSpPr txBox="1">
            <a:spLocks noChangeArrowheads="1"/>
          </p:cNvSpPr>
          <p:nvPr/>
        </p:nvSpPr>
        <p:spPr>
          <a:xfrm>
            <a:off x="5277179" y="0"/>
            <a:ext cx="163764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Recap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7D0711-456C-BADC-8BE6-C2BE426E2015}"/>
              </a:ext>
            </a:extLst>
          </p:cNvPr>
          <p:cNvSpPr/>
          <p:nvPr/>
        </p:nvSpPr>
        <p:spPr>
          <a:xfrm>
            <a:off x="10088136" y="1717288"/>
            <a:ext cx="371708" cy="322641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C95FAE3D-2E23-E4F4-5E11-01B865A1722A}"/>
              </a:ext>
            </a:extLst>
          </p:cNvPr>
          <p:cNvSpPr txBox="1"/>
          <p:nvPr/>
        </p:nvSpPr>
        <p:spPr>
          <a:xfrm>
            <a:off x="1659172" y="5642452"/>
            <a:ext cx="50411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Dvs, för regression är vår </a:t>
            </a:r>
            <a:r>
              <a:rPr lang="sv-SE" b="1" noProof="0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target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kontinuerlig. </a:t>
            </a:r>
          </a:p>
        </p:txBody>
      </p:sp>
    </p:spTree>
    <p:extLst>
      <p:ext uri="{BB962C8B-B14F-4D97-AF65-F5344CB8AC3E}">
        <p14:creationId xmlns:p14="http://schemas.microsoft.com/office/powerpoint/2010/main" val="428732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C90AB3A-59C4-3E86-6C6A-AF716B0FC15C}"/>
              </a:ext>
            </a:extLst>
          </p:cNvPr>
          <p:cNvSpPr txBox="1">
            <a:spLocks noChangeArrowheads="1"/>
          </p:cNvSpPr>
          <p:nvPr/>
        </p:nvSpPr>
        <p:spPr>
          <a:xfrm>
            <a:off x="4725991" y="3098225"/>
            <a:ext cx="274001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b="1" dirty="0" err="1">
                <a:latin typeface="Century Gothic" panose="020B0502020202020204" pitchFamily="34" charset="0"/>
              </a:rPr>
              <a:t>Klassificering</a:t>
            </a:r>
            <a:endParaRPr lang="en-US" altLang="en-SE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0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2DE34BC9-3A07-F285-5A72-BCD699681C43}"/>
              </a:ext>
            </a:extLst>
          </p:cNvPr>
          <p:cNvSpPr txBox="1">
            <a:spLocks noChangeArrowheads="1"/>
          </p:cNvSpPr>
          <p:nvPr/>
        </p:nvSpPr>
        <p:spPr>
          <a:xfrm>
            <a:off x="4772454" y="0"/>
            <a:ext cx="264709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Klassificering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06F80C-9081-6586-0563-907D0209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41" y="2627971"/>
            <a:ext cx="9710116" cy="3624146"/>
          </a:xfrm>
          <a:prstGeom prst="rect">
            <a:avLst/>
          </a:prstGeom>
        </p:spPr>
      </p:pic>
      <p:sp>
        <p:nvSpPr>
          <p:cNvPr id="4" name="TextBox 11">
            <a:extLst>
              <a:ext uri="{FF2B5EF4-FFF2-40B4-BE49-F238E27FC236}">
                <a16:creationId xmlns:a16="http://schemas.microsoft.com/office/drawing/2014/main" id="{60CAAD62-F3C3-52BF-9AA3-B1E8A60817C1}"/>
              </a:ext>
            </a:extLst>
          </p:cNvPr>
          <p:cNvSpPr txBox="1"/>
          <p:nvPr/>
        </p:nvSpPr>
        <p:spPr>
          <a:xfrm>
            <a:off x="1054829" y="1426816"/>
            <a:ext cx="753161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För klassificeringsproblem är vår </a:t>
            </a:r>
            <a:r>
              <a:rPr lang="sv-SE" b="1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target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inte längre kontinuerlig, utan diskret. För fallet 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binär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klassifcering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kan vår </a:t>
            </a:r>
            <a:r>
              <a:rPr lang="sv-SE" b="1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target</a:t>
            </a:r>
            <a:r>
              <a:rPr lang="sv-SE" b="1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endast anta två värden. I regel endast 1 eller 0.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5D98F3-0514-B60F-50A7-854450CCB39F}"/>
              </a:ext>
            </a:extLst>
          </p:cNvPr>
          <p:cNvSpPr/>
          <p:nvPr/>
        </p:nvSpPr>
        <p:spPr>
          <a:xfrm>
            <a:off x="10370634" y="2735766"/>
            <a:ext cx="580423" cy="31684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9957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BB40ACF5-7997-4D73-5942-27CB08D2BA20}"/>
              </a:ext>
            </a:extLst>
          </p:cNvPr>
          <p:cNvSpPr txBox="1">
            <a:spLocks noChangeArrowheads="1"/>
          </p:cNvSpPr>
          <p:nvPr/>
        </p:nvSpPr>
        <p:spPr>
          <a:xfrm>
            <a:off x="4772454" y="0"/>
            <a:ext cx="264709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Klassificering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F20FEA48-A8A8-FD7C-7F40-59EB864B78F5}"/>
              </a:ext>
            </a:extLst>
          </p:cNvPr>
          <p:cNvSpPr txBox="1"/>
          <p:nvPr/>
        </p:nvSpPr>
        <p:spPr>
          <a:xfrm>
            <a:off x="1054829" y="1426816"/>
            <a:ext cx="6104254" cy="830997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För klassificeringsproblem behöver vi således en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där outputen är begränsad till intervallet [0,1] – annars kan vi inte matcha får </a:t>
            </a:r>
            <a:r>
              <a:rPr lang="sv-SE" b="1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target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8D3F6-145C-1BD7-4F8D-1E5585EC7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41" y="2627971"/>
            <a:ext cx="9710116" cy="36241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123A3F-3D23-0C66-9180-A13DA55A1F8D}"/>
              </a:ext>
            </a:extLst>
          </p:cNvPr>
          <p:cNvSpPr/>
          <p:nvPr/>
        </p:nvSpPr>
        <p:spPr>
          <a:xfrm>
            <a:off x="10370634" y="2735766"/>
            <a:ext cx="580423" cy="31684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4851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6484</TotalTime>
  <Words>1339</Words>
  <Application>Microsoft Office PowerPoint</Application>
  <PresentationFormat>Widescreen</PresentationFormat>
  <Paragraphs>140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Century Gothic</vt:lpstr>
      <vt:lpstr>Office Theme</vt:lpstr>
      <vt:lpstr>Binary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Maskininlärning &amp; Deep Learning</dc:title>
  <dc:creator>Rozann Mohamed</dc:creator>
  <cp:lastModifiedBy>Rozann Leylani</cp:lastModifiedBy>
  <cp:revision>129</cp:revision>
  <dcterms:created xsi:type="dcterms:W3CDTF">2023-07-30T08:43:54Z</dcterms:created>
  <dcterms:modified xsi:type="dcterms:W3CDTF">2024-02-28T19:36:23Z</dcterms:modified>
</cp:coreProperties>
</file>