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375" r:id="rId4"/>
    <p:sldId id="360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382" r:id="rId14"/>
    <p:sldId id="407" r:id="rId15"/>
    <p:sldId id="408" r:id="rId16"/>
    <p:sldId id="395" r:id="rId17"/>
    <p:sldId id="396" r:id="rId1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8E6"/>
    <a:srgbClr val="70AD47"/>
    <a:srgbClr val="318DDE"/>
    <a:srgbClr val="616161"/>
    <a:srgbClr val="30BFF3"/>
    <a:srgbClr val="80BC00"/>
    <a:srgbClr val="0808FF"/>
    <a:srgbClr val="7030A0"/>
    <a:srgbClr val="008000"/>
    <a:srgbClr val="DE1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3" autoAdjust="0"/>
    <p:restoredTop sz="92651" autoAdjust="0"/>
  </p:normalViewPr>
  <p:slideViewPr>
    <p:cSldViewPr snapToGrid="0">
      <p:cViewPr varScale="1">
        <p:scale>
          <a:sx n="90" d="100"/>
          <a:sy n="90" d="100"/>
        </p:scale>
        <p:origin x="96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09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9124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77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451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434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417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6280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861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690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7936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242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199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2025-03-18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84356" y="3926409"/>
            <a:ext cx="6623288" cy="661550"/>
          </a:xfrm>
        </p:spPr>
        <p:txBody>
          <a:bodyPr>
            <a:normAutofit/>
          </a:bodyPr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K-Nearest Neighbours (KNN)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9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  <a:p>
            <a:r>
              <a:rPr lang="en-GB" dirty="0">
                <a:solidFill>
                  <a:srgbClr val="FFC000"/>
                </a:solidFill>
              </a:rPr>
              <a:t>Class 2</a:t>
            </a: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b="1" dirty="0">
                <a:solidFill>
                  <a:schemeClr val="accent6"/>
                </a:solidFill>
              </a:rPr>
              <a:t>Class 2</a:t>
            </a:r>
            <a:endParaRPr lang="en-SE" b="1" dirty="0">
              <a:solidFill>
                <a:schemeClr val="accent6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CAB5DC-26BF-7BA5-1EB5-F8C78A51451F}"/>
              </a:ext>
            </a:extLst>
          </p:cNvPr>
          <p:cNvSpPr/>
          <p:nvPr/>
        </p:nvSpPr>
        <p:spPr>
          <a:xfrm>
            <a:off x="7790130" y="2450586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358386" y="884309"/>
            <a:ext cx="4903437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KNN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works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equally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multi-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5AE8A9-0F40-E0BB-41EB-DB481326DEDF}"/>
              </a:ext>
            </a:extLst>
          </p:cNvPr>
          <p:cNvSpPr/>
          <p:nvPr/>
        </p:nvSpPr>
        <p:spPr>
          <a:xfrm>
            <a:off x="7733235" y="2867706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7FF936-C30B-CF5E-A50A-F2C7E40FD849}"/>
              </a:ext>
            </a:extLst>
          </p:cNvPr>
          <p:cNvSpPr/>
          <p:nvPr/>
        </p:nvSpPr>
        <p:spPr>
          <a:xfrm>
            <a:off x="7971393" y="2402489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EFB342-AF77-6F28-7D40-FB48205E516B}"/>
              </a:ext>
            </a:extLst>
          </p:cNvPr>
          <p:cNvSpPr/>
          <p:nvPr/>
        </p:nvSpPr>
        <p:spPr>
          <a:xfrm>
            <a:off x="8002349" y="2575858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A70B92-4571-2E03-0BB9-C5DD72EDC70D}"/>
              </a:ext>
            </a:extLst>
          </p:cNvPr>
          <p:cNvSpPr/>
          <p:nvPr/>
        </p:nvSpPr>
        <p:spPr>
          <a:xfrm>
            <a:off x="7801259" y="2270637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704FF7-8FB2-E5D8-E247-C28A25E51E61}"/>
              </a:ext>
            </a:extLst>
          </p:cNvPr>
          <p:cNvSpPr/>
          <p:nvPr/>
        </p:nvSpPr>
        <p:spPr>
          <a:xfrm>
            <a:off x="8266580" y="2676500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E3AACD-74E5-99D4-31B2-DDEAA5FA8AD9}"/>
              </a:ext>
            </a:extLst>
          </p:cNvPr>
          <p:cNvSpPr/>
          <p:nvPr/>
        </p:nvSpPr>
        <p:spPr>
          <a:xfrm>
            <a:off x="8025393" y="2831237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44F032-9199-F499-3905-B6B9FAFD994C}"/>
              </a:ext>
            </a:extLst>
          </p:cNvPr>
          <p:cNvSpPr/>
          <p:nvPr/>
        </p:nvSpPr>
        <p:spPr>
          <a:xfrm>
            <a:off x="8158580" y="3034820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D2C341-36D0-D9F1-C3F4-57F5BC081A4F}"/>
              </a:ext>
            </a:extLst>
          </p:cNvPr>
          <p:cNvSpPr/>
          <p:nvPr/>
        </p:nvSpPr>
        <p:spPr>
          <a:xfrm>
            <a:off x="7830491" y="3124175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B36506-3870-0794-3667-004D97B41DDE}"/>
              </a:ext>
            </a:extLst>
          </p:cNvPr>
          <p:cNvSpPr/>
          <p:nvPr/>
        </p:nvSpPr>
        <p:spPr>
          <a:xfrm>
            <a:off x="8977199" y="3386025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2CFD87-F91A-81BD-109E-6066FB22F60F}"/>
              </a:ext>
            </a:extLst>
          </p:cNvPr>
          <p:cNvSpPr/>
          <p:nvPr/>
        </p:nvSpPr>
        <p:spPr>
          <a:xfrm>
            <a:off x="8591602" y="3462250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215D1-5F5B-F764-F3E3-D8189C0085AA}"/>
              </a:ext>
            </a:extLst>
          </p:cNvPr>
          <p:cNvSpPr/>
          <p:nvPr/>
        </p:nvSpPr>
        <p:spPr>
          <a:xfrm>
            <a:off x="8185101" y="3401310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2A4019-B816-1E76-105C-558247B38508}"/>
              </a:ext>
            </a:extLst>
          </p:cNvPr>
          <p:cNvSpPr/>
          <p:nvPr/>
        </p:nvSpPr>
        <p:spPr>
          <a:xfrm>
            <a:off x="8591602" y="3125725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7D3C45-5206-A088-4AB4-70E67B131E77}"/>
              </a:ext>
            </a:extLst>
          </p:cNvPr>
          <p:cNvSpPr/>
          <p:nvPr/>
        </p:nvSpPr>
        <p:spPr>
          <a:xfrm>
            <a:off x="7891200" y="3485239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781155-0F97-E6CF-5113-709E208EE012}"/>
              </a:ext>
            </a:extLst>
          </p:cNvPr>
          <p:cNvSpPr/>
          <p:nvPr/>
        </p:nvSpPr>
        <p:spPr>
          <a:xfrm>
            <a:off x="7510427" y="2182508"/>
            <a:ext cx="648000" cy="64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76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219254" y="890381"/>
            <a:ext cx="4903437" cy="1477328"/>
          </a:xfrm>
          <a:prstGeom prst="rect">
            <a:avLst/>
          </a:prstGeom>
          <a:solidFill>
            <a:srgbClr val="30BFF3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promised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it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works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equally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regression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be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average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nereast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neighbours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5AE8A9-0F40-E0BB-41EB-DB481326DEDF}"/>
              </a:ext>
            </a:extLst>
          </p:cNvPr>
          <p:cNvSpPr/>
          <p:nvPr/>
        </p:nvSpPr>
        <p:spPr>
          <a:xfrm>
            <a:off x="7733235" y="2867706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7FF936-C30B-CF5E-A50A-F2C7E40FD849}"/>
              </a:ext>
            </a:extLst>
          </p:cNvPr>
          <p:cNvSpPr/>
          <p:nvPr/>
        </p:nvSpPr>
        <p:spPr>
          <a:xfrm>
            <a:off x="7971393" y="2402489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EFB342-AF77-6F28-7D40-FB48205E516B}"/>
              </a:ext>
            </a:extLst>
          </p:cNvPr>
          <p:cNvSpPr/>
          <p:nvPr/>
        </p:nvSpPr>
        <p:spPr>
          <a:xfrm>
            <a:off x="8002349" y="2575858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A70B92-4571-2E03-0BB9-C5DD72EDC70D}"/>
              </a:ext>
            </a:extLst>
          </p:cNvPr>
          <p:cNvSpPr/>
          <p:nvPr/>
        </p:nvSpPr>
        <p:spPr>
          <a:xfrm>
            <a:off x="7801259" y="2270637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704FF7-8FB2-E5D8-E247-C28A25E51E61}"/>
              </a:ext>
            </a:extLst>
          </p:cNvPr>
          <p:cNvSpPr/>
          <p:nvPr/>
        </p:nvSpPr>
        <p:spPr>
          <a:xfrm>
            <a:off x="8266580" y="2676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E3AACD-74E5-99D4-31B2-DDEAA5FA8AD9}"/>
              </a:ext>
            </a:extLst>
          </p:cNvPr>
          <p:cNvSpPr/>
          <p:nvPr/>
        </p:nvSpPr>
        <p:spPr>
          <a:xfrm>
            <a:off x="8025393" y="2831237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44F032-9199-F499-3905-B6B9FAFD994C}"/>
              </a:ext>
            </a:extLst>
          </p:cNvPr>
          <p:cNvSpPr/>
          <p:nvPr/>
        </p:nvSpPr>
        <p:spPr>
          <a:xfrm>
            <a:off x="8158580" y="303482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D2C341-36D0-D9F1-C3F4-57F5BC081A4F}"/>
              </a:ext>
            </a:extLst>
          </p:cNvPr>
          <p:cNvSpPr/>
          <p:nvPr/>
        </p:nvSpPr>
        <p:spPr>
          <a:xfrm>
            <a:off x="7830491" y="312417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B36506-3870-0794-3667-004D97B41DDE}"/>
              </a:ext>
            </a:extLst>
          </p:cNvPr>
          <p:cNvSpPr/>
          <p:nvPr/>
        </p:nvSpPr>
        <p:spPr>
          <a:xfrm>
            <a:off x="8977199" y="33860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2CFD87-F91A-81BD-109E-6066FB22F60F}"/>
              </a:ext>
            </a:extLst>
          </p:cNvPr>
          <p:cNvSpPr/>
          <p:nvPr/>
        </p:nvSpPr>
        <p:spPr>
          <a:xfrm>
            <a:off x="8591602" y="34622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215D1-5F5B-F764-F3E3-D8189C0085AA}"/>
              </a:ext>
            </a:extLst>
          </p:cNvPr>
          <p:cNvSpPr/>
          <p:nvPr/>
        </p:nvSpPr>
        <p:spPr>
          <a:xfrm>
            <a:off x="8185101" y="340131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2A4019-B816-1E76-105C-558247B38508}"/>
              </a:ext>
            </a:extLst>
          </p:cNvPr>
          <p:cNvSpPr/>
          <p:nvPr/>
        </p:nvSpPr>
        <p:spPr>
          <a:xfrm>
            <a:off x="8591602" y="31257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7D3C45-5206-A088-4AB4-70E67B131E77}"/>
              </a:ext>
            </a:extLst>
          </p:cNvPr>
          <p:cNvSpPr/>
          <p:nvPr/>
        </p:nvSpPr>
        <p:spPr>
          <a:xfrm>
            <a:off x="7891200" y="3485239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26758E-4538-7F51-7A94-B48A8C92098B}"/>
              </a:ext>
            </a:extLst>
          </p:cNvPr>
          <p:cNvSpPr/>
          <p:nvPr/>
        </p:nvSpPr>
        <p:spPr>
          <a:xfrm>
            <a:off x="7790130" y="2450586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88BFE9-DD31-D0E0-9042-EA4BCD8B57D3}"/>
              </a:ext>
            </a:extLst>
          </p:cNvPr>
          <p:cNvSpPr/>
          <p:nvPr/>
        </p:nvSpPr>
        <p:spPr>
          <a:xfrm>
            <a:off x="7510427" y="2182508"/>
            <a:ext cx="648000" cy="648000"/>
          </a:xfrm>
          <a:prstGeom prst="ellipse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319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219254" y="890381"/>
            <a:ext cx="8520709" cy="9233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Practically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KNN is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other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scikit-learn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other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where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also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set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hyperparameters.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0AB87-003A-AE68-8386-32DE3A48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78" y="3314625"/>
            <a:ext cx="4657063" cy="1038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6AF8C1-EB1A-7E0F-6CB8-1793D49A4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28" y="3314625"/>
            <a:ext cx="4817128" cy="10389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1E875C7-D186-3B2D-6625-BDEEED1B9C63}"/>
              </a:ext>
            </a:extLst>
          </p:cNvPr>
          <p:cNvSpPr txBox="1"/>
          <p:nvPr/>
        </p:nvSpPr>
        <p:spPr>
          <a:xfrm>
            <a:off x="2477609" y="4353555"/>
            <a:ext cx="137137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Regression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E980A-9AE4-3CBB-AC95-996092319536}"/>
              </a:ext>
            </a:extLst>
          </p:cNvPr>
          <p:cNvSpPr txBox="1"/>
          <p:nvPr/>
        </p:nvSpPr>
        <p:spPr>
          <a:xfrm>
            <a:off x="8442475" y="4353555"/>
            <a:ext cx="168681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DC971D-99A5-6B6C-05CF-02E906CDD8D7}"/>
              </a:ext>
            </a:extLst>
          </p:cNvPr>
          <p:cNvSpPr txBox="1"/>
          <p:nvPr/>
        </p:nvSpPr>
        <p:spPr>
          <a:xfrm>
            <a:off x="1807474" y="5207819"/>
            <a:ext cx="8577052" cy="36933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Read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at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respective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scikit-learn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documentation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page!</a:t>
            </a:r>
          </a:p>
        </p:txBody>
      </p:sp>
    </p:spTree>
    <p:extLst>
      <p:ext uri="{BB962C8B-B14F-4D97-AF65-F5344CB8AC3E}">
        <p14:creationId xmlns:p14="http://schemas.microsoft.com/office/powerpoint/2010/main" val="10609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0E602-779D-0207-5556-68B74CCF1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DD88C37-FDDA-7B84-CAF6-92C3FDD41EAF}"/>
              </a:ext>
            </a:extLst>
          </p:cNvPr>
          <p:cNvSpPr txBox="1">
            <a:spLocks noChangeArrowheads="1"/>
          </p:cNvSpPr>
          <p:nvPr/>
        </p:nvSpPr>
        <p:spPr>
          <a:xfrm>
            <a:off x="3561181" y="3098225"/>
            <a:ext cx="506963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Some important points…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0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403552" y="1202270"/>
            <a:ext cx="7226608" cy="12003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KNN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work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?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the KNN-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algorithm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memorizes</a:t>
            </a:r>
            <a:r>
              <a:rPr lang="sv-SE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whole</a:t>
            </a:r>
            <a:r>
              <a:rPr lang="sv-SE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set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It has to do it,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since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it to be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calculate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nearest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neighbours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a new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unseen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AF6EF-4EBB-6871-8783-8A805531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489" y="1926543"/>
            <a:ext cx="4534850" cy="3133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46172-A32A-8D7B-61DA-4A814EF897BA}"/>
              </a:ext>
            </a:extLst>
          </p:cNvPr>
          <p:cNvSpPr txBox="1"/>
          <p:nvPr/>
        </p:nvSpPr>
        <p:spPr>
          <a:xfrm>
            <a:off x="403551" y="4583546"/>
            <a:ext cx="70591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KNN is a so-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lazy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since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doesn’t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weights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linear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logistic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regression) 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good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ask (as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). It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memorizes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set.</a:t>
            </a:r>
            <a:endParaRPr lang="sv-SE" b="1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305217" y="698441"/>
            <a:ext cx="8385127" cy="45243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Three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points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course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additional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features, not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two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fact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just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two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demonstrative purposes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here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KNN-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must </a:t>
            </a:r>
            <a:r>
              <a:rPr lang="sv-SE" dirty="0" err="1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conduct</a:t>
            </a:r>
            <a:r>
              <a:rPr lang="sv-SE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feature </a:t>
            </a:r>
            <a:r>
              <a:rPr lang="sv-SE" dirty="0" err="1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scaling</a:t>
            </a:r>
            <a:r>
              <a:rPr lang="sv-SE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first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family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encountered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requires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it.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reason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KNN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purely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distance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based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large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differences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feature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scale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mess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things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up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KNN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handle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numeric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</a:t>
            </a:r>
          </a:p>
          <a:p>
            <a:pPr marL="342900" indent="-342900" algn="just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020DF-9DA4-CFBC-9FBB-DA94185F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45" y="3668553"/>
            <a:ext cx="4139382" cy="28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2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8FB0E-9478-7A3E-CF68-FAC250E9F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0EE275A-9E6B-07CB-86D0-554A16272762}"/>
              </a:ext>
            </a:extLst>
          </p:cNvPr>
          <p:cNvSpPr txBox="1">
            <a:spLocks noChangeArrowheads="1"/>
          </p:cNvSpPr>
          <p:nvPr/>
        </p:nvSpPr>
        <p:spPr>
          <a:xfrm>
            <a:off x="3730960" y="3098225"/>
            <a:ext cx="473008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If you want even more!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1A31A-8C33-82FD-33F5-18BAF5717CCA}"/>
              </a:ext>
            </a:extLst>
          </p:cNvPr>
          <p:cNvSpPr txBox="1"/>
          <p:nvPr/>
        </p:nvSpPr>
        <p:spPr>
          <a:xfrm rot="19635156">
            <a:off x="2132182" y="2210176"/>
            <a:ext cx="1720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>
                <a:solidFill>
                  <a:schemeClr val="accent4"/>
                </a:solidFill>
              </a:rPr>
              <a:t>Överkurs</a:t>
            </a:r>
            <a:endParaRPr lang="en-SE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6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B57BA-2F35-D095-4BED-A4BDC018DB9F}"/>
              </a:ext>
            </a:extLst>
          </p:cNvPr>
          <p:cNvSpPr txBox="1"/>
          <p:nvPr/>
        </p:nvSpPr>
        <p:spPr>
          <a:xfrm>
            <a:off x="2307707" y="328258"/>
            <a:ext cx="7576584" cy="3693319"/>
          </a:xfrm>
          <a:prstGeom prst="rect">
            <a:avLst/>
          </a:prstGeom>
          <a:solidFill>
            <a:schemeClr val="bg1"/>
          </a:solidFill>
          <a:ln w="28575">
            <a:solidFill>
              <a:srgbClr val="DE12C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Last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week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tree-based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week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you’ll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opportunity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dig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deeper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Try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finding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resources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AdaBoost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works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interpretability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important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aspect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talk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later.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Until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try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looking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resources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interpretability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machinel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understand it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better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On the same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also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Explainable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Boosting Machines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popular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powerful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based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which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also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super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interpretable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DD86-D5E1-35C6-B4D8-C2BB1CD9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39" y="4159645"/>
            <a:ext cx="7210121" cy="26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97341-25DA-C57E-EB98-C33ECCEE9DFF}"/>
              </a:ext>
            </a:extLst>
          </p:cNvPr>
          <p:cNvSpPr txBox="1"/>
          <p:nvPr/>
        </p:nvSpPr>
        <p:spPr>
          <a:xfrm>
            <a:off x="2213344" y="905563"/>
            <a:ext cx="7765312" cy="23083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Conceptually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KNN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amongst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basic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albeit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situationally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powerful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)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machine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GB" dirty="0">
                <a:latin typeface="Century Gothic" panose="020B0502020202020204" pitchFamily="34" charset="0"/>
              </a:rPr>
              <a:t>It relies on the idea that similar data points tend to have similar labels or values.</a:t>
            </a:r>
          </a:p>
          <a:p>
            <a:pPr algn="just"/>
            <a:endParaRPr lang="en-GB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GB" dirty="0">
                <a:latin typeface="Century Gothic" panose="020B0502020202020204" pitchFamily="34" charset="0"/>
                <a:cs typeface="Calibri Light" panose="020F0302020204030204" pitchFamily="34" charset="0"/>
              </a:rPr>
              <a:t>It can be used for both classification (binary and multi-class) and regression – just like decision trees.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A diagram of a diagram of a circle&#10;&#10;Description automatically generated">
            <a:extLst>
              <a:ext uri="{FF2B5EF4-FFF2-40B4-BE49-F238E27FC236}">
                <a16:creationId xmlns:a16="http://schemas.microsoft.com/office/drawing/2014/main" id="{1F04BF54-C938-1B52-9AA7-6AAB5B19B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70" y="3644114"/>
            <a:ext cx="3243261" cy="23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93F32-6F02-FFB8-B3B2-72C79C8EF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05DF-B134-978A-52F5-E0AD5FC0E913}"/>
              </a:ext>
            </a:extLst>
          </p:cNvPr>
          <p:cNvSpPr txBox="1"/>
          <p:nvPr/>
        </p:nvSpPr>
        <p:spPr>
          <a:xfrm>
            <a:off x="455428" y="496209"/>
            <a:ext cx="776531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Assume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dataset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two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solidFill>
                  <a:srgbClr val="0808F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features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solidFill>
                  <a:srgbClr val="008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12696-ED98-4C74-19DC-24A89D3406BE}"/>
              </a:ext>
            </a:extLst>
          </p:cNvPr>
          <p:cNvSpPr txBox="1"/>
          <p:nvPr/>
        </p:nvSpPr>
        <p:spPr>
          <a:xfrm>
            <a:off x="455428" y="525865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solidFill>
                  <a:srgbClr val="008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be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anything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assume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it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binary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thus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given the </a:t>
            </a:r>
            <a:r>
              <a:rPr lang="sv-SE" dirty="0">
                <a:solidFill>
                  <a:srgbClr val="0808F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features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CC4F7-0B21-503D-A509-639ABFD648C3}"/>
              </a:ext>
            </a:extLst>
          </p:cNvPr>
          <p:cNvSpPr txBox="1"/>
          <p:nvPr/>
        </p:nvSpPr>
        <p:spPr>
          <a:xfrm>
            <a:off x="5924317" y="445921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2612E-B5EC-5D86-70FA-59357677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933" y="1295643"/>
            <a:ext cx="1452134" cy="32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5648E-D822-EFDC-975C-CC92DAFD53EF}"/>
              </a:ext>
            </a:extLst>
          </p:cNvPr>
          <p:cNvSpPr txBox="1"/>
          <p:nvPr/>
        </p:nvSpPr>
        <p:spPr>
          <a:xfrm>
            <a:off x="381489" y="1477622"/>
            <a:ext cx="4775791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Since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two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plot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whole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dataset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  <a:endParaRPr lang="en-SE" dirty="0">
              <a:solidFill>
                <a:srgbClr val="EE88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5648E-D822-EFDC-975C-CC92DAFD53EF}"/>
              </a:ext>
            </a:extLst>
          </p:cNvPr>
          <p:cNvSpPr txBox="1"/>
          <p:nvPr/>
        </p:nvSpPr>
        <p:spPr>
          <a:xfrm>
            <a:off x="437040" y="836740"/>
            <a:ext cx="4903437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Ok, cool.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plotted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whole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dataset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Assume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b="1" dirty="0">
                <a:solidFill>
                  <a:schemeClr val="accent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new, </a:t>
            </a:r>
            <a:r>
              <a:rPr lang="sv-SE" b="1" dirty="0" err="1">
                <a:solidFill>
                  <a:schemeClr val="accent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unseen</a:t>
            </a:r>
            <a:r>
              <a:rPr lang="sv-SE" b="1" dirty="0">
                <a:solidFill>
                  <a:schemeClr val="accent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solidFill>
                  <a:schemeClr val="accent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classify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  <a:p>
            <a:endParaRPr lang="en-GB" dirty="0">
              <a:solidFill>
                <a:srgbClr val="EE88E6"/>
              </a:solidFill>
            </a:endParaRPr>
          </a:p>
          <a:p>
            <a:r>
              <a:rPr lang="en-GB" b="1" dirty="0">
                <a:solidFill>
                  <a:schemeClr val="accent6"/>
                </a:solidFill>
              </a:rPr>
              <a:t>?</a:t>
            </a:r>
            <a:endParaRPr lang="en-SE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437040" y="3155397"/>
            <a:ext cx="4903437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should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classify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it?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CEA816-C42A-1A2D-E6C5-FD17D906C31D}"/>
              </a:ext>
            </a:extLst>
          </p:cNvPr>
          <p:cNvSpPr/>
          <p:nvPr/>
        </p:nvSpPr>
        <p:spPr>
          <a:xfrm>
            <a:off x="7529755" y="1453876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12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5648E-D822-EFDC-975C-CC92DAFD53EF}"/>
              </a:ext>
            </a:extLst>
          </p:cNvPr>
          <p:cNvSpPr txBox="1"/>
          <p:nvPr/>
        </p:nvSpPr>
        <p:spPr>
          <a:xfrm>
            <a:off x="437040" y="836740"/>
            <a:ext cx="4903437" cy="12003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It’s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very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simple. 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KNN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classfies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new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to the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majority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it’s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k-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nearest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neighbours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(just as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name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suggest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  <a:p>
            <a:endParaRPr lang="en-GB" dirty="0">
              <a:solidFill>
                <a:srgbClr val="EE88E6"/>
              </a:solidFill>
            </a:endParaRPr>
          </a:p>
          <a:p>
            <a:r>
              <a:rPr lang="en-GB" b="1" dirty="0">
                <a:solidFill>
                  <a:schemeClr val="accent6"/>
                </a:solidFill>
              </a:rPr>
              <a:t>Class 1</a:t>
            </a:r>
            <a:endParaRPr lang="en-SE" b="1" dirty="0">
              <a:solidFill>
                <a:schemeClr val="accent6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CAB5DC-26BF-7BA5-1EB5-F8C78A51451F}"/>
              </a:ext>
            </a:extLst>
          </p:cNvPr>
          <p:cNvSpPr/>
          <p:nvPr/>
        </p:nvSpPr>
        <p:spPr>
          <a:xfrm>
            <a:off x="7529755" y="1453876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437040" y="3155397"/>
            <a:ext cx="4903437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So,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example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If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choose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= 1</a:t>
            </a:r>
            <a:r>
              <a:rPr lang="sv-SE" b="1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the absolute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nearest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neighbour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get </a:t>
            </a:r>
            <a:r>
              <a:rPr lang="sv-SE" dirty="0">
                <a:solidFill>
                  <a:srgbClr val="EE88E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1803B5-F6C2-8964-1D8B-0B9A1FA019AB}"/>
              </a:ext>
            </a:extLst>
          </p:cNvPr>
          <p:cNvSpPr/>
          <p:nvPr/>
        </p:nvSpPr>
        <p:spPr>
          <a:xfrm>
            <a:off x="7224409" y="1152367"/>
            <a:ext cx="720000" cy="720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190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5648E-D822-EFDC-975C-CC92DAFD53EF}"/>
              </a:ext>
            </a:extLst>
          </p:cNvPr>
          <p:cNvSpPr txBox="1"/>
          <p:nvPr/>
        </p:nvSpPr>
        <p:spPr>
          <a:xfrm>
            <a:off x="437040" y="836740"/>
            <a:ext cx="4903437" cy="12003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It’s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very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simple. 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KNN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classfies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new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to the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majority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it’s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k-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nearest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neighbours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(just as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name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suggest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  <a:p>
            <a:endParaRPr lang="en-GB" dirty="0">
              <a:solidFill>
                <a:srgbClr val="EE88E6"/>
              </a:solidFill>
            </a:endParaRPr>
          </a:p>
          <a:p>
            <a:r>
              <a:rPr lang="en-GB" b="1" dirty="0">
                <a:solidFill>
                  <a:schemeClr val="accent6"/>
                </a:solidFill>
              </a:rPr>
              <a:t>Class 1</a:t>
            </a:r>
            <a:endParaRPr lang="en-SE" b="1" dirty="0">
              <a:solidFill>
                <a:schemeClr val="accent6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CAB5DC-26BF-7BA5-1EB5-F8C78A51451F}"/>
              </a:ext>
            </a:extLst>
          </p:cNvPr>
          <p:cNvSpPr/>
          <p:nvPr/>
        </p:nvSpPr>
        <p:spPr>
          <a:xfrm>
            <a:off x="7529755" y="1453876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437040" y="3155397"/>
            <a:ext cx="4903437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So,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example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If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choose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= 4</a:t>
            </a:r>
            <a:r>
              <a:rPr lang="sv-SE" b="1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chose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majority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4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nearest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neighbours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also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get </a:t>
            </a:r>
            <a:r>
              <a:rPr lang="sv-SE" dirty="0">
                <a:solidFill>
                  <a:srgbClr val="EE88E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1803B5-F6C2-8964-1D8B-0B9A1FA019AB}"/>
              </a:ext>
            </a:extLst>
          </p:cNvPr>
          <p:cNvSpPr/>
          <p:nvPr/>
        </p:nvSpPr>
        <p:spPr>
          <a:xfrm>
            <a:off x="6913604" y="798268"/>
            <a:ext cx="1368000" cy="136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0352E-0146-7186-C837-CC86153E6409}"/>
              </a:ext>
            </a:extLst>
          </p:cNvPr>
          <p:cNvSpPr txBox="1"/>
          <p:nvPr/>
        </p:nvSpPr>
        <p:spPr>
          <a:xfrm>
            <a:off x="3253596" y="5298586"/>
            <a:ext cx="568480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a 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hyperparameter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tune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optimal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for!  </a:t>
            </a:r>
            <a:endParaRPr lang="sv-SE" dirty="0">
              <a:solidFill>
                <a:srgbClr val="0808FF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4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  <a:p>
            <a:endParaRPr lang="en-GB" dirty="0">
              <a:solidFill>
                <a:srgbClr val="EE88E6"/>
              </a:solidFill>
            </a:endParaRPr>
          </a:p>
          <a:p>
            <a:r>
              <a:rPr lang="en-GB" b="1" dirty="0">
                <a:solidFill>
                  <a:srgbClr val="80BC00"/>
                </a:solidFill>
              </a:rPr>
              <a:t>Class 0</a:t>
            </a:r>
            <a:endParaRPr lang="en-SE" b="1" dirty="0">
              <a:solidFill>
                <a:srgbClr val="80BC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CAB5DC-26BF-7BA5-1EB5-F8C78A51451F}"/>
              </a:ext>
            </a:extLst>
          </p:cNvPr>
          <p:cNvSpPr/>
          <p:nvPr/>
        </p:nvSpPr>
        <p:spPr>
          <a:xfrm>
            <a:off x="8597901" y="2647859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358386" y="884309"/>
            <a:ext cx="4903437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too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severe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overfitting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r>
              <a:rPr lang="sv-SE" dirty="0">
                <a:solidFill>
                  <a:srgbClr val="0808F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</a:p>
          <a:p>
            <a:pPr algn="just"/>
            <a:endParaRPr lang="sv-SE" dirty="0">
              <a:solidFill>
                <a:srgbClr val="0808FF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Assume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= 1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again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E4A469-DBA5-7C61-1811-02C2E6A8DE84}"/>
              </a:ext>
            </a:extLst>
          </p:cNvPr>
          <p:cNvSpPr/>
          <p:nvPr/>
        </p:nvSpPr>
        <p:spPr>
          <a:xfrm>
            <a:off x="8375144" y="2417525"/>
            <a:ext cx="540000" cy="540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196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CAB5DC-26BF-7BA5-1EB5-F8C78A51451F}"/>
              </a:ext>
            </a:extLst>
          </p:cNvPr>
          <p:cNvSpPr/>
          <p:nvPr/>
        </p:nvSpPr>
        <p:spPr>
          <a:xfrm>
            <a:off x="7786042" y="1891975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358386" y="884309"/>
            <a:ext cx="4903437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too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high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instead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massive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underfitting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and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useless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r>
              <a:rPr lang="sv-SE" dirty="0">
                <a:solidFill>
                  <a:srgbClr val="0808F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E4A469-DBA5-7C61-1811-02C2E6A8DE84}"/>
              </a:ext>
            </a:extLst>
          </p:cNvPr>
          <p:cNvSpPr/>
          <p:nvPr/>
        </p:nvSpPr>
        <p:spPr>
          <a:xfrm>
            <a:off x="6040042" y="120825"/>
            <a:ext cx="3600000" cy="3600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662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7781</TotalTime>
  <Words>733</Words>
  <Application>Microsoft Office PowerPoint</Application>
  <PresentationFormat>Widescreen</PresentationFormat>
  <Paragraphs>95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Office Theme</vt:lpstr>
      <vt:lpstr>K-Nearest Neighbours (KNN)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155</cp:revision>
  <dcterms:created xsi:type="dcterms:W3CDTF">2023-07-30T08:43:54Z</dcterms:created>
  <dcterms:modified xsi:type="dcterms:W3CDTF">2025-03-18T10:41:37Z</dcterms:modified>
</cp:coreProperties>
</file>