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83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2960D"/>
    <a:srgbClr val="00B050"/>
    <a:srgbClr val="548235"/>
    <a:srgbClr val="BF9000"/>
    <a:srgbClr val="FFFFFF"/>
    <a:srgbClr val="4472C4"/>
    <a:srgbClr val="70AD47"/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2651" autoAdjust="0"/>
  </p:normalViewPr>
  <p:slideViewPr>
    <p:cSldViewPr snapToGrid="0">
      <p:cViewPr varScale="1">
        <p:scale>
          <a:sx n="97" d="100"/>
          <a:sy n="97" d="100"/>
        </p:scale>
        <p:origin x="58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2024-04-11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2.png"/><Relationship Id="rId7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2.png"/><Relationship Id="rId7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47526" y="3940586"/>
            <a:ext cx="3696947" cy="661550"/>
          </a:xfrm>
        </p:spPr>
        <p:txBody>
          <a:bodyPr/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Neurons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60182" y="1895390"/>
            <a:ext cx="51125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alldeles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strax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klara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 Bara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till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grej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kallad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endParaRPr lang="en-US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Dens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uppgift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enkel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behandlar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vår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summa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på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något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sätt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–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skickar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därefter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iväg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 signal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Output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från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blir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också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neuronens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B615E-3543-BA8E-DDE8-1F164AB56601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8DA7A-73B2-B8AE-A498-7BFFB4DDDFE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DB2210-31A1-0B82-6F5F-41EEA4055FCF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8152A-88E0-8C7D-4282-54A304B23D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E713E-E536-73E7-DFD7-02FF9465B5E0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E9FBA-64BC-C8DF-B416-A655EE13677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0AFD8-1F93-4719-6540-5FA26006A8C7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6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1DA8F57-E2E6-CFE4-EDE6-24CB5856EF42}"/>
              </a:ext>
            </a:extLst>
          </p:cNvPr>
          <p:cNvSpPr txBox="1"/>
          <p:nvPr/>
        </p:nvSpPr>
        <p:spPr>
          <a:xfrm>
            <a:off x="8277667" y="2214312"/>
            <a:ext cx="15688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7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B76A5-7B73-4CFB-E2DD-3378A8F07AD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8BC1DF-EDD2-2BD3-0342-99539E875EB1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5B219-F8B0-ABE0-6536-507DFF772573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6AA09B-4995-F39D-8AF7-7A61E3BEFE5E}"/>
              </a:ext>
            </a:extLst>
          </p:cNvPr>
          <p:cNvCxnSpPr>
            <a:stCxn id="3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BFC59B-1A45-86ED-C648-B214F23A4AFD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E09B-252E-9A46-0C78-FDFEFB667E93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2ADCA23-7FB9-9608-C031-74A0B18ECCFB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2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60181" y="1895390"/>
            <a:ext cx="64487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finns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många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typer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av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&amp; vi ska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strax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exempel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par, men 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enklaste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av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linjära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definierad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såhär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f(           ) = 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gör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..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absolut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ingenting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 Den tar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vår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summa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input,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iväg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exakt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samma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sak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output.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inte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existerar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egentligen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B615E-3543-BA8E-DDE8-1F164AB56601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8DA7A-73B2-B8AE-A498-7BFFB4DDDFE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DB2210-31A1-0B82-6F5F-41EEA4055FCF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8152A-88E0-8C7D-4282-54A304B23D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E713E-E536-73E7-DFD7-02FF9465B5E0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E9FBA-64BC-C8DF-B416-A655EE13677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0AFD8-1F93-4719-6540-5FA26006A8C7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6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1DA8F57-E2E6-CFE4-EDE6-24CB5856EF42}"/>
              </a:ext>
            </a:extLst>
          </p:cNvPr>
          <p:cNvSpPr txBox="1"/>
          <p:nvPr/>
        </p:nvSpPr>
        <p:spPr>
          <a:xfrm>
            <a:off x="8277667" y="2214312"/>
            <a:ext cx="14959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7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B76A5-7B73-4CFB-E2DD-3378A8F07AD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8BC1DF-EDD2-2BD3-0342-99539E875EB1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5B219-F8B0-ABE0-6536-507DFF772573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6AA09B-4995-F39D-8AF7-7A61E3BEFE5E}"/>
              </a:ext>
            </a:extLst>
          </p:cNvPr>
          <p:cNvCxnSpPr>
            <a:stCxn id="3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BFC59B-1A45-86ED-C648-B214F23A4AFD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E09B-252E-9A46-0C78-FDFEFB667E93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E86B90-0089-164C-63F8-45CB2FE38B01}"/>
                  </a:ext>
                </a:extLst>
              </p:cNvPr>
              <p:cNvSpPr txBox="1"/>
              <p:nvPr/>
            </p:nvSpPr>
            <p:spPr>
              <a:xfrm>
                <a:off x="609529" y="3527975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E86B90-0089-164C-63F8-45CB2FE3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9" y="3527975"/>
                <a:ext cx="691023" cy="420115"/>
              </a:xfrm>
              <a:prstGeom prst="rect">
                <a:avLst/>
              </a:prstGeom>
              <a:blipFill>
                <a:blip r:embed="rId8"/>
                <a:stretch>
                  <a:fillRect l="-36283" t="-123188" r="-98230" b="-1840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BB4ACA-2521-3F35-0A09-0AD72F962EBC}"/>
                  </a:ext>
                </a:extLst>
              </p:cNvPr>
              <p:cNvSpPr txBox="1"/>
              <p:nvPr/>
            </p:nvSpPr>
            <p:spPr>
              <a:xfrm>
                <a:off x="1672164" y="3527975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BB4ACA-2521-3F35-0A09-0AD72F962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164" y="3527975"/>
                <a:ext cx="691023" cy="420115"/>
              </a:xfrm>
              <a:prstGeom prst="rect">
                <a:avLst/>
              </a:prstGeom>
              <a:blipFill>
                <a:blip r:embed="rId9"/>
                <a:stretch>
                  <a:fillRect l="-35088" t="-123188" r="-97368" b="-1840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3F16307-1E0E-D688-45EA-868F5C0D6C1C}"/>
              </a:ext>
            </a:extLst>
          </p:cNvPr>
          <p:cNvSpPr txBox="1"/>
          <p:nvPr/>
        </p:nvSpPr>
        <p:spPr>
          <a:xfrm>
            <a:off x="5969592" y="5005045"/>
            <a:ext cx="3783146" cy="14773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 Python ser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funktionen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såhär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def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linear_activation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(summa):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return summa 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815CB20-97D2-EF30-5B0B-02BF701F0C57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51658" y="757931"/>
            <a:ext cx="6448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kod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alltså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hela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neuronen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med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linjär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byggas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enligt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följande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Anta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x_list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w_list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listor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med n:st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siffror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Anta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b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siffra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B615E-3543-BA8E-DDE8-1F164AB56601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8DA7A-73B2-B8AE-A498-7BFFB4DDDFE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DB2210-31A1-0B82-6F5F-41EEA4055FCF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8152A-88E0-8C7D-4282-54A304B23D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E713E-E536-73E7-DFD7-02FF9465B5E0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E9FBA-64BC-C8DF-B416-A655EE13677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0AFD8-1F93-4719-6540-5FA26006A8C7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6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1DA8F57-E2E6-CFE4-EDE6-24CB5856EF42}"/>
              </a:ext>
            </a:extLst>
          </p:cNvPr>
          <p:cNvSpPr txBox="1"/>
          <p:nvPr/>
        </p:nvSpPr>
        <p:spPr>
          <a:xfrm>
            <a:off x="8277667" y="2214312"/>
            <a:ext cx="14959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7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B76A5-7B73-4CFB-E2DD-3378A8F07AD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8BC1DF-EDD2-2BD3-0342-99539E875EB1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5B219-F8B0-ABE0-6536-507DFF772573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6AA09B-4995-F39D-8AF7-7A61E3BEFE5E}"/>
              </a:ext>
            </a:extLst>
          </p:cNvPr>
          <p:cNvCxnSpPr>
            <a:stCxn id="3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BFC59B-1A45-86ED-C648-B214F23A4AFD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E09B-252E-9A46-0C78-FDFEFB667E93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A5F18-7F8B-BE5F-7806-12F8C8367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41" y="2484180"/>
            <a:ext cx="6216826" cy="3748259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22C54F7F-7DBC-EC19-57F4-2F0CB9C72DA0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4129660" y="2441947"/>
            <a:ext cx="393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OK,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användar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man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detta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då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?!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CDE388B-1EE9-ACF2-8387-BE19E7E36BF7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A54F65-416D-B4F6-9A6B-328CF8236BCE}"/>
                  </a:ext>
                </a:extLst>
              </p:cNvPr>
              <p:cNvSpPr txBox="1"/>
              <p:nvPr/>
            </p:nvSpPr>
            <p:spPr>
              <a:xfrm>
                <a:off x="360181" y="1895390"/>
                <a:ext cx="6010588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Låt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oss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se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hur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det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här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skulle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kunna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passa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in för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att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ex.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försöka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modellera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och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predicta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värdet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av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ett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hus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Anta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att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vi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har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följande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features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som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inputs:</a:t>
                </a:r>
              </a:p>
              <a:p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boyta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(float)</a:t>
                </a:r>
              </a:p>
              <a:p>
                <a:pPr marL="342900" indent="-342900">
                  <a:buAutoNum type="arabicPeriod"/>
                </a:pPr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antal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rum (integer)</a:t>
                </a:r>
              </a:p>
              <a:p>
                <a:pPr marL="342900" indent="-342900">
                  <a:buAutoNum type="arabicPeriod"/>
                </a:pPr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balkong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, ja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eller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nej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(1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eller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0)</a:t>
                </a:r>
              </a:p>
              <a:p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Kanske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inte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det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mest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realistiska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exemplet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, men vi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vill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bara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illustrerara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hur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detta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funkar</a:t>
                </a:r>
                <a:r>
                  <a:rPr lang="en-US" sz="12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… </a:t>
                </a:r>
              </a:p>
              <a:p>
                <a:r>
                  <a:rPr lang="en-GB" sz="1800" dirty="0">
                    <a:solidFill>
                      <a:srgbClr val="836967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A54F65-416D-B4F6-9A6B-328CF82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1" y="1895390"/>
                <a:ext cx="6010588" cy="3785652"/>
              </a:xfrm>
              <a:prstGeom prst="rect">
                <a:avLst/>
              </a:prstGeom>
              <a:blipFill>
                <a:blip r:embed="rId2"/>
                <a:stretch>
                  <a:fillRect l="-811" t="-966" r="-131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5893F4-9BB1-3961-4DE3-A34CE1E99BEE}"/>
              </a:ext>
            </a:extLst>
          </p:cNvPr>
          <p:cNvSpPr txBox="1"/>
          <p:nvPr/>
        </p:nvSpPr>
        <p:spPr>
          <a:xfrm>
            <a:off x="7636797" y="3782283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EFFAD-F54B-0C35-B5E8-158B76735D96}"/>
              </a:ext>
            </a:extLst>
          </p:cNvPr>
          <p:cNvCxnSpPr>
            <a:cxnSpLocks/>
          </p:cNvCxnSpPr>
          <p:nvPr/>
        </p:nvCxnSpPr>
        <p:spPr>
          <a:xfrm flipV="1">
            <a:off x="7145430" y="3147286"/>
            <a:ext cx="1455645" cy="498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211B43-38ED-33FA-705C-2DBD8A5C1B51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EC94C-B981-3251-9627-B59AE66349F8}"/>
              </a:ext>
            </a:extLst>
          </p:cNvPr>
          <p:cNvSpPr txBox="1"/>
          <p:nvPr/>
        </p:nvSpPr>
        <p:spPr>
          <a:xfrm>
            <a:off x="6456423" y="2196795"/>
            <a:ext cx="7657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boyta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 err="1"/>
              <a:t>antal</a:t>
            </a:r>
            <a:r>
              <a:rPr lang="en-GB" sz="1100" dirty="0"/>
              <a:t> rum</a:t>
            </a:r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 err="1"/>
              <a:t>balkong</a:t>
            </a:r>
            <a:endParaRPr lang="en-GB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6117B-ABFA-6A36-9D27-EDE2ACE32678}"/>
                  </a:ext>
                </a:extLst>
              </p:cNvPr>
              <p:cNvSpPr txBox="1"/>
              <p:nvPr/>
            </p:nvSpPr>
            <p:spPr>
              <a:xfrm>
                <a:off x="7701221" y="2355237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6117B-ABFA-6A36-9D27-EDE2ACE3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21" y="2355237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C25A4-954E-FC1D-ADA7-D9DE39705958}"/>
                  </a:ext>
                </a:extLst>
              </p:cNvPr>
              <p:cNvSpPr txBox="1"/>
              <p:nvPr/>
            </p:nvSpPr>
            <p:spPr>
              <a:xfrm>
                <a:off x="7677823" y="2784919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C25A4-954E-FC1D-ADA7-D9DE3970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3" y="2784919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091" r="-6061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72079E-497F-C5E3-FE80-5359A0203DDA}"/>
                  </a:ext>
                </a:extLst>
              </p:cNvPr>
              <p:cNvSpPr txBox="1"/>
              <p:nvPr/>
            </p:nvSpPr>
            <p:spPr>
              <a:xfrm>
                <a:off x="7677823" y="321515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72079E-497F-C5E3-FE80-5359A020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3" y="3215151"/>
                <a:ext cx="196721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30C3BB-006A-3D39-90B9-05A2F3D36B64}"/>
              </a:ext>
            </a:extLst>
          </p:cNvPr>
          <p:cNvSpPr txBox="1"/>
          <p:nvPr/>
        </p:nvSpPr>
        <p:spPr>
          <a:xfrm>
            <a:off x="8277667" y="2214312"/>
            <a:ext cx="15688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1BCFB-3B97-EC3E-D504-3525CDDDBEF7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1BCFB-3B97-EC3E-D504-3525CDDD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6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C495C-1199-510D-98F0-820410D0053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184BF-A961-3690-C009-F9872B044F52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89F60-0232-9AB0-7B8E-D200747000A5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C17E31-E93B-7498-D7E5-E7E1EEC9E862}"/>
              </a:ext>
            </a:extLst>
          </p:cNvPr>
          <p:cNvCxnSpPr>
            <a:stCxn id="1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CB3234-29A2-965D-58BB-01A489B3A1AC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6429B-28A5-9F00-1AB0-0C63CE53A451}"/>
              </a:ext>
            </a:extLst>
          </p:cNvPr>
          <p:cNvSpPr txBox="1"/>
          <p:nvPr/>
        </p:nvSpPr>
        <p:spPr>
          <a:xfrm>
            <a:off x="6550225" y="1792406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8C4F0-EC6A-43C0-1834-1550B0C64EF1}"/>
              </a:ext>
            </a:extLst>
          </p:cNvPr>
          <p:cNvCxnSpPr>
            <a:cxnSpLocks/>
          </p:cNvCxnSpPr>
          <p:nvPr/>
        </p:nvCxnSpPr>
        <p:spPr>
          <a:xfrm>
            <a:off x="7145430" y="2352516"/>
            <a:ext cx="1455645" cy="50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E11865-89D7-077B-A821-F4D2854928F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145430" y="3001226"/>
            <a:ext cx="1437773" cy="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BAAA5D-E10A-9CDF-4775-417BFB84C4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26651" y="3315856"/>
            <a:ext cx="783082" cy="51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7FE86F1D-CD61-5CE2-6EC2-3260F3F1E16F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4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54F65-416D-B4F6-9A6B-328CF8236BCE}"/>
              </a:ext>
            </a:extLst>
          </p:cNvPr>
          <p:cNvSpPr txBox="1"/>
          <p:nvPr/>
        </p:nvSpPr>
        <p:spPr>
          <a:xfrm>
            <a:off x="360181" y="1895390"/>
            <a:ext cx="564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36967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893F4-9BB1-3961-4DE3-A34CE1E99BEE}"/>
              </a:ext>
            </a:extLst>
          </p:cNvPr>
          <p:cNvSpPr txBox="1"/>
          <p:nvPr/>
        </p:nvSpPr>
        <p:spPr>
          <a:xfrm>
            <a:off x="7636797" y="3782283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EFFAD-F54B-0C35-B5E8-158B76735D96}"/>
              </a:ext>
            </a:extLst>
          </p:cNvPr>
          <p:cNvCxnSpPr>
            <a:cxnSpLocks/>
          </p:cNvCxnSpPr>
          <p:nvPr/>
        </p:nvCxnSpPr>
        <p:spPr>
          <a:xfrm flipV="1">
            <a:off x="7145430" y="3147286"/>
            <a:ext cx="1455645" cy="498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211B43-38ED-33FA-705C-2DBD8A5C1B51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EC94C-B981-3251-9627-B59AE66349F8}"/>
              </a:ext>
            </a:extLst>
          </p:cNvPr>
          <p:cNvSpPr txBox="1"/>
          <p:nvPr/>
        </p:nvSpPr>
        <p:spPr>
          <a:xfrm>
            <a:off x="6456423" y="2196795"/>
            <a:ext cx="7657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boyta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 err="1"/>
              <a:t>antal</a:t>
            </a:r>
            <a:r>
              <a:rPr lang="en-GB" sz="1100" dirty="0"/>
              <a:t> rum</a:t>
            </a:r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 err="1"/>
              <a:t>balkong</a:t>
            </a:r>
            <a:endParaRPr lang="en-GB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6117B-ABFA-6A36-9D27-EDE2ACE32678}"/>
                  </a:ext>
                </a:extLst>
              </p:cNvPr>
              <p:cNvSpPr txBox="1"/>
              <p:nvPr/>
            </p:nvSpPr>
            <p:spPr>
              <a:xfrm>
                <a:off x="7701221" y="2355237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6117B-ABFA-6A36-9D27-EDE2ACE3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21" y="2355237"/>
                <a:ext cx="193450" cy="169277"/>
              </a:xfrm>
              <a:prstGeom prst="rect">
                <a:avLst/>
              </a:prstGeom>
              <a:blipFill>
                <a:blip r:embed="rId2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C25A4-954E-FC1D-ADA7-D9DE39705958}"/>
                  </a:ext>
                </a:extLst>
              </p:cNvPr>
              <p:cNvSpPr txBox="1"/>
              <p:nvPr/>
            </p:nvSpPr>
            <p:spPr>
              <a:xfrm>
                <a:off x="7677823" y="2784919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C25A4-954E-FC1D-ADA7-D9DE3970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3" y="2784919"/>
                <a:ext cx="196721" cy="169277"/>
              </a:xfrm>
              <a:prstGeom prst="rect">
                <a:avLst/>
              </a:prstGeom>
              <a:blipFill>
                <a:blip r:embed="rId3"/>
                <a:stretch>
                  <a:fillRect l="-9091" r="-6061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72079E-497F-C5E3-FE80-5359A0203DDA}"/>
                  </a:ext>
                </a:extLst>
              </p:cNvPr>
              <p:cNvSpPr txBox="1"/>
              <p:nvPr/>
            </p:nvSpPr>
            <p:spPr>
              <a:xfrm>
                <a:off x="7677823" y="321515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72079E-497F-C5E3-FE80-5359A020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23" y="3215151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091" r="-6061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30C3BB-006A-3D39-90B9-05A2F3D36B64}"/>
              </a:ext>
            </a:extLst>
          </p:cNvPr>
          <p:cNvSpPr txBox="1"/>
          <p:nvPr/>
        </p:nvSpPr>
        <p:spPr>
          <a:xfrm>
            <a:off x="8277667" y="2214312"/>
            <a:ext cx="15140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1BCFB-3B97-EC3E-D504-3525CDDDBEF7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1BCFB-3B97-EC3E-D504-3525CDDD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5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C495C-1199-510D-98F0-820410D0053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184BF-A961-3690-C009-F9872B044F52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89F60-0232-9AB0-7B8E-D200747000A5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C17E31-E93B-7498-D7E5-E7E1EEC9E8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CB3234-29A2-965D-58BB-01A489B3A1AC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6429B-28A5-9F00-1AB0-0C63CE53A451}"/>
              </a:ext>
            </a:extLst>
          </p:cNvPr>
          <p:cNvSpPr txBox="1"/>
          <p:nvPr/>
        </p:nvSpPr>
        <p:spPr>
          <a:xfrm>
            <a:off x="6550225" y="1792406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8C4F0-EC6A-43C0-1834-1550B0C64EF1}"/>
              </a:ext>
            </a:extLst>
          </p:cNvPr>
          <p:cNvCxnSpPr>
            <a:cxnSpLocks/>
          </p:cNvCxnSpPr>
          <p:nvPr/>
        </p:nvCxnSpPr>
        <p:spPr>
          <a:xfrm>
            <a:off x="7145430" y="2352516"/>
            <a:ext cx="1455645" cy="505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E11865-89D7-077B-A821-F4D2854928F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145430" y="3001226"/>
            <a:ext cx="1437773" cy="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BAAA5D-E10A-9CDF-4775-417BFB84C4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26651" y="3315856"/>
            <a:ext cx="783082" cy="51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D165DD-E5E7-47DF-3887-B9BA8E37DF53}"/>
              </a:ext>
            </a:extLst>
          </p:cNvPr>
          <p:cNvSpPr txBox="1"/>
          <p:nvPr/>
        </p:nvSpPr>
        <p:spPr>
          <a:xfrm>
            <a:off x="360182" y="1895390"/>
            <a:ext cx="6275670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Anta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vi nu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också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använder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linjära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blir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output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ska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representera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värdet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av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visst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):</a:t>
            </a:r>
          </a:p>
          <a:p>
            <a:b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output = (</a:t>
            </a:r>
            <a:r>
              <a:rPr lang="en-US" sz="1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boyta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  <a:r>
              <a:rPr lang="en-SE" sz="1400" dirty="0"/>
              <a:t> </a:t>
            </a:r>
            <a:r>
              <a:rPr lang="en-SE" sz="800" dirty="0"/>
              <a:t>•</a:t>
            </a:r>
            <a:r>
              <a:rPr lang="en-GB" sz="1400" dirty="0"/>
              <a:t> </a:t>
            </a:r>
            <a:r>
              <a:rPr lang="en-US" sz="14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4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antal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rum)</a:t>
            </a:r>
            <a:r>
              <a:rPr lang="en-SE" sz="1400" dirty="0"/>
              <a:t> </a:t>
            </a:r>
            <a:r>
              <a:rPr lang="en-SE" sz="800" dirty="0"/>
              <a:t>•</a:t>
            </a:r>
            <a:r>
              <a:rPr lang="en-GB" sz="1400" dirty="0"/>
              <a:t> </a:t>
            </a:r>
            <a:r>
              <a:rPr lang="en-US" sz="14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4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balkong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) </a:t>
            </a:r>
            <a:r>
              <a:rPr lang="en-SE" sz="800" dirty="0"/>
              <a:t>•</a:t>
            </a:r>
            <a:r>
              <a:rPr lang="en-GB" sz="1400" dirty="0"/>
              <a:t> </a:t>
            </a:r>
            <a:r>
              <a:rPr lang="en-US" sz="14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4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+ </a:t>
            </a:r>
            <a:r>
              <a:rPr lang="en-US" sz="14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b</a:t>
            </a:r>
          </a:p>
          <a:p>
            <a:endParaRPr lang="en-US" sz="1400" i="1" baseline="-25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E87FA-9F6B-DC6C-55C1-4C1A8F8F1437}"/>
              </a:ext>
            </a:extLst>
          </p:cNvPr>
          <p:cNvSpPr txBox="1"/>
          <p:nvPr/>
        </p:nvSpPr>
        <p:spPr>
          <a:xfrm>
            <a:off x="430505" y="401944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För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ska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lyckas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bli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någorlunda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bra 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modell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 för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värdet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måste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hitta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rätt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värden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1, </a:t>
            </a:r>
            <a:r>
              <a:rPr lang="en-US" sz="1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2, </a:t>
            </a:r>
            <a:r>
              <a:rPr lang="en-US" sz="1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sz="1800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&amp; b</a:t>
            </a: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Tillsammans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kallas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dessa för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modellens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målet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med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vår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träning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hitta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bästa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parametrarna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!</a:t>
            </a:r>
            <a:endParaRPr lang="en-US" b="1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0E27E0D-D526-31AA-A28C-4DB990457011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6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60181" y="1895390"/>
            <a:ext cx="57445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Mer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generellt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parametrarna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för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neuron-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modell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vikterna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för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varje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input) +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bias term.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Dvs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…, </a:t>
            </a:r>
            <a:r>
              <a:rPr lang="en-US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w</a:t>
            </a:r>
            <a:r>
              <a:rPr lang="en-US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&amp; 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B615E-3543-BA8E-DDE8-1F164AB56601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8DA7A-73B2-B8AE-A498-7BFFB4DDDFE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DB2210-31A1-0B82-6F5F-41EEA4055FCF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8152A-88E0-8C7D-4282-54A304B23D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E713E-E536-73E7-DFD7-02FF9465B5E0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E9FBA-64BC-C8DF-B416-A655EE13677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0AFD8-1F93-4719-6540-5FA26006A8C7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6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1DA8F57-E2E6-CFE4-EDE6-24CB5856EF42}"/>
              </a:ext>
            </a:extLst>
          </p:cNvPr>
          <p:cNvSpPr txBox="1"/>
          <p:nvPr/>
        </p:nvSpPr>
        <p:spPr>
          <a:xfrm>
            <a:off x="8277667" y="2214312"/>
            <a:ext cx="14959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7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B76A5-7B73-4CFB-E2DD-3378A8F07AD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8BC1DF-EDD2-2BD3-0342-99539E875EB1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5B219-F8B0-ABE0-6536-507DFF772573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6AA09B-4995-F39D-8AF7-7A61E3BEFE5E}"/>
              </a:ext>
            </a:extLst>
          </p:cNvPr>
          <p:cNvCxnSpPr>
            <a:stCxn id="3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BFC59B-1A45-86ED-C648-B214F23A4AFD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E09B-252E-9A46-0C78-FDFEFB667E93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4D522-1DA5-6F24-3D5B-783C19B2218F}"/>
              </a:ext>
            </a:extLst>
          </p:cNvPr>
          <p:cNvSpPr txBox="1"/>
          <p:nvPr/>
        </p:nvSpPr>
        <p:spPr>
          <a:xfrm>
            <a:off x="7345228" y="4465663"/>
            <a:ext cx="9689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solidFill>
                  <a:srgbClr val="70AD47"/>
                </a:solidFill>
                <a:latin typeface="Century Gothic" panose="020B0502020202020204" pitchFamily="34" charset="0"/>
              </a:rPr>
              <a:t>parametrar</a:t>
            </a:r>
            <a:endParaRPr lang="en-US" sz="1050" b="1" dirty="0">
              <a:solidFill>
                <a:srgbClr val="70AD47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1A2F8-4ACA-6A5A-A80F-B3B51F402171}"/>
              </a:ext>
            </a:extLst>
          </p:cNvPr>
          <p:cNvSpPr/>
          <p:nvPr/>
        </p:nvSpPr>
        <p:spPr>
          <a:xfrm>
            <a:off x="7562850" y="1910151"/>
            <a:ext cx="431885" cy="250943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E74A6-D07A-9E96-5B28-4AA1A849482A}"/>
              </a:ext>
            </a:extLst>
          </p:cNvPr>
          <p:cNvSpPr txBox="1"/>
          <p:nvPr/>
        </p:nvSpPr>
        <p:spPr>
          <a:xfrm>
            <a:off x="425782" y="3912962"/>
            <a:ext cx="6096000" cy="646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Om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neuron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har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n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inputs,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har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den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alltså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n+1st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7AE91F-A958-BA93-2D80-7CD621B41E68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60181" y="1895390"/>
            <a:ext cx="5744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hittar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optimala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? 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Jo,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genom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träningsdata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maskininlärning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B615E-3543-BA8E-DDE8-1F164AB56601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8DA7A-73B2-B8AE-A498-7BFFB4DDDFE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FDB2210-31A1-0B82-6F5F-41EEA4055FCF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13139-7339-AB4A-8FE2-8F3EAE0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8152A-88E0-8C7D-4282-54A304B23D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E713E-E536-73E7-DFD7-02FF9465B5E0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E9FBA-64BC-C8DF-B416-A655EE13677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0AFD8-1F93-4719-6540-5FA26006A8C7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D29FDF-2C59-E565-033F-0001A3EB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3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3E928A-E14B-4C84-9AE1-53FAB2EE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4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FC20B2-65FA-3507-9DFE-F5793B5F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5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F3D222-2F5C-C1EE-DA41-131EC9E7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6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1DA8F57-E2E6-CFE4-EDE6-24CB5856EF42}"/>
              </a:ext>
            </a:extLst>
          </p:cNvPr>
          <p:cNvSpPr txBox="1"/>
          <p:nvPr/>
        </p:nvSpPr>
        <p:spPr>
          <a:xfrm>
            <a:off x="8277667" y="2214312"/>
            <a:ext cx="14959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57FE0A-E4E8-8AB3-FC67-A7897387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7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B76A5-7B73-4CFB-E2DD-3378A8F07AD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9447203" y="3010385"/>
            <a:ext cx="3995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8BC1DF-EDD2-2BD3-0342-99539E875EB1}"/>
              </a:ext>
            </a:extLst>
          </p:cNvPr>
          <p:cNvSpPr/>
          <p:nvPr/>
        </p:nvSpPr>
        <p:spPr>
          <a:xfrm>
            <a:off x="9846556" y="2837254"/>
            <a:ext cx="399530" cy="346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5B219-F8B0-ABE0-6536-507DFF772573}"/>
              </a:ext>
            </a:extLst>
          </p:cNvPr>
          <p:cNvSpPr txBox="1"/>
          <p:nvPr/>
        </p:nvSpPr>
        <p:spPr>
          <a:xfrm>
            <a:off x="9401727" y="3223093"/>
            <a:ext cx="1414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aktiveringsfunktion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6AA09B-4995-F39D-8AF7-7A61E3BEFE5E}"/>
              </a:ext>
            </a:extLst>
          </p:cNvPr>
          <p:cNvCxnSpPr>
            <a:stCxn id="39" idx="3"/>
          </p:cNvCxnSpPr>
          <p:nvPr/>
        </p:nvCxnSpPr>
        <p:spPr>
          <a:xfrm>
            <a:off x="10246086" y="3010385"/>
            <a:ext cx="46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BFC59B-1A45-86ED-C648-B214F23A4AFD}"/>
              </a:ext>
            </a:extLst>
          </p:cNvPr>
          <p:cNvSpPr txBox="1"/>
          <p:nvPr/>
        </p:nvSpPr>
        <p:spPr>
          <a:xfrm>
            <a:off x="10755665" y="2883426"/>
            <a:ext cx="641350" cy="25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6E09B-252E-9A46-0C78-FDFEFB667E93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4D522-1DA5-6F24-3D5B-783C19B2218F}"/>
              </a:ext>
            </a:extLst>
          </p:cNvPr>
          <p:cNvSpPr txBox="1"/>
          <p:nvPr/>
        </p:nvSpPr>
        <p:spPr>
          <a:xfrm>
            <a:off x="7345228" y="4465663"/>
            <a:ext cx="9689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parametrar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cartoon of a superhero&#10;&#10;Description automatically generated">
            <a:extLst>
              <a:ext uri="{FF2B5EF4-FFF2-40B4-BE49-F238E27FC236}">
                <a16:creationId xmlns:a16="http://schemas.microsoft.com/office/drawing/2014/main" id="{D3D20B8B-96A1-C49B-4146-9A7DFC642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48" y="3137322"/>
            <a:ext cx="2887377" cy="2887377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4583A5BA-B28D-3381-FFBD-48C848465FDB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517277" y="3970772"/>
            <a:ext cx="45720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Kan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få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inputs</a:t>
            </a: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Bryr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sig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mycket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om de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inputsen</a:t>
            </a: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Samlar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inputsen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cellkärnan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(nucleus)</a:t>
            </a: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vidare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signaler om inputs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tillräckligt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stark</a:t>
            </a:r>
          </a:p>
        </p:txBody>
      </p:sp>
      <p:pic>
        <p:nvPicPr>
          <p:cNvPr id="7" name="Picture 6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8990567C-59E5-1F2C-E9D3-1BC6926E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64" y="1386820"/>
            <a:ext cx="3581639" cy="2598444"/>
          </a:xfrm>
          <a:prstGeom prst="rect">
            <a:avLst/>
          </a:prstGeom>
        </p:spPr>
      </p:pic>
      <p:pic>
        <p:nvPicPr>
          <p:cNvPr id="8" name="Picture 7" descr="A diagram of a neuron&#10;&#10;Description automatically generated">
            <a:extLst>
              <a:ext uri="{FF2B5EF4-FFF2-40B4-BE49-F238E27FC236}">
                <a16:creationId xmlns:a16="http://schemas.microsoft.com/office/drawing/2014/main" id="{7F043FE1-AC58-3C8B-64A7-1D469C5E7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9990"/>
          <a:stretch/>
        </p:blipFill>
        <p:spPr>
          <a:xfrm>
            <a:off x="764105" y="1943084"/>
            <a:ext cx="5239721" cy="1485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0BBC0B-6E14-59F7-65FB-C64A220A1B25}"/>
              </a:ext>
            </a:extLst>
          </p:cNvPr>
          <p:cNvSpPr txBox="1"/>
          <p:nvPr/>
        </p:nvSpPr>
        <p:spPr>
          <a:xfrm>
            <a:off x="7671568" y="1244925"/>
            <a:ext cx="198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Artificiell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neuron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990520-8F85-C94E-5762-16D0C607DE56}"/>
              </a:ext>
            </a:extLst>
          </p:cNvPr>
          <p:cNvCxnSpPr>
            <a:cxnSpLocks/>
          </p:cNvCxnSpPr>
          <p:nvPr/>
        </p:nvCxnSpPr>
        <p:spPr>
          <a:xfrm>
            <a:off x="6096000" y="1177537"/>
            <a:ext cx="4463" cy="540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658A33-43BB-4019-B750-3D13B70205E3}"/>
              </a:ext>
            </a:extLst>
          </p:cNvPr>
          <p:cNvSpPr txBox="1"/>
          <p:nvPr/>
        </p:nvSpPr>
        <p:spPr>
          <a:xfrm>
            <a:off x="2412428" y="1397325"/>
            <a:ext cx="213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Biologisk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neuron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3744B6-30A5-7FAE-F576-7987C26849A3}"/>
              </a:ext>
            </a:extLst>
          </p:cNvPr>
          <p:cNvSpPr txBox="1"/>
          <p:nvPr/>
        </p:nvSpPr>
        <p:spPr>
          <a:xfrm>
            <a:off x="6301590" y="3970771"/>
            <a:ext cx="45720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Kan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få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inputs</a:t>
            </a: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Bryr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sig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mycket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om de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inputsen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genom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multiplicerar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de med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vikter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Samlar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summerar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)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cellkärnan</a:t>
            </a: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vidare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signaler om inputs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tillräckligt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stark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E07F6-4AD1-3370-2634-CAAEE801DF93}"/>
              </a:ext>
            </a:extLst>
          </p:cNvPr>
          <p:cNvSpPr txBox="1"/>
          <p:nvPr/>
        </p:nvSpPr>
        <p:spPr>
          <a:xfrm>
            <a:off x="6432924" y="5836488"/>
            <a:ext cx="4309398" cy="43088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Den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linjära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skickar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iväg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allt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för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åstadkomma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4.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behöver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annan</a:t>
            </a:r>
            <a:r>
              <a:rPr lang="en-US" sz="11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</a:t>
            </a:r>
            <a:endParaRPr lang="en-US" sz="11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F5156FD-C4F1-FAFE-2EBC-2F1C282A1E37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likheter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2658A33-43BB-4019-B750-3D13B70205E3}"/>
              </a:ext>
            </a:extLst>
          </p:cNvPr>
          <p:cNvSpPr txBox="1"/>
          <p:nvPr/>
        </p:nvSpPr>
        <p:spPr>
          <a:xfrm>
            <a:off x="517276" y="1182889"/>
            <a:ext cx="543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ReLU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(Rectified Linear Unit)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</a:t>
            </a:r>
            <a:endParaRPr lang="en-US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C10A7-DCBF-42FB-3B09-652E3AB68301}"/>
              </a:ext>
            </a:extLst>
          </p:cNvPr>
          <p:cNvSpPr txBox="1"/>
          <p:nvPr/>
        </p:nvSpPr>
        <p:spPr>
          <a:xfrm>
            <a:off x="1602715" y="1808879"/>
            <a:ext cx="3640284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def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relu_activation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(summa):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if summa &lt;= 0: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	return 0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else:</a:t>
            </a: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		return summa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8996C-415A-3C6B-C2D1-572ED4BAA93E}"/>
              </a:ext>
            </a:extLst>
          </p:cNvPr>
          <p:cNvSpPr txBox="1"/>
          <p:nvPr/>
        </p:nvSpPr>
        <p:spPr>
          <a:xfrm>
            <a:off x="6106281" y="1654990"/>
            <a:ext cx="55928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Om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summan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av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våra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inputs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multiplicerad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med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vikterna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tillsammans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med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vår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bias term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är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mindre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än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noll (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dvs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att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inputsen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är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‘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svaga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’)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så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skickar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den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iväg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en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nolla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som</a:t>
            </a:r>
            <a:r>
              <a:rPr lang="en-US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 output.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summan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däremåt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större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än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noll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dvs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inputsen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‘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starka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’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nog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)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så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skickar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den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iväg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summan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 output.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6F033-0C43-96CC-B832-1F4279E2D2A7}"/>
              </a:ext>
            </a:extLst>
          </p:cNvPr>
          <p:cNvSpPr txBox="1"/>
          <p:nvPr/>
        </p:nvSpPr>
        <p:spPr>
          <a:xfrm>
            <a:off x="3157034" y="4616157"/>
            <a:ext cx="55928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ReLU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aktiveringsfunktionen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lämpar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sig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väl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till regression,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när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outputen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rimligtvis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inte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vara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mindre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0.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Exempelvis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för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husvärdering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n-US" sz="1600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Den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lämpar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sig dock </a:t>
            </a:r>
            <a:r>
              <a:rPr lang="en-US" sz="1600" b="1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inte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väl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för ex.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Temperatur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prediktion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Temperatur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kan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ju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vara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negativt</a:t>
            </a:r>
            <a:r>
              <a:rPr lang="en-US" sz="16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677F417-81BB-06F1-8D3D-86DDC1DB82FD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6" y="0"/>
            <a:ext cx="375447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Aktiveringsfunktioner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9D1F63D8-3480-0DB7-AC7F-85E4D90C4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t="6493" r="25031" b="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6819D89-EEAB-DC43-B412-1A8BDE91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2637672"/>
            <a:ext cx="5288243" cy="120814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Idag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ska vi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skapa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oss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god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förståelse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för den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mest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grundläggande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beståndsdelen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modern AI-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utveckling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	      </a:t>
            </a:r>
          </a:p>
          <a:p>
            <a:r>
              <a:rPr lang="en-US" sz="1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Artificial Neurons</a:t>
            </a:r>
          </a:p>
          <a:p>
            <a:pPr algn="l"/>
            <a:endParaRPr 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endParaRPr lang="en-SE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25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4766541" y="2448525"/>
            <a:ext cx="331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OK,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så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går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träningen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till?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4630B-EA4C-6484-750A-1071545853F7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träning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0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421623" y="1377602"/>
            <a:ext cx="340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Först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behöver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träningsdata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E2AE1DB-6D47-35BB-8333-16FC30F0F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49606"/>
                  </p:ext>
                </p:extLst>
              </p:nvPr>
            </p:nvGraphicFramePr>
            <p:xfrm>
              <a:off x="2713232" y="3153916"/>
              <a:ext cx="6765536" cy="1859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1384">
                      <a:extLst>
                        <a:ext uri="{9D8B030D-6E8A-4147-A177-3AD203B41FA5}">
                          <a16:colId xmlns:a16="http://schemas.microsoft.com/office/drawing/2014/main" val="3955649808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3115439724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671180858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1824356717"/>
                        </a:ext>
                      </a:extLst>
                    </a:gridCol>
                  </a:tblGrid>
                  <a:tr h="199356">
                    <a:tc>
                      <a:txBody>
                        <a:bodyPr/>
                        <a:lstStyle/>
                        <a:p>
                          <a:r>
                            <a:rPr lang="en-GB" sz="1500" dirty="0" err="1">
                              <a:solidFill>
                                <a:schemeClr val="bg1"/>
                              </a:solidFill>
                            </a:rPr>
                            <a:t>Boyta</a:t>
                          </a:r>
                          <a:r>
                            <a:rPr lang="en-GB" sz="1500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5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500" dirty="0">
                              <a:solidFill>
                                <a:schemeClr val="bg1"/>
                              </a:solidFill>
                            </a:rPr>
                            <a:t> (float)</a:t>
                          </a:r>
                          <a:endParaRPr lang="en-SE" sz="15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 err="1"/>
                            <a:t>Antal</a:t>
                          </a:r>
                          <a:r>
                            <a:rPr lang="en-GB" sz="1500" dirty="0"/>
                            <a:t> rum (int)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 err="1"/>
                            <a:t>Balkong</a:t>
                          </a:r>
                          <a:r>
                            <a:rPr lang="en-GB" sz="1500" dirty="0"/>
                            <a:t>  (1/0)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Pris (int)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9435221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23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1.800.000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05587651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132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5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8.320.000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4179539952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75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3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4.850.000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3835808180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583714192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32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2.835.000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465299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E2AE1DB-6D47-35BB-8333-16FC30F0FE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49606"/>
                  </p:ext>
                </p:extLst>
              </p:nvPr>
            </p:nvGraphicFramePr>
            <p:xfrm>
              <a:off x="2713232" y="3153916"/>
              <a:ext cx="6765536" cy="1859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1384">
                      <a:extLst>
                        <a:ext uri="{9D8B030D-6E8A-4147-A177-3AD203B41FA5}">
                          <a16:colId xmlns:a16="http://schemas.microsoft.com/office/drawing/2014/main" val="3955649808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3115439724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671180858"/>
                        </a:ext>
                      </a:extLst>
                    </a:gridCol>
                    <a:gridCol w="1691384">
                      <a:extLst>
                        <a:ext uri="{9D8B030D-6E8A-4147-A177-3AD203B41FA5}">
                          <a16:colId xmlns:a16="http://schemas.microsoft.com/office/drawing/2014/main" val="1824356717"/>
                        </a:ext>
                      </a:extLst>
                    </a:gridCol>
                  </a:tblGrid>
                  <a:tr h="304714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76112" marR="76112" marT="38057" marB="38057">
                        <a:blipFill>
                          <a:blip r:embed="rId2"/>
                          <a:stretch>
                            <a:fillRect l="-360" t="-6000" r="-301079" b="-5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 err="1"/>
                            <a:t>Antal</a:t>
                          </a:r>
                          <a:r>
                            <a:rPr lang="en-GB" sz="1500" dirty="0"/>
                            <a:t> rum (int)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 err="1"/>
                            <a:t>Balkong</a:t>
                          </a:r>
                          <a:r>
                            <a:rPr lang="en-GB" sz="1500" dirty="0"/>
                            <a:t>  (1/0)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Pris (int)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9435221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23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1.800.000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05587651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132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5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8.320.000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4179539952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75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3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4.850.000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3835808180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…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583714192"/>
                      </a:ext>
                    </a:extLst>
                  </a:tr>
                  <a:tr h="310985"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32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1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500" dirty="0"/>
                            <a:t>2.835.000</a:t>
                          </a:r>
                          <a:endParaRPr lang="en-SE" sz="1500" dirty="0"/>
                        </a:p>
                      </a:txBody>
                      <a:tcPr marL="76112" marR="76112" marT="38057" marB="38057"/>
                    </a:tc>
                    <a:extLst>
                      <a:ext uri="{0D108BD9-81ED-4DB2-BD59-A6C34878D82A}">
                        <a16:rowId xmlns:a16="http://schemas.microsoft.com/office/drawing/2014/main" val="24652994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63E451-60E2-2067-0FFB-1D1704AC74B8}"/>
              </a:ext>
            </a:extLst>
          </p:cNvPr>
          <p:cNvSpPr txBox="1"/>
          <p:nvPr/>
        </p:nvSpPr>
        <p:spPr>
          <a:xfrm>
            <a:off x="9218066" y="2181592"/>
            <a:ext cx="2636242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Detta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obviously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regressions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FACDA-F518-9DED-AC44-85BD7E16FE8D}"/>
              </a:ext>
            </a:extLst>
          </p:cNvPr>
          <p:cNvCxnSpPr>
            <a:cxnSpLocks/>
          </p:cNvCxnSpPr>
          <p:nvPr/>
        </p:nvCxnSpPr>
        <p:spPr>
          <a:xfrm flipH="1">
            <a:off x="8519902" y="2504758"/>
            <a:ext cx="699016" cy="649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ED73D527-8709-09DF-D4C0-FC4C10DDBB71}"/>
              </a:ext>
            </a:extLst>
          </p:cNvPr>
          <p:cNvSpPr/>
          <p:nvPr/>
        </p:nvSpPr>
        <p:spPr>
          <a:xfrm>
            <a:off x="1295964" y="1921092"/>
            <a:ext cx="960449" cy="1058665"/>
          </a:xfrm>
          <a:prstGeom prst="flowChartMagneticDisk">
            <a:avLst/>
          </a:prstGeom>
          <a:solidFill>
            <a:srgbClr val="4472C4"/>
          </a:solidFill>
          <a:effectLst>
            <a:outerShdw blurRad="1397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entury Gothic" panose="020B0502020202020204" pitchFamily="34" charset="0"/>
              </a:rPr>
              <a:t>Training dataset</a:t>
            </a:r>
            <a:endParaRPr lang="en-SE" sz="14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1B972-63A1-7B86-1C57-185F14D2AA67}"/>
              </a:ext>
            </a:extLst>
          </p:cNvPr>
          <p:cNvSpPr txBox="1"/>
          <p:nvPr/>
        </p:nvSpPr>
        <p:spPr>
          <a:xfrm>
            <a:off x="3338165" y="5013555"/>
            <a:ext cx="417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FAA9C-F94E-AF24-9DCF-41B9F9B6069A}"/>
              </a:ext>
            </a:extLst>
          </p:cNvPr>
          <p:cNvSpPr txBox="1"/>
          <p:nvPr/>
        </p:nvSpPr>
        <p:spPr>
          <a:xfrm>
            <a:off x="5012239" y="5010103"/>
            <a:ext cx="417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AFB52-D31E-4713-26B8-CE99074ABDC7}"/>
              </a:ext>
            </a:extLst>
          </p:cNvPr>
          <p:cNvSpPr txBox="1"/>
          <p:nvPr/>
        </p:nvSpPr>
        <p:spPr>
          <a:xfrm>
            <a:off x="6686313" y="5010103"/>
            <a:ext cx="417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7682A-B202-5156-7765-1CC1633BCB8C}"/>
              </a:ext>
            </a:extLst>
          </p:cNvPr>
          <p:cNvSpPr txBox="1"/>
          <p:nvPr/>
        </p:nvSpPr>
        <p:spPr>
          <a:xfrm>
            <a:off x="8239359" y="5010103"/>
            <a:ext cx="630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</a:t>
            </a:r>
            <a:r>
              <a:rPr lang="en-US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true</a:t>
            </a:r>
            <a:endParaRPr lang="en-US" baseline="-25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DED8CEC-A1C8-C841-2A6E-83513629B9AE}"/>
              </a:ext>
            </a:extLst>
          </p:cNvPr>
          <p:cNvSpPr/>
          <p:nvPr/>
        </p:nvSpPr>
        <p:spPr>
          <a:xfrm rot="16200000">
            <a:off x="5057570" y="3065347"/>
            <a:ext cx="369334" cy="499751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3575A-597A-72E4-4CAC-FB84DBFF9F92}"/>
              </a:ext>
            </a:extLst>
          </p:cNvPr>
          <p:cNvSpPr txBox="1"/>
          <p:nvPr/>
        </p:nvSpPr>
        <p:spPr>
          <a:xfrm>
            <a:off x="4819685" y="61006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Century Gothic" panose="020B0502020202020204" pitchFamily="34" charset="0"/>
              </a:rPr>
              <a:t>Inputs</a:t>
            </a:r>
            <a:endParaRPr lang="en-SE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AE361-473B-B672-5DA1-F6EE1E50E7FC}"/>
              </a:ext>
            </a:extLst>
          </p:cNvPr>
          <p:cNvSpPr txBox="1"/>
          <p:nvPr/>
        </p:nvSpPr>
        <p:spPr>
          <a:xfrm>
            <a:off x="7709951" y="610191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  <a:latin typeface="Century Gothic" panose="020B0502020202020204" pitchFamily="34" charset="0"/>
              </a:rPr>
              <a:t>desired output</a:t>
            </a:r>
            <a:endParaRPr lang="en-SE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73DB85AE-24FD-A3E5-E21D-7A37ED5C7AB5}"/>
              </a:ext>
            </a:extLst>
          </p:cNvPr>
          <p:cNvSpPr/>
          <p:nvPr/>
        </p:nvSpPr>
        <p:spPr>
          <a:xfrm rot="16200000">
            <a:off x="8435149" y="4739502"/>
            <a:ext cx="369334" cy="1657406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16DDE9C-0F6D-B5EF-0653-4A0E60116329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träning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1292857" y="2100408"/>
            <a:ext cx="38237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Ta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fram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och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förbered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träningsdata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Välj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lämplig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loss-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funktion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(MAE för regression).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Skapa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modell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PyTorch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om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detta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nästa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lektion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70C9D-F0E2-A4FA-FC47-6ADBFBE8800C}"/>
              </a:ext>
            </a:extLst>
          </p:cNvPr>
          <p:cNvSpPr txBox="1"/>
          <p:nvPr/>
        </p:nvSpPr>
        <p:spPr>
          <a:xfrm>
            <a:off x="636843" y="1144738"/>
            <a:ext cx="5369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Det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manuella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delarna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av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träna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neuron.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Dvs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det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enda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vi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egentligen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behöver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göra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7E172-66A8-3E5D-EC91-F05EE663BAC9}"/>
              </a:ext>
            </a:extLst>
          </p:cNvPr>
          <p:cNvSpPr txBox="1"/>
          <p:nvPr/>
        </p:nvSpPr>
        <p:spPr>
          <a:xfrm>
            <a:off x="8223020" y="3441828"/>
            <a:ext cx="3508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literally </a:t>
            </a:r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en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 rad, </a:t>
            </a:r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inte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svårare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än</a:t>
            </a:r>
            <a:r>
              <a:rPr lang="en-US" sz="12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så</a:t>
            </a:r>
            <a:endParaRPr lang="en-US" sz="12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BC835-C94A-D7C8-0E74-3BEADB62E2FD}"/>
              </a:ext>
            </a:extLst>
          </p:cNvPr>
          <p:cNvSpPr txBox="1"/>
          <p:nvPr/>
        </p:nvSpPr>
        <p:spPr>
          <a:xfrm>
            <a:off x="6718209" y="3909506"/>
            <a:ext cx="4544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Busenkelt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detta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ska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ni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få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se! Literally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par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rader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kod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AE1A4-CF84-EDBB-2318-68D8B4FAF5CA}"/>
              </a:ext>
            </a:extLst>
          </p:cNvPr>
          <p:cNvSpPr txBox="1"/>
          <p:nvPr/>
        </p:nvSpPr>
        <p:spPr>
          <a:xfrm>
            <a:off x="4135605" y="5067089"/>
            <a:ext cx="4544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 err="1">
                <a:latin typeface="Century Gothic" panose="020B0502020202020204" pitchFamily="34" charset="0"/>
              </a:rPr>
              <a:t>När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ni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skapat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en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modell</a:t>
            </a:r>
            <a:r>
              <a:rPr lang="en-US" sz="1200" b="1" i="1" dirty="0">
                <a:latin typeface="Century Gothic" panose="020B0502020202020204" pitchFamily="34" charset="0"/>
              </a:rPr>
              <a:t>, </a:t>
            </a:r>
            <a:r>
              <a:rPr lang="en-US" sz="1200" b="1" i="1" dirty="0" err="1">
                <a:latin typeface="Century Gothic" panose="020B0502020202020204" pitchFamily="34" charset="0"/>
              </a:rPr>
              <a:t>så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initieras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dess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parametrar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helt</a:t>
            </a:r>
            <a:r>
              <a:rPr lang="en-US" sz="1200" b="1" i="1" dirty="0">
                <a:latin typeface="Century Gothic" panose="020B0502020202020204" pitchFamily="34" charset="0"/>
              </a:rPr>
              <a:t> at random. Detta </a:t>
            </a:r>
            <a:r>
              <a:rPr lang="en-US" sz="1200" b="1" i="1" dirty="0" err="1">
                <a:latin typeface="Century Gothic" panose="020B0502020202020204" pitchFamily="34" charset="0"/>
              </a:rPr>
              <a:t>sker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helt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automatiskt</a:t>
            </a:r>
            <a:r>
              <a:rPr lang="en-US" sz="1200" b="1" i="1" dirty="0">
                <a:latin typeface="Century Gothic" panose="020B0502020202020204" pitchFamily="34" charset="0"/>
              </a:rPr>
              <a:t> av </a:t>
            </a:r>
            <a:r>
              <a:rPr lang="en-US" sz="1200" b="1" i="1" dirty="0" err="1">
                <a:latin typeface="Century Gothic" panose="020B0502020202020204" pitchFamily="34" charset="0"/>
              </a:rPr>
              <a:t>PyTorch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och</a:t>
            </a:r>
            <a:r>
              <a:rPr lang="en-US" sz="1200" b="1" i="1" dirty="0">
                <a:latin typeface="Century Gothic" panose="020B0502020202020204" pitchFamily="34" charset="0"/>
              </a:rPr>
              <a:t> vi </a:t>
            </a:r>
            <a:r>
              <a:rPr lang="en-US" sz="1200" b="1" i="1" dirty="0" err="1">
                <a:latin typeface="Century Gothic" panose="020B0502020202020204" pitchFamily="34" charset="0"/>
              </a:rPr>
              <a:t>behöver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inte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bry</a:t>
            </a:r>
            <a:r>
              <a:rPr lang="en-US" sz="1200" b="1" i="1" dirty="0">
                <a:latin typeface="Century Gothic" panose="020B0502020202020204" pitchFamily="34" charset="0"/>
              </a:rPr>
              <a:t> </a:t>
            </a:r>
            <a:r>
              <a:rPr lang="en-US" sz="1200" b="1" i="1" dirty="0" err="1">
                <a:latin typeface="Century Gothic" panose="020B0502020202020204" pitchFamily="34" charset="0"/>
              </a:rPr>
              <a:t>oss</a:t>
            </a:r>
            <a:r>
              <a:rPr lang="en-US" sz="1200" b="1" i="1" dirty="0"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5A71E-E181-ACF4-5A31-5404BE241684}"/>
              </a:ext>
            </a:extLst>
          </p:cNvPr>
          <p:cNvCxnSpPr/>
          <p:nvPr/>
        </p:nvCxnSpPr>
        <p:spPr>
          <a:xfrm>
            <a:off x="5085117" y="4310224"/>
            <a:ext cx="1322582" cy="0"/>
          </a:xfrm>
          <a:prstGeom prst="line">
            <a:avLst/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9127E7-930E-ACA7-C80A-686A31E89866}"/>
              </a:ext>
            </a:extLst>
          </p:cNvPr>
          <p:cNvCxnSpPr/>
          <p:nvPr/>
        </p:nvCxnSpPr>
        <p:spPr>
          <a:xfrm>
            <a:off x="5085117" y="3478726"/>
            <a:ext cx="132258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394534-8467-FE41-8700-20304D78E4CF}"/>
              </a:ext>
            </a:extLst>
          </p:cNvPr>
          <p:cNvCxnSpPr/>
          <p:nvPr/>
        </p:nvCxnSpPr>
        <p:spPr>
          <a:xfrm>
            <a:off x="5085117" y="2527385"/>
            <a:ext cx="13225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E7569-D88B-7FF0-071D-5D396C9A526B}"/>
              </a:ext>
            </a:extLst>
          </p:cNvPr>
          <p:cNvSpPr txBox="1"/>
          <p:nvPr/>
        </p:nvSpPr>
        <p:spPr>
          <a:xfrm>
            <a:off x="6718209" y="2209437"/>
            <a:ext cx="3623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I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princip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ni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gjort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tidigare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–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pyttesmå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skillnader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711AA-B9F5-81D4-B1BE-E27D41D3D8B3}"/>
              </a:ext>
            </a:extLst>
          </p:cNvPr>
          <p:cNvCxnSpPr>
            <a:stCxn id="52" idx="2"/>
            <a:endCxn id="15" idx="1"/>
          </p:cNvCxnSpPr>
          <p:nvPr/>
        </p:nvCxnSpPr>
        <p:spPr>
          <a:xfrm>
            <a:off x="3204754" y="4408732"/>
            <a:ext cx="930851" cy="981523"/>
          </a:xfrm>
          <a:prstGeom prst="line">
            <a:avLst/>
          </a:prstGeom>
          <a:ln w="19050">
            <a:solidFill>
              <a:srgbClr val="C29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84A568-2FFF-20C1-5F2E-E532FE87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0" y="3125243"/>
            <a:ext cx="3086100" cy="3524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2AB4E03-673F-5136-4BD0-F8A5F79E42F7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träning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5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0C9D-F0E2-A4FA-FC47-6ADBFBE8800C}"/>
              </a:ext>
            </a:extLst>
          </p:cNvPr>
          <p:cNvSpPr txBox="1"/>
          <p:nvPr/>
        </p:nvSpPr>
        <p:spPr>
          <a:xfrm>
            <a:off x="300607" y="1144738"/>
            <a:ext cx="3013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Träningsfasen</a:t>
            </a:r>
            <a:r>
              <a:rPr lang="en-US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u="sng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överblick</a:t>
            </a:r>
            <a:endParaRPr lang="en-US" u="sng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287B1296-52DE-9777-7C6D-980B1DA4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6" y="1806703"/>
            <a:ext cx="3377372" cy="1564615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48E2C4F-829E-D2F8-8EFA-E5FE01B74858}"/>
              </a:ext>
            </a:extLst>
          </p:cNvPr>
          <p:cNvSpPr/>
          <p:nvPr/>
        </p:nvSpPr>
        <p:spPr>
          <a:xfrm>
            <a:off x="847046" y="2087131"/>
            <a:ext cx="960449" cy="1058665"/>
          </a:xfrm>
          <a:prstGeom prst="flowChartMagneticDisk">
            <a:avLst/>
          </a:prstGeom>
          <a:solidFill>
            <a:srgbClr val="4472C4"/>
          </a:solidFill>
          <a:effectLst>
            <a:outerShdw blurRad="1397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entury Gothic" panose="020B0502020202020204" pitchFamily="34" charset="0"/>
              </a:rPr>
              <a:t>Training dataset</a:t>
            </a:r>
            <a:endParaRPr lang="en-SE" sz="14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A3CB0-6C9B-A55C-F5B4-D357B681E92D}"/>
              </a:ext>
            </a:extLst>
          </p:cNvPr>
          <p:cNvSpPr txBox="1"/>
          <p:nvPr/>
        </p:nvSpPr>
        <p:spPr>
          <a:xfrm>
            <a:off x="220521" y="3640815"/>
            <a:ext cx="23194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1. Ta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ett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par training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3AA65-2C02-45DC-F1C4-F056E11A6A63}"/>
              </a:ext>
            </a:extLst>
          </p:cNvPr>
          <p:cNvSpPr txBox="1"/>
          <p:nvPr/>
        </p:nvSpPr>
        <p:spPr>
          <a:xfrm>
            <a:off x="3487734" y="3663951"/>
            <a:ext cx="2779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2.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training samples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genom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din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modell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samla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outputs (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  <a:endParaRPr lang="en-US" sz="1200" baseline="-25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0A05D-2F6B-4C13-A01F-0E9AC16F3008}"/>
              </a:ext>
            </a:extLst>
          </p:cNvPr>
          <p:cNvSpPr txBox="1"/>
          <p:nvPr/>
        </p:nvSpPr>
        <p:spPr>
          <a:xfrm>
            <a:off x="3734069" y="3271290"/>
            <a:ext cx="96890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00" b="1" dirty="0" err="1">
                <a:latin typeface="Century Gothic" panose="020B0502020202020204" pitchFamily="34" charset="0"/>
              </a:rPr>
              <a:t>parametrar</a:t>
            </a:r>
            <a:endParaRPr lang="en-US" sz="700" b="1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8FF98-2658-6B94-823B-AC405F698128}"/>
              </a:ext>
            </a:extLst>
          </p:cNvPr>
          <p:cNvCxnSpPr>
            <a:cxnSpLocks/>
          </p:cNvCxnSpPr>
          <p:nvPr/>
        </p:nvCxnSpPr>
        <p:spPr>
          <a:xfrm>
            <a:off x="2256674" y="2646692"/>
            <a:ext cx="674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0A5FC1-08B0-5C68-0092-3C8946DF9D19}"/>
              </a:ext>
            </a:extLst>
          </p:cNvPr>
          <p:cNvSpPr txBox="1"/>
          <p:nvPr/>
        </p:nvSpPr>
        <p:spPr>
          <a:xfrm>
            <a:off x="7314037" y="3636806"/>
            <a:ext cx="237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3.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Jämför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outputs (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) med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</a:t>
            </a:r>
            <a:r>
              <a:rPr lang="en-US" sz="1200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beräkna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din loss</a:t>
            </a:r>
            <a:endParaRPr lang="en-US" sz="1200" baseline="-25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43DD5-C62E-CD9D-DB5F-7118A0D1416B}"/>
              </a:ext>
            </a:extLst>
          </p:cNvPr>
          <p:cNvCxnSpPr>
            <a:cxnSpLocks/>
          </p:cNvCxnSpPr>
          <p:nvPr/>
        </p:nvCxnSpPr>
        <p:spPr>
          <a:xfrm>
            <a:off x="6639047" y="2632782"/>
            <a:ext cx="674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9C37CE-9BA6-BE0F-4579-4B89D99A76F1}"/>
              </a:ext>
            </a:extLst>
          </p:cNvPr>
          <p:cNvCxnSpPr>
            <a:cxnSpLocks/>
          </p:cNvCxnSpPr>
          <p:nvPr/>
        </p:nvCxnSpPr>
        <p:spPr>
          <a:xfrm>
            <a:off x="9269401" y="2632782"/>
            <a:ext cx="674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FCA0A5-0A91-52BF-91D6-D4F72D5EE5C0}"/>
                  </a:ext>
                </a:extLst>
              </p:cNvPr>
              <p:cNvSpPr txBox="1"/>
              <p:nvPr/>
            </p:nvSpPr>
            <p:spPr>
              <a:xfrm>
                <a:off x="10298136" y="2232943"/>
                <a:ext cx="1304697" cy="175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05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GB" sz="1050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1⋅</m:t>
                      </m:r>
                      <m:sSubSup>
                        <m:sSubSup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SE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E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FCA0A5-0A91-52BF-91D6-D4F72D5EE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36" y="2232943"/>
                <a:ext cx="1304697" cy="175433"/>
              </a:xfrm>
              <a:prstGeom prst="rect">
                <a:avLst/>
              </a:prstGeom>
              <a:blipFill>
                <a:blip r:embed="rId3"/>
                <a:stretch>
                  <a:fillRect l="-935" r="-467" b="-17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5159C-7633-DBDD-CD49-7B8258A530FD}"/>
                  </a:ext>
                </a:extLst>
              </p:cNvPr>
              <p:cNvSpPr txBox="1"/>
              <p:nvPr/>
            </p:nvSpPr>
            <p:spPr>
              <a:xfrm>
                <a:off x="10298136" y="2408376"/>
                <a:ext cx="1304697" cy="175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05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GB" sz="1050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1⋅</m:t>
                      </m:r>
                      <m:sSubSup>
                        <m:sSubSup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SE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05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E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5159C-7633-DBDD-CD49-7B8258A5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36" y="2408376"/>
                <a:ext cx="1304697" cy="175433"/>
              </a:xfrm>
              <a:prstGeom prst="rect">
                <a:avLst/>
              </a:prstGeom>
              <a:blipFill>
                <a:blip r:embed="rId4"/>
                <a:stretch>
                  <a:fillRect l="-935" r="-467" b="-17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C472BE-F8CB-9984-10E6-D1B9C2AD0F71}"/>
                  </a:ext>
                </a:extLst>
              </p:cNvPr>
              <p:cNvSpPr txBox="1"/>
              <p:nvPr/>
            </p:nvSpPr>
            <p:spPr>
              <a:xfrm>
                <a:off x="10298135" y="2612065"/>
                <a:ext cx="1304697" cy="175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05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E" sz="1050" i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GB" sz="1050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1⋅</m:t>
                      </m:r>
                      <m:sSubSup>
                        <m:sSubSup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SE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05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E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C472BE-F8CB-9984-10E6-D1B9C2AD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35" y="2612065"/>
                <a:ext cx="1304697" cy="175433"/>
              </a:xfrm>
              <a:prstGeom prst="rect">
                <a:avLst/>
              </a:prstGeom>
              <a:blipFill>
                <a:blip r:embed="rId5"/>
                <a:stretch>
                  <a:fillRect l="-935" r="-467" b="-17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E42051-FE74-EC42-9C7D-6813759CB2C2}"/>
                  </a:ext>
                </a:extLst>
              </p:cNvPr>
              <p:cNvSpPr txBox="1"/>
              <p:nvPr/>
            </p:nvSpPr>
            <p:spPr>
              <a:xfrm>
                <a:off x="10298133" y="2785804"/>
                <a:ext cx="1304697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05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05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05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1050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SE" sz="1050" i="0">
                          <a:latin typeface="Cambria Math" panose="02040503050406030204" pitchFamily="18" charset="0"/>
                        </a:rPr>
                        <m:t>1⋅</m:t>
                      </m:r>
                      <m:sSubSup>
                        <m:sSubSupPr>
                          <m:ctrlPr>
                            <a:rPr lang="en-SE" sz="10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05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SE" sz="105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E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E42051-FE74-EC42-9C7D-6813759CB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133" y="2785804"/>
                <a:ext cx="1304697" cy="161583"/>
              </a:xfrm>
              <a:prstGeom prst="rect">
                <a:avLst/>
              </a:prstGeom>
              <a:blipFill>
                <a:blip r:embed="rId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E8EE023-0E0B-DAD5-B638-6ACFFB3C6AA9}"/>
              </a:ext>
            </a:extLst>
          </p:cNvPr>
          <p:cNvSpPr txBox="1"/>
          <p:nvPr/>
        </p:nvSpPr>
        <p:spPr>
          <a:xfrm>
            <a:off x="9703466" y="3544472"/>
            <a:ext cx="257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4.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Utför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gradient descent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på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din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parametrar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för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att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hitta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nästa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värde</a:t>
            </a:r>
            <a:endParaRPr lang="en-US" sz="1200" baseline="-25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76CBC-87D6-D551-60BB-5D8E6136A39A}"/>
              </a:ext>
            </a:extLst>
          </p:cNvPr>
          <p:cNvSpPr txBox="1"/>
          <p:nvPr/>
        </p:nvSpPr>
        <p:spPr>
          <a:xfrm>
            <a:off x="446730" y="4610383"/>
            <a:ext cx="4969868" cy="120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Repetera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1-4 tills din loss-function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verka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ha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nått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sitt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minimum!</a:t>
            </a:r>
          </a:p>
          <a:p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kommer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detta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går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till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nästa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lektion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 descr="A yellow emoji with a party hat and party horn&#10;&#10;Description automatically generated">
            <a:extLst>
              <a:ext uri="{FF2B5EF4-FFF2-40B4-BE49-F238E27FC236}">
                <a16:creationId xmlns:a16="http://schemas.microsoft.com/office/drawing/2014/main" id="{B3F480C0-E9DC-EC82-EAEF-9B217E16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868">
            <a:off x="9008930" y="4866405"/>
            <a:ext cx="1641749" cy="1605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3C435-1892-6535-1146-89579850B641}"/>
              </a:ext>
            </a:extLst>
          </p:cNvPr>
          <p:cNvSpPr txBox="1"/>
          <p:nvPr/>
        </p:nvSpPr>
        <p:spPr>
          <a:xfrm>
            <a:off x="6082005" y="4703480"/>
            <a:ext cx="321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Allt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detta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görs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automatiskt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!!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E1A06-76D7-2A9A-CDA2-8E1DC5DE343F}"/>
              </a:ext>
            </a:extLst>
          </p:cNvPr>
          <p:cNvSpPr txBox="1"/>
          <p:nvPr/>
        </p:nvSpPr>
        <p:spPr>
          <a:xfrm>
            <a:off x="7369326" y="2502211"/>
            <a:ext cx="1976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latin typeface="Century Gothic" panose="020B0502020202020204" pitchFamily="34" charset="0"/>
              </a:rPr>
              <a:t>loss_function</a:t>
            </a:r>
            <a:r>
              <a:rPr lang="en-GB" sz="1000" b="1" dirty="0">
                <a:latin typeface="Century Gothic" panose="020B0502020202020204" pitchFamily="34" charset="0"/>
              </a:rPr>
              <a:t>(</a:t>
            </a:r>
            <a:r>
              <a:rPr lang="en-GB" sz="1000" b="1" dirty="0" err="1">
                <a:latin typeface="Century Gothic" panose="020B0502020202020204" pitchFamily="34" charset="0"/>
              </a:rPr>
              <a:t>y_true</a:t>
            </a:r>
            <a:r>
              <a:rPr lang="en-GB" sz="1000" b="1" dirty="0">
                <a:latin typeface="Century Gothic" panose="020B0502020202020204" pitchFamily="34" charset="0"/>
              </a:rPr>
              <a:t>, </a:t>
            </a:r>
            <a:r>
              <a:rPr lang="en-GB" sz="1000" b="1" dirty="0" err="1">
                <a:latin typeface="Century Gothic" panose="020B0502020202020204" pitchFamily="34" charset="0"/>
              </a:rPr>
              <a:t>y_pred</a:t>
            </a:r>
            <a:r>
              <a:rPr lang="en-GB" sz="1000" b="1" dirty="0">
                <a:latin typeface="Century Gothic" panose="020B0502020202020204" pitchFamily="34" charset="0"/>
              </a:rPr>
              <a:t>)</a:t>
            </a:r>
            <a:endParaRPr lang="en-SE" sz="10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D9495BD-18B2-3119-AD0D-7E8A3E6C99BF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träning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white shirt&#10;&#10;Description automatically generated">
            <a:extLst>
              <a:ext uri="{FF2B5EF4-FFF2-40B4-BE49-F238E27FC236}">
                <a16:creationId xmlns:a16="http://schemas.microsoft.com/office/drawing/2014/main" id="{463D12F0-33D9-56D7-DEC1-C89AD128B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 r="-2" b="1951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A person with long brown hair&#10;&#10;Description automatically generated">
            <a:extLst>
              <a:ext uri="{FF2B5EF4-FFF2-40B4-BE49-F238E27FC236}">
                <a16:creationId xmlns:a16="http://schemas.microsoft.com/office/drawing/2014/main" id="{76DCDDEA-C6EB-6906-C418-5A1D3D5A6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" r="-2" b="3045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3015B23D-2BAB-0A64-BE0A-D45E25E3A7EB}"/>
              </a:ext>
            </a:extLst>
          </p:cNvPr>
          <p:cNvSpPr txBox="1">
            <a:spLocks/>
          </p:cNvSpPr>
          <p:nvPr/>
        </p:nvSpPr>
        <p:spPr>
          <a:xfrm>
            <a:off x="448057" y="2924439"/>
            <a:ext cx="3956420" cy="9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Men </a:t>
            </a:r>
            <a:r>
              <a:rPr lang="en-US" sz="2000" dirty="0" err="1">
                <a:latin typeface="Century Gothic" panose="020B0502020202020204" pitchFamily="34" charset="0"/>
              </a:rPr>
              <a:t>vänta</a:t>
            </a:r>
            <a:r>
              <a:rPr lang="en-US" sz="2000" dirty="0">
                <a:latin typeface="Century Gothic" panose="020B0502020202020204" pitchFamily="34" charset="0"/>
              </a:rPr>
              <a:t> lite nu, </a:t>
            </a:r>
            <a:r>
              <a:rPr lang="en-US" sz="2000" dirty="0" err="1">
                <a:latin typeface="Century Gothic" panose="020B0502020202020204" pitchFamily="34" charset="0"/>
              </a:rPr>
              <a:t>vad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menas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egentligen</a:t>
            </a:r>
            <a:r>
              <a:rPr lang="en-US" sz="2000" dirty="0">
                <a:latin typeface="Century Gothic" panose="020B0502020202020204" pitchFamily="34" charset="0"/>
              </a:rPr>
              <a:t> med </a:t>
            </a:r>
            <a:r>
              <a:rPr lang="en-US" sz="2000" dirty="0" err="1">
                <a:latin typeface="Century Gothic" panose="020B0502020202020204" pitchFamily="34" charset="0"/>
              </a:rPr>
              <a:t>en</a:t>
            </a:r>
            <a:r>
              <a:rPr lang="en-US" sz="2000" dirty="0">
                <a:latin typeface="Century Gothic" panose="020B0502020202020204" pitchFamily="34" charset="0"/>
              </a:rPr>
              <a:t> AI-</a:t>
            </a:r>
            <a:r>
              <a:rPr lang="en-US" sz="2000" i="1" dirty="0" err="1">
                <a:latin typeface="Century Gothic" panose="020B0502020202020204" pitchFamily="34" charset="0"/>
              </a:rPr>
              <a:t>modell</a:t>
            </a:r>
            <a:r>
              <a:rPr lang="en-US" sz="2000" dirty="0">
                <a:latin typeface="Century Gothic" panose="020B0502020202020204" pitchFamily="34" charset="0"/>
              </a:rPr>
              <a:t>?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i="1" dirty="0"/>
          </a:p>
          <a:p>
            <a:endParaRPr 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F73761A-316D-99D9-BEDB-02DA919FAFFC}"/>
              </a:ext>
            </a:extLst>
          </p:cNvPr>
          <p:cNvSpPr txBox="1">
            <a:spLocks noChangeArrowheads="1"/>
          </p:cNvSpPr>
          <p:nvPr/>
        </p:nvSpPr>
        <p:spPr>
          <a:xfrm>
            <a:off x="612214" y="133879"/>
            <a:ext cx="390362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Back to basics</a:t>
            </a:r>
            <a:r>
              <a:rPr lang="en-GB" altLang="en-SE" sz="1600" dirty="0">
                <a:latin typeface="Century Gothic" panose="020B0502020202020204" pitchFamily="34" charset="0"/>
              </a:rPr>
              <a:t>			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modellera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7">
            <a:extLst>
              <a:ext uri="{FF2B5EF4-FFF2-40B4-BE49-F238E27FC236}">
                <a16:creationId xmlns:a16="http://schemas.microsoft.com/office/drawing/2014/main" id="{3015B23D-2BAB-0A64-BE0A-D45E25E3A7EB}"/>
              </a:ext>
            </a:extLst>
          </p:cNvPr>
          <p:cNvSpPr txBox="1">
            <a:spLocks/>
          </p:cNvSpPr>
          <p:nvPr/>
        </p:nvSpPr>
        <p:spPr>
          <a:xfrm>
            <a:off x="482735" y="1325654"/>
            <a:ext cx="6127469" cy="1557150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I </a:t>
            </a:r>
            <a:r>
              <a:rPr lang="en-US" sz="1700" dirty="0" err="1">
                <a:latin typeface="Century Gothic" panose="020B0502020202020204" pitchFamily="34" charset="0"/>
              </a:rPr>
              <a:t>enkla</a:t>
            </a:r>
            <a:r>
              <a:rPr lang="en-US" sz="1700" dirty="0">
                <a:latin typeface="Century Gothic" panose="020B0502020202020204" pitchFamily="34" charset="0"/>
              </a:rPr>
              <a:t> termer </a:t>
            </a:r>
            <a:r>
              <a:rPr lang="en-US" sz="1700" dirty="0" err="1">
                <a:latin typeface="Century Gothic" panose="020B0502020202020204" pitchFamily="34" charset="0"/>
              </a:rPr>
              <a:t>är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en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i="1" dirty="0" err="1">
                <a:latin typeface="Century Gothic" panose="020B0502020202020204" pitchFamily="34" charset="0"/>
              </a:rPr>
              <a:t>modell</a:t>
            </a:r>
            <a:r>
              <a:rPr lang="en-US" sz="1700" i="1" dirty="0">
                <a:latin typeface="Century Gothic" panose="020B0502020202020204" pitchFamily="34" charset="0"/>
              </a:rPr>
              <a:t>, </a:t>
            </a:r>
            <a:r>
              <a:rPr lang="en-US" sz="1700" i="1" dirty="0" err="1">
                <a:latin typeface="Century Gothic" panose="020B0502020202020204" pitchFamily="34" charset="0"/>
              </a:rPr>
              <a:t>i</a:t>
            </a:r>
            <a:r>
              <a:rPr lang="en-US" sz="1700" i="1" dirty="0">
                <a:latin typeface="Century Gothic" panose="020B0502020202020204" pitchFamily="34" charset="0"/>
              </a:rPr>
              <a:t> </a:t>
            </a:r>
            <a:r>
              <a:rPr lang="en-US" sz="1700" i="1" dirty="0" err="1">
                <a:latin typeface="Century Gothic" panose="020B0502020202020204" pitchFamily="34" charset="0"/>
              </a:rPr>
              <a:t>vår</a:t>
            </a:r>
            <a:r>
              <a:rPr lang="en-US" sz="1700" i="1" dirty="0">
                <a:latin typeface="Century Gothic" panose="020B0502020202020204" pitchFamily="34" charset="0"/>
              </a:rPr>
              <a:t> </a:t>
            </a:r>
            <a:r>
              <a:rPr lang="en-US" sz="1700" i="1" dirty="0" err="1">
                <a:latin typeface="Century Gothic" panose="020B0502020202020204" pitchFamily="34" charset="0"/>
              </a:rPr>
              <a:t>kontext</a:t>
            </a:r>
            <a:r>
              <a:rPr lang="en-US" sz="1700" i="1" dirty="0">
                <a:latin typeface="Century Gothic" panose="020B0502020202020204" pitchFamily="34" charset="0"/>
              </a:rPr>
              <a:t>,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ett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försök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att</a:t>
            </a:r>
            <a:r>
              <a:rPr lang="en-US" sz="1700" dirty="0">
                <a:latin typeface="Century Gothic" panose="020B0502020202020204" pitchFamily="34" charset="0"/>
              </a:rPr>
              <a:t>, med </a:t>
            </a:r>
            <a:r>
              <a:rPr lang="en-US" sz="1700" dirty="0" err="1">
                <a:latin typeface="Century Gothic" panose="020B0502020202020204" pitchFamily="34" charset="0"/>
              </a:rPr>
              <a:t>regler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och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matematik</a:t>
            </a:r>
            <a:r>
              <a:rPr lang="en-US" sz="1700" dirty="0">
                <a:latin typeface="Century Gothic" panose="020B0502020202020204" pitchFamily="34" charset="0"/>
              </a:rPr>
              <a:t>, </a:t>
            </a:r>
            <a:r>
              <a:rPr lang="en-US" sz="1700" dirty="0" err="1">
                <a:latin typeface="Century Gothic" panose="020B0502020202020204" pitchFamily="34" charset="0"/>
              </a:rPr>
              <a:t>efterlikna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en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viss</a:t>
            </a:r>
            <a:r>
              <a:rPr lang="en-US" sz="1700" dirty="0">
                <a:latin typeface="Century Gothic" panose="020B0502020202020204" pitchFamily="34" charset="0"/>
              </a:rPr>
              <a:t> process. </a:t>
            </a:r>
          </a:p>
          <a:p>
            <a:pPr marL="0" indent="0">
              <a:buNone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Century Gothic" panose="020B0502020202020204" pitchFamily="34" charset="0"/>
              </a:rPr>
              <a:t>Ju </a:t>
            </a:r>
            <a:r>
              <a:rPr lang="en-US" sz="1700" dirty="0" err="1">
                <a:latin typeface="Century Gothic" panose="020B0502020202020204" pitchFamily="34" charset="0"/>
              </a:rPr>
              <a:t>bättre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modellen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stämmer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överens</a:t>
            </a:r>
            <a:r>
              <a:rPr lang="en-US" sz="1700" dirty="0">
                <a:latin typeface="Century Gothic" panose="020B0502020202020204" pitchFamily="34" charset="0"/>
              </a:rPr>
              <a:t> med </a:t>
            </a:r>
            <a:r>
              <a:rPr lang="en-US" sz="1700" dirty="0" err="1">
                <a:latin typeface="Century Gothic" panose="020B0502020202020204" pitchFamily="34" charset="0"/>
              </a:rPr>
              <a:t>verkligheten</a:t>
            </a:r>
            <a:r>
              <a:rPr lang="en-US" sz="1700" dirty="0">
                <a:latin typeface="Century Gothic" panose="020B0502020202020204" pitchFamily="34" charset="0"/>
              </a:rPr>
              <a:t>, </a:t>
            </a:r>
            <a:r>
              <a:rPr lang="en-US" sz="1700" dirty="0" err="1">
                <a:latin typeface="Century Gothic" panose="020B0502020202020204" pitchFamily="34" charset="0"/>
              </a:rPr>
              <a:t>desto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bättre</a:t>
            </a:r>
            <a:r>
              <a:rPr lang="en-US" sz="1700" dirty="0">
                <a:latin typeface="Century Gothic" panose="020B0502020202020204" pitchFamily="34" charset="0"/>
              </a:rPr>
              <a:t> </a:t>
            </a:r>
            <a:r>
              <a:rPr lang="en-US" sz="1700" dirty="0" err="1">
                <a:latin typeface="Century Gothic" panose="020B0502020202020204" pitchFamily="34" charset="0"/>
              </a:rPr>
              <a:t>anses</a:t>
            </a:r>
            <a:r>
              <a:rPr lang="en-US" sz="1700" dirty="0">
                <a:latin typeface="Century Gothic" panose="020B0502020202020204" pitchFamily="34" charset="0"/>
              </a:rPr>
              <a:t> den </a:t>
            </a:r>
            <a:r>
              <a:rPr lang="en-US" sz="1700" dirty="0" err="1">
                <a:latin typeface="Century Gothic" panose="020B0502020202020204" pitchFamily="34" charset="0"/>
              </a:rPr>
              <a:t>vara</a:t>
            </a:r>
            <a:r>
              <a:rPr lang="en-US" sz="1700" dirty="0">
                <a:latin typeface="Century Gothic" panose="020B0502020202020204" pitchFamily="34" charset="0"/>
              </a:rPr>
              <a:t>!</a:t>
            </a: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SE" sz="1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A0B4F-B9DB-FC2C-F89D-14EFBC2E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68" y="2515405"/>
            <a:ext cx="2280949" cy="1827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3103F4-407F-BF10-82F7-5000DD87F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"/>
          <a:stretch/>
        </p:blipFill>
        <p:spPr>
          <a:xfrm>
            <a:off x="7274664" y="1643825"/>
            <a:ext cx="1187589" cy="3800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AB449-F2BE-E1F6-CB67-14CF7D6084FB}"/>
              </a:ext>
            </a:extLst>
          </p:cNvPr>
          <p:cNvSpPr txBox="1"/>
          <p:nvPr/>
        </p:nvSpPr>
        <p:spPr>
          <a:xfrm>
            <a:off x="482735" y="3118992"/>
            <a:ext cx="6804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Century Gothic" panose="020B0502020202020204" pitchFamily="34" charset="0"/>
              </a:rPr>
              <a:t>Exempel</a:t>
            </a:r>
            <a:r>
              <a:rPr lang="en-US" sz="18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	</a:t>
            </a:r>
            <a:r>
              <a:rPr lang="en-US" sz="1800" dirty="0" err="1">
                <a:latin typeface="Century Gothic" panose="020B0502020202020204" pitchFamily="34" charset="0"/>
              </a:rPr>
              <a:t>Här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har</a:t>
            </a:r>
            <a:r>
              <a:rPr lang="en-US" sz="1800" dirty="0">
                <a:latin typeface="Century Gothic" panose="020B0502020202020204" pitchFamily="34" charset="0"/>
              </a:rPr>
              <a:t> vi </a:t>
            </a:r>
            <a:r>
              <a:rPr lang="en-US" sz="1800" dirty="0" err="1">
                <a:latin typeface="Century Gothic" panose="020B0502020202020204" pitchFamily="34" charset="0"/>
              </a:rPr>
              <a:t>en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modell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som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försöker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förutspå</a:t>
            </a:r>
            <a:r>
              <a:rPr lang="en-US" sz="1800" dirty="0">
                <a:latin typeface="Century Gothic" panose="020B0502020202020204" pitchFamily="34" charset="0"/>
              </a:rPr>
              <a:t> 	</a:t>
            </a:r>
            <a:r>
              <a:rPr lang="en-US" sz="1800" dirty="0" err="1">
                <a:latin typeface="Century Gothic" panose="020B0502020202020204" pitchFamily="34" charset="0"/>
              </a:rPr>
              <a:t>värdet</a:t>
            </a:r>
            <a:r>
              <a:rPr lang="en-US" sz="1800" dirty="0">
                <a:latin typeface="Century Gothic" panose="020B0502020202020204" pitchFamily="34" charset="0"/>
              </a:rPr>
              <a:t> av </a:t>
            </a:r>
            <a:r>
              <a:rPr lang="en-US" sz="1800" dirty="0" err="1">
                <a:latin typeface="Century Gothic" panose="020B0502020202020204" pitchFamily="34" charset="0"/>
              </a:rPr>
              <a:t>ett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hus</a:t>
            </a:r>
            <a:r>
              <a:rPr lang="en-US" sz="1800" dirty="0">
                <a:latin typeface="Century Gothic" panose="020B0502020202020204" pitchFamily="34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</a:rPr>
              <a:t>baserat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på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vissa</a:t>
            </a:r>
            <a:r>
              <a:rPr lang="en-US" sz="1800" dirty="0">
                <a:latin typeface="Century Gothic" panose="020B0502020202020204" pitchFamily="34" charset="0"/>
              </a:rPr>
              <a:t> features.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Vi </a:t>
            </a:r>
            <a:r>
              <a:rPr lang="en-US" sz="1800" i="1" dirty="0">
                <a:latin typeface="Century Gothic" panose="020B0502020202020204" pitchFamily="34" charset="0"/>
              </a:rPr>
              <a:t>vet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ju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att</a:t>
            </a:r>
            <a:r>
              <a:rPr lang="en-US" sz="1800" dirty="0">
                <a:latin typeface="Century Gothic" panose="020B0502020202020204" pitchFamily="34" charset="0"/>
              </a:rPr>
              <a:t> det </a:t>
            </a:r>
            <a:r>
              <a:rPr lang="en-US" sz="1800" dirty="0" err="1">
                <a:latin typeface="Century Gothic" panose="020B0502020202020204" pitchFamily="34" charset="0"/>
              </a:rPr>
              <a:t>finns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ett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samband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mellan</a:t>
            </a:r>
            <a:r>
              <a:rPr lang="en-US" sz="1800" dirty="0">
                <a:latin typeface="Century Gothic" panose="020B0502020202020204" pitchFamily="34" charset="0"/>
              </a:rPr>
              <a:t> features </a:t>
            </a:r>
            <a:r>
              <a:rPr lang="en-US" sz="1800" dirty="0" err="1">
                <a:latin typeface="Century Gothic" panose="020B0502020202020204" pitchFamily="34" charset="0"/>
              </a:rPr>
              <a:t>och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priset</a:t>
            </a:r>
            <a:r>
              <a:rPr lang="en-US" sz="1800" dirty="0">
                <a:latin typeface="Century Gothic" panose="020B0502020202020204" pitchFamily="34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</a:rPr>
              <a:t>och</a:t>
            </a:r>
            <a:r>
              <a:rPr lang="en-US" sz="1800" dirty="0">
                <a:latin typeface="Century Gothic" panose="020B0502020202020204" pitchFamily="34" charset="0"/>
              </a:rPr>
              <a:t> det </a:t>
            </a:r>
            <a:r>
              <a:rPr lang="en-US" sz="1800" dirty="0" err="1">
                <a:latin typeface="Century Gothic" panose="020B0502020202020204" pitchFamily="34" charset="0"/>
              </a:rPr>
              <a:t>är</a:t>
            </a:r>
            <a:r>
              <a:rPr lang="en-US" sz="1800" dirty="0">
                <a:latin typeface="Century Gothic" panose="020B0502020202020204" pitchFamily="34" charset="0"/>
              </a:rPr>
              <a:t> just det </a:t>
            </a:r>
            <a:r>
              <a:rPr lang="en-US" sz="1800" dirty="0" err="1">
                <a:latin typeface="Century Gothic" panose="020B0502020202020204" pitchFamily="34" charset="0"/>
              </a:rPr>
              <a:t>sambandet</a:t>
            </a:r>
            <a:r>
              <a:rPr lang="en-US" sz="1800" dirty="0">
                <a:latin typeface="Century Gothic" panose="020B0502020202020204" pitchFamily="34" charset="0"/>
              </a:rPr>
              <a:t> vi </a:t>
            </a:r>
            <a:r>
              <a:rPr lang="en-US" sz="1800" dirty="0" err="1">
                <a:latin typeface="Century Gothic" panose="020B0502020202020204" pitchFamily="34" charset="0"/>
              </a:rPr>
              <a:t>försöker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konstruera</a:t>
            </a:r>
            <a:endParaRPr lang="en-US" sz="1800" i="1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C18B23-060B-7AAE-70B7-7318FE9D244F}"/>
              </a:ext>
            </a:extLst>
          </p:cNvPr>
          <p:cNvCxnSpPr>
            <a:cxnSpLocks/>
          </p:cNvCxnSpPr>
          <p:nvPr/>
        </p:nvCxnSpPr>
        <p:spPr>
          <a:xfrm>
            <a:off x="8512472" y="1999839"/>
            <a:ext cx="848615" cy="122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A009F-304C-AC55-648B-2025B3077C5D}"/>
              </a:ext>
            </a:extLst>
          </p:cNvPr>
          <p:cNvCxnSpPr>
            <a:cxnSpLocks/>
          </p:cNvCxnSpPr>
          <p:nvPr/>
        </p:nvCxnSpPr>
        <p:spPr>
          <a:xfrm>
            <a:off x="8512471" y="2808984"/>
            <a:ext cx="717048" cy="620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AB6F47-2526-4856-6B6A-A4351F0EB027}"/>
              </a:ext>
            </a:extLst>
          </p:cNvPr>
          <p:cNvCxnSpPr>
            <a:cxnSpLocks/>
          </p:cNvCxnSpPr>
          <p:nvPr/>
        </p:nvCxnSpPr>
        <p:spPr>
          <a:xfrm flipV="1">
            <a:off x="8512471" y="3644443"/>
            <a:ext cx="717048" cy="11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25E065-080E-79CE-788E-5D71E79E9E19}"/>
              </a:ext>
            </a:extLst>
          </p:cNvPr>
          <p:cNvCxnSpPr>
            <a:cxnSpLocks/>
          </p:cNvCxnSpPr>
          <p:nvPr/>
        </p:nvCxnSpPr>
        <p:spPr>
          <a:xfrm flipV="1">
            <a:off x="8462253" y="3861531"/>
            <a:ext cx="827815" cy="1021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E3F013-5181-B1F2-3827-6E909AE079E3}"/>
              </a:ext>
            </a:extLst>
          </p:cNvPr>
          <p:cNvSpPr txBox="1"/>
          <p:nvPr/>
        </p:nvSpPr>
        <p:spPr>
          <a:xfrm>
            <a:off x="9340286" y="3430645"/>
            <a:ext cx="7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modell</a:t>
            </a:r>
            <a:endParaRPr lang="en-US" sz="12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78207A8-1356-2710-F6D5-328CC821C0D1}"/>
              </a:ext>
            </a:extLst>
          </p:cNvPr>
          <p:cNvSpPr txBox="1">
            <a:spLocks noChangeArrowheads="1"/>
          </p:cNvSpPr>
          <p:nvPr/>
        </p:nvSpPr>
        <p:spPr>
          <a:xfrm>
            <a:off x="4579567" y="0"/>
            <a:ext cx="357109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Back to basics</a:t>
            </a:r>
            <a:r>
              <a:rPr lang="en-GB" altLang="en-SE" sz="1600" dirty="0">
                <a:latin typeface="Century Gothic" panose="020B0502020202020204" pitchFamily="34" charset="0"/>
              </a:rPr>
              <a:t>		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modellera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2DEA1A1-C286-F071-D07E-B232FB1EC6B4}"/>
              </a:ext>
            </a:extLst>
          </p:cNvPr>
          <p:cNvSpPr txBox="1">
            <a:spLocks noChangeArrowheads="1"/>
          </p:cNvSpPr>
          <p:nvPr/>
        </p:nvSpPr>
        <p:spPr>
          <a:xfrm>
            <a:off x="4579567" y="0"/>
            <a:ext cx="357109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Back to basics</a:t>
            </a:r>
            <a:r>
              <a:rPr lang="en-GB" altLang="en-SE" sz="1600" dirty="0">
                <a:latin typeface="Century Gothic" panose="020B0502020202020204" pitchFamily="34" charset="0"/>
              </a:rPr>
              <a:t>		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modellera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A0B4F-B9DB-FC2C-F89D-14EFBC2E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68" y="2515405"/>
            <a:ext cx="2280949" cy="1827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3103F4-407F-BF10-82F7-5000DD87F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"/>
          <a:stretch/>
        </p:blipFill>
        <p:spPr>
          <a:xfrm>
            <a:off x="7274664" y="1643825"/>
            <a:ext cx="1187589" cy="3800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AB449-F2BE-E1F6-CB67-14CF7D6084FB}"/>
              </a:ext>
            </a:extLst>
          </p:cNvPr>
          <p:cNvSpPr txBox="1"/>
          <p:nvPr/>
        </p:nvSpPr>
        <p:spPr>
          <a:xfrm>
            <a:off x="551697" y="1377823"/>
            <a:ext cx="58058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Det </a:t>
            </a:r>
            <a:r>
              <a:rPr lang="en-US" dirty="0" err="1">
                <a:latin typeface="Century Gothic" panose="020B0502020202020204" pitchFamily="34" charset="0"/>
              </a:rPr>
              <a:t>finns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oerhört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många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basformer</a:t>
            </a:r>
            <a:r>
              <a:rPr lang="en-US" dirty="0">
                <a:latin typeface="Century Gothic" panose="020B0502020202020204" pitchFamily="34" charset="0"/>
              </a:rPr>
              <a:t> av </a:t>
            </a:r>
            <a:r>
              <a:rPr lang="en-US" dirty="0" err="1">
                <a:latin typeface="Century Gothic" panose="020B0502020202020204" pitchFamily="34" charset="0"/>
              </a:rPr>
              <a:t>modeller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använda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programmering</a:t>
            </a:r>
            <a:r>
              <a:rPr lang="en-US" dirty="0">
                <a:latin typeface="Century Gothic" panose="020B0502020202020204" pitchFamily="34" charset="0"/>
              </a:rPr>
              <a:t> &amp; </a:t>
            </a:r>
            <a:r>
              <a:rPr lang="en-US" dirty="0" err="1">
                <a:latin typeface="Century Gothic" panose="020B0502020202020204" pitchFamily="34" charset="0"/>
              </a:rPr>
              <a:t>maskininlärning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Exempel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entury Gothic" panose="020B0502020202020204" pitchFamily="34" charset="0"/>
              </a:rPr>
              <a:t>Vanliga</a:t>
            </a:r>
            <a:r>
              <a:rPr lang="en-US" dirty="0">
                <a:latin typeface="Century Gothic" panose="020B0502020202020204" pitchFamily="34" charset="0"/>
              </a:rPr>
              <a:t> IF-</a:t>
            </a:r>
            <a:r>
              <a:rPr lang="en-US" dirty="0" err="1">
                <a:latin typeface="Century Gothic" panose="020B0502020202020204" pitchFamily="34" charset="0"/>
              </a:rPr>
              <a:t>satser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Century Gothic" panose="020B0502020202020204" pitchFamily="34" charset="0"/>
              </a:rPr>
              <a:t>Decision trees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SVM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Century Gothic" panose="020B0502020202020204" pitchFamily="34" charset="0"/>
              </a:rPr>
              <a:t>Neural Networks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Transformers (</a:t>
            </a:r>
            <a:r>
              <a:rPr lang="en-US" dirty="0" err="1">
                <a:latin typeface="Century Gothic" panose="020B0502020202020204" pitchFamily="34" charset="0"/>
              </a:rPr>
              <a:t>grunden</a:t>
            </a:r>
            <a:r>
              <a:rPr lang="en-US" dirty="0">
                <a:latin typeface="Century Gothic" panose="020B0502020202020204" pitchFamily="34" charset="0"/>
              </a:rPr>
              <a:t> till ChatGPT)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… </a:t>
            </a:r>
            <a:r>
              <a:rPr lang="en-US" dirty="0" err="1">
                <a:latin typeface="Century Gothic" panose="020B0502020202020204" pitchFamily="34" charset="0"/>
              </a:rPr>
              <a:t>etc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C18B23-060B-7AAE-70B7-7318FE9D244F}"/>
              </a:ext>
            </a:extLst>
          </p:cNvPr>
          <p:cNvCxnSpPr>
            <a:cxnSpLocks/>
          </p:cNvCxnSpPr>
          <p:nvPr/>
        </p:nvCxnSpPr>
        <p:spPr>
          <a:xfrm>
            <a:off x="8512472" y="1999839"/>
            <a:ext cx="848615" cy="122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A009F-304C-AC55-648B-2025B3077C5D}"/>
              </a:ext>
            </a:extLst>
          </p:cNvPr>
          <p:cNvCxnSpPr>
            <a:cxnSpLocks/>
          </p:cNvCxnSpPr>
          <p:nvPr/>
        </p:nvCxnSpPr>
        <p:spPr>
          <a:xfrm>
            <a:off x="8512471" y="2808984"/>
            <a:ext cx="717048" cy="620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AB6F47-2526-4856-6B6A-A4351F0EB027}"/>
              </a:ext>
            </a:extLst>
          </p:cNvPr>
          <p:cNvCxnSpPr>
            <a:cxnSpLocks/>
          </p:cNvCxnSpPr>
          <p:nvPr/>
        </p:nvCxnSpPr>
        <p:spPr>
          <a:xfrm flipV="1">
            <a:off x="8512471" y="3644443"/>
            <a:ext cx="717048" cy="11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25E065-080E-79CE-788E-5D71E79E9E19}"/>
              </a:ext>
            </a:extLst>
          </p:cNvPr>
          <p:cNvCxnSpPr>
            <a:cxnSpLocks/>
          </p:cNvCxnSpPr>
          <p:nvPr/>
        </p:nvCxnSpPr>
        <p:spPr>
          <a:xfrm flipV="1">
            <a:off x="8462253" y="3861531"/>
            <a:ext cx="827815" cy="1021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E3F013-5181-B1F2-3827-6E909AE079E3}"/>
              </a:ext>
            </a:extLst>
          </p:cNvPr>
          <p:cNvSpPr txBox="1"/>
          <p:nvPr/>
        </p:nvSpPr>
        <p:spPr>
          <a:xfrm>
            <a:off x="9340286" y="3430645"/>
            <a:ext cx="7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modell</a:t>
            </a:r>
            <a:endParaRPr lang="en-US" sz="12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C3F1-6E82-30B3-E209-B2D7ECC2CF5B}"/>
              </a:ext>
            </a:extLst>
          </p:cNvPr>
          <p:cNvSpPr txBox="1"/>
          <p:nvPr/>
        </p:nvSpPr>
        <p:spPr>
          <a:xfrm>
            <a:off x="551697" y="4883122"/>
            <a:ext cx="58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latin typeface="Century Gothic" panose="020B0502020202020204" pitchFamily="34" charset="0"/>
              </a:rPr>
              <a:t>Varje</a:t>
            </a:r>
            <a:r>
              <a:rPr lang="en-US" b="1" dirty="0">
                <a:latin typeface="Century Gothic" panose="020B0502020202020204" pitchFamily="34" charset="0"/>
              </a:rPr>
              <a:t> approach </a:t>
            </a:r>
            <a:r>
              <a:rPr lang="en-US" b="1" dirty="0" err="1">
                <a:latin typeface="Century Gothic" panose="020B0502020202020204" pitchFamily="34" charset="0"/>
              </a:rPr>
              <a:t>har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sina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egna</a:t>
            </a:r>
            <a:r>
              <a:rPr lang="en-US" b="1" dirty="0">
                <a:latin typeface="Century Gothic" panose="020B0502020202020204" pitchFamily="34" charset="0"/>
              </a:rPr>
              <a:t> för- </a:t>
            </a:r>
            <a:r>
              <a:rPr lang="en-US" b="1" dirty="0" err="1">
                <a:latin typeface="Century Gothic" panose="020B0502020202020204" pitchFamily="34" charset="0"/>
              </a:rPr>
              <a:t>och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nackdelar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2DEA1A1-C286-F071-D07E-B232FB1EC6B4}"/>
              </a:ext>
            </a:extLst>
          </p:cNvPr>
          <p:cNvSpPr txBox="1">
            <a:spLocks noChangeArrowheads="1"/>
          </p:cNvSpPr>
          <p:nvPr/>
        </p:nvSpPr>
        <p:spPr>
          <a:xfrm>
            <a:off x="4379448" y="0"/>
            <a:ext cx="3433103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Neurala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Nätverk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close-up of a nerve cell&#10;&#10;Description automatically generated">
            <a:extLst>
              <a:ext uri="{FF2B5EF4-FFF2-40B4-BE49-F238E27FC236}">
                <a16:creationId xmlns:a16="http://schemas.microsoft.com/office/drawing/2014/main" id="{88A1AB5B-83BA-E612-A3CA-96FF5C83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30" y="1690942"/>
            <a:ext cx="4634821" cy="347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08022-B544-5E7A-5890-2961399B2AEC}"/>
              </a:ext>
            </a:extLst>
          </p:cNvPr>
          <p:cNvSpPr txBox="1"/>
          <p:nvPr/>
        </p:nvSpPr>
        <p:spPr>
          <a:xfrm>
            <a:off x="386499" y="1690942"/>
            <a:ext cx="62260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u="sng" dirty="0" err="1">
                <a:latin typeface="Century Gothic" panose="020B0502020202020204" pitchFamily="34" charset="0"/>
              </a:rPr>
              <a:t>Bakgrund</a:t>
            </a:r>
            <a:endParaRPr lang="en-US" u="sng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Neurala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nätverk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I </a:t>
            </a:r>
            <a:r>
              <a:rPr lang="en-US" dirty="0" err="1">
                <a:latin typeface="Century Gothic" panose="020B0502020202020204" pitchFamily="34" charset="0"/>
              </a:rPr>
              <a:t>grunden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försök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försöka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efterlikna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mycket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förenklat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sätt</a:t>
            </a:r>
            <a:r>
              <a:rPr lang="en-US" dirty="0">
                <a:latin typeface="Century Gothic" panose="020B0502020202020204" pitchFamily="34" charset="0"/>
              </a:rPr>
              <a:t>) de </a:t>
            </a:r>
            <a:r>
              <a:rPr lang="en-US" dirty="0" err="1">
                <a:latin typeface="Century Gothic" panose="020B0502020202020204" pitchFamily="34" charset="0"/>
              </a:rPr>
              <a:t>biologiska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nätverk</a:t>
            </a:r>
            <a:r>
              <a:rPr lang="en-US" dirty="0">
                <a:latin typeface="Century Gothic" panose="020B0502020202020204" pitchFamily="34" charset="0"/>
              </a:rPr>
              <a:t> av </a:t>
            </a:r>
            <a:r>
              <a:rPr lang="en-US" dirty="0" err="1">
                <a:latin typeface="Century Gothic" panose="020B0502020202020204" pitchFamily="34" charset="0"/>
              </a:rPr>
              <a:t>neuroner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som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hjärnor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Våra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hjärnor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består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snitt</a:t>
            </a:r>
            <a:r>
              <a:rPr lang="en-US" dirty="0">
                <a:latin typeface="Century Gothic" panose="020B0502020202020204" pitchFamily="34" charset="0"/>
              </a:rPr>
              <a:t> av ~ 86 </a:t>
            </a:r>
            <a:r>
              <a:rPr lang="en-US" dirty="0" err="1">
                <a:latin typeface="Century Gothic" panose="020B0502020202020204" pitchFamily="34" charset="0"/>
              </a:rPr>
              <a:t>miljarder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enstaka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neuroner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br>
              <a:rPr lang="en-US" dirty="0">
                <a:latin typeface="Century Gothic" panose="020B0502020202020204" pitchFamily="34" charset="0"/>
              </a:rPr>
            </a:b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Dessa </a:t>
            </a:r>
            <a:r>
              <a:rPr lang="en-US" dirty="0" err="1">
                <a:latin typeface="Century Gothic" panose="020B0502020202020204" pitchFamily="34" charset="0"/>
              </a:rPr>
              <a:t>neuroner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ansvarar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ta </a:t>
            </a:r>
            <a:r>
              <a:rPr lang="en-US" dirty="0" err="1">
                <a:latin typeface="Century Gothic" panose="020B0502020202020204" pitchFamily="34" charset="0"/>
              </a:rPr>
              <a:t>emot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skicka</a:t>
            </a:r>
            <a:r>
              <a:rPr lang="en-US" dirty="0">
                <a:latin typeface="Century Gothic" panose="020B0502020202020204" pitchFamily="34" charset="0"/>
              </a:rPr>
              <a:t> signaler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hjärnan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2DEA1A1-C286-F071-D07E-B232FB1EC6B4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biologiska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8022-B544-5E7A-5890-2961399B2AEC}"/>
              </a:ext>
            </a:extLst>
          </p:cNvPr>
          <p:cNvSpPr txBox="1"/>
          <p:nvPr/>
        </p:nvSpPr>
        <p:spPr>
          <a:xfrm>
            <a:off x="360183" y="1394685"/>
            <a:ext cx="5239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 av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enstaka</a:t>
            </a:r>
            <a:r>
              <a:rPr lang="en-US" dirty="0">
                <a:latin typeface="Century Gothic" panose="020B0502020202020204" pitchFamily="34" charset="0"/>
              </a:rPr>
              <a:t> Neuron (</a:t>
            </a:r>
            <a:r>
              <a:rPr lang="en-US" dirty="0" err="1">
                <a:latin typeface="Century Gothic" panose="020B0502020202020204" pitchFamily="34" charset="0"/>
              </a:rPr>
              <a:t>förenklat</a:t>
            </a:r>
            <a:r>
              <a:rPr lang="en-US" dirty="0">
                <a:latin typeface="Century Gothic" panose="020B0502020202020204" pitchFamily="34" charset="0"/>
              </a:rPr>
              <a:t>):</a:t>
            </a:r>
          </a:p>
        </p:txBody>
      </p:sp>
      <p:pic>
        <p:nvPicPr>
          <p:cNvPr id="4" name="Picture 3" descr="A diagram of a neuron&#10;&#10;Description automatically generated">
            <a:extLst>
              <a:ext uri="{FF2B5EF4-FFF2-40B4-BE49-F238E27FC236}">
                <a16:creationId xmlns:a16="http://schemas.microsoft.com/office/drawing/2014/main" id="{AC27962A-225D-6029-67A9-113AA1D13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9990"/>
          <a:stretch/>
        </p:blipFill>
        <p:spPr>
          <a:xfrm>
            <a:off x="6096000" y="1943084"/>
            <a:ext cx="5239721" cy="148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C2A34-BBF5-4107-E459-AE41732FF21E}"/>
              </a:ext>
            </a:extLst>
          </p:cNvPr>
          <p:cNvSpPr txBox="1"/>
          <p:nvPr/>
        </p:nvSpPr>
        <p:spPr>
          <a:xfrm>
            <a:off x="360183" y="1895390"/>
            <a:ext cx="52397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Ta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emot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signaler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från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bla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andra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neuroner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genom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sina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dendrites 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som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är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kopplade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till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andra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neuroner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Dessa signaler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tas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emot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av nucleus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cellkärnan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Cellkärnan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‘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bry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’ sig om de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inputsen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olika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mycket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Om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signalerna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tillsammans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tillräckligt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starka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skicka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då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själv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vidare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signal via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axonen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Genom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synapserna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åker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signalen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vidare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till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andra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neuroner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7C21B2-CFD1-7B78-F53A-CA38F2221ACF}"/>
                  </a:ext>
                </a:extLst>
              </p:cNvPr>
              <p:cNvSpPr/>
              <p:nvPr/>
            </p:nvSpPr>
            <p:spPr>
              <a:xfrm>
                <a:off x="8583203" y="2578386"/>
                <a:ext cx="864000" cy="86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7C21B2-CFD1-7B78-F53A-CA38F2221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203" y="2578386"/>
                <a:ext cx="864000" cy="864000"/>
              </a:xfrm>
              <a:prstGeom prst="ellipse">
                <a:avLst/>
              </a:prstGeom>
              <a:blipFill>
                <a:blip r:embed="rId2"/>
                <a:stretch>
                  <a:fillRect l="-48611" t="-49306" r="-34028" b="-84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1CB1CB-09B9-90D0-997E-D07549AF6EDB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1CB1CB-09B9-90D0-997E-D07549AF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B2A1B-A65E-65A8-A1CA-25CC07E6ED6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DFA67C-EC99-1095-998F-E2E0358A30FA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7F73CC-C1EE-3BF6-42C6-4A28383D997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AB97D-534F-13AE-07D0-DB51E56B6ABC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FF981A-FB8A-22F3-CBA7-0FACC8FB19C6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FF981A-FB8A-22F3-CBA7-0FACC8FB1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4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9E538E-8D22-92EC-181A-B491C55AA6EC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9E538E-8D22-92EC-181A-B491C55A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5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08CFF5-1BE2-EF1E-ADC1-349BC38AB9F0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08CFF5-1BE2-EF1E-ADC1-349BC38A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6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4CE7B39-22EA-9701-BDFE-B25FCA1CFAEE}"/>
              </a:ext>
            </a:extLst>
          </p:cNvPr>
          <p:cNvSpPr txBox="1"/>
          <p:nvPr/>
        </p:nvSpPr>
        <p:spPr>
          <a:xfrm>
            <a:off x="360185" y="1388335"/>
            <a:ext cx="332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En </a:t>
            </a:r>
            <a:r>
              <a:rPr lang="en-US" dirty="0" err="1">
                <a:latin typeface="Century Gothic" panose="020B0502020202020204" pitchFamily="34" charset="0"/>
              </a:rPr>
              <a:t>enstaka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 err="1">
                <a:latin typeface="Century Gothic" panose="020B0502020202020204" pitchFamily="34" charset="0"/>
              </a:rPr>
              <a:t>artificiell</a:t>
            </a:r>
            <a:r>
              <a:rPr lang="en-US" dirty="0">
                <a:latin typeface="Century Gothic" panose="020B0502020202020204" pitchFamily="34" charset="0"/>
              </a:rPr>
              <a:t> Neuron: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52FEEA-645F-9426-4256-A86A36402CDF}"/>
                  </a:ext>
                </a:extLst>
              </p:cNvPr>
              <p:cNvSpPr txBox="1"/>
              <p:nvPr/>
            </p:nvSpPr>
            <p:spPr>
              <a:xfrm>
                <a:off x="360183" y="1895390"/>
                <a:ext cx="5343764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rPr>
                  <a:t>Tar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rPr>
                  <a:t>emot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+mn-ea"/>
                    <a:cs typeface="+mn-cs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sina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inputs (signaler)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800" kern="12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Multiplicerar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de med respective </a:t>
                </a:r>
                <a:r>
                  <a:rPr lang="en-US" i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800" i="1" kern="1200" dirty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‘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Cellkärnan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’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summerar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sedan </a:t>
                </a:r>
                <a:r>
                  <a:rPr lang="en-US" dirty="0" err="1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ihop</a:t>
                </a:r>
                <a:r>
                  <a:rPr lang="en-US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 dessa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52FEEA-645F-9426-4256-A86A36402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3" y="1895390"/>
                <a:ext cx="5343764" cy="2031325"/>
              </a:xfrm>
              <a:prstGeom prst="rect">
                <a:avLst/>
              </a:prstGeom>
              <a:blipFill>
                <a:blip r:embed="rId7"/>
                <a:stretch>
                  <a:fillRect l="-912" t="-18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C053DF-0FFC-1C3A-6C3C-19FFCBBE2A3D}"/>
                  </a:ext>
                </a:extLst>
              </p:cNvPr>
              <p:cNvSpPr txBox="1"/>
              <p:nvPr/>
            </p:nvSpPr>
            <p:spPr>
              <a:xfrm>
                <a:off x="779589" y="3758323"/>
                <a:ext cx="450495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E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C053DF-0FFC-1C3A-6C3C-19FFCBBE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9" y="3758323"/>
                <a:ext cx="4504951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7754C0-5534-E939-0EA4-C2D43CBBB9F5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7754C0-5534-E939-0EA4-C2D43CBB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9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ED8046E-8FCF-EE6D-2238-23B9D52081E9}"/>
              </a:ext>
            </a:extLst>
          </p:cNvPr>
          <p:cNvSpPr txBox="1"/>
          <p:nvPr/>
        </p:nvSpPr>
        <p:spPr>
          <a:xfrm>
            <a:off x="8277667" y="2214312"/>
            <a:ext cx="14959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0AAB31-5FB0-9CF6-2197-BE56FF23E89A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065DD-88B6-346C-33F1-645FFA6763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491" y="5184136"/>
            <a:ext cx="6505575" cy="476250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73E90CD8-9F37-C06C-663B-1B3215496360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8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A52FEEA-645F-9426-4256-A86A36402CDF}"/>
              </a:ext>
            </a:extLst>
          </p:cNvPr>
          <p:cNvSpPr txBox="1"/>
          <p:nvPr/>
        </p:nvSpPr>
        <p:spPr>
          <a:xfrm>
            <a:off x="360182" y="1895390"/>
            <a:ext cx="5724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Det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saknas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faktiskt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mycket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viktig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input till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här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. Vi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kallar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den för bias term,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och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uttrycker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den med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symbolen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>
                <a:solidFill>
                  <a:srgbClr val="92D050"/>
                </a:solidFill>
                <a:latin typeface="Century Gothic" panose="020B0502020202020204" pitchFamily="34" charset="0"/>
              </a:rPr>
              <a:t>b</a:t>
            </a:r>
            <a:r>
              <a:rPr lang="en-US" i="1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uppfyller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samma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roll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b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linjära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modeller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exempelvis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y = ax + 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056E4-A1B8-3B51-9BBE-600341783E5C}"/>
              </a:ext>
            </a:extLst>
          </p:cNvPr>
          <p:cNvSpPr txBox="1"/>
          <p:nvPr/>
        </p:nvSpPr>
        <p:spPr>
          <a:xfrm>
            <a:off x="7652659" y="4092647"/>
            <a:ext cx="265879" cy="2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solidFill>
                  <a:srgbClr val="92D050"/>
                </a:solidFill>
                <a:latin typeface="Century Gothic" panose="020B0502020202020204" pitchFamily="34" charset="0"/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766286-3503-B219-F069-00C2D1E47419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7918538" y="3315856"/>
            <a:ext cx="791195" cy="776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3F3D8-1D6F-1BB6-821C-DA3477469F5F}"/>
              </a:ext>
            </a:extLst>
          </p:cNvPr>
          <p:cNvSpPr txBox="1"/>
          <p:nvPr/>
        </p:nvSpPr>
        <p:spPr>
          <a:xfrm>
            <a:off x="388140" y="3858158"/>
            <a:ext cx="5724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Vår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nya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summa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blir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då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65CB4-906A-C7F4-0201-FB87A222D465}"/>
                  </a:ext>
                </a:extLst>
              </p:cNvPr>
              <p:cNvSpPr txBox="1"/>
              <p:nvPr/>
            </p:nvSpPr>
            <p:spPr>
              <a:xfrm>
                <a:off x="388140" y="4435932"/>
                <a:ext cx="532765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sz="1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65CB4-906A-C7F4-0201-FB87A222D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0" y="4435932"/>
                <a:ext cx="532765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3CF8F95-D165-95AD-98DF-1FEE10CBEBDB}"/>
              </a:ext>
            </a:extLst>
          </p:cNvPr>
          <p:cNvSpPr/>
          <p:nvPr/>
        </p:nvSpPr>
        <p:spPr>
          <a:xfrm>
            <a:off x="8583203" y="2578386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0B23A-A887-A629-A97F-7B3004BFE37A}"/>
                  </a:ext>
                </a:extLst>
              </p:cNvPr>
              <p:cNvSpPr txBox="1"/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1100" i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…</a:t>
                </a: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GB" sz="11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0B23A-A887-A629-A97F-7B3004BFE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4" y="1674227"/>
                <a:ext cx="371612" cy="246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3903B4-0355-3EA0-4F4A-9FEBD6DD866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213776" y="1910151"/>
            <a:ext cx="1495957" cy="7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D09F0-3720-20E1-443F-A8385F59035F}"/>
              </a:ext>
            </a:extLst>
          </p:cNvPr>
          <p:cNvCxnSpPr>
            <a:cxnSpLocks/>
          </p:cNvCxnSpPr>
          <p:nvPr/>
        </p:nvCxnSpPr>
        <p:spPr>
          <a:xfrm>
            <a:off x="7213776" y="2518457"/>
            <a:ext cx="1396824" cy="35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75752-74CB-3C11-C4E0-AB6CBCBA6A2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213776" y="3010386"/>
            <a:ext cx="136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862AD4-2823-160E-D1A4-44882453C5EC}"/>
              </a:ext>
            </a:extLst>
          </p:cNvPr>
          <p:cNvCxnSpPr>
            <a:cxnSpLocks/>
          </p:cNvCxnSpPr>
          <p:nvPr/>
        </p:nvCxnSpPr>
        <p:spPr>
          <a:xfrm flipV="1">
            <a:off x="7213776" y="3219649"/>
            <a:ext cx="1422224" cy="7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8F653-54D5-AE86-F07D-9D2D636CBB3B}"/>
                  </a:ext>
                </a:extLst>
              </p:cNvPr>
              <p:cNvSpPr txBox="1"/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8F653-54D5-AE86-F07D-9D2D636C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037209"/>
                <a:ext cx="193450" cy="169277"/>
              </a:xfrm>
              <a:prstGeom prst="rect">
                <a:avLst/>
              </a:prstGeom>
              <a:blipFill>
                <a:blip r:embed="rId4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6E59A5-6627-0472-D167-F91BDE44841B}"/>
                  </a:ext>
                </a:extLst>
              </p:cNvPr>
              <p:cNvSpPr txBox="1"/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6E59A5-6627-0472-D167-F91BDE448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468228"/>
                <a:ext cx="196721" cy="169277"/>
              </a:xfrm>
              <a:prstGeom prst="rect">
                <a:avLst/>
              </a:prstGeom>
              <a:blipFill>
                <a:blip r:embed="rId5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E9F57D-1F9F-CD86-D022-043706FCF37B}"/>
                  </a:ext>
                </a:extLst>
              </p:cNvPr>
              <p:cNvSpPr txBox="1"/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E9F57D-1F9F-CD86-D022-043706FC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72" y="3477009"/>
                <a:ext cx="197233" cy="169277"/>
              </a:xfrm>
              <a:prstGeom prst="rect">
                <a:avLst/>
              </a:prstGeom>
              <a:blipFill>
                <a:blip r:embed="rId6"/>
                <a:stretch>
                  <a:fillRect l="-9091" r="-606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0EF08E-A6A9-9BA7-72BC-338E85116A0C}"/>
                  </a:ext>
                </a:extLst>
              </p:cNvPr>
              <p:cNvSpPr txBox="1"/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11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0EF08E-A6A9-9BA7-72BC-338E8511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55" y="2821321"/>
                <a:ext cx="196721" cy="169277"/>
              </a:xfrm>
              <a:prstGeom prst="rect">
                <a:avLst/>
              </a:prstGeom>
              <a:blipFill>
                <a:blip r:embed="rId7"/>
                <a:stretch>
                  <a:fillRect l="-9375" r="-9375" b="-178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7E2E93B-AAE7-09F3-8CA9-4F2FAF1341FE}"/>
              </a:ext>
            </a:extLst>
          </p:cNvPr>
          <p:cNvSpPr txBox="1"/>
          <p:nvPr/>
        </p:nvSpPr>
        <p:spPr>
          <a:xfrm>
            <a:off x="8277667" y="2214312"/>
            <a:ext cx="14822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 err="1">
                <a:latin typeface="Century Gothic" panose="020B0502020202020204" pitchFamily="34" charset="0"/>
              </a:rPr>
              <a:t>Summeringsfunktion</a:t>
            </a:r>
            <a:endParaRPr lang="en-US" sz="105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C7439-C570-1274-6E64-4EC80F2820BF}"/>
                  </a:ext>
                </a:extLst>
              </p:cNvPr>
              <p:cNvSpPr txBox="1"/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SE" sz="10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SE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E" sz="1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E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E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SE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C7439-C570-1274-6E64-4EC80F28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9" y="2800328"/>
                <a:ext cx="691023" cy="420115"/>
              </a:xfrm>
              <a:prstGeom prst="rect">
                <a:avLst/>
              </a:prstGeom>
              <a:blipFill>
                <a:blip r:embed="rId8"/>
                <a:stretch>
                  <a:fillRect l="-36283" t="-121739" r="-98230" b="-1855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81D3950-33E3-C3D4-5CE8-1953716A7185}"/>
              </a:ext>
            </a:extLst>
          </p:cNvPr>
          <p:cNvSpPr txBox="1"/>
          <p:nvPr/>
        </p:nvSpPr>
        <p:spPr>
          <a:xfrm>
            <a:off x="6732695" y="1369637"/>
            <a:ext cx="5952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b="1" dirty="0">
                <a:latin typeface="Century Gothic" panose="020B0502020202020204" pitchFamily="34" charset="0"/>
              </a:rPr>
              <a:t>inputs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4CE2F-A557-DCED-49A1-22F4FC585B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140" y="5701015"/>
            <a:ext cx="6819900" cy="409575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A03B9E4C-03A9-3BB1-02E2-35818B62DA93}"/>
              </a:ext>
            </a:extLst>
          </p:cNvPr>
          <p:cNvSpPr txBox="1">
            <a:spLocks noChangeArrowheads="1"/>
          </p:cNvSpPr>
          <p:nvPr/>
        </p:nvSpPr>
        <p:spPr>
          <a:xfrm>
            <a:off x="5080337" y="0"/>
            <a:ext cx="2688774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Neuroner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</a:t>
            </a:r>
            <a:r>
              <a:rPr lang="en-GB" altLang="en-SE" sz="1600" dirty="0" err="1">
                <a:latin typeface="Century Gothic" panose="020B0502020202020204" pitchFamily="34" charset="0"/>
              </a:rPr>
              <a:t>Artificiella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1542</Words>
  <Application>Microsoft Office PowerPoint</Application>
  <PresentationFormat>Widescreen</PresentationFormat>
  <Paragraphs>457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Gothic</vt:lpstr>
      <vt:lpstr>Office Theme</vt:lpstr>
      <vt:lpstr>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93</cp:revision>
  <dcterms:created xsi:type="dcterms:W3CDTF">2023-07-30T08:43:54Z</dcterms:created>
  <dcterms:modified xsi:type="dcterms:W3CDTF">2024-04-11T11:01:14Z</dcterms:modified>
</cp:coreProperties>
</file>