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6" r:id="rId3"/>
    <p:sldId id="375" r:id="rId4"/>
    <p:sldId id="360" r:id="rId5"/>
    <p:sldId id="377" r:id="rId6"/>
    <p:sldId id="376" r:id="rId7"/>
    <p:sldId id="378" r:id="rId8"/>
    <p:sldId id="380" r:id="rId9"/>
    <p:sldId id="381" r:id="rId10"/>
    <p:sldId id="382" r:id="rId11"/>
    <p:sldId id="383" r:id="rId12"/>
    <p:sldId id="379" r:id="rId13"/>
    <p:sldId id="384" r:id="rId14"/>
    <p:sldId id="397" r:id="rId15"/>
    <p:sldId id="398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2CF"/>
    <a:srgbClr val="80BC00"/>
    <a:srgbClr val="EE88E6"/>
    <a:srgbClr val="30BFF3"/>
    <a:srgbClr val="318DDE"/>
    <a:srgbClr val="7030A0"/>
    <a:srgbClr val="00B0F0"/>
    <a:srgbClr val="C55A11"/>
    <a:srgbClr val="01FF00"/>
    <a:srgbClr val="AA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2651" autoAdjust="0"/>
  </p:normalViewPr>
  <p:slideViewPr>
    <p:cSldViewPr snapToGrid="0">
      <p:cViewPr>
        <p:scale>
          <a:sx n="100" d="100"/>
          <a:sy n="100" d="100"/>
        </p:scale>
        <p:origin x="48" y="-4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09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434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271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2024-03-07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84356" y="3926409"/>
            <a:ext cx="6623288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Random Forest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0E602-779D-0207-5556-68B74CCF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DD88C37-FDDA-7B84-CAF6-92C3FDD41EAF}"/>
              </a:ext>
            </a:extLst>
          </p:cNvPr>
          <p:cNvSpPr txBox="1">
            <a:spLocks noChangeArrowheads="1"/>
          </p:cNvSpPr>
          <p:nvPr/>
        </p:nvSpPr>
        <p:spPr>
          <a:xfrm>
            <a:off x="3812093" y="3098225"/>
            <a:ext cx="456781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But wait, there’s more!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0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6F5B3-2077-363B-A733-9A28092A0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ECDB88A-A68F-E88F-D41E-73408664F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204"/>
          <a:stretch/>
        </p:blipFill>
        <p:spPr>
          <a:xfrm>
            <a:off x="5788421" y="1687033"/>
            <a:ext cx="5942392" cy="412554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566730-7789-988E-90C8-F9B1BACABF53}"/>
              </a:ext>
            </a:extLst>
          </p:cNvPr>
          <p:cNvSpPr/>
          <p:nvPr/>
        </p:nvSpPr>
        <p:spPr>
          <a:xfrm>
            <a:off x="6629401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43E54-F483-B396-40B2-35AA067C9EC6}"/>
              </a:ext>
            </a:extLst>
          </p:cNvPr>
          <p:cNvSpPr/>
          <p:nvPr/>
        </p:nvSpPr>
        <p:spPr>
          <a:xfrm>
            <a:off x="8604249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4DBD6B-881C-0C72-25DF-C74ABC2D3C2F}"/>
              </a:ext>
            </a:extLst>
          </p:cNvPr>
          <p:cNvSpPr/>
          <p:nvPr/>
        </p:nvSpPr>
        <p:spPr>
          <a:xfrm>
            <a:off x="7100890" y="2475972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B7C53F-545E-7AF2-0BE7-5B804F8BA45F}"/>
              </a:ext>
            </a:extLst>
          </p:cNvPr>
          <p:cNvSpPr/>
          <p:nvPr/>
        </p:nvSpPr>
        <p:spPr>
          <a:xfrm>
            <a:off x="8137526" y="2478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CBC32D-C584-35D5-E7BA-AA667EE4206A}"/>
              </a:ext>
            </a:extLst>
          </p:cNvPr>
          <p:cNvSpPr/>
          <p:nvPr/>
        </p:nvSpPr>
        <p:spPr>
          <a:xfrm>
            <a:off x="7404101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7DBA22-C487-76D3-C95B-413D08A4CB41}"/>
              </a:ext>
            </a:extLst>
          </p:cNvPr>
          <p:cNvSpPr/>
          <p:nvPr/>
        </p:nvSpPr>
        <p:spPr>
          <a:xfrm>
            <a:off x="7839076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8810A5-D0AD-8147-43BB-B4A24A909367}"/>
              </a:ext>
            </a:extLst>
          </p:cNvPr>
          <p:cNvSpPr/>
          <p:nvPr/>
        </p:nvSpPr>
        <p:spPr>
          <a:xfrm>
            <a:off x="10588626" y="2476503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C9A8EF-34BD-7F66-5765-AAD9F500109C}"/>
              </a:ext>
            </a:extLst>
          </p:cNvPr>
          <p:cNvSpPr/>
          <p:nvPr/>
        </p:nvSpPr>
        <p:spPr>
          <a:xfrm>
            <a:off x="10588626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A8C0D-5C0C-E5F7-F457-AFEB140D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975" y="3286125"/>
            <a:ext cx="152893" cy="90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09B9C3-112D-863A-C182-6D1499296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467" y="3277394"/>
            <a:ext cx="143352" cy="1023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029776-5FE2-FE99-FCAB-501B710F1223}"/>
              </a:ext>
            </a:extLst>
          </p:cNvPr>
          <p:cNvSpPr txBox="1"/>
          <p:nvPr/>
        </p:nvSpPr>
        <p:spPr>
          <a:xfrm>
            <a:off x="9531836" y="22913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4DC33-A463-7DFD-56A2-EDCD8D67609E}"/>
              </a:ext>
            </a:extLst>
          </p:cNvPr>
          <p:cNvSpPr txBox="1"/>
          <p:nvPr/>
        </p:nvSpPr>
        <p:spPr>
          <a:xfrm>
            <a:off x="455428" y="1162516"/>
            <a:ext cx="4775791" cy="23083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infuse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even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diversity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make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great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slightly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different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things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limit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different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So in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essence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pick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subsets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features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access to!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38AFD5-4D47-925F-04C1-DB3FC9EB4031}"/>
              </a:ext>
            </a:extLst>
          </p:cNvPr>
          <p:cNvSpPr/>
          <p:nvPr/>
        </p:nvSpPr>
        <p:spPr>
          <a:xfrm>
            <a:off x="9356188" y="161044"/>
            <a:ext cx="83185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Training data</a:t>
            </a:r>
            <a:endParaRPr lang="en-SE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958D-B542-BBE9-2CA6-6155EB244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350" y="64963"/>
            <a:ext cx="987428" cy="695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A90BE2-CCA1-8BBE-3B9C-3BD8A2E7B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470" y="1265367"/>
            <a:ext cx="903288" cy="3754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D47515-FAC3-0443-14AA-B1AB65B04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5317" y="1249042"/>
            <a:ext cx="903289" cy="3917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3CA4BB-DED4-D434-FF0C-13BF12C4A9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9694" y="1299350"/>
            <a:ext cx="903289" cy="36458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7E815-D0EB-2C57-68CB-EDA75DBFD679}"/>
              </a:ext>
            </a:extLst>
          </p:cNvPr>
          <p:cNvCxnSpPr>
            <a:stCxn id="3" idx="1"/>
            <a:endCxn id="15" idx="0"/>
          </p:cNvCxnSpPr>
          <p:nvPr/>
        </p:nvCxnSpPr>
        <p:spPr>
          <a:xfrm flipH="1">
            <a:off x="6742114" y="412480"/>
            <a:ext cx="1478236" cy="852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752D78-C94C-824D-7DC5-0C1C7E862200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8714064" y="759997"/>
            <a:ext cx="2898" cy="489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E6595-9CBF-A99D-2BC0-32D9CC46C33B}"/>
              </a:ext>
            </a:extLst>
          </p:cNvPr>
          <p:cNvCxnSpPr>
            <a:stCxn id="3" idx="3"/>
            <a:endCxn id="23" idx="0"/>
          </p:cNvCxnSpPr>
          <p:nvPr/>
        </p:nvCxnSpPr>
        <p:spPr>
          <a:xfrm>
            <a:off x="9207778" y="412480"/>
            <a:ext cx="1493561" cy="886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0E7F742-F0F6-8246-EA29-25C5A6D19D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7739" y="118145"/>
            <a:ext cx="1294606" cy="2411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1C0324-26FD-2BBC-1836-B6A72AEDF0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3242" y="1047964"/>
            <a:ext cx="514455" cy="1962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58D527-7844-D0A0-A73B-F701103A09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0316" y="1045426"/>
            <a:ext cx="574236" cy="1987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F5BF3E-4425-3192-CD29-061D2BBFA3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22444" y="1082174"/>
            <a:ext cx="535716" cy="2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17679-395B-FD22-7B26-C16B23686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03F2D4-FB47-B6F8-297B-CC04698F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68" y="1491983"/>
            <a:ext cx="8336664" cy="3874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DC1B5-3327-2FCE-728C-9CEB47FC618F}"/>
              </a:ext>
            </a:extLst>
          </p:cNvPr>
          <p:cNvSpPr txBox="1"/>
          <p:nvPr/>
        </p:nvSpPr>
        <p:spPr>
          <a:xfrm>
            <a:off x="320750" y="616711"/>
            <a:ext cx="7334693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Visualization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Bootstraping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feature limitation, for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7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9380B-F916-2D29-C4D9-20630D9EC7D5}"/>
              </a:ext>
            </a:extLst>
          </p:cNvPr>
          <p:cNvSpPr txBox="1"/>
          <p:nvPr/>
        </p:nvSpPr>
        <p:spPr>
          <a:xfrm>
            <a:off x="611372" y="645065"/>
            <a:ext cx="3599121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u="sng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Advantages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u="sng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u="sng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701B8-3F08-C0E6-EF15-0A4A4A184F4C}"/>
              </a:ext>
            </a:extLst>
          </p:cNvPr>
          <p:cNvSpPr txBox="1"/>
          <p:nvPr/>
        </p:nvSpPr>
        <p:spPr>
          <a:xfrm>
            <a:off x="611372" y="1598451"/>
            <a:ext cx="4945912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1. Ability to learn non-linear decision boundary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algn="just"/>
            <a:r>
              <a:rPr lang="en-GB" dirty="0"/>
              <a:t>Random Forest is an ensemble learning algorithm that uses multiple decision trees to make predictions. It can model complex, non-linear relationships between features and the target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B82D3-95F3-577C-0CB8-F4E910A09F60}"/>
              </a:ext>
            </a:extLst>
          </p:cNvPr>
          <p:cNvSpPr txBox="1"/>
          <p:nvPr/>
        </p:nvSpPr>
        <p:spPr>
          <a:xfrm>
            <a:off x="6096000" y="1598450"/>
            <a:ext cx="4945912" cy="175432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2. High performance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algn="just"/>
            <a:r>
              <a:rPr lang="en-GB" dirty="0"/>
              <a:t>By utilizing many trees, it reduces the overfitting problem and helps to improve overall accuracy. It reduces prediction variance compared to single 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C1704-0A8E-0582-826D-61F9F494E879}"/>
              </a:ext>
            </a:extLst>
          </p:cNvPr>
          <p:cNvSpPr txBox="1"/>
          <p:nvPr/>
        </p:nvSpPr>
        <p:spPr>
          <a:xfrm>
            <a:off x="611372" y="3965691"/>
            <a:ext cx="4945912" cy="1477328"/>
          </a:xfrm>
          <a:prstGeom prst="rect">
            <a:avLst/>
          </a:prstGeom>
          <a:noFill/>
          <a:ln w="28575">
            <a:solidFill>
              <a:srgbClr val="DE12C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3. Scalability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algn="just"/>
            <a:r>
              <a:rPr lang="en-GB" dirty="0"/>
              <a:t>Random forest can handle large datasets with high dimensionality, making it a popular choice in many industries.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B9D35-19F2-A81C-C831-10FB573086EF}"/>
              </a:ext>
            </a:extLst>
          </p:cNvPr>
          <p:cNvSpPr txBox="1"/>
          <p:nvPr/>
        </p:nvSpPr>
        <p:spPr>
          <a:xfrm>
            <a:off x="6096000" y="3965691"/>
            <a:ext cx="4945912" cy="17543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4. Feature importance</a:t>
            </a:r>
          </a:p>
          <a:p>
            <a:pPr marL="342900" indent="-342900" algn="just">
              <a:buAutoNum type="arabicPeriod"/>
            </a:pPr>
            <a:endParaRPr lang="en-GB" dirty="0"/>
          </a:p>
          <a:p>
            <a:pPr algn="just"/>
            <a:r>
              <a:rPr lang="en-GB" dirty="0"/>
              <a:t>Random forest provides information about the importance of each feature in the data, which can be very helpful in understanding the underlying patterns.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24E1B-22C3-0CE7-E6C5-FA3609AA90FE}"/>
              </a:ext>
            </a:extLst>
          </p:cNvPr>
          <p:cNvSpPr txBox="1"/>
          <p:nvPr/>
        </p:nvSpPr>
        <p:spPr>
          <a:xfrm rot="290693">
            <a:off x="6084538" y="6061707"/>
            <a:ext cx="4287873" cy="3077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sz="1400" b="1" dirty="0" err="1">
                <a:solidFill>
                  <a:schemeClr val="accent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You’ll</a:t>
            </a:r>
            <a:r>
              <a:rPr lang="sv-SE" sz="1400" b="1" dirty="0">
                <a:solidFill>
                  <a:schemeClr val="accent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sz="1400" b="1" dirty="0" err="1">
                <a:solidFill>
                  <a:schemeClr val="accent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work</a:t>
            </a:r>
            <a:r>
              <a:rPr lang="sv-SE" sz="1400" b="1" dirty="0">
                <a:solidFill>
                  <a:schemeClr val="accent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sz="1400" b="1" dirty="0" err="1">
                <a:solidFill>
                  <a:schemeClr val="accent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sz="1400" b="1" dirty="0">
                <a:solidFill>
                  <a:schemeClr val="accent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feature </a:t>
            </a:r>
            <a:r>
              <a:rPr lang="sv-SE" sz="1400" b="1" dirty="0" err="1">
                <a:solidFill>
                  <a:schemeClr val="accent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importance</a:t>
            </a:r>
            <a:r>
              <a:rPr lang="sv-SE" sz="1400" b="1" dirty="0">
                <a:solidFill>
                  <a:schemeClr val="accent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in the </a:t>
            </a:r>
            <a:r>
              <a:rPr lang="sv-SE" sz="1400" b="1" dirty="0" err="1">
                <a:solidFill>
                  <a:schemeClr val="accent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lab</a:t>
            </a:r>
            <a:endParaRPr lang="sv-SE" sz="1400" b="1" dirty="0">
              <a:solidFill>
                <a:schemeClr val="accent2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with nice hair&#10;&#10;Description automatically generated">
            <a:extLst>
              <a:ext uri="{FF2B5EF4-FFF2-40B4-BE49-F238E27FC236}">
                <a16:creationId xmlns:a16="http://schemas.microsoft.com/office/drawing/2014/main" id="{4242AEFF-9D84-563D-B9BF-AC60FDB09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457200"/>
            <a:ext cx="83418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4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77E4E-678A-3F46-43F6-2FC4464B298F}"/>
              </a:ext>
            </a:extLst>
          </p:cNvPr>
          <p:cNvSpPr txBox="1"/>
          <p:nvPr/>
        </p:nvSpPr>
        <p:spPr>
          <a:xfrm>
            <a:off x="2643963" y="2967335"/>
            <a:ext cx="6904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The “No Free Lunch” Theorem argues that, </a:t>
            </a:r>
            <a:r>
              <a:rPr lang="en" b="1" dirty="0"/>
              <a:t>without having substantive information about the modeling problem, </a:t>
            </a:r>
            <a:r>
              <a:rPr lang="en" dirty="0"/>
              <a:t>there is no single model that will always do better than any other model</a:t>
            </a:r>
            <a:endParaRPr lang="en-SE" dirty="0"/>
          </a:p>
        </p:txBody>
      </p:sp>
      <p:pic>
        <p:nvPicPr>
          <p:cNvPr id="5" name="Picture 4" descr="A no food sign&#10;&#10;Description automatically generated">
            <a:extLst>
              <a:ext uri="{FF2B5EF4-FFF2-40B4-BE49-F238E27FC236}">
                <a16:creationId xmlns:a16="http://schemas.microsoft.com/office/drawing/2014/main" id="{618A9712-8479-34BB-0F4B-73E88E775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86" y="524538"/>
            <a:ext cx="2047666" cy="22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9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8C0D0-E8E1-FE3D-BE42-1A8F5FB8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F918F59-11E1-5734-26A9-62914817916A}"/>
              </a:ext>
            </a:extLst>
          </p:cNvPr>
          <p:cNvSpPr txBox="1">
            <a:spLocks noChangeArrowheads="1"/>
          </p:cNvSpPr>
          <p:nvPr/>
        </p:nvSpPr>
        <p:spPr>
          <a:xfrm>
            <a:off x="4279241" y="3098225"/>
            <a:ext cx="363351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Hyperparameters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9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66928-07C3-4260-4696-16F07EBB851E}"/>
              </a:ext>
            </a:extLst>
          </p:cNvPr>
          <p:cNvSpPr txBox="1"/>
          <p:nvPr/>
        </p:nvSpPr>
        <p:spPr>
          <a:xfrm>
            <a:off x="455428" y="1162516"/>
            <a:ext cx="4775791" cy="9233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Previously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parameters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during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18C22-6E22-A719-FC60-B2A1AEF0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26" y="3148500"/>
            <a:ext cx="3403748" cy="405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D6122-CFF0-B09E-3A3F-0DD4C1F101EE}"/>
              </a:ext>
            </a:extLst>
          </p:cNvPr>
          <p:cNvSpPr txBox="1"/>
          <p:nvPr/>
        </p:nvSpPr>
        <p:spPr>
          <a:xfrm>
            <a:off x="455427" y="4377092"/>
            <a:ext cx="4974266" cy="923330"/>
          </a:xfrm>
          <a:prstGeom prst="rect">
            <a:avLst/>
          </a:prstGeom>
          <a:noFill/>
          <a:ln w="28575">
            <a:solidFill>
              <a:srgbClr val="30BFF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However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take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additional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parameters –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not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during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decided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by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9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E8C45-2037-DE9D-8089-957E11B08836}"/>
              </a:ext>
            </a:extLst>
          </p:cNvPr>
          <p:cNvSpPr txBox="1"/>
          <p:nvPr/>
        </p:nvSpPr>
        <p:spPr>
          <a:xfrm>
            <a:off x="455428" y="1162516"/>
            <a:ext cx="4775791" cy="20313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Forest,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parameters not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during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example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parallell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allowed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maximum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9FCBC2F-D73A-18E6-A769-E719F649C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132" b="55695"/>
          <a:stretch/>
        </p:blipFill>
        <p:spPr>
          <a:xfrm>
            <a:off x="5696272" y="3983666"/>
            <a:ext cx="5942392" cy="1325525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77C1A865-BFEB-8FD4-CA6C-441CC52411BB}"/>
              </a:ext>
            </a:extLst>
          </p:cNvPr>
          <p:cNvSpPr/>
          <p:nvPr/>
        </p:nvSpPr>
        <p:spPr>
          <a:xfrm rot="5400000">
            <a:off x="8387923" y="718305"/>
            <a:ext cx="347330" cy="59423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258B752-A6FE-7B44-D192-AC3705507C41}"/>
              </a:ext>
            </a:extLst>
          </p:cNvPr>
          <p:cNvSpPr/>
          <p:nvPr/>
        </p:nvSpPr>
        <p:spPr>
          <a:xfrm>
            <a:off x="4972494" y="3983665"/>
            <a:ext cx="347330" cy="1325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5B0A1-D652-6FD1-51FC-D84DC4A56C1F}"/>
              </a:ext>
            </a:extLst>
          </p:cNvPr>
          <p:cNvSpPr txBox="1"/>
          <p:nvPr/>
        </p:nvSpPr>
        <p:spPr>
          <a:xfrm>
            <a:off x="6096000" y="30283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parallell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8FC0C-4719-64A1-C799-9C9DAE1AF810}"/>
              </a:ext>
            </a:extLst>
          </p:cNvPr>
          <p:cNvSpPr txBox="1"/>
          <p:nvPr/>
        </p:nvSpPr>
        <p:spPr>
          <a:xfrm>
            <a:off x="241004" y="4461761"/>
            <a:ext cx="4731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2. 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allowed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maximum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E9E48-A166-AED9-6763-5D2F74E05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DA1BA-4339-F85C-2E1F-FF1BD9787B7C}"/>
              </a:ext>
            </a:extLst>
          </p:cNvPr>
          <p:cNvSpPr txBox="1"/>
          <p:nvPr/>
        </p:nvSpPr>
        <p:spPr>
          <a:xfrm>
            <a:off x="455428" y="1162516"/>
            <a:ext cx="4775791" cy="20313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Forest,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parameters not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during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example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parallell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allowed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maximum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FF6AB2-4563-FCC6-75BD-60EDA2B30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132" b="55695"/>
          <a:stretch/>
        </p:blipFill>
        <p:spPr>
          <a:xfrm>
            <a:off x="5696272" y="3983666"/>
            <a:ext cx="5942392" cy="1325525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00A499A6-D6AD-D193-2388-0DDC3833825D}"/>
              </a:ext>
            </a:extLst>
          </p:cNvPr>
          <p:cNvSpPr/>
          <p:nvPr/>
        </p:nvSpPr>
        <p:spPr>
          <a:xfrm rot="5400000">
            <a:off x="8387923" y="718305"/>
            <a:ext cx="347330" cy="59423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57E0F00-1FEF-0F08-391A-958B9D81804B}"/>
              </a:ext>
            </a:extLst>
          </p:cNvPr>
          <p:cNvSpPr/>
          <p:nvPr/>
        </p:nvSpPr>
        <p:spPr>
          <a:xfrm>
            <a:off x="4972494" y="3983665"/>
            <a:ext cx="347330" cy="1325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8C621-8AFA-EF00-3957-75853353E0CB}"/>
              </a:ext>
            </a:extLst>
          </p:cNvPr>
          <p:cNvSpPr txBox="1"/>
          <p:nvPr/>
        </p:nvSpPr>
        <p:spPr>
          <a:xfrm>
            <a:off x="6096000" y="30283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parallell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8CE8A-CECE-6E3B-18D7-6097793F5F0A}"/>
              </a:ext>
            </a:extLst>
          </p:cNvPr>
          <p:cNvSpPr txBox="1"/>
          <p:nvPr/>
        </p:nvSpPr>
        <p:spPr>
          <a:xfrm>
            <a:off x="241004" y="4461761"/>
            <a:ext cx="4731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2. 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allowed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maximum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depth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BCB0-698B-8352-115D-DFD6EF388C45}"/>
              </a:ext>
            </a:extLst>
          </p:cNvPr>
          <p:cNvSpPr txBox="1"/>
          <p:nvPr/>
        </p:nvSpPr>
        <p:spPr>
          <a:xfrm>
            <a:off x="6173692" y="1254848"/>
            <a:ext cx="4775791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Collectively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parameters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decide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not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during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Hyperparameters.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5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97341-25DA-C57E-EB98-C33ECCEE9DFF}"/>
              </a:ext>
            </a:extLst>
          </p:cNvPr>
          <p:cNvSpPr txBox="1"/>
          <p:nvPr/>
        </p:nvSpPr>
        <p:spPr>
          <a:xfrm>
            <a:off x="2213344" y="2353363"/>
            <a:ext cx="7765312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Previously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– the basis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whole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new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group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powerful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new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Machine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Learning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tabular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 regression/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tasks.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going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combine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several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build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call a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Forest</a:t>
            </a:r>
            <a:endParaRPr lang="sv-SE" i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 descr="A person with nice hair&#10;&#10;Description automatically generated">
            <a:extLst>
              <a:ext uri="{FF2B5EF4-FFF2-40B4-BE49-F238E27FC236}">
                <a16:creationId xmlns:a16="http://schemas.microsoft.com/office/drawing/2014/main" id="{4CA0B7CE-1D00-63B2-2B64-E9A9E3CC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9" y="4387701"/>
            <a:ext cx="3043818" cy="21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FD087-8818-1C0E-A787-923A2E89EC8B}"/>
              </a:ext>
            </a:extLst>
          </p:cNvPr>
          <p:cNvSpPr txBox="1"/>
          <p:nvPr/>
        </p:nvSpPr>
        <p:spPr>
          <a:xfrm>
            <a:off x="455427" y="1162516"/>
            <a:ext cx="6271437" cy="20313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crucial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point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choice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hyperparameters has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effect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on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performance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at the given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/regression problem! 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therefore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often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test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different hyperparameters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given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–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best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performing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762D8-A6CC-3711-0F0A-E9DA0668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4" y="3776504"/>
            <a:ext cx="5358809" cy="1236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81B11-67A9-FBE2-6E89-9EAFB5CC6D50}"/>
              </a:ext>
            </a:extLst>
          </p:cNvPr>
          <p:cNvSpPr txBox="1"/>
          <p:nvPr/>
        </p:nvSpPr>
        <p:spPr>
          <a:xfrm>
            <a:off x="2177017" y="5841886"/>
            <a:ext cx="799479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decide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hyperparameters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initialize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71F4A-069F-807B-B228-B72AFFDF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87" y="3765044"/>
            <a:ext cx="5445420" cy="1248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AF3ED-88F5-9FF8-9C25-54A5A38893EE}"/>
              </a:ext>
            </a:extLst>
          </p:cNvPr>
          <p:cNvSpPr txBox="1"/>
          <p:nvPr/>
        </p:nvSpPr>
        <p:spPr>
          <a:xfrm>
            <a:off x="2378372" y="4950037"/>
            <a:ext cx="137137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Regression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BAA8F-0DB3-16D6-4B24-985B119156D2}"/>
              </a:ext>
            </a:extLst>
          </p:cNvPr>
          <p:cNvSpPr txBox="1"/>
          <p:nvPr/>
        </p:nvSpPr>
        <p:spPr>
          <a:xfrm>
            <a:off x="8485005" y="4950037"/>
            <a:ext cx="168681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5BF04-FE33-F3F3-19BC-E815D64C8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AE8A0-236A-2A8B-71A4-A9E775A8B203}"/>
              </a:ext>
            </a:extLst>
          </p:cNvPr>
          <p:cNvSpPr txBox="1"/>
          <p:nvPr/>
        </p:nvSpPr>
        <p:spPr>
          <a:xfrm>
            <a:off x="455428" y="198500"/>
            <a:ext cx="5640572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good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news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don’t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test all hyperparameters –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phew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F75DE-063E-FD14-DBFA-0D23A5985C92}"/>
              </a:ext>
            </a:extLst>
          </p:cNvPr>
          <p:cNvSpPr txBox="1"/>
          <p:nvPr/>
        </p:nvSpPr>
        <p:spPr>
          <a:xfrm>
            <a:off x="455428" y="1109356"/>
            <a:ext cx="621473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All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do is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define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which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hyperparameters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try,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sklearn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has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great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function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cross-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validates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possible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combination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D9D55-5E3F-FA58-8505-40819E84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8" y="2273561"/>
            <a:ext cx="9264502" cy="4385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08F516-16C0-4EB2-03EA-83AD60CDC244}"/>
              </a:ext>
            </a:extLst>
          </p:cNvPr>
          <p:cNvSpPr txBox="1"/>
          <p:nvPr/>
        </p:nvSpPr>
        <p:spPr>
          <a:xfrm>
            <a:off x="6344093" y="222150"/>
            <a:ext cx="5798287" cy="646331"/>
          </a:xfrm>
          <a:prstGeom prst="rect">
            <a:avLst/>
          </a:prstGeom>
          <a:solidFill>
            <a:srgbClr val="EE88E6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process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best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performing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hyperparameters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Hyperperameter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Tuning</a:t>
            </a:r>
            <a:endParaRPr lang="sv-SE" i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7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72CAA-0F1B-161B-3AD4-4DE91E1AC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5FBD810-1DF6-2786-35DF-9A5899BDDA75}"/>
              </a:ext>
            </a:extLst>
          </p:cNvPr>
          <p:cNvSpPr txBox="1">
            <a:spLocks noChangeArrowheads="1"/>
          </p:cNvSpPr>
          <p:nvPr/>
        </p:nvSpPr>
        <p:spPr>
          <a:xfrm>
            <a:off x="4279241" y="3098225"/>
            <a:ext cx="393618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 err="1">
                <a:latin typeface="Century Gothic" panose="020B0502020202020204" pitchFamily="34" charset="0"/>
              </a:rPr>
              <a:t>Ensamble</a:t>
            </a:r>
            <a:r>
              <a:rPr lang="en-GB" altLang="en-SE" sz="3200" b="1" dirty="0">
                <a:latin typeface="Century Gothic" panose="020B0502020202020204" pitchFamily="34" charset="0"/>
              </a:rPr>
              <a:t> Learning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5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87F07-56DC-4626-4978-783927944EFB}"/>
              </a:ext>
            </a:extLst>
          </p:cNvPr>
          <p:cNvSpPr txBox="1"/>
          <p:nvPr/>
        </p:nvSpPr>
        <p:spPr>
          <a:xfrm>
            <a:off x="5197549" y="474944"/>
            <a:ext cx="6370674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Forest is a combination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independent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strategy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combine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output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single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output,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solidFill>
                  <a:srgbClr val="DE12C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Ensamble</a:t>
            </a:r>
            <a:r>
              <a:rPr lang="sv-SE" b="1" dirty="0">
                <a:solidFill>
                  <a:srgbClr val="DE12C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Learning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3738094-0A2B-EBAC-4928-1E263BC2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8" y="1213608"/>
            <a:ext cx="4973009" cy="358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0632C-0163-BDCF-B98E-0F5D1111E887}"/>
              </a:ext>
            </a:extLst>
          </p:cNvPr>
          <p:cNvSpPr txBox="1"/>
          <p:nvPr/>
        </p:nvSpPr>
        <p:spPr>
          <a:xfrm>
            <a:off x="2605863" y="5020128"/>
            <a:ext cx="6980274" cy="147732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important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point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different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combine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don’t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all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be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same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type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combine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whichever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like.</a:t>
            </a:r>
          </a:p>
          <a:p>
            <a:pPr algn="just"/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very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powerful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technique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Remember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it for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future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73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8FB0E-9478-7A3E-CF68-FAC250E9F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0EE275A-9E6B-07CB-86D0-554A16272762}"/>
              </a:ext>
            </a:extLst>
          </p:cNvPr>
          <p:cNvSpPr txBox="1">
            <a:spLocks noChangeArrowheads="1"/>
          </p:cNvSpPr>
          <p:nvPr/>
        </p:nvSpPr>
        <p:spPr>
          <a:xfrm>
            <a:off x="3730960" y="3098225"/>
            <a:ext cx="473008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If you want even more!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69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B57BA-2F35-D095-4BED-A4BDC018DB9F}"/>
              </a:ext>
            </a:extLst>
          </p:cNvPr>
          <p:cNvSpPr txBox="1"/>
          <p:nvPr/>
        </p:nvSpPr>
        <p:spPr>
          <a:xfrm>
            <a:off x="2307707" y="328258"/>
            <a:ext cx="7576584" cy="3693319"/>
          </a:xfrm>
          <a:prstGeom prst="rect">
            <a:avLst/>
          </a:prstGeom>
          <a:solidFill>
            <a:schemeClr val="bg1"/>
          </a:solidFill>
          <a:ln w="28575">
            <a:solidFill>
              <a:srgbClr val="DE12C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Forest and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Bagging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method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There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another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method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Boosting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Try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finding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materials to read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boosting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Another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XGBoost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probably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famous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alongside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Forest)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boosting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Adaboost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another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ofcourse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understanding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boosting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recommend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it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further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understanding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DD86-D5E1-35C6-B4D8-C2BB1CD9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39" y="4159645"/>
            <a:ext cx="7210121" cy="26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93F32-6F02-FFB8-B3B2-72C79C8EF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05DF-B134-978A-52F5-E0AD5FC0E913}"/>
              </a:ext>
            </a:extLst>
          </p:cNvPr>
          <p:cNvSpPr txBox="1"/>
          <p:nvPr/>
        </p:nvSpPr>
        <p:spPr>
          <a:xfrm>
            <a:off x="455428" y="1162516"/>
            <a:ext cx="7765312" cy="9233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fun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damental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ideas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Forest is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voting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export’s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opinion,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(on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average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likely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be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correct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?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Majority Vote Yes By Raising Hands Stock Vector (Royalty Free) 1957754944 |  Shutterstock">
            <a:extLst>
              <a:ext uri="{FF2B5EF4-FFF2-40B4-BE49-F238E27FC236}">
                <a16:creationId xmlns:a16="http://schemas.microsoft.com/office/drawing/2014/main" id="{30CEB6FC-C1F3-386F-5B9A-86D0ADAB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216002"/>
            <a:ext cx="4133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AE200-78BF-6D9B-E5FD-864FF1857CAE}"/>
              </a:ext>
            </a:extLst>
          </p:cNvPr>
          <p:cNvSpPr txBox="1"/>
          <p:nvPr/>
        </p:nvSpPr>
        <p:spPr>
          <a:xfrm>
            <a:off x="455428" y="5178078"/>
            <a:ext cx="2946991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Let’s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see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works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B197E86-9A71-136B-DED0-3998A5DBEE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53611"/>
          <a:stretch/>
        </p:blipFill>
        <p:spPr>
          <a:xfrm>
            <a:off x="5788421" y="1268819"/>
            <a:ext cx="5942392" cy="210779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255C126-7C3A-D354-4A3B-D869DF44289B}"/>
              </a:ext>
            </a:extLst>
          </p:cNvPr>
          <p:cNvSpPr/>
          <p:nvPr/>
        </p:nvSpPr>
        <p:spPr>
          <a:xfrm>
            <a:off x="6629401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11E3F3-709C-B874-4EC1-29482F4436F9}"/>
              </a:ext>
            </a:extLst>
          </p:cNvPr>
          <p:cNvSpPr/>
          <p:nvPr/>
        </p:nvSpPr>
        <p:spPr>
          <a:xfrm>
            <a:off x="8604249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7100890" y="2475972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176B9D-33D5-E07A-F3A2-9E71073754F9}"/>
              </a:ext>
            </a:extLst>
          </p:cNvPr>
          <p:cNvSpPr/>
          <p:nvPr/>
        </p:nvSpPr>
        <p:spPr>
          <a:xfrm>
            <a:off x="8137526" y="2478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CE4CA9-3567-1740-C02C-AF1304BD0BEB}"/>
              </a:ext>
            </a:extLst>
          </p:cNvPr>
          <p:cNvSpPr/>
          <p:nvPr/>
        </p:nvSpPr>
        <p:spPr>
          <a:xfrm>
            <a:off x="7404101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E0611-A24A-5D05-C558-52E372D7E8F4}"/>
              </a:ext>
            </a:extLst>
          </p:cNvPr>
          <p:cNvSpPr/>
          <p:nvPr/>
        </p:nvSpPr>
        <p:spPr>
          <a:xfrm>
            <a:off x="7839076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4CCBC5-95DE-3D53-FAD7-FDB091B7B0D6}"/>
              </a:ext>
            </a:extLst>
          </p:cNvPr>
          <p:cNvSpPr/>
          <p:nvPr/>
        </p:nvSpPr>
        <p:spPr>
          <a:xfrm>
            <a:off x="10588626" y="2476503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80E7A3-FE8A-5F08-C810-E0B5429FBD51}"/>
              </a:ext>
            </a:extLst>
          </p:cNvPr>
          <p:cNvSpPr/>
          <p:nvPr/>
        </p:nvSpPr>
        <p:spPr>
          <a:xfrm>
            <a:off x="10588626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8AB83A-8131-1D40-A9D2-D57D95F89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975" y="3286125"/>
            <a:ext cx="152893" cy="90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C7218-A1DC-6234-7684-884B0C7D2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7467" y="3277394"/>
            <a:ext cx="143352" cy="1023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65B6A6-9E0D-D5F1-AEAE-440DDCCF79F7}"/>
              </a:ext>
            </a:extLst>
          </p:cNvPr>
          <p:cNvSpPr txBox="1"/>
          <p:nvPr/>
        </p:nvSpPr>
        <p:spPr>
          <a:xfrm>
            <a:off x="9531836" y="22913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5648E-D822-EFDC-975C-CC92DAFD53EF}"/>
              </a:ext>
            </a:extLst>
          </p:cNvPr>
          <p:cNvSpPr txBox="1"/>
          <p:nvPr/>
        </p:nvSpPr>
        <p:spPr>
          <a:xfrm>
            <a:off x="455428" y="1162516"/>
            <a:ext cx="4775791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1.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begin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by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independent  decision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B38070-1C36-37C1-4B8D-6CF788F35525}"/>
              </a:ext>
            </a:extLst>
          </p:cNvPr>
          <p:cNvSpPr/>
          <p:nvPr/>
        </p:nvSpPr>
        <p:spPr>
          <a:xfrm>
            <a:off x="8301037" y="1460500"/>
            <a:ext cx="83185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Training data</a:t>
            </a:r>
            <a:endParaRPr lang="en-SE" sz="900" dirty="0"/>
          </a:p>
        </p:txBody>
      </p:sp>
    </p:spTree>
    <p:extLst>
      <p:ext uri="{BB962C8B-B14F-4D97-AF65-F5344CB8AC3E}">
        <p14:creationId xmlns:p14="http://schemas.microsoft.com/office/powerpoint/2010/main" val="31250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CA871-24D6-D1E6-0681-76FE21CC0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831A063-805C-26C2-F7A4-692DB6CFB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421" y="1268819"/>
            <a:ext cx="5942392" cy="45437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58C2C55-6BB8-A209-224D-6C251C02DD5C}"/>
              </a:ext>
            </a:extLst>
          </p:cNvPr>
          <p:cNvSpPr/>
          <p:nvPr/>
        </p:nvSpPr>
        <p:spPr>
          <a:xfrm>
            <a:off x="6629401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36D90-2CB2-8FAC-15B2-0CC2EEA2048E}"/>
              </a:ext>
            </a:extLst>
          </p:cNvPr>
          <p:cNvSpPr/>
          <p:nvPr/>
        </p:nvSpPr>
        <p:spPr>
          <a:xfrm>
            <a:off x="8604249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B23F3B-8EDD-0407-6F20-BF697DB61CBC}"/>
              </a:ext>
            </a:extLst>
          </p:cNvPr>
          <p:cNvSpPr/>
          <p:nvPr/>
        </p:nvSpPr>
        <p:spPr>
          <a:xfrm>
            <a:off x="7100890" y="2475972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EF53A9-A139-89CA-98E4-96365A6101A9}"/>
              </a:ext>
            </a:extLst>
          </p:cNvPr>
          <p:cNvSpPr/>
          <p:nvPr/>
        </p:nvSpPr>
        <p:spPr>
          <a:xfrm>
            <a:off x="8137526" y="2478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7B975A-42E7-92AD-C281-05C2BB714970}"/>
              </a:ext>
            </a:extLst>
          </p:cNvPr>
          <p:cNvSpPr/>
          <p:nvPr/>
        </p:nvSpPr>
        <p:spPr>
          <a:xfrm>
            <a:off x="7404101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44EFCB-C523-C9E3-09B3-71DC59702055}"/>
              </a:ext>
            </a:extLst>
          </p:cNvPr>
          <p:cNvSpPr/>
          <p:nvPr/>
        </p:nvSpPr>
        <p:spPr>
          <a:xfrm>
            <a:off x="7839076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734E5E-4797-50E5-4BAC-AFD5EE118788}"/>
              </a:ext>
            </a:extLst>
          </p:cNvPr>
          <p:cNvSpPr/>
          <p:nvPr/>
        </p:nvSpPr>
        <p:spPr>
          <a:xfrm>
            <a:off x="10588626" y="2476503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99EA7C-B409-A25B-B9A3-485F4F4EEE04}"/>
              </a:ext>
            </a:extLst>
          </p:cNvPr>
          <p:cNvSpPr/>
          <p:nvPr/>
        </p:nvSpPr>
        <p:spPr>
          <a:xfrm>
            <a:off x="10588626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E931D6-A622-30B1-268D-D0E4B435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975" y="3286125"/>
            <a:ext cx="152893" cy="90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95BA54-BCBE-3A39-1791-BA162A8DC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467" y="3277394"/>
            <a:ext cx="143352" cy="1023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490BD8-3FBA-0B51-8CF1-E8D85BCB9BCD}"/>
              </a:ext>
            </a:extLst>
          </p:cNvPr>
          <p:cNvSpPr txBox="1"/>
          <p:nvPr/>
        </p:nvSpPr>
        <p:spPr>
          <a:xfrm>
            <a:off x="9531836" y="22913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108CC-C516-2F1B-8AB0-E0F451ED7396}"/>
              </a:ext>
            </a:extLst>
          </p:cNvPr>
          <p:cNvSpPr txBox="1"/>
          <p:nvPr/>
        </p:nvSpPr>
        <p:spPr>
          <a:xfrm>
            <a:off x="455428" y="1162516"/>
            <a:ext cx="4775791" cy="480131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2.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produces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 output.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combined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output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average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their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independent outputs.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u="sng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Regression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average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all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individual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Regardless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combined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output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be the final output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Forest.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791B24-973A-2480-BACD-8BA64AFF09FD}"/>
              </a:ext>
            </a:extLst>
          </p:cNvPr>
          <p:cNvSpPr/>
          <p:nvPr/>
        </p:nvSpPr>
        <p:spPr>
          <a:xfrm>
            <a:off x="8301037" y="1460500"/>
            <a:ext cx="83185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Training data</a:t>
            </a:r>
            <a:endParaRPr lang="en-SE" sz="900" dirty="0"/>
          </a:p>
        </p:txBody>
      </p:sp>
    </p:spTree>
    <p:extLst>
      <p:ext uri="{BB962C8B-B14F-4D97-AF65-F5344CB8AC3E}">
        <p14:creationId xmlns:p14="http://schemas.microsoft.com/office/powerpoint/2010/main" val="7417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A25DE-9AE9-1692-E4EE-F58EA0467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7FB2373-6A3C-FFF3-7EC3-1A55DAA9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421" y="1268819"/>
            <a:ext cx="5942392" cy="45437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7A86A-9BBE-29B4-464A-D784B74B1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975" y="3286125"/>
            <a:ext cx="152893" cy="90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14ABD1-7D2C-D64B-9D66-FFBBC13CB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467" y="3277394"/>
            <a:ext cx="143352" cy="1023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5CA8F7-A43F-4B64-FF9E-5ECA08B54229}"/>
              </a:ext>
            </a:extLst>
          </p:cNvPr>
          <p:cNvSpPr txBox="1"/>
          <p:nvPr/>
        </p:nvSpPr>
        <p:spPr>
          <a:xfrm>
            <a:off x="9531836" y="22913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6ED11-9A92-CF51-BE2C-6CD12A8A7EE5}"/>
              </a:ext>
            </a:extLst>
          </p:cNvPr>
          <p:cNvSpPr txBox="1"/>
          <p:nvPr/>
        </p:nvSpPr>
        <p:spPr>
          <a:xfrm>
            <a:off x="455428" y="1162516"/>
            <a:ext cx="4775791" cy="20313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3.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whenever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on a new,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unseen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–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its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own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At the end,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combine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their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obtain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final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B5A0D6-4C80-F005-8983-1C1FA94637E8}"/>
              </a:ext>
            </a:extLst>
          </p:cNvPr>
          <p:cNvSpPr/>
          <p:nvPr/>
        </p:nvSpPr>
        <p:spPr>
          <a:xfrm>
            <a:off x="8301037" y="1460500"/>
            <a:ext cx="831850" cy="228600"/>
          </a:xfrm>
          <a:prstGeom prst="rect">
            <a:avLst/>
          </a:prstGeom>
          <a:solidFill>
            <a:srgbClr val="80B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New sample</a:t>
            </a:r>
            <a:endParaRPr lang="en-SE" sz="900" b="1" dirty="0"/>
          </a:p>
        </p:txBody>
      </p:sp>
    </p:spTree>
    <p:extLst>
      <p:ext uri="{BB962C8B-B14F-4D97-AF65-F5344CB8AC3E}">
        <p14:creationId xmlns:p14="http://schemas.microsoft.com/office/powerpoint/2010/main" val="141131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706CD-FB97-B367-9ED5-0BFC9FD2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097AA2D-8AB4-DE8E-42C3-06FE5D15D89A}"/>
              </a:ext>
            </a:extLst>
          </p:cNvPr>
          <p:cNvSpPr txBox="1">
            <a:spLocks noChangeArrowheads="1"/>
          </p:cNvSpPr>
          <p:nvPr/>
        </p:nvSpPr>
        <p:spPr>
          <a:xfrm>
            <a:off x="3038009" y="3098225"/>
            <a:ext cx="611598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Let’s get more into the details!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5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B300F-3C39-AD3D-D675-FE1B81F8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720EA3-0C03-E902-AE36-B8A12A24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421" y="1268819"/>
            <a:ext cx="5942392" cy="45437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5A49CD0-FE93-1CB7-393B-CB0E732195C1}"/>
              </a:ext>
            </a:extLst>
          </p:cNvPr>
          <p:cNvSpPr/>
          <p:nvPr/>
        </p:nvSpPr>
        <p:spPr>
          <a:xfrm>
            <a:off x="6629401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82E94E-7F43-8409-984E-BECED8832A7F}"/>
              </a:ext>
            </a:extLst>
          </p:cNvPr>
          <p:cNvSpPr/>
          <p:nvPr/>
        </p:nvSpPr>
        <p:spPr>
          <a:xfrm>
            <a:off x="8604249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4B01EF-73C8-730A-4E89-944BAC409197}"/>
              </a:ext>
            </a:extLst>
          </p:cNvPr>
          <p:cNvSpPr/>
          <p:nvPr/>
        </p:nvSpPr>
        <p:spPr>
          <a:xfrm>
            <a:off x="7100890" y="2475972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0604F1-4472-4F7A-F68A-6A55A4D3CC93}"/>
              </a:ext>
            </a:extLst>
          </p:cNvPr>
          <p:cNvSpPr/>
          <p:nvPr/>
        </p:nvSpPr>
        <p:spPr>
          <a:xfrm>
            <a:off x="8137526" y="2478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924775-9C52-3EC9-2E11-FB1989237F5A}"/>
              </a:ext>
            </a:extLst>
          </p:cNvPr>
          <p:cNvSpPr/>
          <p:nvPr/>
        </p:nvSpPr>
        <p:spPr>
          <a:xfrm>
            <a:off x="7404101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939641-42E4-C400-CC4F-F497E09AC089}"/>
              </a:ext>
            </a:extLst>
          </p:cNvPr>
          <p:cNvSpPr/>
          <p:nvPr/>
        </p:nvSpPr>
        <p:spPr>
          <a:xfrm>
            <a:off x="7839076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C07A42-76D7-7851-9238-225B0A63683D}"/>
              </a:ext>
            </a:extLst>
          </p:cNvPr>
          <p:cNvSpPr/>
          <p:nvPr/>
        </p:nvSpPr>
        <p:spPr>
          <a:xfrm>
            <a:off x="10588626" y="2476503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77076E-C821-CD75-9D65-978100AD3BDB}"/>
              </a:ext>
            </a:extLst>
          </p:cNvPr>
          <p:cNvSpPr/>
          <p:nvPr/>
        </p:nvSpPr>
        <p:spPr>
          <a:xfrm>
            <a:off x="10588626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E110E3-190F-6B46-B634-08F58562E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975" y="3286125"/>
            <a:ext cx="152893" cy="90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9A1ED-B429-079D-A387-076F66195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467" y="3277394"/>
            <a:ext cx="143352" cy="1023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A5DE15-AC08-4C17-5D67-3C4BCB92A5D8}"/>
              </a:ext>
            </a:extLst>
          </p:cNvPr>
          <p:cNvSpPr txBox="1"/>
          <p:nvPr/>
        </p:nvSpPr>
        <p:spPr>
          <a:xfrm>
            <a:off x="9531836" y="22913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8A4DA-9CAF-EA66-4803-087A93972671}"/>
              </a:ext>
            </a:extLst>
          </p:cNvPr>
          <p:cNvSpPr txBox="1"/>
          <p:nvPr/>
        </p:nvSpPr>
        <p:spPr>
          <a:xfrm>
            <a:off x="455428" y="1162516"/>
            <a:ext cx="4775791" cy="369331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 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fundamental problem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different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on the 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same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data,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tend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produce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…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identical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what’s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point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voting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/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averaging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if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they’re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all the same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anyway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?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turns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not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very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useful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thus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problem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need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solve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here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F9FBDE-72EE-FBC4-EC4C-FE2DAB7E14E8}"/>
              </a:ext>
            </a:extLst>
          </p:cNvPr>
          <p:cNvSpPr/>
          <p:nvPr/>
        </p:nvSpPr>
        <p:spPr>
          <a:xfrm>
            <a:off x="8301037" y="1460500"/>
            <a:ext cx="83185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Training data</a:t>
            </a:r>
            <a:endParaRPr lang="en-SE" sz="900" dirty="0"/>
          </a:p>
        </p:txBody>
      </p:sp>
    </p:spTree>
    <p:extLst>
      <p:ext uri="{BB962C8B-B14F-4D97-AF65-F5344CB8AC3E}">
        <p14:creationId xmlns:p14="http://schemas.microsoft.com/office/powerpoint/2010/main" val="6039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A2356-BE15-108D-AE6B-B362E0D34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AE55D0F-A5C9-6A8E-FF42-A0D71E46E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204"/>
          <a:stretch/>
        </p:blipFill>
        <p:spPr>
          <a:xfrm>
            <a:off x="5788421" y="1687033"/>
            <a:ext cx="5942392" cy="412554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BA8A89-D16D-BA36-6364-C7D0950A0944}"/>
              </a:ext>
            </a:extLst>
          </p:cNvPr>
          <p:cNvSpPr/>
          <p:nvPr/>
        </p:nvSpPr>
        <p:spPr>
          <a:xfrm>
            <a:off x="6629401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ED2A0E-1559-BED0-8ED1-0341E3DD4C64}"/>
              </a:ext>
            </a:extLst>
          </p:cNvPr>
          <p:cNvSpPr/>
          <p:nvPr/>
        </p:nvSpPr>
        <p:spPr>
          <a:xfrm>
            <a:off x="8604249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64DD8-B9DC-8659-C709-444EED68E2B6}"/>
              </a:ext>
            </a:extLst>
          </p:cNvPr>
          <p:cNvSpPr/>
          <p:nvPr/>
        </p:nvSpPr>
        <p:spPr>
          <a:xfrm>
            <a:off x="7100890" y="2475972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A1A6D9-1A94-7D80-0D79-A337CAD0225B}"/>
              </a:ext>
            </a:extLst>
          </p:cNvPr>
          <p:cNvSpPr/>
          <p:nvPr/>
        </p:nvSpPr>
        <p:spPr>
          <a:xfrm>
            <a:off x="8137526" y="2478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736889-D0D0-B7BC-1F70-357D324D0DC2}"/>
              </a:ext>
            </a:extLst>
          </p:cNvPr>
          <p:cNvSpPr/>
          <p:nvPr/>
        </p:nvSpPr>
        <p:spPr>
          <a:xfrm>
            <a:off x="7404101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20454A-8EFA-F197-B7C6-A87E5289E906}"/>
              </a:ext>
            </a:extLst>
          </p:cNvPr>
          <p:cNvSpPr/>
          <p:nvPr/>
        </p:nvSpPr>
        <p:spPr>
          <a:xfrm>
            <a:off x="7839076" y="2963864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AC4E23-EF45-88FA-5191-F514E6133A11}"/>
              </a:ext>
            </a:extLst>
          </p:cNvPr>
          <p:cNvSpPr/>
          <p:nvPr/>
        </p:nvSpPr>
        <p:spPr>
          <a:xfrm>
            <a:off x="10588626" y="2476503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8BAE23-6FCC-0BB5-A660-138B3E19BDE9}"/>
              </a:ext>
            </a:extLst>
          </p:cNvPr>
          <p:cNvSpPr/>
          <p:nvPr/>
        </p:nvSpPr>
        <p:spPr>
          <a:xfrm>
            <a:off x="10588626" y="1970089"/>
            <a:ext cx="225426" cy="2286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F3BDD0-5344-DB7C-E0FA-62462E979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975" y="3286125"/>
            <a:ext cx="152893" cy="90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E65290-88ED-8A5D-72EE-342B95ECD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467" y="3277394"/>
            <a:ext cx="143352" cy="1023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11D8E5-D381-8DC1-B260-47DF2EC16882}"/>
              </a:ext>
            </a:extLst>
          </p:cNvPr>
          <p:cNvSpPr txBox="1"/>
          <p:nvPr/>
        </p:nvSpPr>
        <p:spPr>
          <a:xfrm>
            <a:off x="9531836" y="22913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16C10-81B9-A43F-674D-014433FBB2A7}"/>
              </a:ext>
            </a:extLst>
          </p:cNvPr>
          <p:cNvSpPr txBox="1"/>
          <p:nvPr/>
        </p:nvSpPr>
        <p:spPr>
          <a:xfrm>
            <a:off x="455428" y="1162516"/>
            <a:ext cx="4775791" cy="28623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Bootstraping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Bootstraping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the process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dividing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into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subsets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replacement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thos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subsets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respective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thus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independently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random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subsets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data (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possibility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overlap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).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278BD7-1ABB-610F-F250-BB2D25B5B7D1}"/>
              </a:ext>
            </a:extLst>
          </p:cNvPr>
          <p:cNvSpPr/>
          <p:nvPr/>
        </p:nvSpPr>
        <p:spPr>
          <a:xfrm>
            <a:off x="9356188" y="161044"/>
            <a:ext cx="83185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Training data</a:t>
            </a:r>
            <a:endParaRPr lang="en-SE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ABE79-738E-E9E0-EC9F-79B74D047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350" y="64963"/>
            <a:ext cx="987428" cy="695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2925C-495E-555A-BD84-0B2785C26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470" y="1265367"/>
            <a:ext cx="903288" cy="3754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859B41-E791-5B8C-A4BA-E3B47B075B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5317" y="1249042"/>
            <a:ext cx="903289" cy="3917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11F14F-37CA-3212-B37D-CE98406EA9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9694" y="1299350"/>
            <a:ext cx="903289" cy="36458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A14D3E-AE57-3B24-52EE-3B38F5F223B2}"/>
              </a:ext>
            </a:extLst>
          </p:cNvPr>
          <p:cNvCxnSpPr>
            <a:stCxn id="3" idx="1"/>
            <a:endCxn id="15" idx="0"/>
          </p:cNvCxnSpPr>
          <p:nvPr/>
        </p:nvCxnSpPr>
        <p:spPr>
          <a:xfrm flipH="1">
            <a:off x="6742114" y="412480"/>
            <a:ext cx="1478236" cy="852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72BFB-980B-37BE-84B7-DF277DE9DA97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8714064" y="759997"/>
            <a:ext cx="2898" cy="489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BBD9F1-5E39-052A-774B-D6C9FBCC2999}"/>
              </a:ext>
            </a:extLst>
          </p:cNvPr>
          <p:cNvCxnSpPr>
            <a:stCxn id="3" idx="3"/>
            <a:endCxn id="23" idx="0"/>
          </p:cNvCxnSpPr>
          <p:nvPr/>
        </p:nvCxnSpPr>
        <p:spPr>
          <a:xfrm>
            <a:off x="9207778" y="412480"/>
            <a:ext cx="1493561" cy="886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B53BCF-832F-233B-3E36-78F77250D46D}"/>
              </a:ext>
            </a:extLst>
          </p:cNvPr>
          <p:cNvSpPr txBox="1"/>
          <p:nvPr/>
        </p:nvSpPr>
        <p:spPr>
          <a:xfrm>
            <a:off x="455428" y="4766954"/>
            <a:ext cx="5590953" cy="14773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combined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technique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Bootstraping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data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averaging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each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individual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output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Bagging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Bagging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: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Bootstrap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+ Aggregation 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0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7577</TotalTime>
  <Words>1024</Words>
  <Application>Microsoft Office PowerPoint</Application>
  <PresentationFormat>Widescreen</PresentationFormat>
  <Paragraphs>116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Office Theme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149</cp:revision>
  <dcterms:created xsi:type="dcterms:W3CDTF">2023-07-30T08:43:54Z</dcterms:created>
  <dcterms:modified xsi:type="dcterms:W3CDTF">2024-03-07T09:42:47Z</dcterms:modified>
</cp:coreProperties>
</file>