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26" r:id="rId4"/>
    <p:sldId id="315" r:id="rId5"/>
    <p:sldId id="327" r:id="rId6"/>
    <p:sldId id="328" r:id="rId7"/>
    <p:sldId id="316" r:id="rId8"/>
    <p:sldId id="317" r:id="rId9"/>
    <p:sldId id="318" r:id="rId10"/>
    <p:sldId id="320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690" autoAdjust="0"/>
  </p:normalViewPr>
  <p:slideViewPr>
    <p:cSldViewPr snapToGrid="0">
      <p:cViewPr varScale="1">
        <p:scale>
          <a:sx n="92" d="100"/>
          <a:sy n="92" d="100"/>
        </p:scale>
        <p:origin x="8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C5D43-A306-4CE6-B1B5-F25CF3397402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04AD3-490E-4939-837B-4B95D2BEF97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18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959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220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04AD3-490E-4939-837B-4B95D2BEF971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990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2002-5462-3DE1-3130-7CCA0891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7852-2628-5DFE-BBEE-F1478440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AF6F-A260-F5D1-8F1F-0EC6136A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8A2D-F5DC-8819-E9BE-5FDCA4D9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9FB5-BFA4-A5D6-C443-FE32003F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2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B949-8AED-4D2B-3ACA-2D4F7260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CA8A-3AA8-B946-B7FB-EFAB28A1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2417-A9F2-5DBA-4500-070190B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AD30-98BC-3C71-6254-C683CA40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58CA-80B6-EDEA-3E9F-6B1EAA3D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27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AADEB-F7E7-649C-F40C-6D0A4BE9F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79BB5-81A8-0977-D257-64823EE65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27D9-7A6A-1C18-3F5D-C7B3658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55532-66C0-AB92-B632-A0BD9A77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2CE-103E-6449-FE60-D929BD2E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51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5ECD-42DE-1CF7-0FB5-7F7EA79C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3D9C-0372-C353-635B-ACEE833F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8A99-D62B-05A7-4193-2DFE936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1170-E4CE-C216-58AF-4977176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20C-9F41-7ACC-B2E4-4633E1F9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0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black text&#10;&#10;Description automatically generated">
            <a:extLst>
              <a:ext uri="{FF2B5EF4-FFF2-40B4-BE49-F238E27FC236}">
                <a16:creationId xmlns:a16="http://schemas.microsoft.com/office/drawing/2014/main" id="{CDE0FB2D-CE89-1001-5CCD-73F350DBD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54" y="5643880"/>
            <a:ext cx="1046446" cy="10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B05-CCC2-F484-900D-889C6FF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A85B-8111-326A-867A-310C41CE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13EB-4748-9971-B8F8-461AD327A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45335-F199-2B86-3215-64526610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73B3A-FAD5-24EF-2D9F-1E020E3E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E92E-AB7A-8106-790F-2A34AEE3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858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97A4-0D03-EAC2-B9A9-375F9660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652D-4A89-6CAC-137F-055D5DE1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3D27-752D-C242-9E9A-BB866617C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622E9-7F33-E644-681C-F15B6C833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B3FC-9D14-C681-D425-D905D8616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F6C-00D6-ADDC-0049-D29D97D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B3DA-9380-6BB3-575C-D98BBF64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4769F-ECB0-9136-73B6-357AA588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2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4108-788C-8983-8F1B-55B8D5F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0E5C6-3E02-CF38-8701-FA6DFB26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AC55-4FBC-A429-1A38-30AA6A5D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5503D-249E-9809-E609-5BED9B92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855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B5744-6909-EB9C-37C8-8D4969B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CB0FA-A53F-CCE6-8833-286880ED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A4B0A-63D2-5E4A-7846-D7A391C7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96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DB75-03D0-A76C-F5D3-D55C79E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DD17-B843-4124-A70B-8F4D7F7D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6CFC-D3BD-D78A-1F10-3F883D95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FE8D-829C-6853-82A3-2E5E940B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AB1D6-30C0-A666-D81A-1982AFD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42CC-4792-5BF4-2376-C41C7810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01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54-AF28-0B34-733F-B77CFF21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C056E-559A-4D92-4F1B-B05262D7E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AA72-2DBD-F571-7CE6-81028555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598E-98A0-37F6-4A1A-3150E4D1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E98D9-1732-12E7-17E7-D7D39918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0E23-9F21-B91F-BFB2-6516718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18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ADDF5-A2E7-0D5B-394D-F03FE73A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F75-040F-2923-BE9B-85E782EC6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15CE-3EB3-A4F0-731C-9470AC5DC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A156A-4A9D-4608-9AD9-1A389DFFAF9E}" type="datetimeFigureOut">
              <a:rPr lang="en-SE" smtClean="0"/>
              <a:t>2025-02-18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1A76-03E0-423C-94EB-FB2E8B3C6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60D2-75D8-30A2-270A-1DE2CDB2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A16D-1401-40E7-9D8E-7EFD1FE426B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4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squares&#10;&#10;Description automatically generated">
            <a:extLst>
              <a:ext uri="{FF2B5EF4-FFF2-40B4-BE49-F238E27FC236}">
                <a16:creationId xmlns:a16="http://schemas.microsoft.com/office/drawing/2014/main" id="{56123A4B-0C92-2444-60B5-31B615C47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0B3D2BDF-4D35-3386-33B4-148E5E8F8B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33732" y="3933497"/>
            <a:ext cx="7124536" cy="661550"/>
          </a:xfrm>
        </p:spPr>
        <p:txBody>
          <a:bodyPr>
            <a:normAutofit/>
          </a:bodyPr>
          <a:lstStyle/>
          <a:p>
            <a:r>
              <a:rPr lang="en-GB" altLang="en-SE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Supervised learning</a:t>
            </a:r>
            <a:endParaRPr lang="en-US" altLang="en-S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68"/>
    </mc:Choice>
    <mc:Fallback xmlns="">
      <p:transition spd="slow" advTm="349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826A02-615D-AFC4-4C7B-DBD2F8D1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79" y="4105861"/>
            <a:ext cx="3450637" cy="26241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C481E9-5235-A0B3-5834-872B5A12352D}"/>
              </a:ext>
            </a:extLst>
          </p:cNvPr>
          <p:cNvSpPr txBox="1"/>
          <p:nvPr/>
        </p:nvSpPr>
        <p:spPr>
          <a:xfrm>
            <a:off x="5490622" y="3859640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2*x + 5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D03D70AC-DF87-2551-32EB-1B28C06BE640}"/>
              </a:ext>
            </a:extLst>
          </p:cNvPr>
          <p:cNvSpPr txBox="1"/>
          <p:nvPr/>
        </p:nvSpPr>
        <p:spPr>
          <a:xfrm>
            <a:off x="597694" y="2702628"/>
            <a:ext cx="49433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Mer om detta senare…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B21CE2-8599-FA1C-EC13-5BF112B0EA41}"/>
              </a:ext>
            </a:extLst>
          </p:cNvPr>
          <p:cNvSpPr txBox="1">
            <a:spLocks noChangeArrowheads="1"/>
          </p:cNvSpPr>
          <p:nvPr/>
        </p:nvSpPr>
        <p:spPr>
          <a:xfrm>
            <a:off x="4768836" y="128002"/>
            <a:ext cx="3450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Model fitting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                                  regression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58FD73C-0E34-3806-732D-6C61EE4B02AE}"/>
              </a:ext>
            </a:extLst>
          </p:cNvPr>
          <p:cNvSpPr txBox="1"/>
          <p:nvPr/>
        </p:nvSpPr>
        <p:spPr>
          <a:xfrm>
            <a:off x="597694" y="1102628"/>
            <a:ext cx="4452288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Uppenbarligen känns det som att följande linje är ’bäst’ av alternativen. Vår magkänsla säger det.</a:t>
            </a:r>
          </a:p>
          <a:p>
            <a:endParaRPr lang="sv-SE" sz="160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Men hur kvantifierar vi det?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85"/>
    </mc:Choice>
    <mc:Fallback xmlns="">
      <p:transition spd="slow" advTm="857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4">
            <a:extLst>
              <a:ext uri="{FF2B5EF4-FFF2-40B4-BE49-F238E27FC236}">
                <a16:creationId xmlns:a16="http://schemas.microsoft.com/office/drawing/2014/main" id="{9CB20AE7-F2E8-657D-9232-ACB50B42CC4A}"/>
              </a:ext>
            </a:extLst>
          </p:cNvPr>
          <p:cNvSpPr/>
          <p:nvPr/>
        </p:nvSpPr>
        <p:spPr>
          <a:xfrm>
            <a:off x="6497786" y="1875163"/>
            <a:ext cx="2024538" cy="392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Maskininlärning</a:t>
            </a:r>
            <a:endParaRPr lang="sv-SE" sz="1800" dirty="0">
              <a:solidFill>
                <a:schemeClr val="tx1"/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Rak koppling 11">
            <a:extLst>
              <a:ext uri="{FF2B5EF4-FFF2-40B4-BE49-F238E27FC236}">
                <a16:creationId xmlns:a16="http://schemas.microsoft.com/office/drawing/2014/main" id="{02E2B9D3-FDEC-2E61-9EC3-5E8119DD4AE8}"/>
              </a:ext>
            </a:extLst>
          </p:cNvPr>
          <p:cNvCxnSpPr>
            <a:cxnSpLocks/>
          </p:cNvCxnSpPr>
          <p:nvPr/>
        </p:nvCxnSpPr>
        <p:spPr>
          <a:xfrm flipH="1">
            <a:off x="6095691" y="1932679"/>
            <a:ext cx="3" cy="304139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objekt 16">
            <a:extLst>
              <a:ext uri="{FF2B5EF4-FFF2-40B4-BE49-F238E27FC236}">
                <a16:creationId xmlns:a16="http://schemas.microsoft.com/office/drawing/2014/main" id="{10D1C660-53B1-12EB-457F-E99C208CC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1" y="1459142"/>
            <a:ext cx="1224061" cy="1224061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46EB0213-802F-DF6E-3B0A-0C274E8706A7}"/>
              </a:ext>
            </a:extLst>
          </p:cNvPr>
          <p:cNvSpPr txBox="1"/>
          <p:nvPr/>
        </p:nvSpPr>
        <p:spPr>
          <a:xfrm>
            <a:off x="4261201" y="1939021"/>
            <a:ext cx="11685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Människor</a:t>
            </a:r>
          </a:p>
        </p:txBody>
      </p:sp>
      <p:sp>
        <p:nvSpPr>
          <p:cNvPr id="7" name="Ellips 4">
            <a:extLst>
              <a:ext uri="{FF2B5EF4-FFF2-40B4-BE49-F238E27FC236}">
                <a16:creationId xmlns:a16="http://schemas.microsoft.com/office/drawing/2014/main" id="{FC39171F-0010-F8D5-0799-F1F6E3F5C1EA}"/>
              </a:ext>
            </a:extLst>
          </p:cNvPr>
          <p:cNvSpPr/>
          <p:nvPr/>
        </p:nvSpPr>
        <p:spPr>
          <a:xfrm>
            <a:off x="2693789" y="2763522"/>
            <a:ext cx="2736000" cy="1512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22">
            <a:extLst>
              <a:ext uri="{FF2B5EF4-FFF2-40B4-BE49-F238E27FC236}">
                <a16:creationId xmlns:a16="http://schemas.microsoft.com/office/drawing/2014/main" id="{05528ECB-0BE6-1AC6-6D56-0EB2EDE8D3C9}"/>
              </a:ext>
            </a:extLst>
          </p:cNvPr>
          <p:cNvSpPr txBox="1"/>
          <p:nvPr/>
        </p:nvSpPr>
        <p:spPr>
          <a:xfrm>
            <a:off x="3250239" y="333485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Erfarenheter</a:t>
            </a:r>
          </a:p>
        </p:txBody>
      </p:sp>
      <p:sp>
        <p:nvSpPr>
          <p:cNvPr id="9" name="textruta 24">
            <a:extLst>
              <a:ext uri="{FF2B5EF4-FFF2-40B4-BE49-F238E27FC236}">
                <a16:creationId xmlns:a16="http://schemas.microsoft.com/office/drawing/2014/main" id="{BA06DFBF-5F95-E5AD-ED02-6912272E547D}"/>
              </a:ext>
            </a:extLst>
          </p:cNvPr>
          <p:cNvSpPr txBox="1"/>
          <p:nvPr/>
        </p:nvSpPr>
        <p:spPr>
          <a:xfrm>
            <a:off x="7330796" y="3330427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Historisk data</a:t>
            </a:r>
          </a:p>
        </p:txBody>
      </p:sp>
      <p:sp>
        <p:nvSpPr>
          <p:cNvPr id="10" name="Ellips 25">
            <a:extLst>
              <a:ext uri="{FF2B5EF4-FFF2-40B4-BE49-F238E27FC236}">
                <a16:creationId xmlns:a16="http://schemas.microsoft.com/office/drawing/2014/main" id="{41E1A3F6-A211-04BE-1C02-DD02AC5B5478}"/>
              </a:ext>
            </a:extLst>
          </p:cNvPr>
          <p:cNvSpPr/>
          <p:nvPr/>
        </p:nvSpPr>
        <p:spPr>
          <a:xfrm>
            <a:off x="6784496" y="2766421"/>
            <a:ext cx="2736000" cy="1512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objekt 27">
            <a:extLst>
              <a:ext uri="{FF2B5EF4-FFF2-40B4-BE49-F238E27FC236}">
                <a16:creationId xmlns:a16="http://schemas.microsoft.com/office/drawing/2014/main" id="{A1C65F01-6A02-3DC7-8435-ABF7BF57CE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370" y="1518508"/>
            <a:ext cx="1802408" cy="1395025"/>
          </a:xfrm>
          <a:prstGeom prst="rect">
            <a:avLst/>
          </a:prstGeom>
        </p:spPr>
      </p:pic>
      <p:sp>
        <p:nvSpPr>
          <p:cNvPr id="12" name="textruta 30">
            <a:extLst>
              <a:ext uri="{FF2B5EF4-FFF2-40B4-BE49-F238E27FC236}">
                <a16:creationId xmlns:a16="http://schemas.microsoft.com/office/drawing/2014/main" id="{FA55BA65-8D3E-CA23-13A3-A661AEE9552F}"/>
              </a:ext>
            </a:extLst>
          </p:cNvPr>
          <p:cNvSpPr txBox="1"/>
          <p:nvPr/>
        </p:nvSpPr>
        <p:spPr>
          <a:xfrm>
            <a:off x="3484662" y="5429867"/>
            <a:ext cx="522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Användbar kunskap för nya, unika situationer</a:t>
            </a:r>
          </a:p>
        </p:txBody>
      </p:sp>
      <p:cxnSp>
        <p:nvCxnSpPr>
          <p:cNvPr id="13" name="Rak pilkoppling 45">
            <a:extLst>
              <a:ext uri="{FF2B5EF4-FFF2-40B4-BE49-F238E27FC236}">
                <a16:creationId xmlns:a16="http://schemas.microsoft.com/office/drawing/2014/main" id="{3A12ADF5-8847-2E38-6ED7-7B912985E987}"/>
              </a:ext>
            </a:extLst>
          </p:cNvPr>
          <p:cNvCxnSpPr>
            <a:cxnSpLocks/>
          </p:cNvCxnSpPr>
          <p:nvPr/>
        </p:nvCxnSpPr>
        <p:spPr>
          <a:xfrm>
            <a:off x="4407145" y="4509366"/>
            <a:ext cx="274185" cy="6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ak pilkoppling 46">
            <a:extLst>
              <a:ext uri="{FF2B5EF4-FFF2-40B4-BE49-F238E27FC236}">
                <a16:creationId xmlns:a16="http://schemas.microsoft.com/office/drawing/2014/main" id="{63A6EDE4-D41C-3610-30D5-D04D212B1390}"/>
              </a:ext>
            </a:extLst>
          </p:cNvPr>
          <p:cNvCxnSpPr>
            <a:cxnSpLocks/>
          </p:cNvCxnSpPr>
          <p:nvPr/>
        </p:nvCxnSpPr>
        <p:spPr>
          <a:xfrm flipH="1">
            <a:off x="7384310" y="4509366"/>
            <a:ext cx="292802" cy="6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D4FCB3CE-4ADD-9C3B-EC7C-BDF7575ACCC4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5525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7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426"/>
    </mc:Choice>
    <mc:Fallback xmlns="">
      <p:transition spd="slow" advTm="151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  <p:bldP spid="8" grpId="0"/>
      <p:bldP spid="9" grpId="0"/>
      <p:bldP spid="1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D4FCB3CE-4ADD-9C3B-EC7C-BDF7575ACCC4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6473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pic>
        <p:nvPicPr>
          <p:cNvPr id="15" name="Picture 14" descr="A comparison of a temperature and a temperature&#10;&#10;Description automatically generated">
            <a:extLst>
              <a:ext uri="{FF2B5EF4-FFF2-40B4-BE49-F238E27FC236}">
                <a16:creationId xmlns:a16="http://schemas.microsoft.com/office/drawing/2014/main" id="{F710180B-828A-D1DD-0246-5B427C275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6" r="-265" b="19342"/>
          <a:stretch/>
        </p:blipFill>
        <p:spPr>
          <a:xfrm>
            <a:off x="2904067" y="1503219"/>
            <a:ext cx="6383866" cy="24106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E981CA-F143-0B86-E91E-ECDC1CE0BE66}"/>
              </a:ext>
            </a:extLst>
          </p:cNvPr>
          <p:cNvSpPr/>
          <p:nvPr/>
        </p:nvSpPr>
        <p:spPr>
          <a:xfrm>
            <a:off x="3941617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Vad är termperaturen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AB77F-436B-214D-FD2D-B9F8848BF7E6}"/>
              </a:ext>
            </a:extLst>
          </p:cNvPr>
          <p:cNvSpPr/>
          <p:nvPr/>
        </p:nvSpPr>
        <p:spPr>
          <a:xfrm>
            <a:off x="7426035" y="2078181"/>
            <a:ext cx="1925781" cy="879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Är det </a:t>
            </a:r>
            <a:r>
              <a:rPr lang="en-GB" sz="1400" dirty="0" err="1">
                <a:solidFill>
                  <a:schemeClr val="tx1"/>
                </a:solidFill>
              </a:rPr>
              <a:t>varmt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eller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sz="1400" dirty="0" err="1">
                <a:solidFill>
                  <a:schemeClr val="tx1"/>
                </a:solidFill>
              </a:rPr>
              <a:t>kallt</a:t>
            </a:r>
            <a:r>
              <a:rPr lang="en-GB" sz="1400" dirty="0">
                <a:solidFill>
                  <a:schemeClr val="tx1"/>
                </a:solidFill>
              </a:rPr>
              <a:t> imorgon?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13E4C3-A2A9-F58B-05CD-2A297E901ED4}"/>
              </a:ext>
            </a:extLst>
          </p:cNvPr>
          <p:cNvSpPr/>
          <p:nvPr/>
        </p:nvSpPr>
        <p:spPr>
          <a:xfrm>
            <a:off x="3567544" y="3671455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BE5F5F-046D-6962-99FE-2684111A2FAA}"/>
              </a:ext>
            </a:extLst>
          </p:cNvPr>
          <p:cNvSpPr/>
          <p:nvPr/>
        </p:nvSpPr>
        <p:spPr>
          <a:xfrm>
            <a:off x="6698676" y="3671456"/>
            <a:ext cx="1925781" cy="30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Celcius</a:t>
            </a:r>
            <a:endParaRPr lang="en-S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7138-9D8C-8254-2E20-D6454A887A8D}"/>
              </a:ext>
            </a:extLst>
          </p:cNvPr>
          <p:cNvSpPr/>
          <p:nvPr/>
        </p:nvSpPr>
        <p:spPr>
          <a:xfrm>
            <a:off x="4242951" y="3034144"/>
            <a:ext cx="574965" cy="304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24.2</a:t>
            </a:r>
            <a:r>
              <a:rPr lang="en-GB" sz="1400" baseline="30000" dirty="0">
                <a:solidFill>
                  <a:schemeClr val="bg1"/>
                </a:solidFill>
              </a:rPr>
              <a:t>o</a:t>
            </a:r>
            <a:endParaRPr lang="en-SE" sz="1400" baseline="30000" dirty="0">
              <a:solidFill>
                <a:schemeClr val="bg1"/>
              </a:solidFill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9DB127D6-93AC-C4CC-D779-E8E2B8EBB07B}"/>
              </a:ext>
            </a:extLst>
          </p:cNvPr>
          <p:cNvSpPr txBox="1"/>
          <p:nvPr/>
        </p:nvSpPr>
        <p:spPr>
          <a:xfrm>
            <a:off x="1961795" y="4045664"/>
            <a:ext cx="395964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Regression kallas det när man uppskattar ett numerärt värde som kan ha oändligt många värden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Dvs, när vi försöker uppskatta ett 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kontinuerligt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värde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B30E1FC4-56D2-2D19-7F7B-334842527584}"/>
              </a:ext>
            </a:extLst>
          </p:cNvPr>
          <p:cNvSpPr txBox="1"/>
          <p:nvPr/>
        </p:nvSpPr>
        <p:spPr>
          <a:xfrm>
            <a:off x="6698676" y="3994647"/>
            <a:ext cx="49027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är när man försöker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predicta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en viss klass, av ett begränsat antal möjliga.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21FBEE41-E9E6-4E4E-A0C9-E1972D107399}"/>
              </a:ext>
            </a:extLst>
          </p:cNvPr>
          <p:cNvSpPr txBox="1"/>
          <p:nvPr/>
        </p:nvSpPr>
        <p:spPr>
          <a:xfrm>
            <a:off x="6698676" y="4673613"/>
            <a:ext cx="512502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Om möjliga klasser är två kalles det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binery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c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lassification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, annars multi-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classifications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Klassificering uppskattar alltså </a:t>
            </a:r>
            <a:r>
              <a:rPr lang="sv-SE" b="1" dirty="0">
                <a:latin typeface="Century Gothic" panose="020B0502020202020204" pitchFamily="34" charset="0"/>
                <a:cs typeface="Calibri Light" panose="020F0302020204030204" pitchFamily="34" charset="0"/>
              </a:rPr>
              <a:t>diskreta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 värden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04"/>
    </mc:Choice>
    <mc:Fallback xmlns="">
      <p:transition spd="slow" advTm="1706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ylinder 28">
            <a:extLst>
              <a:ext uri="{FF2B5EF4-FFF2-40B4-BE49-F238E27FC236}">
                <a16:creationId xmlns:a16="http://schemas.microsoft.com/office/drawing/2014/main" id="{FF1B4309-F027-A032-B7ED-A41D5F306E80}"/>
              </a:ext>
            </a:extLst>
          </p:cNvPr>
          <p:cNvSpPr/>
          <p:nvPr/>
        </p:nvSpPr>
        <p:spPr>
          <a:xfrm>
            <a:off x="2586416" y="5069117"/>
            <a:ext cx="776158" cy="915516"/>
          </a:xfrm>
          <a:prstGeom prst="can">
            <a:avLst/>
          </a:prstGeom>
          <a:solidFill>
            <a:srgbClr val="FF0000">
              <a:alpha val="1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E8DBC01F-209E-0C28-A78E-7D12CEABB49D}"/>
              </a:ext>
            </a:extLst>
          </p:cNvPr>
          <p:cNvSpPr/>
          <p:nvPr/>
        </p:nvSpPr>
        <p:spPr>
          <a:xfrm>
            <a:off x="2148358" y="3050698"/>
            <a:ext cx="1657004" cy="17621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TextBox 11">
            <a:extLst>
              <a:ext uri="{FF2B5EF4-FFF2-40B4-BE49-F238E27FC236}">
                <a16:creationId xmlns:a16="http://schemas.microsoft.com/office/drawing/2014/main" id="{32E30E0D-6606-DEB0-28CC-8BB059A1AA65}"/>
              </a:ext>
            </a:extLst>
          </p:cNvPr>
          <p:cNvSpPr txBox="1"/>
          <p:nvPr/>
        </p:nvSpPr>
        <p:spPr>
          <a:xfrm>
            <a:off x="292894" y="1012573"/>
            <a:ext cx="4452288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Exempel på regression</a:t>
            </a:r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endParaRPr lang="sv-SE" sz="1600" noProof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träna en modell att kunna uppskatta det marknadsvärdet av en viss bostad</a:t>
            </a:r>
          </a:p>
        </p:txBody>
      </p:sp>
      <p:pic>
        <p:nvPicPr>
          <p:cNvPr id="32" name="Bildobjekt 7">
            <a:extLst>
              <a:ext uri="{FF2B5EF4-FFF2-40B4-BE49-F238E27FC236}">
                <a16:creationId xmlns:a16="http://schemas.microsoft.com/office/drawing/2014/main" id="{47D8BDFB-587B-2B60-3AB1-88C5D49D7A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77" y="3825688"/>
            <a:ext cx="1694801" cy="1311739"/>
          </a:xfrm>
          <a:prstGeom prst="rect">
            <a:avLst/>
          </a:prstGeom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75B537AE-DC5E-BC73-9F65-67F70B09A619}"/>
              </a:ext>
            </a:extLst>
          </p:cNvPr>
          <p:cNvSpPr txBox="1"/>
          <p:nvPr/>
        </p:nvSpPr>
        <p:spPr>
          <a:xfrm>
            <a:off x="285965" y="2425012"/>
            <a:ext cx="26581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Relevant historisk data:</a:t>
            </a:r>
          </a:p>
        </p:txBody>
      </p:sp>
      <p:sp>
        <p:nvSpPr>
          <p:cNvPr id="34" name="textruta 13">
            <a:extLst>
              <a:ext uri="{FF2B5EF4-FFF2-40B4-BE49-F238E27FC236}">
                <a16:creationId xmlns:a16="http://schemas.microsoft.com/office/drawing/2014/main" id="{0FB027E1-F465-A67E-FF6B-88996D54EE65}"/>
              </a:ext>
            </a:extLst>
          </p:cNvPr>
          <p:cNvSpPr txBox="1"/>
          <p:nvPr/>
        </p:nvSpPr>
        <p:spPr>
          <a:xfrm>
            <a:off x="2272628" y="3414938"/>
            <a:ext cx="594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Läge</a:t>
            </a:r>
          </a:p>
        </p:txBody>
      </p:sp>
      <p:sp>
        <p:nvSpPr>
          <p:cNvPr id="35" name="textruta 18">
            <a:extLst>
              <a:ext uri="{FF2B5EF4-FFF2-40B4-BE49-F238E27FC236}">
                <a16:creationId xmlns:a16="http://schemas.microsoft.com/office/drawing/2014/main" id="{B9C48982-B094-E146-5969-BD8EF0A4DE7E}"/>
              </a:ext>
            </a:extLst>
          </p:cNvPr>
          <p:cNvSpPr txBox="1"/>
          <p:nvPr/>
        </p:nvSpPr>
        <p:spPr>
          <a:xfrm>
            <a:off x="2581103" y="5383288"/>
            <a:ext cx="77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Säljpris</a:t>
            </a:r>
          </a:p>
        </p:txBody>
      </p:sp>
      <p:sp>
        <p:nvSpPr>
          <p:cNvPr id="36" name="textruta 25">
            <a:extLst>
              <a:ext uri="{FF2B5EF4-FFF2-40B4-BE49-F238E27FC236}">
                <a16:creationId xmlns:a16="http://schemas.microsoft.com/office/drawing/2014/main" id="{837E9636-DFA3-65A5-490C-DC1FCA0C084E}"/>
              </a:ext>
            </a:extLst>
          </p:cNvPr>
          <p:cNvSpPr txBox="1"/>
          <p:nvPr/>
        </p:nvSpPr>
        <p:spPr>
          <a:xfrm>
            <a:off x="2792027" y="3647698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Antal rum</a:t>
            </a:r>
          </a:p>
        </p:txBody>
      </p:sp>
      <p:cxnSp>
        <p:nvCxnSpPr>
          <p:cNvPr id="37" name="Rak koppling 46">
            <a:extLst>
              <a:ext uri="{FF2B5EF4-FFF2-40B4-BE49-F238E27FC236}">
                <a16:creationId xmlns:a16="http://schemas.microsoft.com/office/drawing/2014/main" id="{04AF20E1-A14B-179B-2D12-6A270D9B02EF}"/>
              </a:ext>
            </a:extLst>
          </p:cNvPr>
          <p:cNvCxnSpPr>
            <a:cxnSpLocks/>
          </p:cNvCxnSpPr>
          <p:nvPr/>
        </p:nvCxnSpPr>
        <p:spPr>
          <a:xfrm>
            <a:off x="6268878" y="3490065"/>
            <a:ext cx="0" cy="26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Rak koppling 57">
            <a:extLst>
              <a:ext uri="{FF2B5EF4-FFF2-40B4-BE49-F238E27FC236}">
                <a16:creationId xmlns:a16="http://schemas.microsoft.com/office/drawing/2014/main" id="{B5C1C28E-D2A9-FA33-F742-484DBBABAAD7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3362574" y="5526875"/>
            <a:ext cx="2771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ak koppling 59">
            <a:extLst>
              <a:ext uri="{FF2B5EF4-FFF2-40B4-BE49-F238E27FC236}">
                <a16:creationId xmlns:a16="http://schemas.microsoft.com/office/drawing/2014/main" id="{8CC76BC5-E662-4B1A-451A-240D155BB7E3}"/>
              </a:ext>
            </a:extLst>
          </p:cNvPr>
          <p:cNvCxnSpPr>
            <a:cxnSpLocks/>
          </p:cNvCxnSpPr>
          <p:nvPr/>
        </p:nvCxnSpPr>
        <p:spPr>
          <a:xfrm flipV="1">
            <a:off x="6131949" y="5078650"/>
            <a:ext cx="0" cy="446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 69">
            <a:extLst>
              <a:ext uri="{FF2B5EF4-FFF2-40B4-BE49-F238E27FC236}">
                <a16:creationId xmlns:a16="http://schemas.microsoft.com/office/drawing/2014/main" id="{5DB85438-F313-E2A0-1695-6AE805F6FA01}"/>
              </a:ext>
            </a:extLst>
          </p:cNvPr>
          <p:cNvSpPr/>
          <p:nvPr/>
        </p:nvSpPr>
        <p:spPr>
          <a:xfrm>
            <a:off x="3261948" y="5484773"/>
            <a:ext cx="90000" cy="90000"/>
          </a:xfrm>
          <a:prstGeom prst="ellipse">
            <a:avLst/>
          </a:prstGeom>
          <a:solidFill>
            <a:srgbClr val="FFA3A3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1" name="textruta 26">
            <a:extLst>
              <a:ext uri="{FF2B5EF4-FFF2-40B4-BE49-F238E27FC236}">
                <a16:creationId xmlns:a16="http://schemas.microsoft.com/office/drawing/2014/main" id="{3B5B73D3-DB46-1465-552F-EE3757261F4A}"/>
              </a:ext>
            </a:extLst>
          </p:cNvPr>
          <p:cNvSpPr txBox="1"/>
          <p:nvPr/>
        </p:nvSpPr>
        <p:spPr>
          <a:xfrm>
            <a:off x="3118320" y="4029254"/>
            <a:ext cx="664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Area</a:t>
            </a:r>
          </a:p>
        </p:txBody>
      </p:sp>
      <p:sp>
        <p:nvSpPr>
          <p:cNvPr id="42" name="textruta 27">
            <a:extLst>
              <a:ext uri="{FF2B5EF4-FFF2-40B4-BE49-F238E27FC236}">
                <a16:creationId xmlns:a16="http://schemas.microsoft.com/office/drawing/2014/main" id="{36AE60FD-DAAD-32F7-C1FC-5075BF2767F3}"/>
              </a:ext>
            </a:extLst>
          </p:cNvPr>
          <p:cNvSpPr txBox="1"/>
          <p:nvPr/>
        </p:nvSpPr>
        <p:spPr>
          <a:xfrm>
            <a:off x="2148359" y="3943493"/>
            <a:ext cx="947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Balkong?</a:t>
            </a:r>
          </a:p>
        </p:txBody>
      </p:sp>
      <p:sp>
        <p:nvSpPr>
          <p:cNvPr id="43" name="textruta 28">
            <a:extLst>
              <a:ext uri="{FF2B5EF4-FFF2-40B4-BE49-F238E27FC236}">
                <a16:creationId xmlns:a16="http://schemas.microsoft.com/office/drawing/2014/main" id="{817D8D74-9229-8DCB-4DD3-6A9E39112998}"/>
              </a:ext>
            </a:extLst>
          </p:cNvPr>
          <p:cNvSpPr txBox="1"/>
          <p:nvPr/>
        </p:nvSpPr>
        <p:spPr>
          <a:xfrm>
            <a:off x="2400405" y="4367323"/>
            <a:ext cx="114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Century Gothic" panose="020B0502020202020204" pitchFamily="34" charset="0"/>
              </a:rPr>
              <a:t>Byggnadsår</a:t>
            </a:r>
          </a:p>
        </p:txBody>
      </p:sp>
      <p:cxnSp>
        <p:nvCxnSpPr>
          <p:cNvPr id="44" name="Rak koppling 39">
            <a:extLst>
              <a:ext uri="{FF2B5EF4-FFF2-40B4-BE49-F238E27FC236}">
                <a16:creationId xmlns:a16="http://schemas.microsoft.com/office/drawing/2014/main" id="{5DE9F32A-5F13-3CB5-EEE4-F6C92278E2BB}"/>
              </a:ext>
            </a:extLst>
          </p:cNvPr>
          <p:cNvCxnSpPr>
            <a:cxnSpLocks/>
          </p:cNvCxnSpPr>
          <p:nvPr/>
        </p:nvCxnSpPr>
        <p:spPr>
          <a:xfrm>
            <a:off x="3789223" y="4326860"/>
            <a:ext cx="1501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Ellips 41">
            <a:extLst>
              <a:ext uri="{FF2B5EF4-FFF2-40B4-BE49-F238E27FC236}">
                <a16:creationId xmlns:a16="http://schemas.microsoft.com/office/drawing/2014/main" id="{A2F17126-B11C-D3B1-8780-FE6EE0578C19}"/>
              </a:ext>
            </a:extLst>
          </p:cNvPr>
          <p:cNvSpPr/>
          <p:nvPr/>
        </p:nvSpPr>
        <p:spPr>
          <a:xfrm>
            <a:off x="3695826" y="4281860"/>
            <a:ext cx="90000" cy="90000"/>
          </a:xfrm>
          <a:prstGeom prst="ellipse">
            <a:avLst/>
          </a:prstGeom>
          <a:solidFill>
            <a:srgbClr val="C1DFAB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6" name="Rak koppling 47">
            <a:extLst>
              <a:ext uri="{FF2B5EF4-FFF2-40B4-BE49-F238E27FC236}">
                <a16:creationId xmlns:a16="http://schemas.microsoft.com/office/drawing/2014/main" id="{F964EC7B-F3A3-DF8E-0CF8-C6023BA17B9F}"/>
              </a:ext>
            </a:extLst>
          </p:cNvPr>
          <p:cNvCxnSpPr>
            <a:cxnSpLocks/>
          </p:cNvCxnSpPr>
          <p:nvPr/>
        </p:nvCxnSpPr>
        <p:spPr>
          <a:xfrm flipV="1">
            <a:off x="3797293" y="3490065"/>
            <a:ext cx="2471585" cy="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ruta 50">
            <a:extLst>
              <a:ext uri="{FF2B5EF4-FFF2-40B4-BE49-F238E27FC236}">
                <a16:creationId xmlns:a16="http://schemas.microsoft.com/office/drawing/2014/main" id="{0A7FF9D1-6F1B-B371-D02E-3096EBF3EDBC}"/>
              </a:ext>
            </a:extLst>
          </p:cNvPr>
          <p:cNvSpPr txBox="1"/>
          <p:nvPr/>
        </p:nvSpPr>
        <p:spPr>
          <a:xfrm>
            <a:off x="8176488" y="116189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3 rum</a:t>
            </a:r>
          </a:p>
        </p:txBody>
      </p:sp>
      <p:sp>
        <p:nvSpPr>
          <p:cNvPr id="48" name="textruta 51">
            <a:extLst>
              <a:ext uri="{FF2B5EF4-FFF2-40B4-BE49-F238E27FC236}">
                <a16:creationId xmlns:a16="http://schemas.microsoft.com/office/drawing/2014/main" id="{CAACBF40-5C0B-4462-B0FB-7AD19629E495}"/>
              </a:ext>
            </a:extLst>
          </p:cNvPr>
          <p:cNvSpPr txBox="1"/>
          <p:nvPr/>
        </p:nvSpPr>
        <p:spPr>
          <a:xfrm>
            <a:off x="8936539" y="1451261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Östermalm</a:t>
            </a:r>
          </a:p>
        </p:txBody>
      </p:sp>
      <p:sp>
        <p:nvSpPr>
          <p:cNvPr id="49" name="textruta 52">
            <a:extLst>
              <a:ext uri="{FF2B5EF4-FFF2-40B4-BE49-F238E27FC236}">
                <a16:creationId xmlns:a16="http://schemas.microsoft.com/office/drawing/2014/main" id="{64C9076D-EBF6-6E00-B914-799145388F42}"/>
              </a:ext>
            </a:extLst>
          </p:cNvPr>
          <p:cNvSpPr txBox="1"/>
          <p:nvPr/>
        </p:nvSpPr>
        <p:spPr>
          <a:xfrm>
            <a:off x="7327697" y="144581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Balkong</a:t>
            </a:r>
          </a:p>
        </p:txBody>
      </p:sp>
      <p:sp>
        <p:nvSpPr>
          <p:cNvPr id="50" name="textruta 54">
            <a:extLst>
              <a:ext uri="{FF2B5EF4-FFF2-40B4-BE49-F238E27FC236}">
                <a16:creationId xmlns:a16="http://schemas.microsoft.com/office/drawing/2014/main" id="{3A1F7AEA-830D-DD68-4E55-A850B32B18DF}"/>
              </a:ext>
            </a:extLst>
          </p:cNvPr>
          <p:cNvSpPr txBox="1"/>
          <p:nvPr/>
        </p:nvSpPr>
        <p:spPr>
          <a:xfrm>
            <a:off x="6739201" y="188243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55 m²</a:t>
            </a:r>
          </a:p>
        </p:txBody>
      </p:sp>
      <p:sp>
        <p:nvSpPr>
          <p:cNvPr id="51" name="textruta 56">
            <a:extLst>
              <a:ext uri="{FF2B5EF4-FFF2-40B4-BE49-F238E27FC236}">
                <a16:creationId xmlns:a16="http://schemas.microsoft.com/office/drawing/2014/main" id="{DD689C78-3169-8157-CF67-444E8A7B4907}"/>
              </a:ext>
            </a:extLst>
          </p:cNvPr>
          <p:cNvSpPr txBox="1"/>
          <p:nvPr/>
        </p:nvSpPr>
        <p:spPr>
          <a:xfrm>
            <a:off x="8118210" y="3167519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entury Gothic" panose="020B0502020202020204" pitchFamily="34" charset="0"/>
              </a:rPr>
              <a:t>= 5.402.382 kr</a:t>
            </a:r>
          </a:p>
        </p:txBody>
      </p:sp>
      <p:sp>
        <p:nvSpPr>
          <p:cNvPr id="52" name="Ellips 40">
            <a:extLst>
              <a:ext uri="{FF2B5EF4-FFF2-40B4-BE49-F238E27FC236}">
                <a16:creationId xmlns:a16="http://schemas.microsoft.com/office/drawing/2014/main" id="{6517731D-7BE9-F764-2FFC-03E4503B80DF}"/>
              </a:ext>
            </a:extLst>
          </p:cNvPr>
          <p:cNvSpPr/>
          <p:nvPr/>
        </p:nvSpPr>
        <p:spPr>
          <a:xfrm>
            <a:off x="3699223" y="3453949"/>
            <a:ext cx="90000" cy="90000"/>
          </a:xfrm>
          <a:prstGeom prst="ellipse">
            <a:avLst/>
          </a:prstGeom>
          <a:solidFill>
            <a:srgbClr val="C1DFAB"/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FFA6956F-D2AE-73D9-2182-60B6E76C66F4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55252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  <p:sp>
        <p:nvSpPr>
          <p:cNvPr id="54" name="textruta 55">
            <a:extLst>
              <a:ext uri="{FF2B5EF4-FFF2-40B4-BE49-F238E27FC236}">
                <a16:creationId xmlns:a16="http://schemas.microsoft.com/office/drawing/2014/main" id="{71358436-66C9-722C-9D1F-8FFE73ECB1C7}"/>
              </a:ext>
            </a:extLst>
          </p:cNvPr>
          <p:cNvSpPr txBox="1"/>
          <p:nvPr/>
        </p:nvSpPr>
        <p:spPr>
          <a:xfrm>
            <a:off x="9519757" y="1869653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>
                <a:latin typeface="Century Gothic" panose="020B0502020202020204" pitchFamily="34" charset="0"/>
              </a:rPr>
              <a:t>Byggd 1995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0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625"/>
    </mc:Choice>
    <mc:Fallback xmlns="">
      <p:transition spd="slow" advTm="217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3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95833E-6 0 C 0.07175 0.00046 0.15951 -0.00023 0.23151 0.00046 C 0.23164 -0.02847 0.23164 -0.0375 0.23138 -0.06366 " pathEditMode="relative" rAng="0" ptsTypes="AAA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76" y="-317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25E-6 -0.00093 L 0.06302 -0.00093 L 0.20651 -0.00093 C 0.20677 0.00763 0.20729 0.01226 0.20703 0.03564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52" y="182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2.96296E-6 L 0.12747 -0.00023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3.7037E-7 L 0.18724 -0.182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-972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8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1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4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7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0455 0.23981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1199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11537 0.13472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6736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07461 0.19768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988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6693 0.1937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967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8.33333E-7 -4.07407E-6 L 8.33333E-7 0.1340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90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-0.13203 0.13565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6782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5" grpId="0" animBg="1"/>
      <p:bldP spid="45" grpId="1" animBg="1"/>
      <p:bldP spid="45" grpId="2" animBg="1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2" grpId="0" animBg="1"/>
      <p:bldP spid="52" grpId="1" animBg="1"/>
      <p:bldP spid="52" grpId="2" animBg="1"/>
      <p:bldP spid="54" grpId="0"/>
      <p:bldP spid="54" grpId="1"/>
      <p:bldP spid="5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assifier&#10;&#10;Description automatically generated">
            <a:extLst>
              <a:ext uri="{FF2B5EF4-FFF2-40B4-BE49-F238E27FC236}">
                <a16:creationId xmlns:a16="http://schemas.microsoft.com/office/drawing/2014/main" id="{F8C9312D-6900-5663-77A9-C83EA6611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28" y="1485900"/>
            <a:ext cx="5506144" cy="2549524"/>
          </a:xfrm>
          <a:prstGeom prst="rect">
            <a:avLst/>
          </a:prstGeom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F420974E-C865-27A2-3E7C-939AC5A7EB45}"/>
              </a:ext>
            </a:extLst>
          </p:cNvPr>
          <p:cNvSpPr txBox="1"/>
          <p:nvPr/>
        </p:nvSpPr>
        <p:spPr>
          <a:xfrm>
            <a:off x="292894" y="1012573"/>
            <a:ext cx="44522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u="sng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Exempel på </a:t>
            </a:r>
            <a:r>
              <a:rPr lang="sv-SE" u="sng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  <a:endParaRPr lang="sv-SE" u="sng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C3339A53-0998-FE96-9C49-E79EE16900F6}"/>
              </a:ext>
            </a:extLst>
          </p:cNvPr>
          <p:cNvSpPr txBox="1"/>
          <p:nvPr/>
        </p:nvSpPr>
        <p:spPr>
          <a:xfrm>
            <a:off x="5778378" y="4264104"/>
            <a:ext cx="320687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OBS: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Binary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classification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</a:p>
          <a:p>
            <a:endParaRPr lang="sv-SE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Enda alternativen vi har här är spam eller inte spam</a:t>
            </a:r>
            <a:r>
              <a:rPr lang="sv-SE" dirty="0">
                <a:latin typeface="Century Gothic" panose="020B0502020202020204" pitchFamily="34" charset="0"/>
                <a:cs typeface="Calibri Light" panose="020F0302020204030204" pitchFamily="34" charset="0"/>
              </a:rPr>
              <a:t>.</a:t>
            </a:r>
            <a:endParaRPr lang="sv-SE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E940E65-EF21-BA30-1573-22841DCDFB68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6473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3"/>
    </mc:Choice>
    <mc:Fallback xmlns="">
      <p:transition spd="slow" advTm="59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animals with text&#10;&#10;Description automatically generated">
            <a:extLst>
              <a:ext uri="{FF2B5EF4-FFF2-40B4-BE49-F238E27FC236}">
                <a16:creationId xmlns:a16="http://schemas.microsoft.com/office/drawing/2014/main" id="{0DDF0C17-0DE2-E7E0-2475-8EEA3D81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12963" r="36347"/>
          <a:stretch/>
        </p:blipFill>
        <p:spPr>
          <a:xfrm>
            <a:off x="3918661" y="1638300"/>
            <a:ext cx="4354677" cy="3581400"/>
          </a:xfrm>
          <a:prstGeom prst="rect">
            <a:avLst/>
          </a:prstGeom>
        </p:spPr>
      </p:pic>
      <p:sp>
        <p:nvSpPr>
          <p:cNvPr id="4" name="Rectangle 12">
            <a:extLst>
              <a:ext uri="{FF2B5EF4-FFF2-40B4-BE49-F238E27FC236}">
                <a16:creationId xmlns:a16="http://schemas.microsoft.com/office/drawing/2014/main" id="{692DE552-9B2C-58FB-A105-F01A85A3DAB7}"/>
              </a:ext>
            </a:extLst>
          </p:cNvPr>
          <p:cNvSpPr txBox="1">
            <a:spLocks noChangeArrowheads="1"/>
          </p:cNvSpPr>
          <p:nvPr/>
        </p:nvSpPr>
        <p:spPr>
          <a:xfrm>
            <a:off x="3475132" y="68353"/>
            <a:ext cx="6464735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Data och </a:t>
            </a:r>
            <a:r>
              <a:rPr lang="en-GB" altLang="en-SE" sz="3200" dirty="0" err="1">
                <a:latin typeface="Century Gothic" panose="020B0502020202020204" pitchFamily="34" charset="0"/>
              </a:rPr>
              <a:t>konsten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att</a:t>
            </a:r>
            <a:r>
              <a:rPr lang="en-GB" altLang="en-SE" sz="3200" dirty="0">
                <a:latin typeface="Century Gothic" panose="020B0502020202020204" pitchFamily="34" charset="0"/>
              </a:rPr>
              <a:t> </a:t>
            </a:r>
            <a:r>
              <a:rPr lang="en-GB" altLang="en-SE" sz="3200" dirty="0" err="1">
                <a:latin typeface="Century Gothic" panose="020B0502020202020204" pitchFamily="34" charset="0"/>
              </a:rPr>
              <a:t>lära</a:t>
            </a:r>
            <a:endParaRPr lang="en-GB" altLang="en-SE" sz="3200" dirty="0">
              <a:latin typeface="Century Gothic" panose="020B0502020202020204" pitchFamily="34" charset="0"/>
            </a:endParaRPr>
          </a:p>
          <a:p>
            <a:r>
              <a:rPr lang="en-GB" altLang="en-SE" sz="1800" dirty="0">
                <a:latin typeface="Century Gothic" panose="020B0502020202020204" pitchFamily="34" charset="0"/>
              </a:rPr>
              <a:t>				       supervised learning</a:t>
            </a:r>
            <a:endParaRPr lang="en-US" altLang="en-SE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58"/>
    </mc:Choice>
    <mc:Fallback xmlns="">
      <p:transition spd="slow" advTm="575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 30">
            <a:extLst>
              <a:ext uri="{FF2B5EF4-FFF2-40B4-BE49-F238E27FC236}">
                <a16:creationId xmlns:a16="http://schemas.microsoft.com/office/drawing/2014/main" id="{610A7AF8-832F-73B7-E29D-939B49F83BD2}"/>
              </a:ext>
            </a:extLst>
          </p:cNvPr>
          <p:cNvGrpSpPr/>
          <p:nvPr/>
        </p:nvGrpSpPr>
        <p:grpSpPr>
          <a:xfrm>
            <a:off x="4367604" y="3208400"/>
            <a:ext cx="2420081" cy="2831494"/>
            <a:chOff x="3566160" y="171908"/>
            <a:chExt cx="5567680" cy="6514184"/>
          </a:xfrm>
        </p:grpSpPr>
        <p:pic>
          <p:nvPicPr>
            <p:cNvPr id="3" name="Bildobjekt 31">
              <a:extLst>
                <a:ext uri="{FF2B5EF4-FFF2-40B4-BE49-F238E27FC236}">
                  <a16:creationId xmlns:a16="http://schemas.microsoft.com/office/drawing/2014/main" id="{2A51C19F-AB93-85B6-AD7B-B484BBFDE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" t="-4742" r="10342" b="4906"/>
            <a:stretch/>
          </p:blipFill>
          <p:spPr>
            <a:xfrm>
              <a:off x="3566160" y="171908"/>
              <a:ext cx="5567680" cy="6514184"/>
            </a:xfrm>
            <a:prstGeom prst="rect">
              <a:avLst/>
            </a:prstGeom>
          </p:spPr>
        </p:pic>
        <p:sp>
          <p:nvSpPr>
            <p:cNvPr id="4" name="Ellips 32">
              <a:extLst>
                <a:ext uri="{FF2B5EF4-FFF2-40B4-BE49-F238E27FC236}">
                  <a16:creationId xmlns:a16="http://schemas.microsoft.com/office/drawing/2014/main" id="{A03F7BD6-61F4-C551-18C6-AC1D6D416653}"/>
                </a:ext>
              </a:extLst>
            </p:cNvPr>
            <p:cNvSpPr/>
            <p:nvPr/>
          </p:nvSpPr>
          <p:spPr>
            <a:xfrm rot="3778818">
              <a:off x="8706077" y="3139530"/>
              <a:ext cx="245925" cy="359322"/>
            </a:xfrm>
            <a:prstGeom prst="ellipse">
              <a:avLst/>
            </a:prstGeom>
            <a:solidFill>
              <a:srgbClr val="FA0000">
                <a:alpha val="6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08C31CC6-7A32-7233-F1E1-926AEDAEE5B6}"/>
              </a:ext>
            </a:extLst>
          </p:cNvPr>
          <p:cNvSpPr txBox="1"/>
          <p:nvPr/>
        </p:nvSpPr>
        <p:spPr>
          <a:xfrm>
            <a:off x="876342" y="1528547"/>
            <a:ext cx="388962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E</a:t>
            </a:r>
            <a:r>
              <a:rPr lang="sv-SE" sz="1600" u="sng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xempel</a:t>
            </a:r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:</a:t>
            </a:r>
          </a:p>
          <a:p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Ett sjukhus vill mer effektivt analysera röntgenbilder efter tumörer, samt identifiera dess typ</a:t>
            </a:r>
          </a:p>
        </p:txBody>
      </p:sp>
      <p:pic>
        <p:nvPicPr>
          <p:cNvPr id="6" name="Bildobjekt 23">
            <a:extLst>
              <a:ext uri="{FF2B5EF4-FFF2-40B4-BE49-F238E27FC236}">
                <a16:creationId xmlns:a16="http://schemas.microsoft.com/office/drawing/2014/main" id="{538FB5D4-A69D-0430-AB2A-644B9D0F71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39" y="2490975"/>
            <a:ext cx="1694801" cy="1311739"/>
          </a:xfrm>
          <a:prstGeom prst="rect">
            <a:avLst/>
          </a:prstGeom>
        </p:spPr>
      </p:pic>
      <p:pic>
        <p:nvPicPr>
          <p:cNvPr id="7" name="Bildobjekt 15">
            <a:extLst>
              <a:ext uri="{FF2B5EF4-FFF2-40B4-BE49-F238E27FC236}">
                <a16:creationId xmlns:a16="http://schemas.microsoft.com/office/drawing/2014/main" id="{A48F9B38-C2C3-22EC-9C2E-549A085B0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-4742" r="10342" b="4906"/>
          <a:stretch/>
        </p:blipFill>
        <p:spPr>
          <a:xfrm>
            <a:off x="5013959" y="112800"/>
            <a:ext cx="2420081" cy="2831494"/>
          </a:xfrm>
          <a:prstGeom prst="rect">
            <a:avLst/>
          </a:prstGeom>
        </p:spPr>
      </p:pic>
      <p:sp>
        <p:nvSpPr>
          <p:cNvPr id="8" name="textruta 28">
            <a:extLst>
              <a:ext uri="{FF2B5EF4-FFF2-40B4-BE49-F238E27FC236}">
                <a16:creationId xmlns:a16="http://schemas.microsoft.com/office/drawing/2014/main" id="{3D74FE48-3378-0C4E-96CC-BDA12E2080C6}"/>
              </a:ext>
            </a:extLst>
          </p:cNvPr>
          <p:cNvSpPr txBox="1"/>
          <p:nvPr/>
        </p:nvSpPr>
        <p:spPr>
          <a:xfrm>
            <a:off x="6946071" y="3783095"/>
            <a:ext cx="32867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entury Gothic" panose="020B0502020202020204" pitchFamily="34" charset="0"/>
              </a:rPr>
              <a:t>Tumör upptäckt</a:t>
            </a:r>
          </a:p>
          <a:p>
            <a:endParaRPr lang="sv-SE" dirty="0">
              <a:latin typeface="Century Gothic" panose="020B0502020202020204" pitchFamily="34" charset="0"/>
            </a:endParaRPr>
          </a:p>
          <a:p>
            <a:r>
              <a:rPr lang="sv-SE" dirty="0">
                <a:latin typeface="Century Gothic" panose="020B0502020202020204" pitchFamily="34" charset="0"/>
              </a:rPr>
              <a:t>Kategori: </a:t>
            </a:r>
            <a:r>
              <a:rPr lang="sv-SE" i="1" dirty="0" err="1">
                <a:latin typeface="Century Gothic" panose="020B0502020202020204" pitchFamily="34" charset="0"/>
              </a:rPr>
              <a:t>Bronchopleural</a:t>
            </a:r>
            <a:endParaRPr lang="sv-SE" i="1" dirty="0">
              <a:latin typeface="Century Gothic" panose="020B0502020202020204" pitchFamily="34" charset="0"/>
            </a:endParaRPr>
          </a:p>
          <a:p>
            <a:br>
              <a:rPr lang="sv-SE" dirty="0">
                <a:latin typeface="Century Gothic" panose="020B0502020202020204" pitchFamily="34" charset="0"/>
              </a:rPr>
            </a:br>
            <a:r>
              <a:rPr lang="sv-SE" dirty="0">
                <a:latin typeface="Century Gothic" panose="020B0502020202020204" pitchFamily="34" charset="0"/>
              </a:rPr>
              <a:t>Typ: </a:t>
            </a:r>
            <a:r>
              <a:rPr lang="sv-SE" i="1" dirty="0">
                <a:latin typeface="Century Gothic" panose="020B0502020202020204" pitchFamily="34" charset="0"/>
              </a:rPr>
              <a:t>Godartad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4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49"/>
    </mc:Choice>
    <mc:Fallback xmlns="">
      <p:transition spd="slow" advTm="143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832 0.224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75E-6 4.44444E-6 L 0.34011 -0.22593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-11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726E1B8-BBCD-F215-2917-919A6D6F6F37}"/>
              </a:ext>
            </a:extLst>
          </p:cNvPr>
          <p:cNvSpPr txBox="1">
            <a:spLocks noChangeArrowheads="1"/>
          </p:cNvSpPr>
          <p:nvPr/>
        </p:nvSpPr>
        <p:spPr>
          <a:xfrm>
            <a:off x="4768836" y="128002"/>
            <a:ext cx="265432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Model fitting</a:t>
            </a:r>
          </a:p>
          <a:p>
            <a:r>
              <a:rPr lang="en-GB" altLang="en-SE" sz="3200" dirty="0">
                <a:latin typeface="Century Gothic" panose="020B0502020202020204" pitchFamily="34" charset="0"/>
              </a:rPr>
              <a:t>		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A9C665E6-A141-CFCD-4BE1-5D4ADBAAEE6F}"/>
              </a:ext>
            </a:extLst>
          </p:cNvPr>
          <p:cNvSpPr txBox="1"/>
          <p:nvPr/>
        </p:nvSpPr>
        <p:spPr>
          <a:xfrm>
            <a:off x="597694" y="1102628"/>
            <a:ext cx="44522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Anta att vi har följande datapunkter som vi vill anpassa en modell till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17ED5C7B-D3F9-4034-0ECB-2EA9D5EA8D51}"/>
              </a:ext>
            </a:extLst>
          </p:cNvPr>
          <p:cNvSpPr txBox="1"/>
          <p:nvPr/>
        </p:nvSpPr>
        <p:spPr>
          <a:xfrm>
            <a:off x="597694" y="2347989"/>
            <a:ext cx="4452288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Vi vill vidare anpassa en linjär modell till denna.</a:t>
            </a:r>
          </a:p>
          <a:p>
            <a:endParaRPr lang="sv-SE" sz="160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En linjär modell ser ut på följande vis</a:t>
            </a:r>
          </a:p>
          <a:p>
            <a:endParaRPr lang="sv-SE" sz="160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ax + b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1F2A32CA-77BB-7B7B-37F2-8B61AA0B6C27}"/>
              </a:ext>
            </a:extLst>
          </p:cNvPr>
          <p:cNvSpPr txBox="1"/>
          <p:nvPr/>
        </p:nvSpPr>
        <p:spPr>
          <a:xfrm>
            <a:off x="597694" y="4547457"/>
            <a:ext cx="44522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Målet är att hitta de värden på a &amp; b som bäst passar in i </a:t>
            </a:r>
            <a:r>
              <a:rPr lang="sv-SE" b="1" noProof="0" dirty="0" err="1">
                <a:latin typeface="Century Gothic" panose="020B0502020202020204" pitchFamily="34" charset="0"/>
                <a:cs typeface="Calibri Light" panose="020F0302020204030204" pitchFamily="34" charset="0"/>
              </a:rPr>
              <a:t>datan</a:t>
            </a:r>
            <a:r>
              <a:rPr lang="sv-SE" b="1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!</a:t>
            </a:r>
            <a:endParaRPr lang="sv-SE" sz="1600" b="1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D2175-EBC1-3F1F-3A4F-3C72E42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000510"/>
            <a:ext cx="5351423" cy="4100945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22201A91-6262-21A8-2543-72DDCEFB082E}"/>
              </a:ext>
            </a:extLst>
          </p:cNvPr>
          <p:cNvSpPr txBox="1"/>
          <p:nvPr/>
        </p:nvSpPr>
        <p:spPr>
          <a:xfrm>
            <a:off x="597693" y="5368280"/>
            <a:ext cx="51450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noProof="0" dirty="0">
                <a:latin typeface="Century Gothic" panose="020B0502020202020204" pitchFamily="34" charset="0"/>
                <a:cs typeface="Calibri Light" panose="020F0302020204030204" pitchFamily="34" charset="0"/>
              </a:rPr>
              <a:t>Att </a:t>
            </a:r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anpassa (fit) en linjär modell på data på detta vis, och som vi sedan kan använda för att förutspå ett kontinuerligt värde kallas l</a:t>
            </a:r>
            <a:r>
              <a:rPr lang="sv-SE" sz="1600" u="sng" dirty="0">
                <a:latin typeface="Century Gothic" panose="020B0502020202020204" pitchFamily="34" charset="0"/>
                <a:cs typeface="Calibri Light" panose="020F0302020204030204" pitchFamily="34" charset="0"/>
              </a:rPr>
              <a:t>injär regression</a:t>
            </a:r>
            <a:endParaRPr lang="sv-SE" sz="1600" u="sng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0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65"/>
    </mc:Choice>
    <mc:Fallback xmlns="">
      <p:transition spd="slow" advTm="108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726E1B8-BBCD-F215-2917-919A6D6F6F37}"/>
              </a:ext>
            </a:extLst>
          </p:cNvPr>
          <p:cNvSpPr txBox="1">
            <a:spLocks noChangeArrowheads="1"/>
          </p:cNvSpPr>
          <p:nvPr/>
        </p:nvSpPr>
        <p:spPr>
          <a:xfrm>
            <a:off x="4768836" y="128002"/>
            <a:ext cx="3450637" cy="661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SE" sz="3200" dirty="0">
                <a:latin typeface="Century Gothic" panose="020B0502020202020204" pitchFamily="34" charset="0"/>
              </a:rPr>
              <a:t>Model fitting</a:t>
            </a:r>
          </a:p>
          <a:p>
            <a:r>
              <a:rPr lang="en-GB" altLang="en-SE" sz="1800" dirty="0">
                <a:latin typeface="Century Gothic" panose="020B0502020202020204" pitchFamily="34" charset="0"/>
              </a:rPr>
              <a:t>                                 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B18A6-2799-E638-F1F7-C22E1D22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17" y="1443037"/>
            <a:ext cx="3279259" cy="237648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38E71B5E-B376-59A3-6812-254D29B914D1}"/>
              </a:ext>
            </a:extLst>
          </p:cNvPr>
          <p:cNvSpPr txBox="1"/>
          <p:nvPr/>
        </p:nvSpPr>
        <p:spPr>
          <a:xfrm>
            <a:off x="2309381" y="1143926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0*x + 10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79520-0EAF-A361-D3F1-FF59523DA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922" y="1443037"/>
            <a:ext cx="3194623" cy="237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1ABDD-3A53-0E98-5F46-67DDA84C9935}"/>
              </a:ext>
            </a:extLst>
          </p:cNvPr>
          <p:cNvSpPr txBox="1"/>
          <p:nvPr/>
        </p:nvSpPr>
        <p:spPr>
          <a:xfrm>
            <a:off x="8351798" y="1157780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-2*x + 20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826A02-615D-AFC4-4C7B-DBD2F8D17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79" y="4105861"/>
            <a:ext cx="3450637" cy="26241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7BC704-9990-1148-6160-69F6BAC87FF4}"/>
              </a:ext>
            </a:extLst>
          </p:cNvPr>
          <p:cNvSpPr txBox="1"/>
          <p:nvPr/>
        </p:nvSpPr>
        <p:spPr>
          <a:xfrm>
            <a:off x="5490622" y="3859640"/>
            <a:ext cx="14739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600" dirty="0">
                <a:latin typeface="Century Gothic" panose="020B0502020202020204" pitchFamily="34" charset="0"/>
                <a:cs typeface="Calibri Light" panose="020F0302020204030204" pitchFamily="34" charset="0"/>
              </a:rPr>
              <a:t>y = 2*x + 5</a:t>
            </a:r>
            <a:endParaRPr lang="sv-SE" sz="1600" noProof="0" dirty="0"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53"/>
    </mc:Choice>
    <mc:Fallback xmlns="">
      <p:transition spd="slow" advTm="9615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5|8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2.6|24.3|9.6|25.4|58.3|5.4|1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2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388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Maskininlärning &amp; Deep Learning</dc:title>
  <dc:creator>Rozann Mohamed</dc:creator>
  <cp:lastModifiedBy>Rozann Leylani</cp:lastModifiedBy>
  <cp:revision>74</cp:revision>
  <dcterms:created xsi:type="dcterms:W3CDTF">2023-07-30T08:43:54Z</dcterms:created>
  <dcterms:modified xsi:type="dcterms:W3CDTF">2025-02-18T10:07:52Z</dcterms:modified>
</cp:coreProperties>
</file>