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26" r:id="rId3"/>
    <p:sldId id="375" r:id="rId4"/>
    <p:sldId id="360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382" r:id="rId14"/>
    <p:sldId id="407" r:id="rId15"/>
    <p:sldId id="408" r:id="rId16"/>
    <p:sldId id="395" r:id="rId17"/>
    <p:sldId id="396" r:id="rId18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318DDE"/>
    <a:srgbClr val="616161"/>
    <a:srgbClr val="30BFF3"/>
    <a:srgbClr val="80BC00"/>
    <a:srgbClr val="0808FF"/>
    <a:srgbClr val="7030A0"/>
    <a:srgbClr val="EE88E6"/>
    <a:srgbClr val="008000"/>
    <a:srgbClr val="DE12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3" autoAdjust="0"/>
    <p:restoredTop sz="92651" autoAdjust="0"/>
  </p:normalViewPr>
  <p:slideViewPr>
    <p:cSldViewPr snapToGrid="0">
      <p:cViewPr>
        <p:scale>
          <a:sx n="100" d="100"/>
          <a:sy n="100" d="100"/>
        </p:scale>
        <p:origin x="564" y="-2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C5D43-A306-4CE6-B1B5-F25CF3397402}" type="datetimeFigureOut">
              <a:rPr lang="en-SE" smtClean="0"/>
              <a:t>2024-03-12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04AD3-490E-4939-837B-4B95D2BEF97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4187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04AD3-490E-4939-837B-4B95D2BEF971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90095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04AD3-490E-4939-837B-4B95D2BEF971}" type="slidenum">
              <a:rPr lang="en-SE" smtClean="0"/>
              <a:t>12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39124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04AD3-490E-4939-837B-4B95D2BEF971}" type="slidenum">
              <a:rPr lang="en-SE" smtClean="0"/>
              <a:t>14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3477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04AD3-490E-4939-837B-4B95D2BEF971}" type="slidenum">
              <a:rPr lang="en-SE" smtClean="0"/>
              <a:t>15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34516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04AD3-490E-4939-837B-4B95D2BEF971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84348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04AD3-490E-4939-837B-4B95D2BEF971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44179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04AD3-490E-4939-837B-4B95D2BEF971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62806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04AD3-490E-4939-837B-4B95D2BEF971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08616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04AD3-490E-4939-837B-4B95D2BEF971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66908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04AD3-490E-4939-837B-4B95D2BEF971}" type="slidenum">
              <a:rPr lang="en-SE" smtClean="0"/>
              <a:t>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47936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04AD3-490E-4939-837B-4B95D2BEF971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32423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04AD3-490E-4939-837B-4B95D2BEF971}" type="slidenum">
              <a:rPr lang="en-SE" smtClean="0"/>
              <a:t>11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21994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2002-5462-3DE1-3130-7CCA0891B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07852-2628-5DFE-BBEE-F14784403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2AF6F-A260-F5D1-8F1F-0EC6136A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2024-03-12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B8A2D-F5DC-8819-E9BE-5FDCA4D9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09FB5-BFA4-A5D6-C443-FE32003F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3826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B949-8AED-4D2B-3ACA-2D4F7260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3CA8A-3AA8-B946-B7FB-EFAB28A15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92417-A9F2-5DBA-4500-070190BA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2024-03-12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EAD30-98BC-3C71-6254-C683CA40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C58CA-80B6-EDEA-3E9F-6B1EAA3D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5277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AADEB-F7E7-649C-F40C-6D0A4BE9F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79BB5-81A8-0977-D257-64823EE65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27D9-7A6A-1C18-3F5D-C7B36587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2024-03-12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55532-66C0-AB92-B632-A0BD9A77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302CE-103E-6449-FE60-D929BD2E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2516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5ECD-42DE-1CF7-0FB5-7F7EA79C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43D9C-0372-C353-635B-ACEE833F1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8A99-D62B-05A7-4193-2DFE9365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2024-03-12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41170-E4CE-C216-58AF-4977176D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5A20C-9F41-7ACC-B2E4-4633E1F9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2400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ack circle with black text&#10;&#10;Description automatically generated">
            <a:extLst>
              <a:ext uri="{FF2B5EF4-FFF2-40B4-BE49-F238E27FC236}">
                <a16:creationId xmlns:a16="http://schemas.microsoft.com/office/drawing/2014/main" id="{CDE0FB2D-CE89-1001-5CCD-73F350DBD9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54" y="5643880"/>
            <a:ext cx="1046446" cy="104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1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4B05-CCC2-F484-900D-889C6FF5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BA85B-8111-326A-867A-310C41CEF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A13EB-4748-9971-B8F8-461AD327A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45335-F199-2B86-3215-64526610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2024-03-12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73B3A-FAD5-24EF-2D9F-1E020E3E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8E92E-AB7A-8106-790F-2A34AEE3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4858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97A4-0D03-EAC2-B9A9-375F96602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B652D-4A89-6CAC-137F-055D5DE1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33D27-752D-C242-9E9A-BB866617C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622E9-7F33-E644-681C-F15B6C833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7B3FC-9D14-C681-D425-D905D8616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10F6C-00D6-ADDC-0049-D29D97D4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2024-03-12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AB3DA-9380-6BB3-575C-D98BBF64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84769F-ECB0-9136-73B6-357AA588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0221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4108-788C-8983-8F1B-55B8D5F0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0E5C6-3E02-CF38-8701-FA6DFB26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2024-03-12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0AC55-4FBC-A429-1A38-30AA6A5D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5503D-249E-9809-E609-5BED9B92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2855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B5744-6909-EB9C-37C8-8D4969BD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2024-03-12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CB0FA-A53F-CCE6-8833-286880ED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A4B0A-63D2-5E4A-7846-D7A391C7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7966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DB75-03D0-A76C-F5D3-D55C79ED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DDD17-B843-4124-A70B-8F4D7F7D1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96CFC-D3BD-D78A-1F10-3F883D95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AFE8D-829C-6853-82A3-2E5E940B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2024-03-12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AB1D6-30C0-A666-D81A-1982AFDD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C42CC-4792-5BF4-2376-C41C7810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9013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6E54-AF28-0B34-733F-B77CFF213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C056E-559A-4D92-4F1B-B05262D7E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7AA72-2DBD-F571-7CE6-810285559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6598E-98A0-37F6-4A1A-3150E4D1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2024-03-12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E98D9-1732-12E7-17E7-D7D39918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60E23-9F21-B91F-BFB2-6516718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3118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4ADDF5-A2E7-0D5B-394D-F03FE73A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3BF75-040F-2923-BE9B-85E782EC6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C15CE-3EB3-A4F0-731C-9470AC5DC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A156A-4A9D-4608-9AD9-1A389DFFAF9E}" type="datetimeFigureOut">
              <a:rPr lang="en-SE" smtClean="0"/>
              <a:t>2024-03-12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11A76-03E0-423C-94EB-FB2E8B3C6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560D2-75D8-30A2-270A-1DE2CDB26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2946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and white squares&#10;&#10;Description automatically generated">
            <a:extLst>
              <a:ext uri="{FF2B5EF4-FFF2-40B4-BE49-F238E27FC236}">
                <a16:creationId xmlns:a16="http://schemas.microsoft.com/office/drawing/2014/main" id="{56123A4B-0C92-2444-60B5-31B615C47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0B3D2BDF-4D35-3386-33B4-148E5E8F8B8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784356" y="3926409"/>
            <a:ext cx="6623288" cy="661550"/>
          </a:xfrm>
        </p:spPr>
        <p:txBody>
          <a:bodyPr>
            <a:normAutofit/>
          </a:bodyPr>
          <a:lstStyle/>
          <a:p>
            <a:r>
              <a:rPr lang="en-GB" altLang="en-SE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K-Nearest Neighbours (KNN)</a:t>
            </a:r>
            <a:endParaRPr lang="en-US" altLang="en-SE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826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F650D0-1D9A-97B0-ECC0-5F238BEE0B59}"/>
              </a:ext>
            </a:extLst>
          </p:cNvPr>
          <p:cNvSpPr/>
          <p:nvPr/>
        </p:nvSpPr>
        <p:spPr>
          <a:xfrm>
            <a:off x="6851751" y="22748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A47D737-354E-B9A1-8083-8D10BFDC9AD3}"/>
              </a:ext>
            </a:extLst>
          </p:cNvPr>
          <p:cNvCxnSpPr>
            <a:cxnSpLocks/>
          </p:cNvCxnSpPr>
          <p:nvPr/>
        </p:nvCxnSpPr>
        <p:spPr>
          <a:xfrm flipV="1">
            <a:off x="5708650" y="882650"/>
            <a:ext cx="0" cy="323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7B4262-7218-4894-8D40-46E2468B9C45}"/>
              </a:ext>
            </a:extLst>
          </p:cNvPr>
          <p:cNvCxnSpPr>
            <a:cxnSpLocks/>
          </p:cNvCxnSpPr>
          <p:nvPr/>
        </p:nvCxnSpPr>
        <p:spPr>
          <a:xfrm>
            <a:off x="5568950" y="4019550"/>
            <a:ext cx="392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33595D02-2751-1BF6-8D60-DD9639A76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56269" b="-7980"/>
          <a:stretch/>
        </p:blipFill>
        <p:spPr>
          <a:xfrm>
            <a:off x="7538466" y="4114800"/>
            <a:ext cx="454025" cy="26741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25D1A44-2575-6F35-CFFF-D7C8C3603A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598" t="-30769" r="8257" b="1"/>
          <a:stretch/>
        </p:blipFill>
        <p:spPr>
          <a:xfrm>
            <a:off x="5187656" y="2174875"/>
            <a:ext cx="437557" cy="323850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B2C63348-F960-2DEC-AFF6-4F4319B1FD92}"/>
              </a:ext>
            </a:extLst>
          </p:cNvPr>
          <p:cNvSpPr/>
          <p:nvPr/>
        </p:nvSpPr>
        <p:spPr>
          <a:xfrm>
            <a:off x="7181801" y="18826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18B795E-5F80-7962-C062-C7F3550155E6}"/>
              </a:ext>
            </a:extLst>
          </p:cNvPr>
          <p:cNvSpPr/>
          <p:nvPr/>
        </p:nvSpPr>
        <p:spPr>
          <a:xfrm>
            <a:off x="6645302" y="25685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F05D87E-9921-03B7-BD90-58911F006AD4}"/>
              </a:ext>
            </a:extLst>
          </p:cNvPr>
          <p:cNvSpPr/>
          <p:nvPr/>
        </p:nvSpPr>
        <p:spPr>
          <a:xfrm>
            <a:off x="6445226" y="3232063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15C774B-69BF-7D32-AF59-BBD4BAEBF471}"/>
              </a:ext>
            </a:extLst>
          </p:cNvPr>
          <p:cNvSpPr/>
          <p:nvPr/>
        </p:nvSpPr>
        <p:spPr>
          <a:xfrm>
            <a:off x="7686854" y="26493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0CFE04C-B03D-3173-0C82-38219890C16D}"/>
              </a:ext>
            </a:extLst>
          </p:cNvPr>
          <p:cNvSpPr/>
          <p:nvPr/>
        </p:nvSpPr>
        <p:spPr>
          <a:xfrm>
            <a:off x="7061201" y="30352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A54871C-031D-34DB-798C-7F4CA48C1DDB}"/>
              </a:ext>
            </a:extLst>
          </p:cNvPr>
          <p:cNvSpPr/>
          <p:nvPr/>
        </p:nvSpPr>
        <p:spPr>
          <a:xfrm>
            <a:off x="7397852" y="22288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3E1902A-35BB-10BE-3D28-91F6D6C7C510}"/>
              </a:ext>
            </a:extLst>
          </p:cNvPr>
          <p:cNvSpPr/>
          <p:nvPr/>
        </p:nvSpPr>
        <p:spPr>
          <a:xfrm>
            <a:off x="6959751" y="33750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B42769-7FE6-3CD4-188D-923760844AE9}"/>
              </a:ext>
            </a:extLst>
          </p:cNvPr>
          <p:cNvSpPr/>
          <p:nvPr/>
        </p:nvSpPr>
        <p:spPr>
          <a:xfrm>
            <a:off x="6483351" y="22288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7C07B10-E07C-345C-0E7C-A7BC86502F33}"/>
              </a:ext>
            </a:extLst>
          </p:cNvPr>
          <p:cNvSpPr/>
          <p:nvPr/>
        </p:nvSpPr>
        <p:spPr>
          <a:xfrm>
            <a:off x="6635751" y="23812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0326FC7-E057-6933-DEBE-548890E49E11}"/>
              </a:ext>
            </a:extLst>
          </p:cNvPr>
          <p:cNvSpPr/>
          <p:nvPr/>
        </p:nvSpPr>
        <p:spPr>
          <a:xfrm>
            <a:off x="6835752" y="18668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27E6C43-8A6D-1179-49CC-796F98CBF829}"/>
              </a:ext>
            </a:extLst>
          </p:cNvPr>
          <p:cNvSpPr/>
          <p:nvPr/>
        </p:nvSpPr>
        <p:spPr>
          <a:xfrm>
            <a:off x="7353352" y="26129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95F0539-EE54-530B-CA3A-A7AB53EE3448}"/>
              </a:ext>
            </a:extLst>
          </p:cNvPr>
          <p:cNvSpPr/>
          <p:nvPr/>
        </p:nvSpPr>
        <p:spPr>
          <a:xfrm>
            <a:off x="7547052" y="30892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9C36E23-D2D3-CC31-8212-C1B5B46076BE}"/>
              </a:ext>
            </a:extLst>
          </p:cNvPr>
          <p:cNvSpPr/>
          <p:nvPr/>
        </p:nvSpPr>
        <p:spPr>
          <a:xfrm>
            <a:off x="6145276" y="267965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B34FF8A-421C-7C31-26DF-F79B8505117B}"/>
              </a:ext>
            </a:extLst>
          </p:cNvPr>
          <p:cNvSpPr/>
          <p:nvPr/>
        </p:nvSpPr>
        <p:spPr>
          <a:xfrm>
            <a:off x="6797902" y="3062312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9E8F93F-12EC-1932-A954-2792406A2AC0}"/>
              </a:ext>
            </a:extLst>
          </p:cNvPr>
          <p:cNvSpPr/>
          <p:nvPr/>
        </p:nvSpPr>
        <p:spPr>
          <a:xfrm>
            <a:off x="7019952" y="27573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B1880E6-5333-CA83-5817-BEF7E3BD9891}"/>
              </a:ext>
            </a:extLst>
          </p:cNvPr>
          <p:cNvSpPr/>
          <p:nvPr/>
        </p:nvSpPr>
        <p:spPr>
          <a:xfrm>
            <a:off x="7245351" y="29908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B87C60-6CC9-9F15-AEE4-3AB58DCA568D}"/>
              </a:ext>
            </a:extLst>
          </p:cNvPr>
          <p:cNvSpPr/>
          <p:nvPr/>
        </p:nvSpPr>
        <p:spPr>
          <a:xfrm>
            <a:off x="7167474" y="24269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C97AB64-6F7F-D72F-DCC9-945F711A5098}"/>
              </a:ext>
            </a:extLst>
          </p:cNvPr>
          <p:cNvSpPr/>
          <p:nvPr/>
        </p:nvSpPr>
        <p:spPr>
          <a:xfrm>
            <a:off x="7578854" y="2423938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DE93515-EF5B-CDAD-99C5-BAE2790F9775}"/>
              </a:ext>
            </a:extLst>
          </p:cNvPr>
          <p:cNvSpPr/>
          <p:nvPr/>
        </p:nvSpPr>
        <p:spPr>
          <a:xfrm>
            <a:off x="7733235" y="16459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80D7E27-716B-A50D-04F9-781E5F6FB793}"/>
              </a:ext>
            </a:extLst>
          </p:cNvPr>
          <p:cNvSpPr/>
          <p:nvPr/>
        </p:nvSpPr>
        <p:spPr>
          <a:xfrm>
            <a:off x="7938491" y="2065686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09B9714-C0FC-C6CF-0A3A-84D707668FEF}"/>
              </a:ext>
            </a:extLst>
          </p:cNvPr>
          <p:cNvSpPr/>
          <p:nvPr/>
        </p:nvSpPr>
        <p:spPr>
          <a:xfrm>
            <a:off x="8189266" y="2477938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0FE672D-B54A-3AFB-45B3-216E0D0B00E4}"/>
              </a:ext>
            </a:extLst>
          </p:cNvPr>
          <p:cNvSpPr/>
          <p:nvPr/>
        </p:nvSpPr>
        <p:spPr>
          <a:xfrm>
            <a:off x="8046491" y="177843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9AAC4E0-AF56-FE96-D313-F216C7397107}"/>
              </a:ext>
            </a:extLst>
          </p:cNvPr>
          <p:cNvSpPr/>
          <p:nvPr/>
        </p:nvSpPr>
        <p:spPr>
          <a:xfrm>
            <a:off x="8919922" y="2885237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D53D749-0ED9-1B16-E71C-06263F011562}"/>
              </a:ext>
            </a:extLst>
          </p:cNvPr>
          <p:cNvSpPr/>
          <p:nvPr/>
        </p:nvSpPr>
        <p:spPr>
          <a:xfrm>
            <a:off x="8384541" y="22208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F651C6-F441-F331-A9E3-8DEAAABC35D1}"/>
              </a:ext>
            </a:extLst>
          </p:cNvPr>
          <p:cNvSpPr/>
          <p:nvPr/>
        </p:nvSpPr>
        <p:spPr>
          <a:xfrm>
            <a:off x="8105447" y="1471759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4D9973-02DB-AC02-76A2-E4162647FBB1}"/>
              </a:ext>
            </a:extLst>
          </p:cNvPr>
          <p:cNvSpPr/>
          <p:nvPr/>
        </p:nvSpPr>
        <p:spPr>
          <a:xfrm>
            <a:off x="8392162" y="1882680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EDE054F-9A77-E222-B320-0D7F0AD29B0D}"/>
              </a:ext>
            </a:extLst>
          </p:cNvPr>
          <p:cNvSpPr/>
          <p:nvPr/>
        </p:nvSpPr>
        <p:spPr>
          <a:xfrm>
            <a:off x="8401101" y="155087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E27B0EF-5D27-5244-4F10-9B891E0A9DFB}"/>
              </a:ext>
            </a:extLst>
          </p:cNvPr>
          <p:cNvSpPr/>
          <p:nvPr/>
        </p:nvSpPr>
        <p:spPr>
          <a:xfrm>
            <a:off x="8750301" y="1981999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12C12DE-F15F-B270-F662-3BE874F65552}"/>
              </a:ext>
            </a:extLst>
          </p:cNvPr>
          <p:cNvSpPr/>
          <p:nvPr/>
        </p:nvSpPr>
        <p:spPr>
          <a:xfrm>
            <a:off x="8865922" y="2397100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7A026A1-1252-86D5-0ACC-75AA98941D56}"/>
              </a:ext>
            </a:extLst>
          </p:cNvPr>
          <p:cNvSpPr/>
          <p:nvPr/>
        </p:nvSpPr>
        <p:spPr>
          <a:xfrm>
            <a:off x="9095612" y="2173686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CDFBBE8-B651-98DA-51FD-BFF53DB5100C}"/>
              </a:ext>
            </a:extLst>
          </p:cNvPr>
          <p:cNvSpPr/>
          <p:nvPr/>
        </p:nvSpPr>
        <p:spPr>
          <a:xfrm>
            <a:off x="8293101" y="19906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8195CD5-3F73-6E57-8E8D-6AF6DA43FB32}"/>
              </a:ext>
            </a:extLst>
          </p:cNvPr>
          <p:cNvSpPr/>
          <p:nvPr/>
        </p:nvSpPr>
        <p:spPr>
          <a:xfrm>
            <a:off x="8438541" y="2936800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CA35D4E-2BA0-D94B-C29F-6F79F80D4EF5}"/>
              </a:ext>
            </a:extLst>
          </p:cNvPr>
          <p:cNvSpPr/>
          <p:nvPr/>
        </p:nvSpPr>
        <p:spPr>
          <a:xfrm>
            <a:off x="8597901" y="22954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D581B4C-DBD9-E44B-914E-C40D18C642B8}"/>
              </a:ext>
            </a:extLst>
          </p:cNvPr>
          <p:cNvSpPr/>
          <p:nvPr/>
        </p:nvSpPr>
        <p:spPr>
          <a:xfrm>
            <a:off x="8455101" y="25431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5D6F1D4-F153-6F39-31AF-B075C6A7EB6F}"/>
              </a:ext>
            </a:extLst>
          </p:cNvPr>
          <p:cNvSpPr txBox="1"/>
          <p:nvPr/>
        </p:nvSpPr>
        <p:spPr>
          <a:xfrm>
            <a:off x="9789184" y="879042"/>
            <a:ext cx="8290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808FF"/>
                </a:solidFill>
              </a:rPr>
              <a:t>Class 0</a:t>
            </a:r>
          </a:p>
          <a:p>
            <a:r>
              <a:rPr lang="en-GB" dirty="0">
                <a:solidFill>
                  <a:srgbClr val="EE88E6"/>
                </a:solidFill>
              </a:rPr>
              <a:t>Class 1</a:t>
            </a:r>
          </a:p>
          <a:p>
            <a:r>
              <a:rPr lang="en-GB" dirty="0">
                <a:solidFill>
                  <a:srgbClr val="FFC000"/>
                </a:solidFill>
              </a:rPr>
              <a:t>Class 2</a:t>
            </a:r>
          </a:p>
          <a:p>
            <a:endParaRPr lang="en-GB" dirty="0">
              <a:solidFill>
                <a:schemeClr val="accent2"/>
              </a:solidFill>
            </a:endParaRPr>
          </a:p>
          <a:p>
            <a:r>
              <a:rPr lang="en-GB" b="1" dirty="0">
                <a:solidFill>
                  <a:schemeClr val="accent6"/>
                </a:solidFill>
              </a:rPr>
              <a:t>Class 2</a:t>
            </a:r>
            <a:endParaRPr lang="en-SE" b="1" dirty="0">
              <a:solidFill>
                <a:schemeClr val="accent6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9CAB5DC-26BF-7BA5-1EB5-F8C78A51451F}"/>
              </a:ext>
            </a:extLst>
          </p:cNvPr>
          <p:cNvSpPr/>
          <p:nvPr/>
        </p:nvSpPr>
        <p:spPr>
          <a:xfrm>
            <a:off x="7790130" y="2450586"/>
            <a:ext cx="108000" cy="108000"/>
          </a:xfrm>
          <a:prstGeom prst="ellipse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9ABA99-2ABF-A15E-FC31-D9D21E42E8D6}"/>
              </a:ext>
            </a:extLst>
          </p:cNvPr>
          <p:cNvSpPr txBox="1"/>
          <p:nvPr/>
        </p:nvSpPr>
        <p:spPr>
          <a:xfrm>
            <a:off x="358386" y="884309"/>
            <a:ext cx="4903437" cy="646331"/>
          </a:xfrm>
          <a:prstGeom prst="rect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KNN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works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equally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well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for multi-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class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classification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!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5AE8A9-0F40-E0BB-41EB-DB481326DEDF}"/>
              </a:ext>
            </a:extLst>
          </p:cNvPr>
          <p:cNvSpPr/>
          <p:nvPr/>
        </p:nvSpPr>
        <p:spPr>
          <a:xfrm>
            <a:off x="7733235" y="2867706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7FF936-C30B-CF5E-A50A-F2C7E40FD849}"/>
              </a:ext>
            </a:extLst>
          </p:cNvPr>
          <p:cNvSpPr/>
          <p:nvPr/>
        </p:nvSpPr>
        <p:spPr>
          <a:xfrm>
            <a:off x="7971393" y="2402489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BEFB342-AF77-6F28-7D40-FB48205E516B}"/>
              </a:ext>
            </a:extLst>
          </p:cNvPr>
          <p:cNvSpPr/>
          <p:nvPr/>
        </p:nvSpPr>
        <p:spPr>
          <a:xfrm>
            <a:off x="8002349" y="2575858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CA70B92-4571-2E03-0BB9-C5DD72EDC70D}"/>
              </a:ext>
            </a:extLst>
          </p:cNvPr>
          <p:cNvSpPr/>
          <p:nvPr/>
        </p:nvSpPr>
        <p:spPr>
          <a:xfrm>
            <a:off x="7801259" y="2270637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3704FF7-8FB2-E5D8-E247-C28A25E51E61}"/>
              </a:ext>
            </a:extLst>
          </p:cNvPr>
          <p:cNvSpPr/>
          <p:nvPr/>
        </p:nvSpPr>
        <p:spPr>
          <a:xfrm>
            <a:off x="8266580" y="2676500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1E3AACD-74E5-99D4-31B2-DDEAA5FA8AD9}"/>
              </a:ext>
            </a:extLst>
          </p:cNvPr>
          <p:cNvSpPr/>
          <p:nvPr/>
        </p:nvSpPr>
        <p:spPr>
          <a:xfrm>
            <a:off x="8025393" y="2831237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444F032-9199-F499-3905-B6B9FAFD994C}"/>
              </a:ext>
            </a:extLst>
          </p:cNvPr>
          <p:cNvSpPr/>
          <p:nvPr/>
        </p:nvSpPr>
        <p:spPr>
          <a:xfrm>
            <a:off x="8158580" y="3034820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2D2C341-36D0-D9F1-C3F4-57F5BC081A4F}"/>
              </a:ext>
            </a:extLst>
          </p:cNvPr>
          <p:cNvSpPr/>
          <p:nvPr/>
        </p:nvSpPr>
        <p:spPr>
          <a:xfrm>
            <a:off x="7830491" y="3124175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3B36506-3870-0794-3667-004D97B41DDE}"/>
              </a:ext>
            </a:extLst>
          </p:cNvPr>
          <p:cNvSpPr/>
          <p:nvPr/>
        </p:nvSpPr>
        <p:spPr>
          <a:xfrm>
            <a:off x="8977199" y="3386025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62CFD87-F91A-81BD-109E-6066FB22F60F}"/>
              </a:ext>
            </a:extLst>
          </p:cNvPr>
          <p:cNvSpPr/>
          <p:nvPr/>
        </p:nvSpPr>
        <p:spPr>
          <a:xfrm>
            <a:off x="8591602" y="3462250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F1215D1-5F5B-F764-F3E3-D8189C0085AA}"/>
              </a:ext>
            </a:extLst>
          </p:cNvPr>
          <p:cNvSpPr/>
          <p:nvPr/>
        </p:nvSpPr>
        <p:spPr>
          <a:xfrm>
            <a:off x="8185101" y="3401310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2A4019-B816-1E76-105C-558247B38508}"/>
              </a:ext>
            </a:extLst>
          </p:cNvPr>
          <p:cNvSpPr/>
          <p:nvPr/>
        </p:nvSpPr>
        <p:spPr>
          <a:xfrm>
            <a:off x="8591602" y="3125725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7D3C45-5206-A088-4AB4-70E67B131E77}"/>
              </a:ext>
            </a:extLst>
          </p:cNvPr>
          <p:cNvSpPr/>
          <p:nvPr/>
        </p:nvSpPr>
        <p:spPr>
          <a:xfrm>
            <a:off x="7891200" y="3485239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A781155-0F97-E6CF-5113-709E208EE012}"/>
              </a:ext>
            </a:extLst>
          </p:cNvPr>
          <p:cNvSpPr/>
          <p:nvPr/>
        </p:nvSpPr>
        <p:spPr>
          <a:xfrm>
            <a:off x="7510427" y="2182508"/>
            <a:ext cx="648000" cy="6480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0761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F650D0-1D9A-97B0-ECC0-5F238BEE0B59}"/>
              </a:ext>
            </a:extLst>
          </p:cNvPr>
          <p:cNvSpPr/>
          <p:nvPr/>
        </p:nvSpPr>
        <p:spPr>
          <a:xfrm>
            <a:off x="6851751" y="22748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A47D737-354E-B9A1-8083-8D10BFDC9AD3}"/>
              </a:ext>
            </a:extLst>
          </p:cNvPr>
          <p:cNvCxnSpPr>
            <a:cxnSpLocks/>
          </p:cNvCxnSpPr>
          <p:nvPr/>
        </p:nvCxnSpPr>
        <p:spPr>
          <a:xfrm flipV="1">
            <a:off x="5708650" y="882650"/>
            <a:ext cx="0" cy="323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7B4262-7218-4894-8D40-46E2468B9C45}"/>
              </a:ext>
            </a:extLst>
          </p:cNvPr>
          <p:cNvCxnSpPr>
            <a:cxnSpLocks/>
          </p:cNvCxnSpPr>
          <p:nvPr/>
        </p:nvCxnSpPr>
        <p:spPr>
          <a:xfrm>
            <a:off x="5568950" y="4019550"/>
            <a:ext cx="392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33595D02-2751-1BF6-8D60-DD9639A76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56269" b="-7980"/>
          <a:stretch/>
        </p:blipFill>
        <p:spPr>
          <a:xfrm>
            <a:off x="7538466" y="4114800"/>
            <a:ext cx="454025" cy="26741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25D1A44-2575-6F35-CFFF-D7C8C3603A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598" t="-30769" r="8257" b="1"/>
          <a:stretch/>
        </p:blipFill>
        <p:spPr>
          <a:xfrm>
            <a:off x="5187656" y="2174875"/>
            <a:ext cx="437557" cy="323850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B2C63348-F960-2DEC-AFF6-4F4319B1FD92}"/>
              </a:ext>
            </a:extLst>
          </p:cNvPr>
          <p:cNvSpPr/>
          <p:nvPr/>
        </p:nvSpPr>
        <p:spPr>
          <a:xfrm>
            <a:off x="7181801" y="18826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18B795E-5F80-7962-C062-C7F3550155E6}"/>
              </a:ext>
            </a:extLst>
          </p:cNvPr>
          <p:cNvSpPr/>
          <p:nvPr/>
        </p:nvSpPr>
        <p:spPr>
          <a:xfrm>
            <a:off x="6645302" y="25685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F05D87E-9921-03B7-BD90-58911F006AD4}"/>
              </a:ext>
            </a:extLst>
          </p:cNvPr>
          <p:cNvSpPr/>
          <p:nvPr/>
        </p:nvSpPr>
        <p:spPr>
          <a:xfrm>
            <a:off x="6445226" y="3232063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15C774B-69BF-7D32-AF59-BBD4BAEBF471}"/>
              </a:ext>
            </a:extLst>
          </p:cNvPr>
          <p:cNvSpPr/>
          <p:nvPr/>
        </p:nvSpPr>
        <p:spPr>
          <a:xfrm>
            <a:off x="7686854" y="26493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0CFE04C-B03D-3173-0C82-38219890C16D}"/>
              </a:ext>
            </a:extLst>
          </p:cNvPr>
          <p:cNvSpPr/>
          <p:nvPr/>
        </p:nvSpPr>
        <p:spPr>
          <a:xfrm>
            <a:off x="7061201" y="30352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A54871C-031D-34DB-798C-7F4CA48C1DDB}"/>
              </a:ext>
            </a:extLst>
          </p:cNvPr>
          <p:cNvSpPr/>
          <p:nvPr/>
        </p:nvSpPr>
        <p:spPr>
          <a:xfrm>
            <a:off x="7397852" y="22288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3E1902A-35BB-10BE-3D28-91F6D6C7C510}"/>
              </a:ext>
            </a:extLst>
          </p:cNvPr>
          <p:cNvSpPr/>
          <p:nvPr/>
        </p:nvSpPr>
        <p:spPr>
          <a:xfrm>
            <a:off x="6959751" y="33750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B42769-7FE6-3CD4-188D-923760844AE9}"/>
              </a:ext>
            </a:extLst>
          </p:cNvPr>
          <p:cNvSpPr/>
          <p:nvPr/>
        </p:nvSpPr>
        <p:spPr>
          <a:xfrm>
            <a:off x="6483351" y="22288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7C07B10-E07C-345C-0E7C-A7BC86502F33}"/>
              </a:ext>
            </a:extLst>
          </p:cNvPr>
          <p:cNvSpPr/>
          <p:nvPr/>
        </p:nvSpPr>
        <p:spPr>
          <a:xfrm>
            <a:off x="6635751" y="23812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0326FC7-E057-6933-DEBE-548890E49E11}"/>
              </a:ext>
            </a:extLst>
          </p:cNvPr>
          <p:cNvSpPr/>
          <p:nvPr/>
        </p:nvSpPr>
        <p:spPr>
          <a:xfrm>
            <a:off x="6835752" y="18668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27E6C43-8A6D-1179-49CC-796F98CBF829}"/>
              </a:ext>
            </a:extLst>
          </p:cNvPr>
          <p:cNvSpPr/>
          <p:nvPr/>
        </p:nvSpPr>
        <p:spPr>
          <a:xfrm>
            <a:off x="7353352" y="26129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95F0539-EE54-530B-CA3A-A7AB53EE3448}"/>
              </a:ext>
            </a:extLst>
          </p:cNvPr>
          <p:cNvSpPr/>
          <p:nvPr/>
        </p:nvSpPr>
        <p:spPr>
          <a:xfrm>
            <a:off x="7547052" y="30892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9C36E23-D2D3-CC31-8212-C1B5B46076BE}"/>
              </a:ext>
            </a:extLst>
          </p:cNvPr>
          <p:cNvSpPr/>
          <p:nvPr/>
        </p:nvSpPr>
        <p:spPr>
          <a:xfrm>
            <a:off x="6145276" y="267965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B34FF8A-421C-7C31-26DF-F79B8505117B}"/>
              </a:ext>
            </a:extLst>
          </p:cNvPr>
          <p:cNvSpPr/>
          <p:nvPr/>
        </p:nvSpPr>
        <p:spPr>
          <a:xfrm>
            <a:off x="6797902" y="3062312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9E8F93F-12EC-1932-A954-2792406A2AC0}"/>
              </a:ext>
            </a:extLst>
          </p:cNvPr>
          <p:cNvSpPr/>
          <p:nvPr/>
        </p:nvSpPr>
        <p:spPr>
          <a:xfrm>
            <a:off x="7019952" y="27573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B1880E6-5333-CA83-5817-BEF7E3BD9891}"/>
              </a:ext>
            </a:extLst>
          </p:cNvPr>
          <p:cNvSpPr/>
          <p:nvPr/>
        </p:nvSpPr>
        <p:spPr>
          <a:xfrm>
            <a:off x="7245351" y="29908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B87C60-6CC9-9F15-AEE4-3AB58DCA568D}"/>
              </a:ext>
            </a:extLst>
          </p:cNvPr>
          <p:cNvSpPr/>
          <p:nvPr/>
        </p:nvSpPr>
        <p:spPr>
          <a:xfrm>
            <a:off x="7167474" y="24269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C97AB64-6F7F-D72F-DCC9-945F711A5098}"/>
              </a:ext>
            </a:extLst>
          </p:cNvPr>
          <p:cNvSpPr/>
          <p:nvPr/>
        </p:nvSpPr>
        <p:spPr>
          <a:xfrm>
            <a:off x="7578854" y="2423938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DE93515-EF5B-CDAD-99C5-BAE2790F9775}"/>
              </a:ext>
            </a:extLst>
          </p:cNvPr>
          <p:cNvSpPr/>
          <p:nvPr/>
        </p:nvSpPr>
        <p:spPr>
          <a:xfrm>
            <a:off x="7733235" y="16459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80D7E27-716B-A50D-04F9-781E5F6FB793}"/>
              </a:ext>
            </a:extLst>
          </p:cNvPr>
          <p:cNvSpPr/>
          <p:nvPr/>
        </p:nvSpPr>
        <p:spPr>
          <a:xfrm>
            <a:off x="7938491" y="2065686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09B9714-C0FC-C6CF-0A3A-84D707668FEF}"/>
              </a:ext>
            </a:extLst>
          </p:cNvPr>
          <p:cNvSpPr/>
          <p:nvPr/>
        </p:nvSpPr>
        <p:spPr>
          <a:xfrm>
            <a:off x="8189266" y="2477938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0FE672D-B54A-3AFB-45B3-216E0D0B00E4}"/>
              </a:ext>
            </a:extLst>
          </p:cNvPr>
          <p:cNvSpPr/>
          <p:nvPr/>
        </p:nvSpPr>
        <p:spPr>
          <a:xfrm>
            <a:off x="8046491" y="177843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9AAC4E0-AF56-FE96-D313-F216C7397107}"/>
              </a:ext>
            </a:extLst>
          </p:cNvPr>
          <p:cNvSpPr/>
          <p:nvPr/>
        </p:nvSpPr>
        <p:spPr>
          <a:xfrm>
            <a:off x="8919922" y="2885237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D53D749-0ED9-1B16-E71C-06263F011562}"/>
              </a:ext>
            </a:extLst>
          </p:cNvPr>
          <p:cNvSpPr/>
          <p:nvPr/>
        </p:nvSpPr>
        <p:spPr>
          <a:xfrm>
            <a:off x="8384541" y="22208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F651C6-F441-F331-A9E3-8DEAAABC35D1}"/>
              </a:ext>
            </a:extLst>
          </p:cNvPr>
          <p:cNvSpPr/>
          <p:nvPr/>
        </p:nvSpPr>
        <p:spPr>
          <a:xfrm>
            <a:off x="8105447" y="1471759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4D9973-02DB-AC02-76A2-E4162647FBB1}"/>
              </a:ext>
            </a:extLst>
          </p:cNvPr>
          <p:cNvSpPr/>
          <p:nvPr/>
        </p:nvSpPr>
        <p:spPr>
          <a:xfrm>
            <a:off x="8392162" y="188268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EDE054F-9A77-E222-B320-0D7F0AD29B0D}"/>
              </a:ext>
            </a:extLst>
          </p:cNvPr>
          <p:cNvSpPr/>
          <p:nvPr/>
        </p:nvSpPr>
        <p:spPr>
          <a:xfrm>
            <a:off x="8401101" y="155087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E27B0EF-5D27-5244-4F10-9B891E0A9DFB}"/>
              </a:ext>
            </a:extLst>
          </p:cNvPr>
          <p:cNvSpPr/>
          <p:nvPr/>
        </p:nvSpPr>
        <p:spPr>
          <a:xfrm>
            <a:off x="8750301" y="1981999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12C12DE-F15F-B270-F662-3BE874F65552}"/>
              </a:ext>
            </a:extLst>
          </p:cNvPr>
          <p:cNvSpPr/>
          <p:nvPr/>
        </p:nvSpPr>
        <p:spPr>
          <a:xfrm>
            <a:off x="8865922" y="23971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7A026A1-1252-86D5-0ACC-75AA98941D56}"/>
              </a:ext>
            </a:extLst>
          </p:cNvPr>
          <p:cNvSpPr/>
          <p:nvPr/>
        </p:nvSpPr>
        <p:spPr>
          <a:xfrm>
            <a:off x="9095612" y="2173686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CDFBBE8-B651-98DA-51FD-BFF53DB5100C}"/>
              </a:ext>
            </a:extLst>
          </p:cNvPr>
          <p:cNvSpPr/>
          <p:nvPr/>
        </p:nvSpPr>
        <p:spPr>
          <a:xfrm>
            <a:off x="8293101" y="19906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8195CD5-3F73-6E57-8E8D-6AF6DA43FB32}"/>
              </a:ext>
            </a:extLst>
          </p:cNvPr>
          <p:cNvSpPr/>
          <p:nvPr/>
        </p:nvSpPr>
        <p:spPr>
          <a:xfrm>
            <a:off x="8438541" y="29368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CA35D4E-2BA0-D94B-C29F-6F79F80D4EF5}"/>
              </a:ext>
            </a:extLst>
          </p:cNvPr>
          <p:cNvSpPr/>
          <p:nvPr/>
        </p:nvSpPr>
        <p:spPr>
          <a:xfrm>
            <a:off x="8597901" y="22954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D581B4C-DBD9-E44B-914E-C40D18C642B8}"/>
              </a:ext>
            </a:extLst>
          </p:cNvPr>
          <p:cNvSpPr/>
          <p:nvPr/>
        </p:nvSpPr>
        <p:spPr>
          <a:xfrm>
            <a:off x="8455101" y="25431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9ABA99-2ABF-A15E-FC31-D9D21E42E8D6}"/>
              </a:ext>
            </a:extLst>
          </p:cNvPr>
          <p:cNvSpPr txBox="1"/>
          <p:nvPr/>
        </p:nvSpPr>
        <p:spPr>
          <a:xfrm>
            <a:off x="219254" y="890381"/>
            <a:ext cx="4903437" cy="1477328"/>
          </a:xfrm>
          <a:prstGeom prst="rect">
            <a:avLst/>
          </a:prstGeom>
          <a:solidFill>
            <a:srgbClr val="30BFF3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As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promised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it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works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equally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well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for regression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aswell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!</a:t>
            </a:r>
          </a:p>
          <a:p>
            <a:pPr algn="just"/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In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case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prediction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will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simply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be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average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</a:rPr>
              <a:t>k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nereast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neighbours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5AE8A9-0F40-E0BB-41EB-DB481326DEDF}"/>
              </a:ext>
            </a:extLst>
          </p:cNvPr>
          <p:cNvSpPr/>
          <p:nvPr/>
        </p:nvSpPr>
        <p:spPr>
          <a:xfrm>
            <a:off x="7733235" y="2867706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7FF936-C30B-CF5E-A50A-F2C7E40FD849}"/>
              </a:ext>
            </a:extLst>
          </p:cNvPr>
          <p:cNvSpPr/>
          <p:nvPr/>
        </p:nvSpPr>
        <p:spPr>
          <a:xfrm>
            <a:off x="7971393" y="2402489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BEFB342-AF77-6F28-7D40-FB48205E516B}"/>
              </a:ext>
            </a:extLst>
          </p:cNvPr>
          <p:cNvSpPr/>
          <p:nvPr/>
        </p:nvSpPr>
        <p:spPr>
          <a:xfrm>
            <a:off x="8002349" y="2575858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CA70B92-4571-2E03-0BB9-C5DD72EDC70D}"/>
              </a:ext>
            </a:extLst>
          </p:cNvPr>
          <p:cNvSpPr/>
          <p:nvPr/>
        </p:nvSpPr>
        <p:spPr>
          <a:xfrm>
            <a:off x="7801259" y="2270637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3704FF7-8FB2-E5D8-E247-C28A25E51E61}"/>
              </a:ext>
            </a:extLst>
          </p:cNvPr>
          <p:cNvSpPr/>
          <p:nvPr/>
        </p:nvSpPr>
        <p:spPr>
          <a:xfrm>
            <a:off x="8266580" y="26765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1E3AACD-74E5-99D4-31B2-DDEAA5FA8AD9}"/>
              </a:ext>
            </a:extLst>
          </p:cNvPr>
          <p:cNvSpPr/>
          <p:nvPr/>
        </p:nvSpPr>
        <p:spPr>
          <a:xfrm>
            <a:off x="8025393" y="2831237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444F032-9199-F499-3905-B6B9FAFD994C}"/>
              </a:ext>
            </a:extLst>
          </p:cNvPr>
          <p:cNvSpPr/>
          <p:nvPr/>
        </p:nvSpPr>
        <p:spPr>
          <a:xfrm>
            <a:off x="8158580" y="303482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2D2C341-36D0-D9F1-C3F4-57F5BC081A4F}"/>
              </a:ext>
            </a:extLst>
          </p:cNvPr>
          <p:cNvSpPr/>
          <p:nvPr/>
        </p:nvSpPr>
        <p:spPr>
          <a:xfrm>
            <a:off x="7830491" y="312417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3B36506-3870-0794-3667-004D97B41DDE}"/>
              </a:ext>
            </a:extLst>
          </p:cNvPr>
          <p:cNvSpPr/>
          <p:nvPr/>
        </p:nvSpPr>
        <p:spPr>
          <a:xfrm>
            <a:off x="8977199" y="33860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62CFD87-F91A-81BD-109E-6066FB22F60F}"/>
              </a:ext>
            </a:extLst>
          </p:cNvPr>
          <p:cNvSpPr/>
          <p:nvPr/>
        </p:nvSpPr>
        <p:spPr>
          <a:xfrm>
            <a:off x="8591602" y="346225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F1215D1-5F5B-F764-F3E3-D8189C0085AA}"/>
              </a:ext>
            </a:extLst>
          </p:cNvPr>
          <p:cNvSpPr/>
          <p:nvPr/>
        </p:nvSpPr>
        <p:spPr>
          <a:xfrm>
            <a:off x="8185101" y="340131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2A4019-B816-1E76-105C-558247B38508}"/>
              </a:ext>
            </a:extLst>
          </p:cNvPr>
          <p:cNvSpPr/>
          <p:nvPr/>
        </p:nvSpPr>
        <p:spPr>
          <a:xfrm>
            <a:off x="8591602" y="31257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7D3C45-5206-A088-4AB4-70E67B131E77}"/>
              </a:ext>
            </a:extLst>
          </p:cNvPr>
          <p:cNvSpPr/>
          <p:nvPr/>
        </p:nvSpPr>
        <p:spPr>
          <a:xfrm>
            <a:off x="7891200" y="3485239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26758E-4538-7F51-7A94-B48A8C92098B}"/>
              </a:ext>
            </a:extLst>
          </p:cNvPr>
          <p:cNvSpPr/>
          <p:nvPr/>
        </p:nvSpPr>
        <p:spPr>
          <a:xfrm>
            <a:off x="7790130" y="2450586"/>
            <a:ext cx="108000" cy="108000"/>
          </a:xfrm>
          <a:prstGeom prst="ellipse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888BFE9-DD31-D0E0-9042-EA4BCD8B57D3}"/>
              </a:ext>
            </a:extLst>
          </p:cNvPr>
          <p:cNvSpPr/>
          <p:nvPr/>
        </p:nvSpPr>
        <p:spPr>
          <a:xfrm>
            <a:off x="7510427" y="2182508"/>
            <a:ext cx="648000" cy="648000"/>
          </a:xfrm>
          <a:prstGeom prst="ellipse">
            <a:avLst/>
          </a:prstGeom>
          <a:noFill/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43192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9ABA99-2ABF-A15E-FC31-D9D21E42E8D6}"/>
              </a:ext>
            </a:extLst>
          </p:cNvPr>
          <p:cNvSpPr txBox="1"/>
          <p:nvPr/>
        </p:nvSpPr>
        <p:spPr>
          <a:xfrm>
            <a:off x="219254" y="890381"/>
            <a:ext cx="8520709" cy="92333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Practically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using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KNN is as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simply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as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any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other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scikit-learn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 </a:t>
            </a:r>
          </a:p>
          <a:p>
            <a:pPr algn="just"/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As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with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other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this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where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you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also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set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your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hyperparameters.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A0AB87-003A-AE68-8386-32DE3A48E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778" y="3314625"/>
            <a:ext cx="4657063" cy="10389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6AF8C1-EB1A-7E0F-6CB8-1793D49A4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628" y="3314625"/>
            <a:ext cx="4817128" cy="103893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1E875C7-D186-3B2D-6625-BDEEED1B9C63}"/>
              </a:ext>
            </a:extLst>
          </p:cNvPr>
          <p:cNvSpPr txBox="1"/>
          <p:nvPr/>
        </p:nvSpPr>
        <p:spPr>
          <a:xfrm>
            <a:off x="2477609" y="4353555"/>
            <a:ext cx="137137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Regression</a:t>
            </a:r>
            <a:endParaRPr lang="sv-SE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9E980A-9AE4-3CBB-AC95-996092319536}"/>
              </a:ext>
            </a:extLst>
          </p:cNvPr>
          <p:cNvSpPr txBox="1"/>
          <p:nvPr/>
        </p:nvSpPr>
        <p:spPr>
          <a:xfrm>
            <a:off x="8442475" y="4353555"/>
            <a:ext cx="1686810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Classification</a:t>
            </a:r>
            <a:endParaRPr lang="sv-SE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DC971D-99A5-6B6C-05CF-02E906CDD8D7}"/>
              </a:ext>
            </a:extLst>
          </p:cNvPr>
          <p:cNvSpPr txBox="1"/>
          <p:nvPr/>
        </p:nvSpPr>
        <p:spPr>
          <a:xfrm>
            <a:off x="1807474" y="5207819"/>
            <a:ext cx="8577052" cy="369332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Read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more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about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these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at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respective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scikit-learn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documentation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page!</a:t>
            </a:r>
          </a:p>
        </p:txBody>
      </p:sp>
    </p:spTree>
    <p:extLst>
      <p:ext uri="{BB962C8B-B14F-4D97-AF65-F5344CB8AC3E}">
        <p14:creationId xmlns:p14="http://schemas.microsoft.com/office/powerpoint/2010/main" val="106090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0E602-779D-0207-5556-68B74CCF1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BDD88C37-FDDA-7B84-CAF6-92C3FDD41EAF}"/>
              </a:ext>
            </a:extLst>
          </p:cNvPr>
          <p:cNvSpPr txBox="1">
            <a:spLocks noChangeArrowheads="1"/>
          </p:cNvSpPr>
          <p:nvPr/>
        </p:nvSpPr>
        <p:spPr>
          <a:xfrm>
            <a:off x="3561181" y="3098225"/>
            <a:ext cx="5069637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b="1" dirty="0">
                <a:latin typeface="Century Gothic" panose="020B0502020202020204" pitchFamily="34" charset="0"/>
              </a:rPr>
              <a:t>Some important points…</a:t>
            </a:r>
            <a:endParaRPr lang="en-US" altLang="en-SE" sz="1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305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9ABA99-2ABF-A15E-FC31-D9D21E42E8D6}"/>
              </a:ext>
            </a:extLst>
          </p:cNvPr>
          <p:cNvSpPr txBox="1"/>
          <p:nvPr/>
        </p:nvSpPr>
        <p:spPr>
          <a:xfrm>
            <a:off x="403552" y="1202270"/>
            <a:ext cx="7226608" cy="120032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How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does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KNN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work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?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Well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the KNN-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algorithm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actually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memorizes</a:t>
            </a:r>
            <a:r>
              <a:rPr lang="sv-SE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the </a:t>
            </a:r>
            <a:r>
              <a:rPr lang="sv-SE" dirty="0" err="1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whole</a:t>
            </a:r>
            <a:r>
              <a:rPr lang="sv-SE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set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 It has to do it,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since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this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is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only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way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for it to be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able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to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calculate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nearest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neighbours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for a new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unseen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sample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 </a:t>
            </a:r>
            <a:endParaRPr lang="sv-SE" b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BAF6EF-4EBB-6871-8783-8A8055312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489" y="1926543"/>
            <a:ext cx="4534850" cy="31330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946172-A32A-8D7B-61DA-4A814EF897BA}"/>
              </a:ext>
            </a:extLst>
          </p:cNvPr>
          <p:cNvSpPr txBox="1"/>
          <p:nvPr/>
        </p:nvSpPr>
        <p:spPr>
          <a:xfrm>
            <a:off x="403551" y="4583546"/>
            <a:ext cx="70591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KNN is a so-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called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i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lazy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i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learner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since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doesn’t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learn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any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weights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(as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with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linear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and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logistic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regression) or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good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questions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to ask (as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with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). It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simply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memorizes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set.</a:t>
            </a:r>
            <a:endParaRPr lang="sv-SE" b="1" i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61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9ABA99-2ABF-A15E-FC31-D9D21E42E8D6}"/>
              </a:ext>
            </a:extLst>
          </p:cNvPr>
          <p:cNvSpPr txBox="1"/>
          <p:nvPr/>
        </p:nvSpPr>
        <p:spPr>
          <a:xfrm>
            <a:off x="305217" y="698441"/>
            <a:ext cx="8385127" cy="452431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Three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more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points</a:t>
            </a:r>
            <a:endParaRPr lang="sv-SE" b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endParaRPr lang="sv-SE" b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You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i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i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course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use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additional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features, not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only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two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 In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fact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you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use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as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many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as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you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want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just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used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two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for demonstrative purposes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here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sv-SE" i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When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using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KNN-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dirty="0" err="1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you</a:t>
            </a:r>
            <a:r>
              <a:rPr lang="sv-SE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must </a:t>
            </a:r>
            <a:r>
              <a:rPr lang="sv-SE" dirty="0" err="1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conduct</a:t>
            </a:r>
            <a:r>
              <a:rPr lang="sv-SE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feature </a:t>
            </a:r>
            <a:r>
              <a:rPr lang="sv-SE" dirty="0" err="1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scaling</a:t>
            </a:r>
            <a:r>
              <a:rPr lang="sv-SE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!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This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is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first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family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we’ve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encountered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truly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requires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it.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reason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KNN is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purely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distance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based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and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large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differences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in feature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scale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really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mess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things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up</a:t>
            </a:r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KNN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only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handle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numeric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features</a:t>
            </a:r>
          </a:p>
          <a:p>
            <a:pPr marL="342900" indent="-342900" algn="just">
              <a:buFont typeface="+mj-lt"/>
              <a:buAutoNum type="arabicPeriod"/>
            </a:pPr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C020DF-9DA4-CFBC-9FBB-DA94185F6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645" y="3668553"/>
            <a:ext cx="4139382" cy="285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2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8FB0E-9478-7A3E-CF68-FAC250E9F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A0EE275A-9E6B-07CB-86D0-554A16272762}"/>
              </a:ext>
            </a:extLst>
          </p:cNvPr>
          <p:cNvSpPr txBox="1">
            <a:spLocks noChangeArrowheads="1"/>
          </p:cNvSpPr>
          <p:nvPr/>
        </p:nvSpPr>
        <p:spPr>
          <a:xfrm>
            <a:off x="3730960" y="3098225"/>
            <a:ext cx="4730080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b="1" dirty="0">
                <a:latin typeface="Century Gothic" panose="020B0502020202020204" pitchFamily="34" charset="0"/>
              </a:rPr>
              <a:t>If you want even more!</a:t>
            </a:r>
            <a:endParaRPr lang="en-US" altLang="en-SE" sz="1800" b="1" dirty="0"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E1A31A-8C33-82FD-33F5-18BAF5717CCA}"/>
              </a:ext>
            </a:extLst>
          </p:cNvPr>
          <p:cNvSpPr txBox="1"/>
          <p:nvPr/>
        </p:nvSpPr>
        <p:spPr>
          <a:xfrm rot="19635156">
            <a:off x="2132182" y="2210176"/>
            <a:ext cx="1720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err="1">
                <a:solidFill>
                  <a:schemeClr val="accent4"/>
                </a:solidFill>
              </a:rPr>
              <a:t>Överkurs</a:t>
            </a:r>
            <a:endParaRPr lang="en-SE" sz="32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569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FB57BA-2F35-D095-4BED-A4BDC018DB9F}"/>
              </a:ext>
            </a:extLst>
          </p:cNvPr>
          <p:cNvSpPr txBox="1"/>
          <p:nvPr/>
        </p:nvSpPr>
        <p:spPr>
          <a:xfrm>
            <a:off x="2307707" y="328258"/>
            <a:ext cx="7576584" cy="3693319"/>
          </a:xfrm>
          <a:prstGeom prst="rect">
            <a:avLst/>
          </a:prstGeom>
          <a:solidFill>
            <a:schemeClr val="bg1"/>
          </a:solidFill>
          <a:ln w="28575">
            <a:solidFill>
              <a:srgbClr val="DE12CF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Last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week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learned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about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tree-based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This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week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you’ll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have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opportunity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to dig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deeper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into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them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</a:p>
          <a:p>
            <a:pPr algn="just"/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marL="342900" indent="-342900" algn="just">
              <a:buAutoNum type="arabicPeriod"/>
            </a:pP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Try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finding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resources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and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learn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about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how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AdaBoost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works</a:t>
            </a:r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marL="342900" indent="-342900" algn="just">
              <a:buAutoNum type="arabicPeriod"/>
            </a:pP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marL="342900" indent="-342900" algn="just">
              <a:buAutoNum type="arabicPeriod"/>
            </a:pP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interpretability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is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an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important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aspect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and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we’ll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talk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more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about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this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later.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Until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then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try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looking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for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resources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on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interpretability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machinel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learning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to understand it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better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</a:p>
          <a:p>
            <a:pPr marL="342900" indent="-342900" algn="just">
              <a:buAutoNum type="arabicPeriod"/>
            </a:pP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marL="342900" indent="-342900" algn="just">
              <a:buAutoNum type="arabicPeriod"/>
            </a:pP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On the same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theme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as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above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you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also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learn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more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about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Explainable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Boosting Machines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This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is a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really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popular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and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powerful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tree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based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which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also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super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interpretable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  <a:endParaRPr lang="sv-SE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CDD86-D5E1-35C6-B4D8-C2BB1CD92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939" y="4159645"/>
            <a:ext cx="7210121" cy="269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97341-25DA-C57E-EB98-C33ECCEE9DFF}"/>
              </a:ext>
            </a:extLst>
          </p:cNvPr>
          <p:cNvSpPr txBox="1"/>
          <p:nvPr/>
        </p:nvSpPr>
        <p:spPr>
          <a:xfrm>
            <a:off x="2213344" y="905563"/>
            <a:ext cx="7765312" cy="230832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Conceptually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KNN is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amongst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one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more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basic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(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albeit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situationally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powerful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)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machine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learning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</a:p>
          <a:p>
            <a:pPr algn="just"/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GB" dirty="0">
                <a:latin typeface="Century Gothic" panose="020B0502020202020204" pitchFamily="34" charset="0"/>
              </a:rPr>
              <a:t>It relies on the idea that similar data points tend to have similar labels or values.</a:t>
            </a:r>
          </a:p>
          <a:p>
            <a:pPr algn="just"/>
            <a:endParaRPr lang="en-GB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GB" dirty="0">
                <a:latin typeface="Century Gothic" panose="020B0502020202020204" pitchFamily="34" charset="0"/>
                <a:cs typeface="Calibri Light" panose="020F0302020204030204" pitchFamily="34" charset="0"/>
              </a:rPr>
              <a:t>It can be used for both classification (binary and multi-class) and regression – just like decision trees.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 descr="A diagram of a diagram of a circle&#10;&#10;Description automatically generated">
            <a:extLst>
              <a:ext uri="{FF2B5EF4-FFF2-40B4-BE49-F238E27FC236}">
                <a16:creationId xmlns:a16="http://schemas.microsoft.com/office/drawing/2014/main" id="{1F04BF54-C938-1B52-9AA7-6AAB5B19B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270" y="3644114"/>
            <a:ext cx="3243261" cy="239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604"/>
    </mc:Choice>
    <mc:Fallback xmlns="">
      <p:transition spd="slow" advTm="17060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93F32-6F02-FFB8-B3B2-72C79C8EF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7505DF-B134-978A-52F5-E0AD5FC0E913}"/>
              </a:ext>
            </a:extLst>
          </p:cNvPr>
          <p:cNvSpPr txBox="1"/>
          <p:nvPr/>
        </p:nvSpPr>
        <p:spPr>
          <a:xfrm>
            <a:off x="455428" y="496209"/>
            <a:ext cx="7765312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Assume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have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a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dataset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with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two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>
                <a:solidFill>
                  <a:srgbClr val="0808FF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features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and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one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solidFill>
                  <a:srgbClr val="008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target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. </a:t>
            </a:r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912696-ED98-4C74-19DC-24A89D3406BE}"/>
              </a:ext>
            </a:extLst>
          </p:cNvPr>
          <p:cNvSpPr txBox="1"/>
          <p:nvPr/>
        </p:nvSpPr>
        <p:spPr>
          <a:xfrm>
            <a:off x="455428" y="525865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The </a:t>
            </a:r>
            <a:r>
              <a:rPr lang="sv-SE" dirty="0" err="1">
                <a:solidFill>
                  <a:srgbClr val="008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target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be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anything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but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assume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it is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binary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this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case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and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thus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want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to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a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classifier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to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predict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class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given the </a:t>
            </a:r>
            <a:r>
              <a:rPr lang="sv-SE" dirty="0">
                <a:solidFill>
                  <a:srgbClr val="0808FF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features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5CC4F7-0B21-503D-A509-639ABFD648C3}"/>
              </a:ext>
            </a:extLst>
          </p:cNvPr>
          <p:cNvSpPr txBox="1"/>
          <p:nvPr/>
        </p:nvSpPr>
        <p:spPr>
          <a:xfrm>
            <a:off x="5924317" y="445921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...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72612E-B5EC-5D86-70FA-593576779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933" y="1295643"/>
            <a:ext cx="1452134" cy="323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9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604"/>
    </mc:Choice>
    <mc:Fallback xmlns="">
      <p:transition spd="slow" advTm="1706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F650D0-1D9A-97B0-ECC0-5F238BEE0B59}"/>
              </a:ext>
            </a:extLst>
          </p:cNvPr>
          <p:cNvSpPr/>
          <p:nvPr/>
        </p:nvSpPr>
        <p:spPr>
          <a:xfrm>
            <a:off x="6851751" y="22748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25648E-D822-EFDC-975C-CC92DAFD53EF}"/>
              </a:ext>
            </a:extLst>
          </p:cNvPr>
          <p:cNvSpPr txBox="1"/>
          <p:nvPr/>
        </p:nvSpPr>
        <p:spPr>
          <a:xfrm>
            <a:off x="381489" y="1477622"/>
            <a:ext cx="4775791" cy="64633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Since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only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have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two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features,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plot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whole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dataset</a:t>
            </a:r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A47D737-354E-B9A1-8083-8D10BFDC9AD3}"/>
              </a:ext>
            </a:extLst>
          </p:cNvPr>
          <p:cNvCxnSpPr>
            <a:cxnSpLocks/>
          </p:cNvCxnSpPr>
          <p:nvPr/>
        </p:nvCxnSpPr>
        <p:spPr>
          <a:xfrm flipV="1">
            <a:off x="5708650" y="882650"/>
            <a:ext cx="0" cy="323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7B4262-7218-4894-8D40-46E2468B9C45}"/>
              </a:ext>
            </a:extLst>
          </p:cNvPr>
          <p:cNvCxnSpPr>
            <a:cxnSpLocks/>
          </p:cNvCxnSpPr>
          <p:nvPr/>
        </p:nvCxnSpPr>
        <p:spPr>
          <a:xfrm>
            <a:off x="5568950" y="4019550"/>
            <a:ext cx="392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33595D02-2751-1BF6-8D60-DD9639A76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56269" b="-7980"/>
          <a:stretch/>
        </p:blipFill>
        <p:spPr>
          <a:xfrm>
            <a:off x="7538466" y="4114800"/>
            <a:ext cx="454025" cy="26741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25D1A44-2575-6F35-CFFF-D7C8C3603A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598" t="-30769" r="8257" b="1"/>
          <a:stretch/>
        </p:blipFill>
        <p:spPr>
          <a:xfrm>
            <a:off x="5187656" y="2174875"/>
            <a:ext cx="437557" cy="323850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B2C63348-F960-2DEC-AFF6-4F4319B1FD92}"/>
              </a:ext>
            </a:extLst>
          </p:cNvPr>
          <p:cNvSpPr/>
          <p:nvPr/>
        </p:nvSpPr>
        <p:spPr>
          <a:xfrm>
            <a:off x="7181801" y="18826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18B795E-5F80-7962-C062-C7F3550155E6}"/>
              </a:ext>
            </a:extLst>
          </p:cNvPr>
          <p:cNvSpPr/>
          <p:nvPr/>
        </p:nvSpPr>
        <p:spPr>
          <a:xfrm>
            <a:off x="6645302" y="25685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F05D87E-9921-03B7-BD90-58911F006AD4}"/>
              </a:ext>
            </a:extLst>
          </p:cNvPr>
          <p:cNvSpPr/>
          <p:nvPr/>
        </p:nvSpPr>
        <p:spPr>
          <a:xfrm>
            <a:off x="6445226" y="3232063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15C774B-69BF-7D32-AF59-BBD4BAEBF471}"/>
              </a:ext>
            </a:extLst>
          </p:cNvPr>
          <p:cNvSpPr/>
          <p:nvPr/>
        </p:nvSpPr>
        <p:spPr>
          <a:xfrm>
            <a:off x="7686854" y="26493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0CFE04C-B03D-3173-0C82-38219890C16D}"/>
              </a:ext>
            </a:extLst>
          </p:cNvPr>
          <p:cNvSpPr/>
          <p:nvPr/>
        </p:nvSpPr>
        <p:spPr>
          <a:xfrm>
            <a:off x="7061201" y="30352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A54871C-031D-34DB-798C-7F4CA48C1DDB}"/>
              </a:ext>
            </a:extLst>
          </p:cNvPr>
          <p:cNvSpPr/>
          <p:nvPr/>
        </p:nvSpPr>
        <p:spPr>
          <a:xfrm>
            <a:off x="7397852" y="22288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3E1902A-35BB-10BE-3D28-91F6D6C7C510}"/>
              </a:ext>
            </a:extLst>
          </p:cNvPr>
          <p:cNvSpPr/>
          <p:nvPr/>
        </p:nvSpPr>
        <p:spPr>
          <a:xfrm>
            <a:off x="6959751" y="33750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B42769-7FE6-3CD4-188D-923760844AE9}"/>
              </a:ext>
            </a:extLst>
          </p:cNvPr>
          <p:cNvSpPr/>
          <p:nvPr/>
        </p:nvSpPr>
        <p:spPr>
          <a:xfrm>
            <a:off x="6483351" y="22288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7C07B10-E07C-345C-0E7C-A7BC86502F33}"/>
              </a:ext>
            </a:extLst>
          </p:cNvPr>
          <p:cNvSpPr/>
          <p:nvPr/>
        </p:nvSpPr>
        <p:spPr>
          <a:xfrm>
            <a:off x="6635751" y="23812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0326FC7-E057-6933-DEBE-548890E49E11}"/>
              </a:ext>
            </a:extLst>
          </p:cNvPr>
          <p:cNvSpPr/>
          <p:nvPr/>
        </p:nvSpPr>
        <p:spPr>
          <a:xfrm>
            <a:off x="6835752" y="18668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27E6C43-8A6D-1179-49CC-796F98CBF829}"/>
              </a:ext>
            </a:extLst>
          </p:cNvPr>
          <p:cNvSpPr/>
          <p:nvPr/>
        </p:nvSpPr>
        <p:spPr>
          <a:xfrm>
            <a:off x="7353352" y="26129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95F0539-EE54-530B-CA3A-A7AB53EE3448}"/>
              </a:ext>
            </a:extLst>
          </p:cNvPr>
          <p:cNvSpPr/>
          <p:nvPr/>
        </p:nvSpPr>
        <p:spPr>
          <a:xfrm>
            <a:off x="7547052" y="30892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9C36E23-D2D3-CC31-8212-C1B5B46076BE}"/>
              </a:ext>
            </a:extLst>
          </p:cNvPr>
          <p:cNvSpPr/>
          <p:nvPr/>
        </p:nvSpPr>
        <p:spPr>
          <a:xfrm>
            <a:off x="6145276" y="267965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B34FF8A-421C-7C31-26DF-F79B8505117B}"/>
              </a:ext>
            </a:extLst>
          </p:cNvPr>
          <p:cNvSpPr/>
          <p:nvPr/>
        </p:nvSpPr>
        <p:spPr>
          <a:xfrm>
            <a:off x="6797902" y="3062312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9E8F93F-12EC-1932-A954-2792406A2AC0}"/>
              </a:ext>
            </a:extLst>
          </p:cNvPr>
          <p:cNvSpPr/>
          <p:nvPr/>
        </p:nvSpPr>
        <p:spPr>
          <a:xfrm>
            <a:off x="7019952" y="27573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B1880E6-5333-CA83-5817-BEF7E3BD9891}"/>
              </a:ext>
            </a:extLst>
          </p:cNvPr>
          <p:cNvSpPr/>
          <p:nvPr/>
        </p:nvSpPr>
        <p:spPr>
          <a:xfrm>
            <a:off x="7245351" y="29908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B87C60-6CC9-9F15-AEE4-3AB58DCA568D}"/>
              </a:ext>
            </a:extLst>
          </p:cNvPr>
          <p:cNvSpPr/>
          <p:nvPr/>
        </p:nvSpPr>
        <p:spPr>
          <a:xfrm>
            <a:off x="7167474" y="24269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C97AB64-6F7F-D72F-DCC9-945F711A5098}"/>
              </a:ext>
            </a:extLst>
          </p:cNvPr>
          <p:cNvSpPr/>
          <p:nvPr/>
        </p:nvSpPr>
        <p:spPr>
          <a:xfrm>
            <a:off x="7578854" y="2423938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DE93515-EF5B-CDAD-99C5-BAE2790F9775}"/>
              </a:ext>
            </a:extLst>
          </p:cNvPr>
          <p:cNvSpPr/>
          <p:nvPr/>
        </p:nvSpPr>
        <p:spPr>
          <a:xfrm>
            <a:off x="7733235" y="16459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80D7E27-716B-A50D-04F9-781E5F6FB793}"/>
              </a:ext>
            </a:extLst>
          </p:cNvPr>
          <p:cNvSpPr/>
          <p:nvPr/>
        </p:nvSpPr>
        <p:spPr>
          <a:xfrm>
            <a:off x="7938491" y="2065686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09B9714-C0FC-C6CF-0A3A-84D707668FEF}"/>
              </a:ext>
            </a:extLst>
          </p:cNvPr>
          <p:cNvSpPr/>
          <p:nvPr/>
        </p:nvSpPr>
        <p:spPr>
          <a:xfrm>
            <a:off x="8189266" y="2477938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0FE672D-B54A-3AFB-45B3-216E0D0B00E4}"/>
              </a:ext>
            </a:extLst>
          </p:cNvPr>
          <p:cNvSpPr/>
          <p:nvPr/>
        </p:nvSpPr>
        <p:spPr>
          <a:xfrm>
            <a:off x="8046491" y="177843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9AAC4E0-AF56-FE96-D313-F216C7397107}"/>
              </a:ext>
            </a:extLst>
          </p:cNvPr>
          <p:cNvSpPr/>
          <p:nvPr/>
        </p:nvSpPr>
        <p:spPr>
          <a:xfrm>
            <a:off x="8919922" y="2885237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D53D749-0ED9-1B16-E71C-06263F011562}"/>
              </a:ext>
            </a:extLst>
          </p:cNvPr>
          <p:cNvSpPr/>
          <p:nvPr/>
        </p:nvSpPr>
        <p:spPr>
          <a:xfrm>
            <a:off x="8384541" y="22208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F651C6-F441-F331-A9E3-8DEAAABC35D1}"/>
              </a:ext>
            </a:extLst>
          </p:cNvPr>
          <p:cNvSpPr/>
          <p:nvPr/>
        </p:nvSpPr>
        <p:spPr>
          <a:xfrm>
            <a:off x="8105447" y="1471759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4D9973-02DB-AC02-76A2-E4162647FBB1}"/>
              </a:ext>
            </a:extLst>
          </p:cNvPr>
          <p:cNvSpPr/>
          <p:nvPr/>
        </p:nvSpPr>
        <p:spPr>
          <a:xfrm>
            <a:off x="8392162" y="1882680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EDE054F-9A77-E222-B320-0D7F0AD29B0D}"/>
              </a:ext>
            </a:extLst>
          </p:cNvPr>
          <p:cNvSpPr/>
          <p:nvPr/>
        </p:nvSpPr>
        <p:spPr>
          <a:xfrm>
            <a:off x="8401101" y="155087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E27B0EF-5D27-5244-4F10-9B891E0A9DFB}"/>
              </a:ext>
            </a:extLst>
          </p:cNvPr>
          <p:cNvSpPr/>
          <p:nvPr/>
        </p:nvSpPr>
        <p:spPr>
          <a:xfrm>
            <a:off x="8750301" y="1981999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12C12DE-F15F-B270-F662-3BE874F65552}"/>
              </a:ext>
            </a:extLst>
          </p:cNvPr>
          <p:cNvSpPr/>
          <p:nvPr/>
        </p:nvSpPr>
        <p:spPr>
          <a:xfrm>
            <a:off x="8865922" y="2397100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7A026A1-1252-86D5-0ACC-75AA98941D56}"/>
              </a:ext>
            </a:extLst>
          </p:cNvPr>
          <p:cNvSpPr/>
          <p:nvPr/>
        </p:nvSpPr>
        <p:spPr>
          <a:xfrm>
            <a:off x="9095612" y="2173686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CDFBBE8-B651-98DA-51FD-BFF53DB5100C}"/>
              </a:ext>
            </a:extLst>
          </p:cNvPr>
          <p:cNvSpPr/>
          <p:nvPr/>
        </p:nvSpPr>
        <p:spPr>
          <a:xfrm>
            <a:off x="8293101" y="19906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8195CD5-3F73-6E57-8E8D-6AF6DA43FB32}"/>
              </a:ext>
            </a:extLst>
          </p:cNvPr>
          <p:cNvSpPr/>
          <p:nvPr/>
        </p:nvSpPr>
        <p:spPr>
          <a:xfrm>
            <a:off x="8438541" y="2936800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CA35D4E-2BA0-D94B-C29F-6F79F80D4EF5}"/>
              </a:ext>
            </a:extLst>
          </p:cNvPr>
          <p:cNvSpPr/>
          <p:nvPr/>
        </p:nvSpPr>
        <p:spPr>
          <a:xfrm>
            <a:off x="8597901" y="22954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D581B4C-DBD9-E44B-914E-C40D18C642B8}"/>
              </a:ext>
            </a:extLst>
          </p:cNvPr>
          <p:cNvSpPr/>
          <p:nvPr/>
        </p:nvSpPr>
        <p:spPr>
          <a:xfrm>
            <a:off x="8455101" y="25431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5D6F1D4-F153-6F39-31AF-B075C6A7EB6F}"/>
              </a:ext>
            </a:extLst>
          </p:cNvPr>
          <p:cNvSpPr txBox="1"/>
          <p:nvPr/>
        </p:nvSpPr>
        <p:spPr>
          <a:xfrm>
            <a:off x="9789184" y="879042"/>
            <a:ext cx="821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808FF"/>
                </a:solidFill>
              </a:rPr>
              <a:t>Class 0</a:t>
            </a:r>
          </a:p>
          <a:p>
            <a:r>
              <a:rPr lang="en-GB" dirty="0">
                <a:solidFill>
                  <a:srgbClr val="EE88E6"/>
                </a:solidFill>
              </a:rPr>
              <a:t>Class 1</a:t>
            </a:r>
            <a:endParaRPr lang="en-SE" dirty="0">
              <a:solidFill>
                <a:srgbClr val="EE88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03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F650D0-1D9A-97B0-ECC0-5F238BEE0B59}"/>
              </a:ext>
            </a:extLst>
          </p:cNvPr>
          <p:cNvSpPr/>
          <p:nvPr/>
        </p:nvSpPr>
        <p:spPr>
          <a:xfrm>
            <a:off x="6851751" y="22748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25648E-D822-EFDC-975C-CC92DAFD53EF}"/>
              </a:ext>
            </a:extLst>
          </p:cNvPr>
          <p:cNvSpPr txBox="1"/>
          <p:nvPr/>
        </p:nvSpPr>
        <p:spPr>
          <a:xfrm>
            <a:off x="437040" y="836740"/>
            <a:ext cx="4903437" cy="147732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Ok, cool.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We’ve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now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plotted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our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whole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dataset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</a:p>
          <a:p>
            <a:pPr algn="just"/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Assume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now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have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a </a:t>
            </a:r>
            <a:r>
              <a:rPr lang="sv-SE" b="1" dirty="0">
                <a:solidFill>
                  <a:schemeClr val="accent6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new, </a:t>
            </a:r>
            <a:r>
              <a:rPr lang="sv-SE" b="1" dirty="0" err="1">
                <a:solidFill>
                  <a:schemeClr val="accent6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unseen</a:t>
            </a:r>
            <a:r>
              <a:rPr lang="sv-SE" b="1" dirty="0">
                <a:solidFill>
                  <a:schemeClr val="accent6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dirty="0" err="1">
                <a:solidFill>
                  <a:schemeClr val="accent6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sample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want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to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classify</a:t>
            </a:r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A47D737-354E-B9A1-8083-8D10BFDC9AD3}"/>
              </a:ext>
            </a:extLst>
          </p:cNvPr>
          <p:cNvCxnSpPr>
            <a:cxnSpLocks/>
          </p:cNvCxnSpPr>
          <p:nvPr/>
        </p:nvCxnSpPr>
        <p:spPr>
          <a:xfrm flipV="1">
            <a:off x="5708650" y="882650"/>
            <a:ext cx="0" cy="323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7B4262-7218-4894-8D40-46E2468B9C45}"/>
              </a:ext>
            </a:extLst>
          </p:cNvPr>
          <p:cNvCxnSpPr>
            <a:cxnSpLocks/>
          </p:cNvCxnSpPr>
          <p:nvPr/>
        </p:nvCxnSpPr>
        <p:spPr>
          <a:xfrm>
            <a:off x="5568950" y="4019550"/>
            <a:ext cx="392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33595D02-2751-1BF6-8D60-DD9639A76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56269" b="-7980"/>
          <a:stretch/>
        </p:blipFill>
        <p:spPr>
          <a:xfrm>
            <a:off x="7538466" y="4114800"/>
            <a:ext cx="454025" cy="26741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25D1A44-2575-6F35-CFFF-D7C8C3603A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598" t="-30769" r="8257" b="1"/>
          <a:stretch/>
        </p:blipFill>
        <p:spPr>
          <a:xfrm>
            <a:off x="5187656" y="2174875"/>
            <a:ext cx="437557" cy="323850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B2C63348-F960-2DEC-AFF6-4F4319B1FD92}"/>
              </a:ext>
            </a:extLst>
          </p:cNvPr>
          <p:cNvSpPr/>
          <p:nvPr/>
        </p:nvSpPr>
        <p:spPr>
          <a:xfrm>
            <a:off x="7181801" y="18826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18B795E-5F80-7962-C062-C7F3550155E6}"/>
              </a:ext>
            </a:extLst>
          </p:cNvPr>
          <p:cNvSpPr/>
          <p:nvPr/>
        </p:nvSpPr>
        <p:spPr>
          <a:xfrm>
            <a:off x="6645302" y="25685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F05D87E-9921-03B7-BD90-58911F006AD4}"/>
              </a:ext>
            </a:extLst>
          </p:cNvPr>
          <p:cNvSpPr/>
          <p:nvPr/>
        </p:nvSpPr>
        <p:spPr>
          <a:xfrm>
            <a:off x="6445226" y="3232063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15C774B-69BF-7D32-AF59-BBD4BAEBF471}"/>
              </a:ext>
            </a:extLst>
          </p:cNvPr>
          <p:cNvSpPr/>
          <p:nvPr/>
        </p:nvSpPr>
        <p:spPr>
          <a:xfrm>
            <a:off x="7686854" y="26493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0CFE04C-B03D-3173-0C82-38219890C16D}"/>
              </a:ext>
            </a:extLst>
          </p:cNvPr>
          <p:cNvSpPr/>
          <p:nvPr/>
        </p:nvSpPr>
        <p:spPr>
          <a:xfrm>
            <a:off x="7061201" y="30352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A54871C-031D-34DB-798C-7F4CA48C1DDB}"/>
              </a:ext>
            </a:extLst>
          </p:cNvPr>
          <p:cNvSpPr/>
          <p:nvPr/>
        </p:nvSpPr>
        <p:spPr>
          <a:xfrm>
            <a:off x="7397852" y="22288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3E1902A-35BB-10BE-3D28-91F6D6C7C510}"/>
              </a:ext>
            </a:extLst>
          </p:cNvPr>
          <p:cNvSpPr/>
          <p:nvPr/>
        </p:nvSpPr>
        <p:spPr>
          <a:xfrm>
            <a:off x="6959751" y="33750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B42769-7FE6-3CD4-188D-923760844AE9}"/>
              </a:ext>
            </a:extLst>
          </p:cNvPr>
          <p:cNvSpPr/>
          <p:nvPr/>
        </p:nvSpPr>
        <p:spPr>
          <a:xfrm>
            <a:off x="6483351" y="22288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7C07B10-E07C-345C-0E7C-A7BC86502F33}"/>
              </a:ext>
            </a:extLst>
          </p:cNvPr>
          <p:cNvSpPr/>
          <p:nvPr/>
        </p:nvSpPr>
        <p:spPr>
          <a:xfrm>
            <a:off x="6635751" y="23812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0326FC7-E057-6933-DEBE-548890E49E11}"/>
              </a:ext>
            </a:extLst>
          </p:cNvPr>
          <p:cNvSpPr/>
          <p:nvPr/>
        </p:nvSpPr>
        <p:spPr>
          <a:xfrm>
            <a:off x="6835752" y="18668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27E6C43-8A6D-1179-49CC-796F98CBF829}"/>
              </a:ext>
            </a:extLst>
          </p:cNvPr>
          <p:cNvSpPr/>
          <p:nvPr/>
        </p:nvSpPr>
        <p:spPr>
          <a:xfrm>
            <a:off x="7353352" y="26129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95F0539-EE54-530B-CA3A-A7AB53EE3448}"/>
              </a:ext>
            </a:extLst>
          </p:cNvPr>
          <p:cNvSpPr/>
          <p:nvPr/>
        </p:nvSpPr>
        <p:spPr>
          <a:xfrm>
            <a:off x="7547052" y="30892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9C36E23-D2D3-CC31-8212-C1B5B46076BE}"/>
              </a:ext>
            </a:extLst>
          </p:cNvPr>
          <p:cNvSpPr/>
          <p:nvPr/>
        </p:nvSpPr>
        <p:spPr>
          <a:xfrm>
            <a:off x="6145276" y="267965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B34FF8A-421C-7C31-26DF-F79B8505117B}"/>
              </a:ext>
            </a:extLst>
          </p:cNvPr>
          <p:cNvSpPr/>
          <p:nvPr/>
        </p:nvSpPr>
        <p:spPr>
          <a:xfrm>
            <a:off x="6797902" y="3062312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9E8F93F-12EC-1932-A954-2792406A2AC0}"/>
              </a:ext>
            </a:extLst>
          </p:cNvPr>
          <p:cNvSpPr/>
          <p:nvPr/>
        </p:nvSpPr>
        <p:spPr>
          <a:xfrm>
            <a:off x="7019952" y="27573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B1880E6-5333-CA83-5817-BEF7E3BD9891}"/>
              </a:ext>
            </a:extLst>
          </p:cNvPr>
          <p:cNvSpPr/>
          <p:nvPr/>
        </p:nvSpPr>
        <p:spPr>
          <a:xfrm>
            <a:off x="7245351" y="29908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B87C60-6CC9-9F15-AEE4-3AB58DCA568D}"/>
              </a:ext>
            </a:extLst>
          </p:cNvPr>
          <p:cNvSpPr/>
          <p:nvPr/>
        </p:nvSpPr>
        <p:spPr>
          <a:xfrm>
            <a:off x="7167474" y="24269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C97AB64-6F7F-D72F-DCC9-945F711A5098}"/>
              </a:ext>
            </a:extLst>
          </p:cNvPr>
          <p:cNvSpPr/>
          <p:nvPr/>
        </p:nvSpPr>
        <p:spPr>
          <a:xfrm>
            <a:off x="7578854" y="2423938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DE93515-EF5B-CDAD-99C5-BAE2790F9775}"/>
              </a:ext>
            </a:extLst>
          </p:cNvPr>
          <p:cNvSpPr/>
          <p:nvPr/>
        </p:nvSpPr>
        <p:spPr>
          <a:xfrm>
            <a:off x="7733235" y="16459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80D7E27-716B-A50D-04F9-781E5F6FB793}"/>
              </a:ext>
            </a:extLst>
          </p:cNvPr>
          <p:cNvSpPr/>
          <p:nvPr/>
        </p:nvSpPr>
        <p:spPr>
          <a:xfrm>
            <a:off x="7938491" y="2065686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09B9714-C0FC-C6CF-0A3A-84D707668FEF}"/>
              </a:ext>
            </a:extLst>
          </p:cNvPr>
          <p:cNvSpPr/>
          <p:nvPr/>
        </p:nvSpPr>
        <p:spPr>
          <a:xfrm>
            <a:off x="8189266" y="2477938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0FE672D-B54A-3AFB-45B3-216E0D0B00E4}"/>
              </a:ext>
            </a:extLst>
          </p:cNvPr>
          <p:cNvSpPr/>
          <p:nvPr/>
        </p:nvSpPr>
        <p:spPr>
          <a:xfrm>
            <a:off x="8046491" y="177843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9AAC4E0-AF56-FE96-D313-F216C7397107}"/>
              </a:ext>
            </a:extLst>
          </p:cNvPr>
          <p:cNvSpPr/>
          <p:nvPr/>
        </p:nvSpPr>
        <p:spPr>
          <a:xfrm>
            <a:off x="8919922" y="2885237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D53D749-0ED9-1B16-E71C-06263F011562}"/>
              </a:ext>
            </a:extLst>
          </p:cNvPr>
          <p:cNvSpPr/>
          <p:nvPr/>
        </p:nvSpPr>
        <p:spPr>
          <a:xfrm>
            <a:off x="8384541" y="22208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F651C6-F441-F331-A9E3-8DEAAABC35D1}"/>
              </a:ext>
            </a:extLst>
          </p:cNvPr>
          <p:cNvSpPr/>
          <p:nvPr/>
        </p:nvSpPr>
        <p:spPr>
          <a:xfrm>
            <a:off x="8105447" y="1471759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4D9973-02DB-AC02-76A2-E4162647FBB1}"/>
              </a:ext>
            </a:extLst>
          </p:cNvPr>
          <p:cNvSpPr/>
          <p:nvPr/>
        </p:nvSpPr>
        <p:spPr>
          <a:xfrm>
            <a:off x="8392162" y="1882680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EDE054F-9A77-E222-B320-0D7F0AD29B0D}"/>
              </a:ext>
            </a:extLst>
          </p:cNvPr>
          <p:cNvSpPr/>
          <p:nvPr/>
        </p:nvSpPr>
        <p:spPr>
          <a:xfrm>
            <a:off x="8401101" y="155087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E27B0EF-5D27-5244-4F10-9B891E0A9DFB}"/>
              </a:ext>
            </a:extLst>
          </p:cNvPr>
          <p:cNvSpPr/>
          <p:nvPr/>
        </p:nvSpPr>
        <p:spPr>
          <a:xfrm>
            <a:off x="8750301" y="1981999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12C12DE-F15F-B270-F662-3BE874F65552}"/>
              </a:ext>
            </a:extLst>
          </p:cNvPr>
          <p:cNvSpPr/>
          <p:nvPr/>
        </p:nvSpPr>
        <p:spPr>
          <a:xfrm>
            <a:off x="8865922" y="2397100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7A026A1-1252-86D5-0ACC-75AA98941D56}"/>
              </a:ext>
            </a:extLst>
          </p:cNvPr>
          <p:cNvSpPr/>
          <p:nvPr/>
        </p:nvSpPr>
        <p:spPr>
          <a:xfrm>
            <a:off x="9095612" y="2173686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CDFBBE8-B651-98DA-51FD-BFF53DB5100C}"/>
              </a:ext>
            </a:extLst>
          </p:cNvPr>
          <p:cNvSpPr/>
          <p:nvPr/>
        </p:nvSpPr>
        <p:spPr>
          <a:xfrm>
            <a:off x="8293101" y="19906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8195CD5-3F73-6E57-8E8D-6AF6DA43FB32}"/>
              </a:ext>
            </a:extLst>
          </p:cNvPr>
          <p:cNvSpPr/>
          <p:nvPr/>
        </p:nvSpPr>
        <p:spPr>
          <a:xfrm>
            <a:off x="8438541" y="2936800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CA35D4E-2BA0-D94B-C29F-6F79F80D4EF5}"/>
              </a:ext>
            </a:extLst>
          </p:cNvPr>
          <p:cNvSpPr/>
          <p:nvPr/>
        </p:nvSpPr>
        <p:spPr>
          <a:xfrm>
            <a:off x="8597901" y="22954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D581B4C-DBD9-E44B-914E-C40D18C642B8}"/>
              </a:ext>
            </a:extLst>
          </p:cNvPr>
          <p:cNvSpPr/>
          <p:nvPr/>
        </p:nvSpPr>
        <p:spPr>
          <a:xfrm>
            <a:off x="8455101" y="25431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5D6F1D4-F153-6F39-31AF-B075C6A7EB6F}"/>
              </a:ext>
            </a:extLst>
          </p:cNvPr>
          <p:cNvSpPr txBox="1"/>
          <p:nvPr/>
        </p:nvSpPr>
        <p:spPr>
          <a:xfrm>
            <a:off x="9789184" y="879042"/>
            <a:ext cx="821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808FF"/>
                </a:solidFill>
              </a:rPr>
              <a:t>Class 0</a:t>
            </a:r>
          </a:p>
          <a:p>
            <a:r>
              <a:rPr lang="en-GB" dirty="0">
                <a:solidFill>
                  <a:srgbClr val="EE88E6"/>
                </a:solidFill>
              </a:rPr>
              <a:t>Class 1</a:t>
            </a:r>
          </a:p>
          <a:p>
            <a:endParaRPr lang="en-GB" dirty="0">
              <a:solidFill>
                <a:srgbClr val="EE88E6"/>
              </a:solidFill>
            </a:endParaRPr>
          </a:p>
          <a:p>
            <a:r>
              <a:rPr lang="en-GB" b="1" dirty="0">
                <a:solidFill>
                  <a:schemeClr val="accent6"/>
                </a:solidFill>
              </a:rPr>
              <a:t>?</a:t>
            </a:r>
            <a:endParaRPr lang="en-SE" b="1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9ABA99-2ABF-A15E-FC31-D9D21E42E8D6}"/>
              </a:ext>
            </a:extLst>
          </p:cNvPr>
          <p:cNvSpPr txBox="1"/>
          <p:nvPr/>
        </p:nvSpPr>
        <p:spPr>
          <a:xfrm>
            <a:off x="437040" y="3155397"/>
            <a:ext cx="4903437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How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should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classify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it?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CEA816-C42A-1A2D-E6C5-FD17D906C31D}"/>
              </a:ext>
            </a:extLst>
          </p:cNvPr>
          <p:cNvSpPr/>
          <p:nvPr/>
        </p:nvSpPr>
        <p:spPr>
          <a:xfrm>
            <a:off x="7529755" y="1453876"/>
            <a:ext cx="108000" cy="108000"/>
          </a:xfrm>
          <a:prstGeom prst="ellipse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012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F650D0-1D9A-97B0-ECC0-5F238BEE0B59}"/>
              </a:ext>
            </a:extLst>
          </p:cNvPr>
          <p:cNvSpPr/>
          <p:nvPr/>
        </p:nvSpPr>
        <p:spPr>
          <a:xfrm>
            <a:off x="6851751" y="22748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25648E-D822-EFDC-975C-CC92DAFD53EF}"/>
              </a:ext>
            </a:extLst>
          </p:cNvPr>
          <p:cNvSpPr txBox="1"/>
          <p:nvPr/>
        </p:nvSpPr>
        <p:spPr>
          <a:xfrm>
            <a:off x="437040" y="836740"/>
            <a:ext cx="4903437" cy="120032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It’s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actually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very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simple. </a:t>
            </a:r>
            <a:r>
              <a:rPr lang="sv-SE" dirty="0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KNN </a:t>
            </a:r>
            <a:r>
              <a:rPr lang="sv-SE" dirty="0" err="1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classfies</a:t>
            </a:r>
            <a:r>
              <a:rPr lang="sv-SE" dirty="0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new </a:t>
            </a:r>
            <a:r>
              <a:rPr lang="sv-SE" dirty="0" err="1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samples</a:t>
            </a:r>
            <a:r>
              <a:rPr lang="sv-SE" dirty="0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according</a:t>
            </a:r>
            <a:r>
              <a:rPr lang="sv-SE" dirty="0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to the </a:t>
            </a:r>
            <a:r>
              <a:rPr lang="sv-SE" dirty="0" err="1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majority</a:t>
            </a:r>
            <a:r>
              <a:rPr lang="sv-SE" dirty="0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class</a:t>
            </a:r>
            <a:r>
              <a:rPr lang="sv-SE" dirty="0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dirty="0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it’s</a:t>
            </a:r>
            <a:r>
              <a:rPr lang="sv-SE" dirty="0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i="1" dirty="0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k-</a:t>
            </a:r>
            <a:r>
              <a:rPr lang="sv-SE" dirty="0" err="1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nearest</a:t>
            </a:r>
            <a:r>
              <a:rPr lang="sv-SE" dirty="0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neighbours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(just as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name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suggest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A47D737-354E-B9A1-8083-8D10BFDC9AD3}"/>
              </a:ext>
            </a:extLst>
          </p:cNvPr>
          <p:cNvCxnSpPr>
            <a:cxnSpLocks/>
          </p:cNvCxnSpPr>
          <p:nvPr/>
        </p:nvCxnSpPr>
        <p:spPr>
          <a:xfrm flipV="1">
            <a:off x="5708650" y="882650"/>
            <a:ext cx="0" cy="323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7B4262-7218-4894-8D40-46E2468B9C45}"/>
              </a:ext>
            </a:extLst>
          </p:cNvPr>
          <p:cNvCxnSpPr>
            <a:cxnSpLocks/>
          </p:cNvCxnSpPr>
          <p:nvPr/>
        </p:nvCxnSpPr>
        <p:spPr>
          <a:xfrm>
            <a:off x="5568950" y="4019550"/>
            <a:ext cx="392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33595D02-2751-1BF6-8D60-DD9639A76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56269" b="-7980"/>
          <a:stretch/>
        </p:blipFill>
        <p:spPr>
          <a:xfrm>
            <a:off x="7538466" y="4114800"/>
            <a:ext cx="454025" cy="26741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25D1A44-2575-6F35-CFFF-D7C8C3603A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598" t="-30769" r="8257" b="1"/>
          <a:stretch/>
        </p:blipFill>
        <p:spPr>
          <a:xfrm>
            <a:off x="5187656" y="2174875"/>
            <a:ext cx="437557" cy="323850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B2C63348-F960-2DEC-AFF6-4F4319B1FD92}"/>
              </a:ext>
            </a:extLst>
          </p:cNvPr>
          <p:cNvSpPr/>
          <p:nvPr/>
        </p:nvSpPr>
        <p:spPr>
          <a:xfrm>
            <a:off x="7181801" y="18826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18B795E-5F80-7962-C062-C7F3550155E6}"/>
              </a:ext>
            </a:extLst>
          </p:cNvPr>
          <p:cNvSpPr/>
          <p:nvPr/>
        </p:nvSpPr>
        <p:spPr>
          <a:xfrm>
            <a:off x="6645302" y="25685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F05D87E-9921-03B7-BD90-58911F006AD4}"/>
              </a:ext>
            </a:extLst>
          </p:cNvPr>
          <p:cNvSpPr/>
          <p:nvPr/>
        </p:nvSpPr>
        <p:spPr>
          <a:xfrm>
            <a:off x="6445226" y="3232063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15C774B-69BF-7D32-AF59-BBD4BAEBF471}"/>
              </a:ext>
            </a:extLst>
          </p:cNvPr>
          <p:cNvSpPr/>
          <p:nvPr/>
        </p:nvSpPr>
        <p:spPr>
          <a:xfrm>
            <a:off x="7686854" y="26493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0CFE04C-B03D-3173-0C82-38219890C16D}"/>
              </a:ext>
            </a:extLst>
          </p:cNvPr>
          <p:cNvSpPr/>
          <p:nvPr/>
        </p:nvSpPr>
        <p:spPr>
          <a:xfrm>
            <a:off x="7061201" y="30352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A54871C-031D-34DB-798C-7F4CA48C1DDB}"/>
              </a:ext>
            </a:extLst>
          </p:cNvPr>
          <p:cNvSpPr/>
          <p:nvPr/>
        </p:nvSpPr>
        <p:spPr>
          <a:xfrm>
            <a:off x="7397852" y="22288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3E1902A-35BB-10BE-3D28-91F6D6C7C510}"/>
              </a:ext>
            </a:extLst>
          </p:cNvPr>
          <p:cNvSpPr/>
          <p:nvPr/>
        </p:nvSpPr>
        <p:spPr>
          <a:xfrm>
            <a:off x="6959751" y="33750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B42769-7FE6-3CD4-188D-923760844AE9}"/>
              </a:ext>
            </a:extLst>
          </p:cNvPr>
          <p:cNvSpPr/>
          <p:nvPr/>
        </p:nvSpPr>
        <p:spPr>
          <a:xfrm>
            <a:off x="6483351" y="22288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7C07B10-E07C-345C-0E7C-A7BC86502F33}"/>
              </a:ext>
            </a:extLst>
          </p:cNvPr>
          <p:cNvSpPr/>
          <p:nvPr/>
        </p:nvSpPr>
        <p:spPr>
          <a:xfrm>
            <a:off x="6635751" y="23812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0326FC7-E057-6933-DEBE-548890E49E11}"/>
              </a:ext>
            </a:extLst>
          </p:cNvPr>
          <p:cNvSpPr/>
          <p:nvPr/>
        </p:nvSpPr>
        <p:spPr>
          <a:xfrm>
            <a:off x="6835752" y="18668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27E6C43-8A6D-1179-49CC-796F98CBF829}"/>
              </a:ext>
            </a:extLst>
          </p:cNvPr>
          <p:cNvSpPr/>
          <p:nvPr/>
        </p:nvSpPr>
        <p:spPr>
          <a:xfrm>
            <a:off x="7353352" y="26129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95F0539-EE54-530B-CA3A-A7AB53EE3448}"/>
              </a:ext>
            </a:extLst>
          </p:cNvPr>
          <p:cNvSpPr/>
          <p:nvPr/>
        </p:nvSpPr>
        <p:spPr>
          <a:xfrm>
            <a:off x="7547052" y="30892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9C36E23-D2D3-CC31-8212-C1B5B46076BE}"/>
              </a:ext>
            </a:extLst>
          </p:cNvPr>
          <p:cNvSpPr/>
          <p:nvPr/>
        </p:nvSpPr>
        <p:spPr>
          <a:xfrm>
            <a:off x="6145276" y="267965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B34FF8A-421C-7C31-26DF-F79B8505117B}"/>
              </a:ext>
            </a:extLst>
          </p:cNvPr>
          <p:cNvSpPr/>
          <p:nvPr/>
        </p:nvSpPr>
        <p:spPr>
          <a:xfrm>
            <a:off x="6797902" y="3062312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9E8F93F-12EC-1932-A954-2792406A2AC0}"/>
              </a:ext>
            </a:extLst>
          </p:cNvPr>
          <p:cNvSpPr/>
          <p:nvPr/>
        </p:nvSpPr>
        <p:spPr>
          <a:xfrm>
            <a:off x="7019952" y="27573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B1880E6-5333-CA83-5817-BEF7E3BD9891}"/>
              </a:ext>
            </a:extLst>
          </p:cNvPr>
          <p:cNvSpPr/>
          <p:nvPr/>
        </p:nvSpPr>
        <p:spPr>
          <a:xfrm>
            <a:off x="7245351" y="29908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B87C60-6CC9-9F15-AEE4-3AB58DCA568D}"/>
              </a:ext>
            </a:extLst>
          </p:cNvPr>
          <p:cNvSpPr/>
          <p:nvPr/>
        </p:nvSpPr>
        <p:spPr>
          <a:xfrm>
            <a:off x="7167474" y="24269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C97AB64-6F7F-D72F-DCC9-945F711A5098}"/>
              </a:ext>
            </a:extLst>
          </p:cNvPr>
          <p:cNvSpPr/>
          <p:nvPr/>
        </p:nvSpPr>
        <p:spPr>
          <a:xfrm>
            <a:off x="7578854" y="2423938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DE93515-EF5B-CDAD-99C5-BAE2790F9775}"/>
              </a:ext>
            </a:extLst>
          </p:cNvPr>
          <p:cNvSpPr/>
          <p:nvPr/>
        </p:nvSpPr>
        <p:spPr>
          <a:xfrm>
            <a:off x="7733235" y="16459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80D7E27-716B-A50D-04F9-781E5F6FB793}"/>
              </a:ext>
            </a:extLst>
          </p:cNvPr>
          <p:cNvSpPr/>
          <p:nvPr/>
        </p:nvSpPr>
        <p:spPr>
          <a:xfrm>
            <a:off x="7938491" y="2065686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09B9714-C0FC-C6CF-0A3A-84D707668FEF}"/>
              </a:ext>
            </a:extLst>
          </p:cNvPr>
          <p:cNvSpPr/>
          <p:nvPr/>
        </p:nvSpPr>
        <p:spPr>
          <a:xfrm>
            <a:off x="8189266" y="2477938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0FE672D-B54A-3AFB-45B3-216E0D0B00E4}"/>
              </a:ext>
            </a:extLst>
          </p:cNvPr>
          <p:cNvSpPr/>
          <p:nvPr/>
        </p:nvSpPr>
        <p:spPr>
          <a:xfrm>
            <a:off x="8046491" y="177843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9AAC4E0-AF56-FE96-D313-F216C7397107}"/>
              </a:ext>
            </a:extLst>
          </p:cNvPr>
          <p:cNvSpPr/>
          <p:nvPr/>
        </p:nvSpPr>
        <p:spPr>
          <a:xfrm>
            <a:off x="8919922" y="2885237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D53D749-0ED9-1B16-E71C-06263F011562}"/>
              </a:ext>
            </a:extLst>
          </p:cNvPr>
          <p:cNvSpPr/>
          <p:nvPr/>
        </p:nvSpPr>
        <p:spPr>
          <a:xfrm>
            <a:off x="8384541" y="22208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F651C6-F441-F331-A9E3-8DEAAABC35D1}"/>
              </a:ext>
            </a:extLst>
          </p:cNvPr>
          <p:cNvSpPr/>
          <p:nvPr/>
        </p:nvSpPr>
        <p:spPr>
          <a:xfrm>
            <a:off x="8105447" y="1471759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4D9973-02DB-AC02-76A2-E4162647FBB1}"/>
              </a:ext>
            </a:extLst>
          </p:cNvPr>
          <p:cNvSpPr/>
          <p:nvPr/>
        </p:nvSpPr>
        <p:spPr>
          <a:xfrm>
            <a:off x="8392162" y="1882680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EDE054F-9A77-E222-B320-0D7F0AD29B0D}"/>
              </a:ext>
            </a:extLst>
          </p:cNvPr>
          <p:cNvSpPr/>
          <p:nvPr/>
        </p:nvSpPr>
        <p:spPr>
          <a:xfrm>
            <a:off x="8401101" y="155087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E27B0EF-5D27-5244-4F10-9B891E0A9DFB}"/>
              </a:ext>
            </a:extLst>
          </p:cNvPr>
          <p:cNvSpPr/>
          <p:nvPr/>
        </p:nvSpPr>
        <p:spPr>
          <a:xfrm>
            <a:off x="8750301" y="1981999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12C12DE-F15F-B270-F662-3BE874F65552}"/>
              </a:ext>
            </a:extLst>
          </p:cNvPr>
          <p:cNvSpPr/>
          <p:nvPr/>
        </p:nvSpPr>
        <p:spPr>
          <a:xfrm>
            <a:off x="8865922" y="2397100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7A026A1-1252-86D5-0ACC-75AA98941D56}"/>
              </a:ext>
            </a:extLst>
          </p:cNvPr>
          <p:cNvSpPr/>
          <p:nvPr/>
        </p:nvSpPr>
        <p:spPr>
          <a:xfrm>
            <a:off x="9095612" y="2173686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CDFBBE8-B651-98DA-51FD-BFF53DB5100C}"/>
              </a:ext>
            </a:extLst>
          </p:cNvPr>
          <p:cNvSpPr/>
          <p:nvPr/>
        </p:nvSpPr>
        <p:spPr>
          <a:xfrm>
            <a:off x="8293101" y="19906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8195CD5-3F73-6E57-8E8D-6AF6DA43FB32}"/>
              </a:ext>
            </a:extLst>
          </p:cNvPr>
          <p:cNvSpPr/>
          <p:nvPr/>
        </p:nvSpPr>
        <p:spPr>
          <a:xfrm>
            <a:off x="8438541" y="2936800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CA35D4E-2BA0-D94B-C29F-6F79F80D4EF5}"/>
              </a:ext>
            </a:extLst>
          </p:cNvPr>
          <p:cNvSpPr/>
          <p:nvPr/>
        </p:nvSpPr>
        <p:spPr>
          <a:xfrm>
            <a:off x="8597901" y="22954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D581B4C-DBD9-E44B-914E-C40D18C642B8}"/>
              </a:ext>
            </a:extLst>
          </p:cNvPr>
          <p:cNvSpPr/>
          <p:nvPr/>
        </p:nvSpPr>
        <p:spPr>
          <a:xfrm>
            <a:off x="8455101" y="25431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5D6F1D4-F153-6F39-31AF-B075C6A7EB6F}"/>
              </a:ext>
            </a:extLst>
          </p:cNvPr>
          <p:cNvSpPr txBox="1"/>
          <p:nvPr/>
        </p:nvSpPr>
        <p:spPr>
          <a:xfrm>
            <a:off x="9789184" y="879042"/>
            <a:ext cx="821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808FF"/>
                </a:solidFill>
              </a:rPr>
              <a:t>Class 0</a:t>
            </a:r>
          </a:p>
          <a:p>
            <a:r>
              <a:rPr lang="en-GB" dirty="0">
                <a:solidFill>
                  <a:srgbClr val="EE88E6"/>
                </a:solidFill>
              </a:rPr>
              <a:t>Class 1</a:t>
            </a:r>
          </a:p>
          <a:p>
            <a:endParaRPr lang="en-GB" dirty="0">
              <a:solidFill>
                <a:srgbClr val="EE88E6"/>
              </a:solidFill>
            </a:endParaRPr>
          </a:p>
          <a:p>
            <a:r>
              <a:rPr lang="en-GB" b="1" dirty="0">
                <a:solidFill>
                  <a:schemeClr val="accent6"/>
                </a:solidFill>
              </a:rPr>
              <a:t>Class 1</a:t>
            </a:r>
            <a:endParaRPr lang="en-SE" b="1" dirty="0">
              <a:solidFill>
                <a:schemeClr val="accent6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9CAB5DC-26BF-7BA5-1EB5-F8C78A51451F}"/>
              </a:ext>
            </a:extLst>
          </p:cNvPr>
          <p:cNvSpPr/>
          <p:nvPr/>
        </p:nvSpPr>
        <p:spPr>
          <a:xfrm>
            <a:off x="7529755" y="1453876"/>
            <a:ext cx="108000" cy="108000"/>
          </a:xfrm>
          <a:prstGeom prst="ellipse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9ABA99-2ABF-A15E-FC31-D9D21E42E8D6}"/>
              </a:ext>
            </a:extLst>
          </p:cNvPr>
          <p:cNvSpPr txBox="1"/>
          <p:nvPr/>
        </p:nvSpPr>
        <p:spPr>
          <a:xfrm>
            <a:off x="437040" y="3155397"/>
            <a:ext cx="4903437" cy="147732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So, for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example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 If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choose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i="1" dirty="0">
                <a:latin typeface="Century Gothic" panose="020B0502020202020204" pitchFamily="34" charset="0"/>
                <a:cs typeface="Calibri Light" panose="020F0302020204030204" pitchFamily="34" charset="0"/>
              </a:rPr>
              <a:t>k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= 1</a:t>
            </a:r>
            <a:r>
              <a:rPr lang="sv-SE" b="1" i="1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simply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classify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our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sample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according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to the absolute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nearest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neighbour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</a:p>
          <a:p>
            <a:pPr algn="just"/>
            <a:endParaRPr lang="sv-SE" b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In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this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case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get </a:t>
            </a:r>
            <a:r>
              <a:rPr lang="sv-SE" dirty="0">
                <a:solidFill>
                  <a:srgbClr val="0808FF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Class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1803B5-F6C2-8964-1D8B-0B9A1FA019AB}"/>
              </a:ext>
            </a:extLst>
          </p:cNvPr>
          <p:cNvSpPr/>
          <p:nvPr/>
        </p:nvSpPr>
        <p:spPr>
          <a:xfrm>
            <a:off x="7224409" y="1152367"/>
            <a:ext cx="720000" cy="7200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3190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F650D0-1D9A-97B0-ECC0-5F238BEE0B59}"/>
              </a:ext>
            </a:extLst>
          </p:cNvPr>
          <p:cNvSpPr/>
          <p:nvPr/>
        </p:nvSpPr>
        <p:spPr>
          <a:xfrm>
            <a:off x="6851751" y="22748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25648E-D822-EFDC-975C-CC92DAFD53EF}"/>
              </a:ext>
            </a:extLst>
          </p:cNvPr>
          <p:cNvSpPr txBox="1"/>
          <p:nvPr/>
        </p:nvSpPr>
        <p:spPr>
          <a:xfrm>
            <a:off x="437040" y="836740"/>
            <a:ext cx="4903437" cy="120032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It’s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actually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very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simple. </a:t>
            </a:r>
            <a:r>
              <a:rPr lang="sv-SE" dirty="0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KNN </a:t>
            </a:r>
            <a:r>
              <a:rPr lang="sv-SE" dirty="0" err="1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classfies</a:t>
            </a:r>
            <a:r>
              <a:rPr lang="sv-SE" dirty="0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new </a:t>
            </a:r>
            <a:r>
              <a:rPr lang="sv-SE" dirty="0" err="1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samples</a:t>
            </a:r>
            <a:r>
              <a:rPr lang="sv-SE" dirty="0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according</a:t>
            </a:r>
            <a:r>
              <a:rPr lang="sv-SE" dirty="0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to the </a:t>
            </a:r>
            <a:r>
              <a:rPr lang="sv-SE" dirty="0" err="1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majority</a:t>
            </a:r>
            <a:r>
              <a:rPr lang="sv-SE" dirty="0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class</a:t>
            </a:r>
            <a:r>
              <a:rPr lang="sv-SE" dirty="0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dirty="0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it’s</a:t>
            </a:r>
            <a:r>
              <a:rPr lang="sv-SE" dirty="0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i="1" dirty="0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k-</a:t>
            </a:r>
            <a:r>
              <a:rPr lang="sv-SE" dirty="0" err="1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nearest</a:t>
            </a:r>
            <a:r>
              <a:rPr lang="sv-SE" dirty="0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neighbours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(just as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name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suggest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A47D737-354E-B9A1-8083-8D10BFDC9AD3}"/>
              </a:ext>
            </a:extLst>
          </p:cNvPr>
          <p:cNvCxnSpPr>
            <a:cxnSpLocks/>
          </p:cNvCxnSpPr>
          <p:nvPr/>
        </p:nvCxnSpPr>
        <p:spPr>
          <a:xfrm flipV="1">
            <a:off x="5708650" y="882650"/>
            <a:ext cx="0" cy="323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7B4262-7218-4894-8D40-46E2468B9C45}"/>
              </a:ext>
            </a:extLst>
          </p:cNvPr>
          <p:cNvCxnSpPr>
            <a:cxnSpLocks/>
          </p:cNvCxnSpPr>
          <p:nvPr/>
        </p:nvCxnSpPr>
        <p:spPr>
          <a:xfrm>
            <a:off x="5568950" y="4019550"/>
            <a:ext cx="392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33595D02-2751-1BF6-8D60-DD9639A76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56269" b="-7980"/>
          <a:stretch/>
        </p:blipFill>
        <p:spPr>
          <a:xfrm>
            <a:off x="7538466" y="4114800"/>
            <a:ext cx="454025" cy="26741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25D1A44-2575-6F35-CFFF-D7C8C3603A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598" t="-30769" r="8257" b="1"/>
          <a:stretch/>
        </p:blipFill>
        <p:spPr>
          <a:xfrm>
            <a:off x="5187656" y="2174875"/>
            <a:ext cx="437557" cy="323850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B2C63348-F960-2DEC-AFF6-4F4319B1FD92}"/>
              </a:ext>
            </a:extLst>
          </p:cNvPr>
          <p:cNvSpPr/>
          <p:nvPr/>
        </p:nvSpPr>
        <p:spPr>
          <a:xfrm>
            <a:off x="7181801" y="18826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18B795E-5F80-7962-C062-C7F3550155E6}"/>
              </a:ext>
            </a:extLst>
          </p:cNvPr>
          <p:cNvSpPr/>
          <p:nvPr/>
        </p:nvSpPr>
        <p:spPr>
          <a:xfrm>
            <a:off x="6645302" y="25685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F05D87E-9921-03B7-BD90-58911F006AD4}"/>
              </a:ext>
            </a:extLst>
          </p:cNvPr>
          <p:cNvSpPr/>
          <p:nvPr/>
        </p:nvSpPr>
        <p:spPr>
          <a:xfrm>
            <a:off x="6445226" y="3232063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15C774B-69BF-7D32-AF59-BBD4BAEBF471}"/>
              </a:ext>
            </a:extLst>
          </p:cNvPr>
          <p:cNvSpPr/>
          <p:nvPr/>
        </p:nvSpPr>
        <p:spPr>
          <a:xfrm>
            <a:off x="7686854" y="26493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0CFE04C-B03D-3173-0C82-38219890C16D}"/>
              </a:ext>
            </a:extLst>
          </p:cNvPr>
          <p:cNvSpPr/>
          <p:nvPr/>
        </p:nvSpPr>
        <p:spPr>
          <a:xfrm>
            <a:off x="7061201" y="30352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A54871C-031D-34DB-798C-7F4CA48C1DDB}"/>
              </a:ext>
            </a:extLst>
          </p:cNvPr>
          <p:cNvSpPr/>
          <p:nvPr/>
        </p:nvSpPr>
        <p:spPr>
          <a:xfrm>
            <a:off x="7397852" y="22288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3E1902A-35BB-10BE-3D28-91F6D6C7C510}"/>
              </a:ext>
            </a:extLst>
          </p:cNvPr>
          <p:cNvSpPr/>
          <p:nvPr/>
        </p:nvSpPr>
        <p:spPr>
          <a:xfrm>
            <a:off x="6959751" y="33750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B42769-7FE6-3CD4-188D-923760844AE9}"/>
              </a:ext>
            </a:extLst>
          </p:cNvPr>
          <p:cNvSpPr/>
          <p:nvPr/>
        </p:nvSpPr>
        <p:spPr>
          <a:xfrm>
            <a:off x="6483351" y="22288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7C07B10-E07C-345C-0E7C-A7BC86502F33}"/>
              </a:ext>
            </a:extLst>
          </p:cNvPr>
          <p:cNvSpPr/>
          <p:nvPr/>
        </p:nvSpPr>
        <p:spPr>
          <a:xfrm>
            <a:off x="6635751" y="23812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0326FC7-E057-6933-DEBE-548890E49E11}"/>
              </a:ext>
            </a:extLst>
          </p:cNvPr>
          <p:cNvSpPr/>
          <p:nvPr/>
        </p:nvSpPr>
        <p:spPr>
          <a:xfrm>
            <a:off x="6835752" y="18668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27E6C43-8A6D-1179-49CC-796F98CBF829}"/>
              </a:ext>
            </a:extLst>
          </p:cNvPr>
          <p:cNvSpPr/>
          <p:nvPr/>
        </p:nvSpPr>
        <p:spPr>
          <a:xfrm>
            <a:off x="7353352" y="26129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95F0539-EE54-530B-CA3A-A7AB53EE3448}"/>
              </a:ext>
            </a:extLst>
          </p:cNvPr>
          <p:cNvSpPr/>
          <p:nvPr/>
        </p:nvSpPr>
        <p:spPr>
          <a:xfrm>
            <a:off x="7547052" y="30892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9C36E23-D2D3-CC31-8212-C1B5B46076BE}"/>
              </a:ext>
            </a:extLst>
          </p:cNvPr>
          <p:cNvSpPr/>
          <p:nvPr/>
        </p:nvSpPr>
        <p:spPr>
          <a:xfrm>
            <a:off x="6145276" y="267965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B34FF8A-421C-7C31-26DF-F79B8505117B}"/>
              </a:ext>
            </a:extLst>
          </p:cNvPr>
          <p:cNvSpPr/>
          <p:nvPr/>
        </p:nvSpPr>
        <p:spPr>
          <a:xfrm>
            <a:off x="6797902" y="3062312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9E8F93F-12EC-1932-A954-2792406A2AC0}"/>
              </a:ext>
            </a:extLst>
          </p:cNvPr>
          <p:cNvSpPr/>
          <p:nvPr/>
        </p:nvSpPr>
        <p:spPr>
          <a:xfrm>
            <a:off x="7019952" y="27573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B1880E6-5333-CA83-5817-BEF7E3BD9891}"/>
              </a:ext>
            </a:extLst>
          </p:cNvPr>
          <p:cNvSpPr/>
          <p:nvPr/>
        </p:nvSpPr>
        <p:spPr>
          <a:xfrm>
            <a:off x="7245351" y="29908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B87C60-6CC9-9F15-AEE4-3AB58DCA568D}"/>
              </a:ext>
            </a:extLst>
          </p:cNvPr>
          <p:cNvSpPr/>
          <p:nvPr/>
        </p:nvSpPr>
        <p:spPr>
          <a:xfrm>
            <a:off x="7167474" y="24269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C97AB64-6F7F-D72F-DCC9-945F711A5098}"/>
              </a:ext>
            </a:extLst>
          </p:cNvPr>
          <p:cNvSpPr/>
          <p:nvPr/>
        </p:nvSpPr>
        <p:spPr>
          <a:xfrm>
            <a:off x="7578854" y="2423938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DE93515-EF5B-CDAD-99C5-BAE2790F9775}"/>
              </a:ext>
            </a:extLst>
          </p:cNvPr>
          <p:cNvSpPr/>
          <p:nvPr/>
        </p:nvSpPr>
        <p:spPr>
          <a:xfrm>
            <a:off x="7733235" y="16459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80D7E27-716B-A50D-04F9-781E5F6FB793}"/>
              </a:ext>
            </a:extLst>
          </p:cNvPr>
          <p:cNvSpPr/>
          <p:nvPr/>
        </p:nvSpPr>
        <p:spPr>
          <a:xfrm>
            <a:off x="7938491" y="2065686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09B9714-C0FC-C6CF-0A3A-84D707668FEF}"/>
              </a:ext>
            </a:extLst>
          </p:cNvPr>
          <p:cNvSpPr/>
          <p:nvPr/>
        </p:nvSpPr>
        <p:spPr>
          <a:xfrm>
            <a:off x="8189266" y="2477938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0FE672D-B54A-3AFB-45B3-216E0D0B00E4}"/>
              </a:ext>
            </a:extLst>
          </p:cNvPr>
          <p:cNvSpPr/>
          <p:nvPr/>
        </p:nvSpPr>
        <p:spPr>
          <a:xfrm>
            <a:off x="8046491" y="177843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9AAC4E0-AF56-FE96-D313-F216C7397107}"/>
              </a:ext>
            </a:extLst>
          </p:cNvPr>
          <p:cNvSpPr/>
          <p:nvPr/>
        </p:nvSpPr>
        <p:spPr>
          <a:xfrm>
            <a:off x="8919922" y="2885237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D53D749-0ED9-1B16-E71C-06263F011562}"/>
              </a:ext>
            </a:extLst>
          </p:cNvPr>
          <p:cNvSpPr/>
          <p:nvPr/>
        </p:nvSpPr>
        <p:spPr>
          <a:xfrm>
            <a:off x="8384541" y="22208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F651C6-F441-F331-A9E3-8DEAAABC35D1}"/>
              </a:ext>
            </a:extLst>
          </p:cNvPr>
          <p:cNvSpPr/>
          <p:nvPr/>
        </p:nvSpPr>
        <p:spPr>
          <a:xfrm>
            <a:off x="8105447" y="1471759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4D9973-02DB-AC02-76A2-E4162647FBB1}"/>
              </a:ext>
            </a:extLst>
          </p:cNvPr>
          <p:cNvSpPr/>
          <p:nvPr/>
        </p:nvSpPr>
        <p:spPr>
          <a:xfrm>
            <a:off x="8392162" y="1882680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EDE054F-9A77-E222-B320-0D7F0AD29B0D}"/>
              </a:ext>
            </a:extLst>
          </p:cNvPr>
          <p:cNvSpPr/>
          <p:nvPr/>
        </p:nvSpPr>
        <p:spPr>
          <a:xfrm>
            <a:off x="8401101" y="155087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E27B0EF-5D27-5244-4F10-9B891E0A9DFB}"/>
              </a:ext>
            </a:extLst>
          </p:cNvPr>
          <p:cNvSpPr/>
          <p:nvPr/>
        </p:nvSpPr>
        <p:spPr>
          <a:xfrm>
            <a:off x="8750301" y="1981999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12C12DE-F15F-B270-F662-3BE874F65552}"/>
              </a:ext>
            </a:extLst>
          </p:cNvPr>
          <p:cNvSpPr/>
          <p:nvPr/>
        </p:nvSpPr>
        <p:spPr>
          <a:xfrm>
            <a:off x="8865922" y="2397100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7A026A1-1252-86D5-0ACC-75AA98941D56}"/>
              </a:ext>
            </a:extLst>
          </p:cNvPr>
          <p:cNvSpPr/>
          <p:nvPr/>
        </p:nvSpPr>
        <p:spPr>
          <a:xfrm>
            <a:off x="9095612" y="2173686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CDFBBE8-B651-98DA-51FD-BFF53DB5100C}"/>
              </a:ext>
            </a:extLst>
          </p:cNvPr>
          <p:cNvSpPr/>
          <p:nvPr/>
        </p:nvSpPr>
        <p:spPr>
          <a:xfrm>
            <a:off x="8293101" y="19906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8195CD5-3F73-6E57-8E8D-6AF6DA43FB32}"/>
              </a:ext>
            </a:extLst>
          </p:cNvPr>
          <p:cNvSpPr/>
          <p:nvPr/>
        </p:nvSpPr>
        <p:spPr>
          <a:xfrm>
            <a:off x="8438541" y="2936800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CA35D4E-2BA0-D94B-C29F-6F79F80D4EF5}"/>
              </a:ext>
            </a:extLst>
          </p:cNvPr>
          <p:cNvSpPr/>
          <p:nvPr/>
        </p:nvSpPr>
        <p:spPr>
          <a:xfrm>
            <a:off x="8597901" y="22954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D581B4C-DBD9-E44B-914E-C40D18C642B8}"/>
              </a:ext>
            </a:extLst>
          </p:cNvPr>
          <p:cNvSpPr/>
          <p:nvPr/>
        </p:nvSpPr>
        <p:spPr>
          <a:xfrm>
            <a:off x="8455101" y="25431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5D6F1D4-F153-6F39-31AF-B075C6A7EB6F}"/>
              </a:ext>
            </a:extLst>
          </p:cNvPr>
          <p:cNvSpPr txBox="1"/>
          <p:nvPr/>
        </p:nvSpPr>
        <p:spPr>
          <a:xfrm>
            <a:off x="9789184" y="879042"/>
            <a:ext cx="821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808FF"/>
                </a:solidFill>
              </a:rPr>
              <a:t>Class 0</a:t>
            </a:r>
          </a:p>
          <a:p>
            <a:r>
              <a:rPr lang="en-GB" dirty="0">
                <a:solidFill>
                  <a:srgbClr val="EE88E6"/>
                </a:solidFill>
              </a:rPr>
              <a:t>Class 1</a:t>
            </a:r>
          </a:p>
          <a:p>
            <a:endParaRPr lang="en-GB" dirty="0">
              <a:solidFill>
                <a:srgbClr val="EE88E6"/>
              </a:solidFill>
            </a:endParaRPr>
          </a:p>
          <a:p>
            <a:r>
              <a:rPr lang="en-GB" b="1" dirty="0">
                <a:solidFill>
                  <a:schemeClr val="accent6"/>
                </a:solidFill>
              </a:rPr>
              <a:t>Class 1</a:t>
            </a:r>
            <a:endParaRPr lang="en-SE" b="1" dirty="0">
              <a:solidFill>
                <a:schemeClr val="accent6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9CAB5DC-26BF-7BA5-1EB5-F8C78A51451F}"/>
              </a:ext>
            </a:extLst>
          </p:cNvPr>
          <p:cNvSpPr/>
          <p:nvPr/>
        </p:nvSpPr>
        <p:spPr>
          <a:xfrm>
            <a:off x="7529755" y="1453876"/>
            <a:ext cx="108000" cy="108000"/>
          </a:xfrm>
          <a:prstGeom prst="ellipse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9ABA99-2ABF-A15E-FC31-D9D21E42E8D6}"/>
              </a:ext>
            </a:extLst>
          </p:cNvPr>
          <p:cNvSpPr txBox="1"/>
          <p:nvPr/>
        </p:nvSpPr>
        <p:spPr>
          <a:xfrm>
            <a:off x="437040" y="3155397"/>
            <a:ext cx="4903437" cy="147732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So, for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example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 If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choose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i="1" dirty="0">
                <a:latin typeface="Century Gothic" panose="020B0502020202020204" pitchFamily="34" charset="0"/>
                <a:cs typeface="Calibri Light" panose="020F0302020204030204" pitchFamily="34" charset="0"/>
              </a:rPr>
              <a:t>k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= 4</a:t>
            </a:r>
            <a:r>
              <a:rPr lang="sv-SE" b="1" i="1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chose 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majority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class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of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4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nearest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neighbours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</a:p>
          <a:p>
            <a:pPr algn="just"/>
            <a:endParaRPr lang="sv-SE" b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In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this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case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also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get </a:t>
            </a:r>
            <a:r>
              <a:rPr lang="sv-SE" dirty="0">
                <a:solidFill>
                  <a:srgbClr val="0808FF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Class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1803B5-F6C2-8964-1D8B-0B9A1FA019AB}"/>
              </a:ext>
            </a:extLst>
          </p:cNvPr>
          <p:cNvSpPr/>
          <p:nvPr/>
        </p:nvSpPr>
        <p:spPr>
          <a:xfrm>
            <a:off x="6913604" y="798268"/>
            <a:ext cx="1368000" cy="13680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E0352E-0146-7186-C837-CC86153E6409}"/>
              </a:ext>
            </a:extLst>
          </p:cNvPr>
          <p:cNvSpPr txBox="1"/>
          <p:nvPr/>
        </p:nvSpPr>
        <p:spPr>
          <a:xfrm>
            <a:off x="3253596" y="5298586"/>
            <a:ext cx="5684807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The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number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</a:rPr>
              <a:t>k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is a 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hyperparameter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you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need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to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tune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and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find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the optimal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number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for!  </a:t>
            </a:r>
            <a:endParaRPr lang="sv-SE" dirty="0">
              <a:solidFill>
                <a:srgbClr val="0808FF"/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04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F650D0-1D9A-97B0-ECC0-5F238BEE0B59}"/>
              </a:ext>
            </a:extLst>
          </p:cNvPr>
          <p:cNvSpPr/>
          <p:nvPr/>
        </p:nvSpPr>
        <p:spPr>
          <a:xfrm>
            <a:off x="6851751" y="22748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A47D737-354E-B9A1-8083-8D10BFDC9AD3}"/>
              </a:ext>
            </a:extLst>
          </p:cNvPr>
          <p:cNvCxnSpPr>
            <a:cxnSpLocks/>
          </p:cNvCxnSpPr>
          <p:nvPr/>
        </p:nvCxnSpPr>
        <p:spPr>
          <a:xfrm flipV="1">
            <a:off x="5708650" y="882650"/>
            <a:ext cx="0" cy="323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7B4262-7218-4894-8D40-46E2468B9C45}"/>
              </a:ext>
            </a:extLst>
          </p:cNvPr>
          <p:cNvCxnSpPr>
            <a:cxnSpLocks/>
          </p:cNvCxnSpPr>
          <p:nvPr/>
        </p:nvCxnSpPr>
        <p:spPr>
          <a:xfrm>
            <a:off x="5568950" y="4019550"/>
            <a:ext cx="392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33595D02-2751-1BF6-8D60-DD9639A76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56269" b="-7980"/>
          <a:stretch/>
        </p:blipFill>
        <p:spPr>
          <a:xfrm>
            <a:off x="7538466" y="4114800"/>
            <a:ext cx="454025" cy="26741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25D1A44-2575-6F35-CFFF-D7C8C3603A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598" t="-30769" r="8257" b="1"/>
          <a:stretch/>
        </p:blipFill>
        <p:spPr>
          <a:xfrm>
            <a:off x="5187656" y="2174875"/>
            <a:ext cx="437557" cy="323850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B2C63348-F960-2DEC-AFF6-4F4319B1FD92}"/>
              </a:ext>
            </a:extLst>
          </p:cNvPr>
          <p:cNvSpPr/>
          <p:nvPr/>
        </p:nvSpPr>
        <p:spPr>
          <a:xfrm>
            <a:off x="7181801" y="18826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18B795E-5F80-7962-C062-C7F3550155E6}"/>
              </a:ext>
            </a:extLst>
          </p:cNvPr>
          <p:cNvSpPr/>
          <p:nvPr/>
        </p:nvSpPr>
        <p:spPr>
          <a:xfrm>
            <a:off x="6645302" y="25685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F05D87E-9921-03B7-BD90-58911F006AD4}"/>
              </a:ext>
            </a:extLst>
          </p:cNvPr>
          <p:cNvSpPr/>
          <p:nvPr/>
        </p:nvSpPr>
        <p:spPr>
          <a:xfrm>
            <a:off x="6445226" y="3232063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15C774B-69BF-7D32-AF59-BBD4BAEBF471}"/>
              </a:ext>
            </a:extLst>
          </p:cNvPr>
          <p:cNvSpPr/>
          <p:nvPr/>
        </p:nvSpPr>
        <p:spPr>
          <a:xfrm>
            <a:off x="7686854" y="26493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0CFE04C-B03D-3173-0C82-38219890C16D}"/>
              </a:ext>
            </a:extLst>
          </p:cNvPr>
          <p:cNvSpPr/>
          <p:nvPr/>
        </p:nvSpPr>
        <p:spPr>
          <a:xfrm>
            <a:off x="7061201" y="30352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A54871C-031D-34DB-798C-7F4CA48C1DDB}"/>
              </a:ext>
            </a:extLst>
          </p:cNvPr>
          <p:cNvSpPr/>
          <p:nvPr/>
        </p:nvSpPr>
        <p:spPr>
          <a:xfrm>
            <a:off x="7397852" y="22288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3E1902A-35BB-10BE-3D28-91F6D6C7C510}"/>
              </a:ext>
            </a:extLst>
          </p:cNvPr>
          <p:cNvSpPr/>
          <p:nvPr/>
        </p:nvSpPr>
        <p:spPr>
          <a:xfrm>
            <a:off x="6959751" y="33750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B42769-7FE6-3CD4-188D-923760844AE9}"/>
              </a:ext>
            </a:extLst>
          </p:cNvPr>
          <p:cNvSpPr/>
          <p:nvPr/>
        </p:nvSpPr>
        <p:spPr>
          <a:xfrm>
            <a:off x="6483351" y="22288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7C07B10-E07C-345C-0E7C-A7BC86502F33}"/>
              </a:ext>
            </a:extLst>
          </p:cNvPr>
          <p:cNvSpPr/>
          <p:nvPr/>
        </p:nvSpPr>
        <p:spPr>
          <a:xfrm>
            <a:off x="6635751" y="23812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0326FC7-E057-6933-DEBE-548890E49E11}"/>
              </a:ext>
            </a:extLst>
          </p:cNvPr>
          <p:cNvSpPr/>
          <p:nvPr/>
        </p:nvSpPr>
        <p:spPr>
          <a:xfrm>
            <a:off x="6835752" y="18668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27E6C43-8A6D-1179-49CC-796F98CBF829}"/>
              </a:ext>
            </a:extLst>
          </p:cNvPr>
          <p:cNvSpPr/>
          <p:nvPr/>
        </p:nvSpPr>
        <p:spPr>
          <a:xfrm>
            <a:off x="7353352" y="26129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95F0539-EE54-530B-CA3A-A7AB53EE3448}"/>
              </a:ext>
            </a:extLst>
          </p:cNvPr>
          <p:cNvSpPr/>
          <p:nvPr/>
        </p:nvSpPr>
        <p:spPr>
          <a:xfrm>
            <a:off x="7547052" y="30892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9C36E23-D2D3-CC31-8212-C1B5B46076BE}"/>
              </a:ext>
            </a:extLst>
          </p:cNvPr>
          <p:cNvSpPr/>
          <p:nvPr/>
        </p:nvSpPr>
        <p:spPr>
          <a:xfrm>
            <a:off x="6145276" y="267965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B34FF8A-421C-7C31-26DF-F79B8505117B}"/>
              </a:ext>
            </a:extLst>
          </p:cNvPr>
          <p:cNvSpPr/>
          <p:nvPr/>
        </p:nvSpPr>
        <p:spPr>
          <a:xfrm>
            <a:off x="6797902" y="3062312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9E8F93F-12EC-1932-A954-2792406A2AC0}"/>
              </a:ext>
            </a:extLst>
          </p:cNvPr>
          <p:cNvSpPr/>
          <p:nvPr/>
        </p:nvSpPr>
        <p:spPr>
          <a:xfrm>
            <a:off x="7019952" y="27573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B1880E6-5333-CA83-5817-BEF7E3BD9891}"/>
              </a:ext>
            </a:extLst>
          </p:cNvPr>
          <p:cNvSpPr/>
          <p:nvPr/>
        </p:nvSpPr>
        <p:spPr>
          <a:xfrm>
            <a:off x="7245351" y="29908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B87C60-6CC9-9F15-AEE4-3AB58DCA568D}"/>
              </a:ext>
            </a:extLst>
          </p:cNvPr>
          <p:cNvSpPr/>
          <p:nvPr/>
        </p:nvSpPr>
        <p:spPr>
          <a:xfrm>
            <a:off x="7167474" y="24269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C97AB64-6F7F-D72F-DCC9-945F711A5098}"/>
              </a:ext>
            </a:extLst>
          </p:cNvPr>
          <p:cNvSpPr/>
          <p:nvPr/>
        </p:nvSpPr>
        <p:spPr>
          <a:xfrm>
            <a:off x="7578854" y="2423938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DE93515-EF5B-CDAD-99C5-BAE2790F9775}"/>
              </a:ext>
            </a:extLst>
          </p:cNvPr>
          <p:cNvSpPr/>
          <p:nvPr/>
        </p:nvSpPr>
        <p:spPr>
          <a:xfrm>
            <a:off x="7733235" y="16459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80D7E27-716B-A50D-04F9-781E5F6FB793}"/>
              </a:ext>
            </a:extLst>
          </p:cNvPr>
          <p:cNvSpPr/>
          <p:nvPr/>
        </p:nvSpPr>
        <p:spPr>
          <a:xfrm>
            <a:off x="7938491" y="2065686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09B9714-C0FC-C6CF-0A3A-84D707668FEF}"/>
              </a:ext>
            </a:extLst>
          </p:cNvPr>
          <p:cNvSpPr/>
          <p:nvPr/>
        </p:nvSpPr>
        <p:spPr>
          <a:xfrm>
            <a:off x="8189266" y="2477938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0FE672D-B54A-3AFB-45B3-216E0D0B00E4}"/>
              </a:ext>
            </a:extLst>
          </p:cNvPr>
          <p:cNvSpPr/>
          <p:nvPr/>
        </p:nvSpPr>
        <p:spPr>
          <a:xfrm>
            <a:off x="8046491" y="177843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9AAC4E0-AF56-FE96-D313-F216C7397107}"/>
              </a:ext>
            </a:extLst>
          </p:cNvPr>
          <p:cNvSpPr/>
          <p:nvPr/>
        </p:nvSpPr>
        <p:spPr>
          <a:xfrm>
            <a:off x="8919922" y="2885237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D53D749-0ED9-1B16-E71C-06263F011562}"/>
              </a:ext>
            </a:extLst>
          </p:cNvPr>
          <p:cNvSpPr/>
          <p:nvPr/>
        </p:nvSpPr>
        <p:spPr>
          <a:xfrm>
            <a:off x="8384541" y="22208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F651C6-F441-F331-A9E3-8DEAAABC35D1}"/>
              </a:ext>
            </a:extLst>
          </p:cNvPr>
          <p:cNvSpPr/>
          <p:nvPr/>
        </p:nvSpPr>
        <p:spPr>
          <a:xfrm>
            <a:off x="8105447" y="1471759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4D9973-02DB-AC02-76A2-E4162647FBB1}"/>
              </a:ext>
            </a:extLst>
          </p:cNvPr>
          <p:cNvSpPr/>
          <p:nvPr/>
        </p:nvSpPr>
        <p:spPr>
          <a:xfrm>
            <a:off x="8392162" y="1882680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EDE054F-9A77-E222-B320-0D7F0AD29B0D}"/>
              </a:ext>
            </a:extLst>
          </p:cNvPr>
          <p:cNvSpPr/>
          <p:nvPr/>
        </p:nvSpPr>
        <p:spPr>
          <a:xfrm>
            <a:off x="8401101" y="155087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E27B0EF-5D27-5244-4F10-9B891E0A9DFB}"/>
              </a:ext>
            </a:extLst>
          </p:cNvPr>
          <p:cNvSpPr/>
          <p:nvPr/>
        </p:nvSpPr>
        <p:spPr>
          <a:xfrm>
            <a:off x="8750301" y="1981999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12C12DE-F15F-B270-F662-3BE874F65552}"/>
              </a:ext>
            </a:extLst>
          </p:cNvPr>
          <p:cNvSpPr/>
          <p:nvPr/>
        </p:nvSpPr>
        <p:spPr>
          <a:xfrm>
            <a:off x="8865922" y="2397100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7A026A1-1252-86D5-0ACC-75AA98941D56}"/>
              </a:ext>
            </a:extLst>
          </p:cNvPr>
          <p:cNvSpPr/>
          <p:nvPr/>
        </p:nvSpPr>
        <p:spPr>
          <a:xfrm>
            <a:off x="9095612" y="2173686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CDFBBE8-B651-98DA-51FD-BFF53DB5100C}"/>
              </a:ext>
            </a:extLst>
          </p:cNvPr>
          <p:cNvSpPr/>
          <p:nvPr/>
        </p:nvSpPr>
        <p:spPr>
          <a:xfrm>
            <a:off x="8293101" y="19906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8195CD5-3F73-6E57-8E8D-6AF6DA43FB32}"/>
              </a:ext>
            </a:extLst>
          </p:cNvPr>
          <p:cNvSpPr/>
          <p:nvPr/>
        </p:nvSpPr>
        <p:spPr>
          <a:xfrm>
            <a:off x="8438541" y="2936800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CA35D4E-2BA0-D94B-C29F-6F79F80D4EF5}"/>
              </a:ext>
            </a:extLst>
          </p:cNvPr>
          <p:cNvSpPr/>
          <p:nvPr/>
        </p:nvSpPr>
        <p:spPr>
          <a:xfrm>
            <a:off x="8597901" y="22954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D581B4C-DBD9-E44B-914E-C40D18C642B8}"/>
              </a:ext>
            </a:extLst>
          </p:cNvPr>
          <p:cNvSpPr/>
          <p:nvPr/>
        </p:nvSpPr>
        <p:spPr>
          <a:xfrm>
            <a:off x="8455101" y="25431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5D6F1D4-F153-6F39-31AF-B075C6A7EB6F}"/>
              </a:ext>
            </a:extLst>
          </p:cNvPr>
          <p:cNvSpPr txBox="1"/>
          <p:nvPr/>
        </p:nvSpPr>
        <p:spPr>
          <a:xfrm>
            <a:off x="9789184" y="879042"/>
            <a:ext cx="821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808FF"/>
                </a:solidFill>
              </a:rPr>
              <a:t>Class 0</a:t>
            </a:r>
          </a:p>
          <a:p>
            <a:r>
              <a:rPr lang="en-GB" dirty="0">
                <a:solidFill>
                  <a:srgbClr val="EE88E6"/>
                </a:solidFill>
              </a:rPr>
              <a:t>Class 1</a:t>
            </a:r>
          </a:p>
          <a:p>
            <a:endParaRPr lang="en-GB" dirty="0">
              <a:solidFill>
                <a:srgbClr val="EE88E6"/>
              </a:solidFill>
            </a:endParaRPr>
          </a:p>
          <a:p>
            <a:r>
              <a:rPr lang="en-GB" b="1" dirty="0">
                <a:solidFill>
                  <a:srgbClr val="80BC00"/>
                </a:solidFill>
              </a:rPr>
              <a:t>Class 0</a:t>
            </a:r>
            <a:endParaRPr lang="en-SE" b="1" dirty="0">
              <a:solidFill>
                <a:srgbClr val="80BC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9CAB5DC-26BF-7BA5-1EB5-F8C78A51451F}"/>
              </a:ext>
            </a:extLst>
          </p:cNvPr>
          <p:cNvSpPr/>
          <p:nvPr/>
        </p:nvSpPr>
        <p:spPr>
          <a:xfrm>
            <a:off x="8597901" y="2647859"/>
            <a:ext cx="108000" cy="108000"/>
          </a:xfrm>
          <a:prstGeom prst="ellipse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9ABA99-2ABF-A15E-FC31-D9D21E42E8D6}"/>
              </a:ext>
            </a:extLst>
          </p:cNvPr>
          <p:cNvSpPr txBox="1"/>
          <p:nvPr/>
        </p:nvSpPr>
        <p:spPr>
          <a:xfrm>
            <a:off x="358386" y="884309"/>
            <a:ext cx="4903437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Having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a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too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low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number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for 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</a:rPr>
              <a:t>k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lead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to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severe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overfitting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  <a:r>
              <a:rPr lang="sv-SE" dirty="0">
                <a:solidFill>
                  <a:srgbClr val="0808FF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</a:p>
          <a:p>
            <a:pPr algn="just"/>
            <a:endParaRPr lang="sv-SE" dirty="0">
              <a:solidFill>
                <a:srgbClr val="0808FF"/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Assume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that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have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</a:rPr>
              <a:t>k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= 1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again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E4A469-DBA5-7C61-1811-02C2E6A8DE84}"/>
              </a:ext>
            </a:extLst>
          </p:cNvPr>
          <p:cNvSpPr/>
          <p:nvPr/>
        </p:nvSpPr>
        <p:spPr>
          <a:xfrm>
            <a:off x="8375144" y="2417525"/>
            <a:ext cx="540000" cy="5400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1196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F650D0-1D9A-97B0-ECC0-5F238BEE0B59}"/>
              </a:ext>
            </a:extLst>
          </p:cNvPr>
          <p:cNvSpPr/>
          <p:nvPr/>
        </p:nvSpPr>
        <p:spPr>
          <a:xfrm>
            <a:off x="6851751" y="22748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A47D737-354E-B9A1-8083-8D10BFDC9AD3}"/>
              </a:ext>
            </a:extLst>
          </p:cNvPr>
          <p:cNvCxnSpPr>
            <a:cxnSpLocks/>
          </p:cNvCxnSpPr>
          <p:nvPr/>
        </p:nvCxnSpPr>
        <p:spPr>
          <a:xfrm flipV="1">
            <a:off x="5708650" y="882650"/>
            <a:ext cx="0" cy="323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7B4262-7218-4894-8D40-46E2468B9C45}"/>
              </a:ext>
            </a:extLst>
          </p:cNvPr>
          <p:cNvCxnSpPr>
            <a:cxnSpLocks/>
          </p:cNvCxnSpPr>
          <p:nvPr/>
        </p:nvCxnSpPr>
        <p:spPr>
          <a:xfrm>
            <a:off x="5568950" y="4019550"/>
            <a:ext cx="392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33595D02-2751-1BF6-8D60-DD9639A76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56269" b="-7980"/>
          <a:stretch/>
        </p:blipFill>
        <p:spPr>
          <a:xfrm>
            <a:off x="7538466" y="4114800"/>
            <a:ext cx="454025" cy="26741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25D1A44-2575-6F35-CFFF-D7C8C3603A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598" t="-30769" r="8257" b="1"/>
          <a:stretch/>
        </p:blipFill>
        <p:spPr>
          <a:xfrm>
            <a:off x="5187656" y="2174875"/>
            <a:ext cx="437557" cy="323850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B2C63348-F960-2DEC-AFF6-4F4319B1FD92}"/>
              </a:ext>
            </a:extLst>
          </p:cNvPr>
          <p:cNvSpPr/>
          <p:nvPr/>
        </p:nvSpPr>
        <p:spPr>
          <a:xfrm>
            <a:off x="7181801" y="18826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18B795E-5F80-7962-C062-C7F3550155E6}"/>
              </a:ext>
            </a:extLst>
          </p:cNvPr>
          <p:cNvSpPr/>
          <p:nvPr/>
        </p:nvSpPr>
        <p:spPr>
          <a:xfrm>
            <a:off x="6645302" y="25685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F05D87E-9921-03B7-BD90-58911F006AD4}"/>
              </a:ext>
            </a:extLst>
          </p:cNvPr>
          <p:cNvSpPr/>
          <p:nvPr/>
        </p:nvSpPr>
        <p:spPr>
          <a:xfrm>
            <a:off x="6445226" y="3232063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15C774B-69BF-7D32-AF59-BBD4BAEBF471}"/>
              </a:ext>
            </a:extLst>
          </p:cNvPr>
          <p:cNvSpPr/>
          <p:nvPr/>
        </p:nvSpPr>
        <p:spPr>
          <a:xfrm>
            <a:off x="7686854" y="26493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0CFE04C-B03D-3173-0C82-38219890C16D}"/>
              </a:ext>
            </a:extLst>
          </p:cNvPr>
          <p:cNvSpPr/>
          <p:nvPr/>
        </p:nvSpPr>
        <p:spPr>
          <a:xfrm>
            <a:off x="7061201" y="30352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A54871C-031D-34DB-798C-7F4CA48C1DDB}"/>
              </a:ext>
            </a:extLst>
          </p:cNvPr>
          <p:cNvSpPr/>
          <p:nvPr/>
        </p:nvSpPr>
        <p:spPr>
          <a:xfrm>
            <a:off x="7397852" y="22288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3E1902A-35BB-10BE-3D28-91F6D6C7C510}"/>
              </a:ext>
            </a:extLst>
          </p:cNvPr>
          <p:cNvSpPr/>
          <p:nvPr/>
        </p:nvSpPr>
        <p:spPr>
          <a:xfrm>
            <a:off x="6959751" y="33750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B42769-7FE6-3CD4-188D-923760844AE9}"/>
              </a:ext>
            </a:extLst>
          </p:cNvPr>
          <p:cNvSpPr/>
          <p:nvPr/>
        </p:nvSpPr>
        <p:spPr>
          <a:xfrm>
            <a:off x="6483351" y="22288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7C07B10-E07C-345C-0E7C-A7BC86502F33}"/>
              </a:ext>
            </a:extLst>
          </p:cNvPr>
          <p:cNvSpPr/>
          <p:nvPr/>
        </p:nvSpPr>
        <p:spPr>
          <a:xfrm>
            <a:off x="6635751" y="23812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0326FC7-E057-6933-DEBE-548890E49E11}"/>
              </a:ext>
            </a:extLst>
          </p:cNvPr>
          <p:cNvSpPr/>
          <p:nvPr/>
        </p:nvSpPr>
        <p:spPr>
          <a:xfrm>
            <a:off x="6835752" y="1866825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27E6C43-8A6D-1179-49CC-796F98CBF829}"/>
              </a:ext>
            </a:extLst>
          </p:cNvPr>
          <p:cNvSpPr/>
          <p:nvPr/>
        </p:nvSpPr>
        <p:spPr>
          <a:xfrm>
            <a:off x="7353352" y="26129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95F0539-EE54-530B-CA3A-A7AB53EE3448}"/>
              </a:ext>
            </a:extLst>
          </p:cNvPr>
          <p:cNvSpPr/>
          <p:nvPr/>
        </p:nvSpPr>
        <p:spPr>
          <a:xfrm>
            <a:off x="7547052" y="30892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9C36E23-D2D3-CC31-8212-C1B5B46076BE}"/>
              </a:ext>
            </a:extLst>
          </p:cNvPr>
          <p:cNvSpPr/>
          <p:nvPr/>
        </p:nvSpPr>
        <p:spPr>
          <a:xfrm>
            <a:off x="6145276" y="267965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B34FF8A-421C-7C31-26DF-F79B8505117B}"/>
              </a:ext>
            </a:extLst>
          </p:cNvPr>
          <p:cNvSpPr/>
          <p:nvPr/>
        </p:nvSpPr>
        <p:spPr>
          <a:xfrm>
            <a:off x="6797902" y="3062312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9E8F93F-12EC-1932-A954-2792406A2AC0}"/>
              </a:ext>
            </a:extLst>
          </p:cNvPr>
          <p:cNvSpPr/>
          <p:nvPr/>
        </p:nvSpPr>
        <p:spPr>
          <a:xfrm>
            <a:off x="7019952" y="27573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B1880E6-5333-CA83-5817-BEF7E3BD9891}"/>
              </a:ext>
            </a:extLst>
          </p:cNvPr>
          <p:cNvSpPr/>
          <p:nvPr/>
        </p:nvSpPr>
        <p:spPr>
          <a:xfrm>
            <a:off x="7245351" y="29908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B87C60-6CC9-9F15-AEE4-3AB58DCA568D}"/>
              </a:ext>
            </a:extLst>
          </p:cNvPr>
          <p:cNvSpPr/>
          <p:nvPr/>
        </p:nvSpPr>
        <p:spPr>
          <a:xfrm>
            <a:off x="7167474" y="24269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C97AB64-6F7F-D72F-DCC9-945F711A5098}"/>
              </a:ext>
            </a:extLst>
          </p:cNvPr>
          <p:cNvSpPr/>
          <p:nvPr/>
        </p:nvSpPr>
        <p:spPr>
          <a:xfrm>
            <a:off x="7578854" y="2423938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DE93515-EF5B-CDAD-99C5-BAE2790F9775}"/>
              </a:ext>
            </a:extLst>
          </p:cNvPr>
          <p:cNvSpPr/>
          <p:nvPr/>
        </p:nvSpPr>
        <p:spPr>
          <a:xfrm>
            <a:off x="7733235" y="16459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80D7E27-716B-A50D-04F9-781E5F6FB793}"/>
              </a:ext>
            </a:extLst>
          </p:cNvPr>
          <p:cNvSpPr/>
          <p:nvPr/>
        </p:nvSpPr>
        <p:spPr>
          <a:xfrm>
            <a:off x="7938491" y="2065686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09B9714-C0FC-C6CF-0A3A-84D707668FEF}"/>
              </a:ext>
            </a:extLst>
          </p:cNvPr>
          <p:cNvSpPr/>
          <p:nvPr/>
        </p:nvSpPr>
        <p:spPr>
          <a:xfrm>
            <a:off x="8189266" y="2477938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0FE672D-B54A-3AFB-45B3-216E0D0B00E4}"/>
              </a:ext>
            </a:extLst>
          </p:cNvPr>
          <p:cNvSpPr/>
          <p:nvPr/>
        </p:nvSpPr>
        <p:spPr>
          <a:xfrm>
            <a:off x="8046491" y="177843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9AAC4E0-AF56-FE96-D313-F216C7397107}"/>
              </a:ext>
            </a:extLst>
          </p:cNvPr>
          <p:cNvSpPr/>
          <p:nvPr/>
        </p:nvSpPr>
        <p:spPr>
          <a:xfrm>
            <a:off x="8919922" y="2885237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D53D749-0ED9-1B16-E71C-06263F011562}"/>
              </a:ext>
            </a:extLst>
          </p:cNvPr>
          <p:cNvSpPr/>
          <p:nvPr/>
        </p:nvSpPr>
        <p:spPr>
          <a:xfrm>
            <a:off x="8384541" y="22208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F651C6-F441-F331-A9E3-8DEAAABC35D1}"/>
              </a:ext>
            </a:extLst>
          </p:cNvPr>
          <p:cNvSpPr/>
          <p:nvPr/>
        </p:nvSpPr>
        <p:spPr>
          <a:xfrm>
            <a:off x="8105447" y="1471759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4D9973-02DB-AC02-76A2-E4162647FBB1}"/>
              </a:ext>
            </a:extLst>
          </p:cNvPr>
          <p:cNvSpPr/>
          <p:nvPr/>
        </p:nvSpPr>
        <p:spPr>
          <a:xfrm>
            <a:off x="8392162" y="1882680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EDE054F-9A77-E222-B320-0D7F0AD29B0D}"/>
              </a:ext>
            </a:extLst>
          </p:cNvPr>
          <p:cNvSpPr/>
          <p:nvPr/>
        </p:nvSpPr>
        <p:spPr>
          <a:xfrm>
            <a:off x="8401101" y="155087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E27B0EF-5D27-5244-4F10-9B891E0A9DFB}"/>
              </a:ext>
            </a:extLst>
          </p:cNvPr>
          <p:cNvSpPr/>
          <p:nvPr/>
        </p:nvSpPr>
        <p:spPr>
          <a:xfrm>
            <a:off x="8750301" y="1981999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12C12DE-F15F-B270-F662-3BE874F65552}"/>
              </a:ext>
            </a:extLst>
          </p:cNvPr>
          <p:cNvSpPr/>
          <p:nvPr/>
        </p:nvSpPr>
        <p:spPr>
          <a:xfrm>
            <a:off x="8865922" y="2397100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7A026A1-1252-86D5-0ACC-75AA98941D56}"/>
              </a:ext>
            </a:extLst>
          </p:cNvPr>
          <p:cNvSpPr/>
          <p:nvPr/>
        </p:nvSpPr>
        <p:spPr>
          <a:xfrm>
            <a:off x="9095612" y="2173686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CDFBBE8-B651-98DA-51FD-BFF53DB5100C}"/>
              </a:ext>
            </a:extLst>
          </p:cNvPr>
          <p:cNvSpPr/>
          <p:nvPr/>
        </p:nvSpPr>
        <p:spPr>
          <a:xfrm>
            <a:off x="8293101" y="19906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8195CD5-3F73-6E57-8E8D-6AF6DA43FB32}"/>
              </a:ext>
            </a:extLst>
          </p:cNvPr>
          <p:cNvSpPr/>
          <p:nvPr/>
        </p:nvSpPr>
        <p:spPr>
          <a:xfrm>
            <a:off x="8438541" y="2936800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CA35D4E-2BA0-D94B-C29F-6F79F80D4EF5}"/>
              </a:ext>
            </a:extLst>
          </p:cNvPr>
          <p:cNvSpPr/>
          <p:nvPr/>
        </p:nvSpPr>
        <p:spPr>
          <a:xfrm>
            <a:off x="8597901" y="2295425"/>
            <a:ext cx="108000" cy="108000"/>
          </a:xfrm>
          <a:prstGeom prst="ellipse">
            <a:avLst/>
          </a:prstGeom>
          <a:solidFill>
            <a:srgbClr val="EE88E6"/>
          </a:solidFill>
          <a:ln>
            <a:solidFill>
              <a:srgbClr val="EE88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D581B4C-DBD9-E44B-914E-C40D18C642B8}"/>
              </a:ext>
            </a:extLst>
          </p:cNvPr>
          <p:cNvSpPr/>
          <p:nvPr/>
        </p:nvSpPr>
        <p:spPr>
          <a:xfrm>
            <a:off x="8455101" y="2543100"/>
            <a:ext cx="108000" cy="108000"/>
          </a:xfrm>
          <a:prstGeom prst="ellipse">
            <a:avLst/>
          </a:prstGeom>
          <a:solidFill>
            <a:srgbClr val="318DDE"/>
          </a:solidFill>
          <a:ln>
            <a:solidFill>
              <a:srgbClr val="318D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5D6F1D4-F153-6F39-31AF-B075C6A7EB6F}"/>
              </a:ext>
            </a:extLst>
          </p:cNvPr>
          <p:cNvSpPr txBox="1"/>
          <p:nvPr/>
        </p:nvSpPr>
        <p:spPr>
          <a:xfrm>
            <a:off x="9789184" y="879042"/>
            <a:ext cx="821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808FF"/>
                </a:solidFill>
              </a:rPr>
              <a:t>Class 0</a:t>
            </a:r>
          </a:p>
          <a:p>
            <a:r>
              <a:rPr lang="en-GB" dirty="0">
                <a:solidFill>
                  <a:srgbClr val="EE88E6"/>
                </a:solidFill>
              </a:rPr>
              <a:t>Class 1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9CAB5DC-26BF-7BA5-1EB5-F8C78A51451F}"/>
              </a:ext>
            </a:extLst>
          </p:cNvPr>
          <p:cNvSpPr/>
          <p:nvPr/>
        </p:nvSpPr>
        <p:spPr>
          <a:xfrm>
            <a:off x="7786042" y="1891975"/>
            <a:ext cx="108000" cy="108000"/>
          </a:xfrm>
          <a:prstGeom prst="ellipse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9ABA99-2ABF-A15E-FC31-D9D21E42E8D6}"/>
              </a:ext>
            </a:extLst>
          </p:cNvPr>
          <p:cNvSpPr txBox="1"/>
          <p:nvPr/>
        </p:nvSpPr>
        <p:spPr>
          <a:xfrm>
            <a:off x="358386" y="884309"/>
            <a:ext cx="4903437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Having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a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too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high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number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for 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</a:rPr>
              <a:t>k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can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instead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lead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massive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underfitting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and a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really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useless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  <a:r>
              <a:rPr lang="sv-SE" dirty="0">
                <a:solidFill>
                  <a:srgbClr val="0808FF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E4A469-DBA5-7C61-1811-02C2E6A8DE84}"/>
              </a:ext>
            </a:extLst>
          </p:cNvPr>
          <p:cNvSpPr/>
          <p:nvPr/>
        </p:nvSpPr>
        <p:spPr>
          <a:xfrm>
            <a:off x="6040042" y="120825"/>
            <a:ext cx="3600000" cy="36000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4662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7762</TotalTime>
  <Words>733</Words>
  <Application>Microsoft Office PowerPoint</Application>
  <PresentationFormat>Widescreen</PresentationFormat>
  <Paragraphs>95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Office Theme</vt:lpstr>
      <vt:lpstr>K-Nearest Neighbours (KNN)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Maskininlärning &amp; Deep Learning</dc:title>
  <dc:creator>Rozann Mohamed</dc:creator>
  <cp:lastModifiedBy>Rozann Leylani</cp:lastModifiedBy>
  <cp:revision>154</cp:revision>
  <dcterms:created xsi:type="dcterms:W3CDTF">2023-07-30T08:43:54Z</dcterms:created>
  <dcterms:modified xsi:type="dcterms:W3CDTF">2024-03-12T08:58:10Z</dcterms:modified>
</cp:coreProperties>
</file>