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8" r:id="rId5"/>
    <p:sldId id="333" r:id="rId6"/>
    <p:sldId id="263" r:id="rId7"/>
    <p:sldId id="264" r:id="rId8"/>
    <p:sldId id="265" r:id="rId9"/>
    <p:sldId id="266" r:id="rId10"/>
    <p:sldId id="334" r:id="rId11"/>
    <p:sldId id="336" r:id="rId12"/>
    <p:sldId id="267" r:id="rId13"/>
    <p:sldId id="270" r:id="rId14"/>
    <p:sldId id="271" r:id="rId15"/>
    <p:sldId id="272" r:id="rId16"/>
    <p:sldId id="276" r:id="rId17"/>
    <p:sldId id="339" r:id="rId18"/>
    <p:sldId id="337" r:id="rId19"/>
    <p:sldId id="277" r:id="rId20"/>
    <p:sldId id="338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88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479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68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996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919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107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680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14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369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2024-04-09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33732" y="3933497"/>
            <a:ext cx="7124536" cy="661550"/>
          </a:xfrm>
        </p:spPr>
        <p:txBody>
          <a:bodyPr/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Gradient Descent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79"/>
    </mc:Choice>
    <mc:Fallback xmlns="">
      <p:transition spd="slow" advTm="564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398773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 err="1">
                <a:latin typeface="Century Gothic" panose="020B0502020202020204" pitchFamily="34" charset="0"/>
              </a:rPr>
              <a:t>derivator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3DBC56AA-694A-F1DE-4D28-91989EE4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2C2EE-3CE3-0897-EF7C-F89ACC1EFC1B}"/>
              </a:ext>
            </a:extLst>
          </p:cNvPr>
          <p:cNvSpPr txBox="1"/>
          <p:nvPr/>
        </p:nvSpPr>
        <p:spPr>
          <a:xfrm>
            <a:off x="552010" y="1410600"/>
            <a:ext cx="5718161" cy="124341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Kom</a:t>
            </a:r>
            <a:r>
              <a:rPr lang="en-US" dirty="0">
                <a:latin typeface="Century Gothic" panose="020B0502020202020204" pitchFamily="34" charset="0"/>
              </a:rPr>
              <a:t> nu </a:t>
            </a:r>
            <a:r>
              <a:rPr lang="en-US" dirty="0" err="1">
                <a:latin typeface="Century Gothic" panose="020B0502020202020204" pitchFamily="34" charset="0"/>
              </a:rPr>
              <a:t>ihåg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derivatan</a:t>
            </a:r>
            <a:r>
              <a:rPr lang="en-US" dirty="0">
                <a:latin typeface="Century Gothic" panose="020B0502020202020204" pitchFamily="34" charset="0"/>
              </a:rPr>
              <a:t> till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beskriver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förändringstakten</a:t>
            </a:r>
            <a:r>
              <a:rPr lang="en-US" dirty="0">
                <a:latin typeface="Century Gothic" panose="020B0502020202020204" pitchFamily="34" charset="0"/>
              </a:rPr>
              <a:t>/</a:t>
            </a:r>
            <a:r>
              <a:rPr lang="en-US" dirty="0" err="1">
                <a:latin typeface="Century Gothic" panose="020B0502020202020204" pitchFamily="34" charset="0"/>
              </a:rPr>
              <a:t>lutningen</a:t>
            </a:r>
            <a:r>
              <a:rPr lang="en-US" dirty="0">
                <a:latin typeface="Century Gothic" panose="020B0502020202020204" pitchFamily="34" charset="0"/>
              </a:rPr>
              <a:t> för den </a:t>
            </a: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!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Dvs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hur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mycket</a:t>
            </a:r>
            <a:r>
              <a:rPr lang="en-US" dirty="0">
                <a:latin typeface="Century Gothic" panose="020B0502020202020204" pitchFamily="34" charset="0"/>
              </a:rPr>
              <a:t> y-</a:t>
            </a:r>
            <a:r>
              <a:rPr lang="en-US" dirty="0" err="1">
                <a:latin typeface="Century Gothic" panose="020B0502020202020204" pitchFamily="34" charset="0"/>
              </a:rPr>
              <a:t>värdet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ändras</a:t>
            </a:r>
            <a:r>
              <a:rPr lang="en-US" dirty="0">
                <a:latin typeface="Century Gothic" panose="020B0502020202020204" pitchFamily="34" charset="0"/>
              </a:rPr>
              <a:t>, för </a:t>
            </a:r>
            <a:r>
              <a:rPr lang="en-US" dirty="0" err="1">
                <a:latin typeface="Century Gothic" panose="020B0502020202020204" pitchFamily="34" charset="0"/>
              </a:rPr>
              <a:t>varje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steg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x.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F38A8-7853-62A9-071B-A01D66CB37EA}"/>
              </a:ext>
            </a:extLst>
          </p:cNvPr>
          <p:cNvCxnSpPr>
            <a:cxnSpLocks/>
          </p:cNvCxnSpPr>
          <p:nvPr/>
        </p:nvCxnSpPr>
        <p:spPr>
          <a:xfrm flipH="1">
            <a:off x="9518650" y="3697817"/>
            <a:ext cx="694267" cy="47413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CC6416-26E5-B4A3-598C-297E777C6BF4}"/>
              </a:ext>
            </a:extLst>
          </p:cNvPr>
          <p:cNvSpPr txBox="1"/>
          <p:nvPr/>
        </p:nvSpPr>
        <p:spPr>
          <a:xfrm>
            <a:off x="8086235" y="2989367"/>
            <a:ext cx="21754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lutningen</a:t>
            </a:r>
            <a:r>
              <a:rPr lang="en-US" dirty="0">
                <a:latin typeface="Century Gothic" panose="020B0502020202020204" pitchFamily="34" charset="0"/>
              </a:rPr>
              <a:t> vid x =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2DB66-F2FA-0547-D7EB-CE5745BD30BE}"/>
              </a:ext>
            </a:extLst>
          </p:cNvPr>
          <p:cNvCxnSpPr>
            <a:cxnSpLocks/>
          </p:cNvCxnSpPr>
          <p:nvPr/>
        </p:nvCxnSpPr>
        <p:spPr>
          <a:xfrm>
            <a:off x="9340850" y="3330999"/>
            <a:ext cx="491357" cy="5679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671E94-F3AF-C997-779F-C0074A3034EA}"/>
              </a:ext>
            </a:extLst>
          </p:cNvPr>
          <p:cNvSpPr txBox="1"/>
          <p:nvPr/>
        </p:nvSpPr>
        <p:spPr>
          <a:xfrm>
            <a:off x="552011" y="2908489"/>
            <a:ext cx="513286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Exempel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Derivatans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punkten</a:t>
            </a:r>
            <a:r>
              <a:rPr lang="en-US" dirty="0">
                <a:latin typeface="Century Gothic" panose="020B0502020202020204" pitchFamily="34" charset="0"/>
              </a:rPr>
              <a:t> x=3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därför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Dvs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 f(x) </a:t>
            </a:r>
            <a:r>
              <a:rPr lang="en-US" dirty="0" err="1">
                <a:latin typeface="Century Gothic" panose="020B0502020202020204" pitchFamily="34" charset="0"/>
              </a:rPr>
              <a:t>ökar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minskar</a:t>
            </a:r>
            <a:r>
              <a:rPr lang="en-US" dirty="0">
                <a:latin typeface="Century Gothic" panose="020B0502020202020204" pitchFamily="34" charset="0"/>
              </a:rPr>
              <a:t>) med ~2 för </a:t>
            </a:r>
            <a:r>
              <a:rPr lang="en-US" dirty="0" err="1">
                <a:latin typeface="Century Gothic" panose="020B0502020202020204" pitchFamily="34" charset="0"/>
              </a:rPr>
              <a:t>varje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steg</a:t>
            </a:r>
            <a:r>
              <a:rPr lang="en-US" dirty="0">
                <a:latin typeface="Century Gothic" panose="020B0502020202020204" pitchFamily="34" charset="0"/>
              </a:rPr>
              <a:t> vi tar </a:t>
            </a:r>
            <a:r>
              <a:rPr lang="en-US" dirty="0" err="1">
                <a:latin typeface="Century Gothic" panose="020B0502020202020204" pitchFamily="34" charset="0"/>
              </a:rPr>
              <a:t>frammåt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bakåt</a:t>
            </a:r>
            <a:r>
              <a:rPr lang="en-US" dirty="0">
                <a:latin typeface="Century Gothic" panose="020B0502020202020204" pitchFamily="34" charset="0"/>
              </a:rPr>
              <a:t>)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x-led!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F3297-6A0B-054B-9687-A948FF1D8620}"/>
                  </a:ext>
                </a:extLst>
              </p:cNvPr>
              <p:cNvSpPr txBox="1"/>
              <p:nvPr/>
            </p:nvSpPr>
            <p:spPr>
              <a:xfrm>
                <a:off x="1390210" y="3576871"/>
                <a:ext cx="154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F3297-6A0B-054B-9687-A948FF1D8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10" y="3576871"/>
                <a:ext cx="1548437" cy="276999"/>
              </a:xfrm>
              <a:prstGeom prst="rect">
                <a:avLst/>
              </a:prstGeom>
              <a:blipFill>
                <a:blip r:embed="rId3"/>
                <a:stretch>
                  <a:fillRect l="-5118" t="-2222" r="-354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EED332-A027-09AD-A08B-C89BBCABE147}"/>
                  </a:ext>
                </a:extLst>
              </p:cNvPr>
              <p:cNvSpPr txBox="1"/>
              <p:nvPr/>
            </p:nvSpPr>
            <p:spPr>
              <a:xfrm>
                <a:off x="552010" y="4843118"/>
                <a:ext cx="3026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4=6 −4=2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EED332-A027-09AD-A08B-C89BBCABE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" y="4843118"/>
                <a:ext cx="3026854" cy="276999"/>
              </a:xfrm>
              <a:prstGeom prst="rect">
                <a:avLst/>
              </a:prstGeom>
              <a:blipFill>
                <a:blip r:embed="rId4"/>
                <a:stretch>
                  <a:fillRect l="-2218" t="-2174" r="-141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7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0DB83BC3-25B6-74CA-3FBB-661629AF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45871"/>
            <a:ext cx="4965202" cy="316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4826449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Nu </a:t>
            </a: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dess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</a:t>
            </a:r>
            <a:r>
              <a:rPr lang="en-US" dirty="0">
                <a:latin typeface="Century Gothic" panose="020B0502020202020204" pitchFamily="34" charset="0"/>
              </a:rPr>
              <a:t>: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Kan vi </a:t>
            </a:r>
            <a:r>
              <a:rPr lang="en-US" dirty="0" err="1">
                <a:latin typeface="Century Gothic" panose="020B0502020202020204" pitchFamily="34" charset="0"/>
              </a:rPr>
              <a:t>gå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vidare</a:t>
            </a:r>
            <a:r>
              <a:rPr lang="en-US" dirty="0">
                <a:latin typeface="Century Gothic" panose="020B0502020202020204" pitchFamily="34" charset="0"/>
              </a:rPr>
              <a:t> till </a:t>
            </a:r>
            <a:r>
              <a:rPr lang="en-US" dirty="0" err="1">
                <a:latin typeface="Century Gothic" panose="020B0502020202020204" pitchFamily="34" charset="0"/>
              </a:rPr>
              <a:t>nästa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steg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vilket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/>
              <p:nvPr/>
            </p:nvSpPr>
            <p:spPr>
              <a:xfrm>
                <a:off x="581877" y="1921967"/>
                <a:ext cx="2376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7" y="1921967"/>
                <a:ext cx="2376100" cy="276999"/>
              </a:xfrm>
              <a:prstGeom prst="rect">
                <a:avLst/>
              </a:prstGeom>
              <a:blipFill>
                <a:blip r:embed="rId3"/>
                <a:stretch>
                  <a:fillRect l="-3077" t="-4348" r="-205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CEAC08-8126-577E-39A7-8F8CC359C8E0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CEAC08-8126-577E-39A7-8F8CC359C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88340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/>
              <p:nvPr/>
            </p:nvSpPr>
            <p:spPr>
              <a:xfrm>
                <a:off x="544752" y="2442329"/>
                <a:ext cx="167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2" y="2442329"/>
                <a:ext cx="1676677" cy="276999"/>
              </a:xfrm>
              <a:prstGeom prst="rect">
                <a:avLst/>
              </a:prstGeom>
              <a:blipFill>
                <a:blip r:embed="rId5"/>
                <a:stretch>
                  <a:fillRect l="-4364" t="-4444" r="-327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721D4B-0554-4CFD-AD15-95291A4BCFA0}"/>
                  </a:ext>
                </a:extLst>
              </p:cNvPr>
              <p:cNvSpPr txBox="1"/>
              <p:nvPr/>
            </p:nvSpPr>
            <p:spPr>
              <a:xfrm>
                <a:off x="544753" y="3650439"/>
                <a:ext cx="4826449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 err="1">
                    <a:latin typeface="Century Gothic" panose="020B0502020202020204" pitchFamily="34" charset="0"/>
                  </a:rPr>
                  <a:t>Att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helt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enkelt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gissa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ett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värde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på</a:t>
                </a:r>
                <a:r>
                  <a:rPr lang="en-US" b="1" dirty="0">
                    <a:latin typeface="Century Gothic" panose="020B0502020202020204" pitchFamily="34" charset="0"/>
                  </a:rPr>
                  <a:t> x,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helt</a:t>
                </a:r>
                <a:r>
                  <a:rPr lang="en-US" b="1" dirty="0">
                    <a:latin typeface="Century Gothic" panose="020B0502020202020204" pitchFamily="34" charset="0"/>
                  </a:rPr>
                  <a:t> at random. 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 err="1">
                    <a:latin typeface="Century Gothic" panose="020B0502020202020204" pitchFamily="34" charset="0"/>
                  </a:rPr>
                  <a:t>Låt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oss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gissa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på</a:t>
                </a:r>
                <a:r>
                  <a:rPr lang="en-US" dirty="0">
                    <a:latin typeface="Century Gothic" panose="020B0502020202020204" pitchFamily="34" charset="0"/>
                  </a:rPr>
                  <a:t> 5. </a:t>
                </a:r>
                <a:r>
                  <a:rPr lang="en-US" dirty="0" err="1">
                    <a:latin typeface="Century Gothic" panose="020B0502020202020204" pitchFamily="34" charset="0"/>
                  </a:rPr>
                  <a:t>Låt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oss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även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kalla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denna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gissning</a:t>
                </a:r>
                <a:r>
                  <a:rPr lang="en-US" dirty="0">
                    <a:latin typeface="Century Gothic" panose="020B0502020202020204" pitchFamily="34" charset="0"/>
                  </a:rPr>
                  <a:t> för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721D4B-0554-4CFD-AD15-95291A4B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3650439"/>
                <a:ext cx="4826449" cy="1492716"/>
              </a:xfrm>
              <a:prstGeom prst="rect">
                <a:avLst/>
              </a:prstGeom>
              <a:blipFill>
                <a:blip r:embed="rId6"/>
                <a:stretch>
                  <a:fillRect l="-1010" t="-4490" r="-1136" b="-53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523BA-D5B3-2990-8760-FF06E65DD7FC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076F88-6FD0-C0DE-4656-657882CC9EC8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1707B9-8D5C-694B-1DC9-E3F67D1B7F60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aph of a function&#10;&#10;Description automatically generated">
            <a:extLst>
              <a:ext uri="{FF2B5EF4-FFF2-40B4-BE49-F238E27FC236}">
                <a16:creationId xmlns:a16="http://schemas.microsoft.com/office/drawing/2014/main" id="{F4AE0F1B-59E6-D0BE-A1BA-3363E8BD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45871"/>
            <a:ext cx="4965202" cy="316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482644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Sammanfattningsvis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hitills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1.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2. Dess </a:t>
            </a:r>
            <a:r>
              <a:rPr lang="en-US" dirty="0" err="1">
                <a:latin typeface="Century Gothic" panose="020B0502020202020204" pitchFamily="34" charset="0"/>
              </a:rPr>
              <a:t>derivata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3.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startgissning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/>
              <p:nvPr/>
            </p:nvSpPr>
            <p:spPr>
              <a:xfrm>
                <a:off x="1383091" y="2309317"/>
                <a:ext cx="19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91" y="2309317"/>
                <a:ext cx="1991378" cy="276999"/>
              </a:xfrm>
              <a:prstGeom prst="rect">
                <a:avLst/>
              </a:prstGeom>
              <a:blipFill>
                <a:blip r:embed="rId3"/>
                <a:stretch>
                  <a:fillRect l="-3670" t="-4444" r="-2141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CBAB20-ACC5-83DC-DB40-408CF433BF14}"/>
                  </a:ext>
                </a:extLst>
              </p:cNvPr>
              <p:cNvSpPr txBox="1"/>
              <p:nvPr/>
            </p:nvSpPr>
            <p:spPr>
              <a:xfrm>
                <a:off x="1313241" y="4140024"/>
                <a:ext cx="75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= 5</a:t>
                </a:r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CBAB20-ACC5-83DC-DB40-408CF433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41" y="4140024"/>
                <a:ext cx="751424" cy="369332"/>
              </a:xfrm>
              <a:prstGeom prst="rect">
                <a:avLst/>
              </a:prstGeom>
              <a:blipFill>
                <a:blip r:embed="rId4"/>
                <a:stretch>
                  <a:fillRect t="-8197" r="-5645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/>
              <p:nvPr/>
            </p:nvSpPr>
            <p:spPr>
              <a:xfrm>
                <a:off x="1383091" y="3290500"/>
                <a:ext cx="154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91" y="3290500"/>
                <a:ext cx="1548437" cy="276999"/>
              </a:xfrm>
              <a:prstGeom prst="rect">
                <a:avLst/>
              </a:prstGeom>
              <a:blipFill>
                <a:blip r:embed="rId5"/>
                <a:stretch>
                  <a:fillRect l="-5118" t="-2222" r="-3150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4EFB6-A8E0-DF4A-33A3-0B9A3DB0A5AF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4EFB6-A8E0-DF4A-33A3-0B9A3DB0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7A78A-1922-37E3-FCB0-F4724F3DAAAF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3B0B56-A568-D26A-095C-AC41CB99CBD0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6D82-37A4-BA97-A6E0-C6645A9AB671}"/>
              </a:ext>
            </a:extLst>
          </p:cNvPr>
          <p:cNvSpPr txBox="1"/>
          <p:nvPr/>
        </p:nvSpPr>
        <p:spPr>
          <a:xfrm>
            <a:off x="544753" y="4980194"/>
            <a:ext cx="734460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Det </a:t>
            </a:r>
            <a:r>
              <a:rPr lang="en-US" b="1" dirty="0" err="1">
                <a:latin typeface="Century Gothic" panose="020B0502020202020204" pitchFamily="34" charset="0"/>
              </a:rPr>
              <a:t>här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allt</a:t>
            </a:r>
            <a:r>
              <a:rPr lang="en-US" b="1" dirty="0">
                <a:latin typeface="Century Gothic" panose="020B0502020202020204" pitchFamily="34" charset="0"/>
              </a:rPr>
              <a:t> vi </a:t>
            </a:r>
            <a:r>
              <a:rPr lang="en-US" b="1" dirty="0" err="1">
                <a:latin typeface="Century Gothic" panose="020B0502020202020204" pitchFamily="34" charset="0"/>
              </a:rPr>
              <a:t>behöver</a:t>
            </a:r>
            <a:r>
              <a:rPr lang="en-US" b="1" dirty="0">
                <a:latin typeface="Century Gothic" panose="020B0502020202020204" pitchFamily="34" charset="0"/>
              </a:rPr>
              <a:t> för </a:t>
            </a:r>
            <a:r>
              <a:rPr lang="en-US" b="1" dirty="0" err="1">
                <a:latin typeface="Century Gothic" panose="020B0502020202020204" pitchFamily="34" charset="0"/>
              </a:rPr>
              <a:t>att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utföra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ett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steg</a:t>
            </a:r>
            <a:r>
              <a:rPr lang="en-US" b="1" dirty="0">
                <a:latin typeface="Century Gothic" panose="020B0502020202020204" pitchFamily="34" charset="0"/>
              </a:rPr>
              <a:t> av Gradient Descent!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8E5C88-5645-932A-CA30-E9C5F2C98A20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12">
            <a:extLst>
              <a:ext uri="{FF2B5EF4-FFF2-40B4-BE49-F238E27FC236}">
                <a16:creationId xmlns:a16="http://schemas.microsoft.com/office/drawing/2014/main" id="{4A79B543-E0C8-6A59-5661-E8FC6AE4F61B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88340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7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function&#10;&#10;Description automatically generated">
            <a:extLst>
              <a:ext uri="{FF2B5EF4-FFF2-40B4-BE49-F238E27FC236}">
                <a16:creationId xmlns:a16="http://schemas.microsoft.com/office/drawing/2014/main" id="{9F0155DB-8871-8D9D-66A9-B99CA2E5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43" y="1345871"/>
            <a:ext cx="4965202" cy="3022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4826449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Gradient Descent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enkelt</a:t>
            </a:r>
            <a:r>
              <a:rPr lang="en-US" dirty="0">
                <a:latin typeface="Century Gothic" panose="020B0502020202020204" pitchFamily="34" charset="0"/>
              </a:rPr>
              <a:t> &amp;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går</a:t>
            </a:r>
            <a:r>
              <a:rPr lang="en-US" dirty="0">
                <a:latin typeface="Century Gothic" panose="020B0502020202020204" pitchFamily="34" charset="0"/>
              </a:rPr>
              <a:t> det till: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</a:t>
            </a:r>
            <a:r>
              <a:rPr lang="en-US" dirty="0" err="1">
                <a:latin typeface="Century Gothic" panose="020B0502020202020204" pitchFamily="34" charset="0"/>
              </a:rPr>
              <a:t>modifierar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gissning</a:t>
            </a:r>
            <a:r>
              <a:rPr lang="en-US" dirty="0">
                <a:latin typeface="Century Gothic" panose="020B0502020202020204" pitchFamily="34" charset="0"/>
              </a:rPr>
              <a:t> av x, </a:t>
            </a:r>
            <a:r>
              <a:rPr lang="en-US" dirty="0" err="1">
                <a:latin typeface="Century Gothic" panose="020B0502020202020204" pitchFamily="34" charset="0"/>
              </a:rPr>
              <a:t>genom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 err="1">
                <a:latin typeface="Century Gothic" panose="020B0502020202020204" pitchFamily="34" charset="0"/>
              </a:rPr>
              <a:t>backa</a:t>
            </a:r>
            <a:r>
              <a:rPr lang="en-US" dirty="0">
                <a:latin typeface="Century Gothic" panose="020B0502020202020204" pitchFamily="34" charset="0"/>
              </a:rPr>
              <a:t> lite </a:t>
            </a:r>
            <a:r>
              <a:rPr lang="en-US" dirty="0" err="1">
                <a:latin typeface="Century Gothic" panose="020B0502020202020204" pitchFamily="34" charset="0"/>
              </a:rPr>
              <a:t>grann</a:t>
            </a:r>
            <a:r>
              <a:rPr lang="en-US" dirty="0">
                <a:latin typeface="Century Gothic" panose="020B0502020202020204" pitchFamily="34" charset="0"/>
              </a:rPr>
              <a:t> I </a:t>
            </a:r>
            <a:r>
              <a:rPr lang="en-US" dirty="0" err="1">
                <a:latin typeface="Century Gothic" panose="020B0502020202020204" pitchFamily="34" charset="0"/>
              </a:rPr>
              <a:t>derivatans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riktning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Med </a:t>
            </a:r>
            <a:r>
              <a:rPr lang="en-US" dirty="0" err="1">
                <a:latin typeface="Century Gothic" panose="020B0502020202020204" pitchFamily="34" charset="0"/>
              </a:rPr>
              <a:t>andra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ord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nya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för x av </a:t>
            </a:r>
            <a:r>
              <a:rPr lang="en-US" dirty="0" err="1">
                <a:latin typeface="Century Gothic" panose="020B0502020202020204" pitchFamily="34" charset="0"/>
              </a:rPr>
              <a:t>följande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3A4EB6-9880-91B0-0A93-BC1EB8A88B55}"/>
                  </a:ext>
                </a:extLst>
              </p:cNvPr>
              <p:cNvSpPr txBox="1"/>
              <p:nvPr/>
            </p:nvSpPr>
            <p:spPr>
              <a:xfrm>
                <a:off x="545055" y="3748473"/>
                <a:ext cx="4096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3A4EB6-9880-91B0-0A93-BC1EB8A8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5" y="3748473"/>
                <a:ext cx="4096634" cy="276999"/>
              </a:xfrm>
              <a:prstGeom prst="rect">
                <a:avLst/>
              </a:prstGeom>
              <a:blipFill>
                <a:blip r:embed="rId4"/>
                <a:stretch>
                  <a:fillRect l="-446" t="-2222" r="-1042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13B656E-365B-F3BB-569E-28036AFA4948}"/>
              </a:ext>
            </a:extLst>
          </p:cNvPr>
          <p:cNvSpPr txBox="1"/>
          <p:nvPr/>
        </p:nvSpPr>
        <p:spPr>
          <a:xfrm>
            <a:off x="1143905" y="4623905"/>
            <a:ext cx="3155414" cy="8402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 err="1">
                <a:latin typeface="Century Gothic" panose="020B0502020202020204" pitchFamily="34" charset="0"/>
              </a:rPr>
              <a:t>Värde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som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kontrollerar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hur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mycket</a:t>
            </a:r>
            <a:r>
              <a:rPr lang="en-GB" dirty="0">
                <a:latin typeface="Century Gothic" panose="020B0502020202020204" pitchFamily="34" charset="0"/>
              </a:rPr>
              <a:t> vi </a:t>
            </a:r>
            <a:r>
              <a:rPr lang="en-GB" dirty="0" err="1">
                <a:latin typeface="Century Gothic" panose="020B0502020202020204" pitchFamily="34" charset="0"/>
              </a:rPr>
              <a:t>backar</a:t>
            </a:r>
            <a:r>
              <a:rPr lang="en-GB" dirty="0">
                <a:latin typeface="Century Gothic" panose="020B0502020202020204" pitchFamily="34" charset="0"/>
              </a:rPr>
              <a:t> – </a:t>
            </a:r>
            <a:r>
              <a:rPr lang="en-GB" dirty="0" err="1">
                <a:latin typeface="Century Gothic" panose="020B0502020202020204" pitchFamily="34" charset="0"/>
              </a:rPr>
              <a:t>kallas</a:t>
            </a:r>
            <a:r>
              <a:rPr lang="en-GB" dirty="0">
                <a:latin typeface="Century Gothic" panose="020B0502020202020204" pitchFamily="34" charset="0"/>
              </a:rPr>
              <a:t> för </a:t>
            </a:r>
            <a:r>
              <a:rPr lang="en-GB" i="1" dirty="0">
                <a:latin typeface="Century Gothic" panose="020B0502020202020204" pitchFamily="34" charset="0"/>
              </a:rPr>
              <a:t>learning rate.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B9A98C-461A-775D-BA4D-F1C8271B4404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1836057" y="4068315"/>
            <a:ext cx="885555" cy="5555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067A51-E14F-AB5A-B8EC-1BA52B92332E}"/>
              </a:ext>
            </a:extLst>
          </p:cNvPr>
          <p:cNvCxnSpPr>
            <a:stCxn id="47" idx="0"/>
          </p:cNvCxnSpPr>
          <p:nvPr/>
        </p:nvCxnSpPr>
        <p:spPr>
          <a:xfrm flipV="1">
            <a:off x="2721612" y="4025472"/>
            <a:ext cx="877931" cy="5984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5A11BB-EBA6-D865-7D02-88CE8AB0675E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5A11BB-EBA6-D865-7D02-88CE8AB0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D5712D-9CA4-D677-8898-E64FEEEF0260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19A857-D4BC-34F3-2C76-557BD629C61D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41528-846F-4587-EA10-9BB147DC7C22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2D82-BA40-287E-6C90-EBF6A54190C6}"/>
              </a:ext>
            </a:extLst>
          </p:cNvPr>
          <p:cNvCxnSpPr>
            <a:cxnSpLocks/>
          </p:cNvCxnSpPr>
          <p:nvPr/>
        </p:nvCxnSpPr>
        <p:spPr>
          <a:xfrm flipV="1">
            <a:off x="10710334" y="2915422"/>
            <a:ext cx="0" cy="1199378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531833-771E-3219-9DE1-43E3E3A40813}"/>
              </a:ext>
            </a:extLst>
          </p:cNvPr>
          <p:cNvCxnSpPr>
            <a:cxnSpLocks/>
          </p:cNvCxnSpPr>
          <p:nvPr/>
        </p:nvCxnSpPr>
        <p:spPr>
          <a:xfrm flipV="1">
            <a:off x="1071033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2C3BEA-DB98-56E0-5CBC-CA076133A658}"/>
                  </a:ext>
                </a:extLst>
              </p:cNvPr>
              <p:cNvSpPr txBox="1"/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2C3BEA-DB98-56E0-5CBC-CA076133A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31EC07-0704-2E47-DCC8-7AD6DD4D594A}"/>
              </a:ext>
            </a:extLst>
          </p:cNvPr>
          <p:cNvCxnSpPr>
            <a:cxnSpLocks/>
          </p:cNvCxnSpPr>
          <p:nvPr/>
        </p:nvCxnSpPr>
        <p:spPr>
          <a:xfrm flipH="1">
            <a:off x="7010400" y="2912247"/>
            <a:ext cx="3702563" cy="3175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9FCFA-B0D6-FD28-320E-BB3673376623}"/>
                  </a:ext>
                </a:extLst>
              </p:cNvPr>
              <p:cNvSpPr txBox="1"/>
              <p:nvPr/>
            </p:nvSpPr>
            <p:spPr>
              <a:xfrm>
                <a:off x="4795483" y="4890822"/>
                <a:ext cx="2188484" cy="276999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4=6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9FCFA-B0D6-FD28-320E-BB367337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483" y="4890822"/>
                <a:ext cx="2188484" cy="276999"/>
              </a:xfrm>
              <a:prstGeom prst="rect">
                <a:avLst/>
              </a:prstGeom>
              <a:blipFill>
                <a:blip r:embed="rId7"/>
                <a:stretch>
                  <a:fillRect l="-3039" r="-1381" b="-26531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028EB3-0D52-567A-235B-93F26C927B65}"/>
              </a:ext>
            </a:extLst>
          </p:cNvPr>
          <p:cNvCxnSpPr>
            <a:cxnSpLocks/>
          </p:cNvCxnSpPr>
          <p:nvPr/>
        </p:nvCxnSpPr>
        <p:spPr>
          <a:xfrm flipH="1" flipV="1">
            <a:off x="4019638" y="4031652"/>
            <a:ext cx="1105255" cy="7813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7" grpId="0" animBg="1"/>
      <p:bldP spid="20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a function&#10;&#10;Description automatically generated">
            <a:extLst>
              <a:ext uri="{FF2B5EF4-FFF2-40B4-BE49-F238E27FC236}">
                <a16:creationId xmlns:a16="http://schemas.microsoft.com/office/drawing/2014/main" id="{33A62A16-D8C8-B331-0C0C-68CF6BF4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43" y="1345871"/>
            <a:ext cx="4965202" cy="3022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515119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Men, </a:t>
            </a:r>
            <a:r>
              <a:rPr lang="en-US" dirty="0" err="1">
                <a:latin typeface="Century Gothic" panose="020B0502020202020204" pitchFamily="34" charset="0"/>
              </a:rPr>
              <a:t>jämför</a:t>
            </a:r>
            <a:r>
              <a:rPr lang="en-US" dirty="0">
                <a:latin typeface="Century Gothic" panose="020B0502020202020204" pitchFamily="34" charset="0"/>
              </a:rPr>
              <a:t> nu </a:t>
            </a:r>
            <a:r>
              <a:rPr lang="en-US" dirty="0" err="1">
                <a:latin typeface="Century Gothic" panose="020B0502020202020204" pitchFamily="34" charset="0"/>
              </a:rPr>
              <a:t>funktionens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båda</a:t>
            </a:r>
            <a:r>
              <a:rPr lang="en-US" dirty="0">
                <a:latin typeface="Century Gothic" panose="020B0502020202020204" pitchFamily="34" charset="0"/>
              </a:rPr>
              <a:t> x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C002AD-B9C0-0C5A-E2A9-00B8542A7681}"/>
                  </a:ext>
                </a:extLst>
              </p:cNvPr>
              <p:cNvSpPr txBox="1"/>
              <p:nvPr/>
            </p:nvSpPr>
            <p:spPr>
              <a:xfrm>
                <a:off x="565046" y="2033200"/>
                <a:ext cx="1991378" cy="276999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C002AD-B9C0-0C5A-E2A9-00B8542A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" y="2033200"/>
                <a:ext cx="1991378" cy="276999"/>
              </a:xfrm>
              <a:prstGeom prst="rect">
                <a:avLst/>
              </a:prstGeom>
              <a:blipFill>
                <a:blip r:embed="rId4"/>
                <a:stretch>
                  <a:fillRect l="-3343" t="-2083" r="-1824" b="-29167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4FECC1-6222-9857-3BE7-B513F6F3A41C}"/>
                  </a:ext>
                </a:extLst>
              </p:cNvPr>
              <p:cNvSpPr txBox="1"/>
              <p:nvPr/>
            </p:nvSpPr>
            <p:spPr>
              <a:xfrm>
                <a:off x="844469" y="4301733"/>
                <a:ext cx="5494097" cy="590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Century Gothic" panose="020B0502020202020204" pitchFamily="34" charset="0"/>
                  </a:rPr>
                  <a:t>Vår </a:t>
                </a:r>
                <a:r>
                  <a:rPr lang="en-US" dirty="0" err="1">
                    <a:latin typeface="Century Gothic" panose="020B0502020202020204" pitchFamily="34" charset="0"/>
                  </a:rPr>
                  <a:t>funktion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i="1" dirty="0">
                    <a:latin typeface="Century Gothic" panose="020B0502020202020204" pitchFamily="34" charset="0"/>
                  </a:rPr>
                  <a:t>f(x)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minskar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i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värde</a:t>
                </a:r>
                <a:r>
                  <a:rPr lang="en-US" dirty="0">
                    <a:latin typeface="Century Gothic" panose="020B0502020202020204" pitchFamily="34" charset="0"/>
                  </a:rPr>
                  <a:t> 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, </a:t>
                </a:r>
                <a:r>
                  <a:rPr lang="en-US" dirty="0" err="1">
                    <a:latin typeface="Century Gothic" panose="020B0502020202020204" pitchFamily="34" charset="0"/>
                  </a:rPr>
                  <a:t>jämfört</a:t>
                </a:r>
                <a:r>
                  <a:rPr lang="en-US" dirty="0">
                    <a:latin typeface="Century Gothic" panose="020B0502020202020204" pitchFamily="34" charset="0"/>
                  </a:rPr>
                  <a:t>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- </a:t>
                </a:r>
                <a:r>
                  <a:rPr lang="en-US" dirty="0" err="1">
                    <a:latin typeface="Century Gothic" panose="020B0502020202020204" pitchFamily="34" charset="0"/>
                  </a:rPr>
                  <a:t>vilket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är</a:t>
                </a:r>
                <a:r>
                  <a:rPr lang="en-US" dirty="0">
                    <a:latin typeface="Century Gothic" panose="020B0502020202020204" pitchFamily="34" charset="0"/>
                  </a:rPr>
                  <a:t> precis det vi </a:t>
                </a:r>
                <a:r>
                  <a:rPr lang="en-US" dirty="0" err="1">
                    <a:latin typeface="Century Gothic" panose="020B0502020202020204" pitchFamily="34" charset="0"/>
                  </a:rPr>
                  <a:t>eftersöker</a:t>
                </a:r>
                <a:r>
                  <a:rPr lang="en-US" dirty="0">
                    <a:latin typeface="Century Gothic" panose="020B0502020202020204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4FECC1-6222-9857-3BE7-B513F6F3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69" y="4301733"/>
                <a:ext cx="5494097" cy="590931"/>
              </a:xfrm>
              <a:prstGeom prst="rect">
                <a:avLst/>
              </a:prstGeom>
              <a:blipFill>
                <a:blip r:embed="rId5"/>
                <a:stretch>
                  <a:fillRect l="-999" t="-11340" r="-888" b="-15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74709-D553-C3F1-42CC-23EC2603CD2E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74709-D553-C3F1-42CC-23EC2603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E8918-C0E4-E869-992C-A5E79E09A12E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1C1AEE-5198-2B7E-FA1E-D9B8309C7904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28F7D-C531-44BD-CB5B-93A75E157BED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93C8C0-1945-554A-C6B7-9DE86127E503}"/>
              </a:ext>
            </a:extLst>
          </p:cNvPr>
          <p:cNvCxnSpPr>
            <a:cxnSpLocks/>
          </p:cNvCxnSpPr>
          <p:nvPr/>
        </p:nvCxnSpPr>
        <p:spPr>
          <a:xfrm flipV="1">
            <a:off x="10710334" y="2915422"/>
            <a:ext cx="0" cy="1199378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C20EE-5B99-34B2-346B-136EF51772B2}"/>
              </a:ext>
            </a:extLst>
          </p:cNvPr>
          <p:cNvCxnSpPr>
            <a:cxnSpLocks/>
          </p:cNvCxnSpPr>
          <p:nvPr/>
        </p:nvCxnSpPr>
        <p:spPr>
          <a:xfrm flipV="1">
            <a:off x="1071033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1C1420-E421-0D4E-6962-025A49808B10}"/>
                  </a:ext>
                </a:extLst>
              </p:cNvPr>
              <p:cNvSpPr txBox="1"/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1C1420-E421-0D4E-6962-025A4980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blipFill>
                <a:blip r:embed="rId7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845F01-0EB7-E09E-CB56-E3525396786A}"/>
              </a:ext>
            </a:extLst>
          </p:cNvPr>
          <p:cNvCxnSpPr>
            <a:cxnSpLocks/>
          </p:cNvCxnSpPr>
          <p:nvPr/>
        </p:nvCxnSpPr>
        <p:spPr>
          <a:xfrm flipH="1">
            <a:off x="7010400" y="2912247"/>
            <a:ext cx="3702563" cy="3175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94329-E16F-BB21-95BB-11187F28E288}"/>
                  </a:ext>
                </a:extLst>
              </p:cNvPr>
              <p:cNvSpPr txBox="1"/>
              <p:nvPr/>
            </p:nvSpPr>
            <p:spPr>
              <a:xfrm>
                <a:off x="551189" y="2686825"/>
                <a:ext cx="343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−4⋅5+4=</m:t>
                      </m:r>
                      <m:r>
                        <a:rPr lang="en-SE" b="1" i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94329-E16F-BB21-95BB-11187F28E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9" y="2686825"/>
                <a:ext cx="3431965" cy="276999"/>
              </a:xfrm>
              <a:prstGeom prst="rect">
                <a:avLst/>
              </a:prstGeom>
              <a:blipFill>
                <a:blip r:embed="rId8"/>
                <a:stretch>
                  <a:fillRect l="-2131" t="-4444" r="-1421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D943F8-7E9F-5EEC-5C56-80C7312B5E88}"/>
                  </a:ext>
                </a:extLst>
              </p:cNvPr>
              <p:cNvSpPr txBox="1"/>
              <p:nvPr/>
            </p:nvSpPr>
            <p:spPr>
              <a:xfrm>
                <a:off x="551188" y="3182408"/>
                <a:ext cx="4712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4.4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4.4)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4⋅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(4.4)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+4=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𝟕𝟔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D943F8-7E9F-5EEC-5C56-80C7312B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" y="3182408"/>
                <a:ext cx="4712251" cy="276999"/>
              </a:xfrm>
              <a:prstGeom prst="rect">
                <a:avLst/>
              </a:prstGeom>
              <a:blipFill>
                <a:blip r:embed="rId9"/>
                <a:stretch>
                  <a:fillRect l="-1294" t="-4444" r="-906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4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graph of a function&#10;&#10;Description automatically generated">
            <a:extLst>
              <a:ext uri="{FF2B5EF4-FFF2-40B4-BE49-F238E27FC236}">
                <a16:creationId xmlns:a16="http://schemas.microsoft.com/office/drawing/2014/main" id="{EE9AF4E8-3546-B5DD-8B73-52CC2E47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55745"/>
            <a:ext cx="4965202" cy="3013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77562D-F3B6-A58A-2C6A-A56D7C4F55BE}"/>
                  </a:ext>
                </a:extLst>
              </p:cNvPr>
              <p:cNvSpPr txBox="1"/>
              <p:nvPr/>
            </p:nvSpPr>
            <p:spPr>
              <a:xfrm>
                <a:off x="544753" y="1184929"/>
                <a:ext cx="4554262" cy="124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Låt </a:t>
                </a:r>
                <a:r>
                  <a:rPr lang="en-GB" dirty="0" err="1">
                    <a:latin typeface="Century Gothic" panose="020B0502020202020204" pitchFamily="34" charset="0"/>
                  </a:rPr>
                  <a:t>oss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fortsätta</a:t>
                </a:r>
                <a:r>
                  <a:rPr lang="en-GB" dirty="0">
                    <a:latin typeface="Century Gothic" panose="020B0502020202020204" pitchFamily="34" charset="0"/>
                  </a:rPr>
                  <a:t> på </a:t>
                </a:r>
                <a:r>
                  <a:rPr lang="en-GB" dirty="0" err="1">
                    <a:latin typeface="Century Gothic" panose="020B0502020202020204" pitchFamily="34" charset="0"/>
                  </a:rPr>
                  <a:t>exakt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samma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sätt</a:t>
                </a:r>
                <a:r>
                  <a:rPr lang="en-GB" dirty="0">
                    <a:latin typeface="Century Gothic" panose="020B0502020202020204" pitchFamily="34" charset="0"/>
                  </a:rPr>
                  <a:t>! Vi har 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entury Gothic" panose="020B0502020202020204" pitchFamily="34" charset="0"/>
                  </a:rPr>
                  <a:t>= 4.4 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Vårt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nästa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värde</a:t>
                </a:r>
                <a:r>
                  <a:rPr lang="en-GB" dirty="0">
                    <a:latin typeface="Century Gothic" panose="020B0502020202020204" pitchFamily="34" charset="0"/>
                  </a:rPr>
                  <a:t> på</a:t>
                </a:r>
                <a:r>
                  <a:rPr lang="en-SE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Century Gothic" panose="020B0502020202020204" pitchFamily="34" charset="0"/>
                  </a:rPr>
                  <a:t>ges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av</a:t>
                </a:r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77562D-F3B6-A58A-2C6A-A56D7C4F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1184929"/>
                <a:ext cx="4554262" cy="1243417"/>
              </a:xfrm>
              <a:prstGeom prst="rect">
                <a:avLst/>
              </a:prstGeom>
              <a:blipFill>
                <a:blip r:embed="rId4"/>
                <a:stretch>
                  <a:fillRect l="-1071" t="-4902" r="-1205" b="-58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E6DBF7-5DB7-0C5B-F253-27DEA5D3BD2B}"/>
                  </a:ext>
                </a:extLst>
              </p:cNvPr>
              <p:cNvSpPr txBox="1"/>
              <p:nvPr/>
            </p:nvSpPr>
            <p:spPr>
              <a:xfrm>
                <a:off x="544753" y="2831713"/>
                <a:ext cx="4572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4.4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4.8=</m:t>
                      </m:r>
                      <m:r>
                        <a:rPr lang="en-GB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.92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E6DBF7-5DB7-0C5B-F253-27DEA5D3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2831713"/>
                <a:ext cx="4572214" cy="276999"/>
              </a:xfrm>
              <a:prstGeom prst="rect">
                <a:avLst/>
              </a:prstGeom>
              <a:blipFill>
                <a:blip r:embed="rId5"/>
                <a:stretch>
                  <a:fillRect l="-267" t="-4444" r="-93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0588B-E724-BCEB-4C6C-6FACE8599A78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0588B-E724-BCEB-4C6C-6FACE859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AF498-F238-EE87-8019-5169D5888584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7E01F-4F95-4674-10B8-D43A09E963AE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027F3-8038-1635-ACA1-140775CBC209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AF75E8-BFCD-C40B-D955-11DA3F75EA0A}"/>
              </a:ext>
            </a:extLst>
          </p:cNvPr>
          <p:cNvCxnSpPr>
            <a:cxnSpLocks/>
          </p:cNvCxnSpPr>
          <p:nvPr/>
        </p:nvCxnSpPr>
        <p:spPr>
          <a:xfrm flipV="1">
            <a:off x="10710334" y="2915422"/>
            <a:ext cx="0" cy="1199378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29CE79-1E16-8E23-33F5-06C8A2C4570F}"/>
              </a:ext>
            </a:extLst>
          </p:cNvPr>
          <p:cNvCxnSpPr>
            <a:cxnSpLocks/>
          </p:cNvCxnSpPr>
          <p:nvPr/>
        </p:nvCxnSpPr>
        <p:spPr>
          <a:xfrm flipV="1">
            <a:off x="1071033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78D126-6C28-B4E0-97E2-970D0CDBED65}"/>
                  </a:ext>
                </a:extLst>
              </p:cNvPr>
              <p:cNvSpPr txBox="1"/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78D126-6C28-B4E0-97E2-970D0CDB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blipFill>
                <a:blip r:embed="rId7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BC2A17-7DB5-BEC8-AFE3-092B5C2F2CD5}"/>
              </a:ext>
            </a:extLst>
          </p:cNvPr>
          <p:cNvCxnSpPr>
            <a:cxnSpLocks/>
          </p:cNvCxnSpPr>
          <p:nvPr/>
        </p:nvCxnSpPr>
        <p:spPr>
          <a:xfrm flipH="1">
            <a:off x="7010400" y="2912247"/>
            <a:ext cx="3702563" cy="3175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A4754A-60C0-C189-9442-E72952A4FD5C}"/>
              </a:ext>
            </a:extLst>
          </p:cNvPr>
          <p:cNvCxnSpPr>
            <a:cxnSpLocks/>
          </p:cNvCxnSpPr>
          <p:nvPr/>
        </p:nvCxnSpPr>
        <p:spPr>
          <a:xfrm flipV="1">
            <a:off x="10424584" y="3344333"/>
            <a:ext cx="0" cy="770467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2D6929-FEEF-37D1-32D1-7DE0B66D8583}"/>
              </a:ext>
            </a:extLst>
          </p:cNvPr>
          <p:cNvCxnSpPr>
            <a:cxnSpLocks/>
          </p:cNvCxnSpPr>
          <p:nvPr/>
        </p:nvCxnSpPr>
        <p:spPr>
          <a:xfrm flipH="1">
            <a:off x="7016648" y="3341158"/>
            <a:ext cx="3409251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67796F-00A5-5077-DFCF-DAE2B4A10B8C}"/>
              </a:ext>
            </a:extLst>
          </p:cNvPr>
          <p:cNvCxnSpPr>
            <a:cxnSpLocks/>
          </p:cNvCxnSpPr>
          <p:nvPr/>
        </p:nvCxnSpPr>
        <p:spPr>
          <a:xfrm flipV="1">
            <a:off x="1042458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1EB312-378D-85C4-5D38-04113E8D71D5}"/>
                  </a:ext>
                </a:extLst>
              </p:cNvPr>
              <p:cNvSpPr txBox="1"/>
              <p:nvPr/>
            </p:nvSpPr>
            <p:spPr>
              <a:xfrm>
                <a:off x="10254158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1EB312-378D-85C4-5D38-04113E8D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158" y="5093553"/>
                <a:ext cx="340852" cy="418576"/>
              </a:xfrm>
              <a:prstGeom prst="rect">
                <a:avLst/>
              </a:prstGeom>
              <a:blipFill>
                <a:blip r:embed="rId8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2DEFCD-25EC-E42D-D94A-BFA15AA2FC3B}"/>
                  </a:ext>
                </a:extLst>
              </p:cNvPr>
              <p:cNvSpPr txBox="1"/>
              <p:nvPr/>
            </p:nvSpPr>
            <p:spPr>
              <a:xfrm>
                <a:off x="544753" y="3453823"/>
                <a:ext cx="4554262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Vi ser </a:t>
                </a:r>
                <a:r>
                  <a:rPr lang="en-GB" dirty="0" err="1">
                    <a:latin typeface="Century Gothic" panose="020B0502020202020204" pitchFamily="34" charset="0"/>
                  </a:rPr>
                  <a:t>direkt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ur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grafen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) </a:t>
                </a:r>
                <a:r>
                  <a:rPr lang="en-US" dirty="0" err="1">
                    <a:latin typeface="Century Gothic" panose="020B0502020202020204" pitchFamily="34" charset="0"/>
                  </a:rPr>
                  <a:t>är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mindre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än</a:t>
                </a:r>
                <a:r>
                  <a:rPr lang="en-US" dirty="0">
                    <a:latin typeface="Century Gothic" panose="020B0502020202020204" pitchFamily="34" charset="0"/>
                  </a:rPr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– </a:t>
                </a:r>
                <a:r>
                  <a:rPr lang="en-US" dirty="0" err="1">
                    <a:latin typeface="Century Gothic" panose="020B0502020202020204" pitchFamily="34" charset="0"/>
                  </a:rPr>
                  <a:t>kontrollera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själv</a:t>
                </a:r>
                <a:r>
                  <a:rPr lang="en-US" dirty="0">
                    <a:latin typeface="Century Gothic" panose="020B0502020202020204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2DEFCD-25EC-E42D-D94A-BFA15AA2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3453823"/>
                <a:ext cx="4554262" cy="590931"/>
              </a:xfrm>
              <a:prstGeom prst="rect">
                <a:avLst/>
              </a:prstGeom>
              <a:blipFill>
                <a:blip r:embed="rId9"/>
                <a:stretch>
                  <a:fillRect l="-1071" t="-11340" r="-1205" b="-15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5CA7848-FAAE-BE7B-3689-3248D82DE0FD}"/>
              </a:ext>
            </a:extLst>
          </p:cNvPr>
          <p:cNvSpPr txBox="1"/>
          <p:nvPr/>
        </p:nvSpPr>
        <p:spPr>
          <a:xfrm>
            <a:off x="3818869" y="4603686"/>
            <a:ext cx="4554262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b="1" dirty="0" err="1">
                <a:latin typeface="Century Gothic" panose="020B0502020202020204" pitchFamily="34" charset="0"/>
              </a:rPr>
              <a:t>Toppen</a:t>
            </a:r>
            <a:r>
              <a:rPr lang="en-GB" b="1" dirty="0">
                <a:latin typeface="Century Gothic" panose="020B0502020202020204" pitchFamily="34" charset="0"/>
              </a:rPr>
              <a:t>, så </a:t>
            </a:r>
            <a:r>
              <a:rPr lang="en-GB" b="1" dirty="0" err="1">
                <a:latin typeface="Century Gothic" panose="020B0502020202020204" pitchFamily="34" charset="0"/>
              </a:rPr>
              <a:t>detta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verkar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fungera</a:t>
            </a:r>
            <a:r>
              <a:rPr lang="en-GB" b="1" dirty="0">
                <a:latin typeface="Century Gothic" panose="020B0502020202020204" pitchFamily="34" charset="0"/>
              </a:rPr>
              <a:t>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GB" b="1" dirty="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b="1" dirty="0">
                <a:latin typeface="Century Gothic" panose="020B0502020202020204" pitchFamily="34" charset="0"/>
              </a:rPr>
              <a:t>Vi </a:t>
            </a:r>
            <a:r>
              <a:rPr lang="en-GB" b="1" dirty="0" err="1">
                <a:latin typeface="Century Gothic" panose="020B0502020202020204" pitchFamily="34" charset="0"/>
              </a:rPr>
              <a:t>hittar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nya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värden</a:t>
            </a:r>
            <a:r>
              <a:rPr lang="en-GB" b="1" dirty="0">
                <a:latin typeface="Century Gothic" panose="020B0502020202020204" pitchFamily="34" charset="0"/>
              </a:rPr>
              <a:t> på x </a:t>
            </a:r>
            <a:r>
              <a:rPr lang="en-GB" b="1" dirty="0" err="1">
                <a:latin typeface="Century Gothic" panose="020B0502020202020204" pitchFamily="34" charset="0"/>
              </a:rPr>
              <a:t>som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ständigt</a:t>
            </a:r>
            <a:r>
              <a:rPr lang="en-GB" b="1" dirty="0">
                <a:latin typeface="Century Gothic" panose="020B0502020202020204" pitchFamily="34" charset="0"/>
              </a:rPr>
              <a:t> tar </a:t>
            </a:r>
            <a:r>
              <a:rPr lang="en-GB" b="1" dirty="0" err="1">
                <a:latin typeface="Century Gothic" panose="020B0502020202020204" pitchFamily="34" charset="0"/>
              </a:rPr>
              <a:t>oss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närmare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funktionens</a:t>
            </a:r>
            <a:r>
              <a:rPr lang="en-GB" b="1" dirty="0">
                <a:latin typeface="Century Gothic" panose="020B0502020202020204" pitchFamily="34" charset="0"/>
              </a:rPr>
              <a:t> minimum!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/>
              <p:nvPr/>
            </p:nvSpPr>
            <p:spPr>
              <a:xfrm>
                <a:off x="544753" y="1355745"/>
                <a:ext cx="6027497" cy="345017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Vi </a:t>
                </a:r>
                <a:r>
                  <a:rPr lang="en-GB" dirty="0" err="1">
                    <a:latin typeface="Century Gothic" panose="020B0502020202020204" pitchFamily="34" charset="0"/>
                  </a:rPr>
                  <a:t>kan</a:t>
                </a:r>
                <a:r>
                  <a:rPr lang="en-GB" dirty="0">
                    <a:latin typeface="Century Gothic" panose="020B0502020202020204" pitchFamily="34" charset="0"/>
                  </a:rPr>
                  <a:t> nu </a:t>
                </a:r>
                <a:r>
                  <a:rPr lang="en-GB" dirty="0" err="1">
                    <a:latin typeface="Century Gothic" panose="020B0502020202020204" pitchFamily="34" charset="0"/>
                  </a:rPr>
                  <a:t>fortsätta</a:t>
                </a:r>
                <a:r>
                  <a:rPr lang="en-GB" dirty="0">
                    <a:latin typeface="Century Gothic" panose="020B0502020202020204" pitchFamily="34" charset="0"/>
                  </a:rPr>
                  <a:t> på </a:t>
                </a:r>
                <a:r>
                  <a:rPr lang="en-GB" dirty="0" err="1">
                    <a:latin typeface="Century Gothic" panose="020B0502020202020204" pitchFamily="34" charset="0"/>
                  </a:rPr>
                  <a:t>exakt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samma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sätt</a:t>
                </a:r>
                <a:r>
                  <a:rPr lang="en-GB" dirty="0">
                    <a:latin typeface="Century Gothic" panose="020B0502020202020204" pitchFamily="34" charset="0"/>
                  </a:rPr>
                  <a:t>, </a:t>
                </a:r>
                <a:r>
                  <a:rPr lang="en-GB" dirty="0" err="1">
                    <a:latin typeface="Century Gothic" panose="020B0502020202020204" pitchFamily="34" charset="0"/>
                  </a:rPr>
                  <a:t>hela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vägen</a:t>
                </a:r>
                <a:r>
                  <a:rPr lang="en-GB" dirty="0">
                    <a:latin typeface="Century Gothic" panose="020B0502020202020204" pitchFamily="34" charset="0"/>
                  </a:rPr>
                  <a:t> tills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vi får det x-</a:t>
                </a:r>
                <a:r>
                  <a:rPr lang="en-GB" dirty="0" err="1">
                    <a:latin typeface="Century Gothic" panose="020B0502020202020204" pitchFamily="34" charset="0"/>
                  </a:rPr>
                  <a:t>värde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som</a:t>
                </a:r>
                <a:r>
                  <a:rPr lang="en-GB" dirty="0">
                    <a:latin typeface="Century Gothic" panose="020B0502020202020204" pitchFamily="34" charset="0"/>
                  </a:rPr>
                  <a:t> ger </a:t>
                </a:r>
                <a:r>
                  <a:rPr lang="en-GB" dirty="0" err="1">
                    <a:latin typeface="Century Gothic" panose="020B0502020202020204" pitchFamily="34" charset="0"/>
                  </a:rPr>
                  <a:t>oss</a:t>
                </a:r>
                <a:r>
                  <a:rPr lang="en-GB" dirty="0">
                    <a:latin typeface="Century Gothic" panose="020B0502020202020204" pitchFamily="34" charset="0"/>
                  </a:rPr>
                  <a:t> det </a:t>
                </a:r>
                <a:r>
                  <a:rPr lang="en-GB" dirty="0" err="1">
                    <a:latin typeface="Century Gothic" panose="020B0502020202020204" pitchFamily="34" charset="0"/>
                  </a:rPr>
                  <a:t>minsta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funktionsvärdet</a:t>
                </a:r>
                <a:r>
                  <a:rPr lang="en-GB" dirty="0">
                    <a:latin typeface="Century Gothic" panose="020B0502020202020204" pitchFamily="34" charset="0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Formeln</a:t>
                </a:r>
                <a:r>
                  <a:rPr lang="en-GB" dirty="0">
                    <a:latin typeface="Century Gothic" panose="020B0502020202020204" pitchFamily="34" charset="0"/>
                  </a:rPr>
                  <a:t> för iteration är: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0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Detta </a:t>
                </a:r>
                <a:r>
                  <a:rPr lang="en-GB" dirty="0" err="1">
                    <a:latin typeface="Century Gothic" panose="020B0502020202020204" pitchFamily="34" charset="0"/>
                  </a:rPr>
                  <a:t>kallas</a:t>
                </a:r>
                <a:r>
                  <a:rPr lang="en-GB" dirty="0">
                    <a:latin typeface="Century Gothic" panose="020B0502020202020204" pitchFamily="34" charset="0"/>
                  </a:rPr>
                  <a:t> för Gradient Descent.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i="0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vår</a:t>
                </a:r>
                <a:r>
                  <a:rPr lang="en-US" dirty="0">
                    <a:latin typeface="Century Gothic" panose="020B0502020202020204" pitchFamily="34" charset="0"/>
                  </a:rPr>
                  <a:t> learning rate, </a:t>
                </a:r>
                <a:r>
                  <a:rPr lang="en-US" dirty="0" err="1">
                    <a:latin typeface="Century Gothic" panose="020B0502020202020204" pitchFamily="34" charset="0"/>
                  </a:rPr>
                  <a:t>och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kan</a:t>
                </a:r>
                <a:r>
                  <a:rPr lang="en-US" dirty="0">
                    <a:latin typeface="Century Gothic" panose="020B0502020202020204" pitchFamily="34" charset="0"/>
                  </a:rPr>
                  <a:t> anta </a:t>
                </a:r>
                <a:r>
                  <a:rPr lang="en-US" dirty="0" err="1">
                    <a:latin typeface="Century Gothic" panose="020B0502020202020204" pitchFamily="34" charset="0"/>
                  </a:rPr>
                  <a:t>olika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värden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1355745"/>
                <a:ext cx="6027497" cy="3450175"/>
              </a:xfrm>
              <a:prstGeom prst="rect">
                <a:avLst/>
              </a:prstGeom>
              <a:blipFill>
                <a:blip r:embed="rId3"/>
                <a:stretch>
                  <a:fillRect l="-503" t="-1224" r="-603" b="-122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E3C6A8C-D56F-39A2-1F12-4BB439D93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55745"/>
            <a:ext cx="4965202" cy="30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/>
              <p:nvPr/>
            </p:nvSpPr>
            <p:spPr>
              <a:xfrm>
                <a:off x="544753" y="1348657"/>
                <a:ext cx="5494097" cy="107106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Gradient Descent: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1348657"/>
                <a:ext cx="5494097" cy="1071062"/>
              </a:xfrm>
              <a:prstGeom prst="rect">
                <a:avLst/>
              </a:prstGeom>
              <a:blipFill>
                <a:blip r:embed="rId3"/>
                <a:stretch>
                  <a:fillRect l="-551" t="-3846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E3C6A8C-D56F-39A2-1F12-4BB439D93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55745"/>
            <a:ext cx="4965202" cy="3013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174C32-72E2-E4CF-147B-0A9AE04BAF5C}"/>
                  </a:ext>
                </a:extLst>
              </p:cNvPr>
              <p:cNvSpPr txBox="1"/>
              <p:nvPr/>
            </p:nvSpPr>
            <p:spPr>
              <a:xfrm>
                <a:off x="544753" y="2862272"/>
                <a:ext cx="60960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Obs</a:t>
                </a:r>
                <a:r>
                  <a:rPr lang="en-GB" dirty="0">
                    <a:latin typeface="Century Gothic" panose="020B0502020202020204" pitchFamily="34" charset="0"/>
                  </a:rPr>
                  <a:t>! </a:t>
                </a:r>
                <a:r>
                  <a:rPr lang="en-GB" dirty="0" err="1">
                    <a:latin typeface="Century Gothic" panose="020B0502020202020204" pitchFamily="34" charset="0"/>
                  </a:rPr>
                  <a:t>Lägg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märke</a:t>
                </a:r>
                <a:r>
                  <a:rPr lang="en-GB" dirty="0">
                    <a:latin typeface="Century Gothic" panose="020B0502020202020204" pitchFamily="34" charset="0"/>
                  </a:rPr>
                  <a:t> till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vi </a:t>
                </a:r>
                <a:r>
                  <a:rPr lang="en-GB" dirty="0" err="1">
                    <a:latin typeface="Century Gothic" panose="020B0502020202020204" pitchFamily="34" charset="0"/>
                  </a:rPr>
                  <a:t>automatiskt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verkar</a:t>
                </a:r>
                <a:r>
                  <a:rPr lang="en-GB" dirty="0">
                    <a:latin typeface="Century Gothic" panose="020B0502020202020204" pitchFamily="34" charset="0"/>
                  </a:rPr>
                  <a:t> ta </a:t>
                </a:r>
                <a:r>
                  <a:rPr lang="en-GB" dirty="0" err="1">
                    <a:latin typeface="Century Gothic" panose="020B0502020202020204" pitchFamily="34" charset="0"/>
                  </a:rPr>
                  <a:t>kortare</a:t>
                </a:r>
                <a:r>
                  <a:rPr lang="en-GB" dirty="0">
                    <a:latin typeface="Century Gothic" panose="020B0502020202020204" pitchFamily="34" charset="0"/>
                  </a:rPr>
                  <a:t> och </a:t>
                </a:r>
                <a:r>
                  <a:rPr lang="en-GB" dirty="0" err="1">
                    <a:latin typeface="Century Gothic" panose="020B0502020202020204" pitchFamily="34" charset="0"/>
                  </a:rPr>
                  <a:t>kortare</a:t>
                </a:r>
                <a:r>
                  <a:rPr lang="en-GB" dirty="0">
                    <a:latin typeface="Century Gothic" panose="020B0502020202020204" pitchFamily="34" charset="0"/>
                  </a:rPr>
                  <a:t> steg för </a:t>
                </a:r>
                <a:r>
                  <a:rPr lang="en-GB" dirty="0" err="1">
                    <a:latin typeface="Century Gothic" panose="020B0502020202020204" pitchFamily="34" charset="0"/>
                  </a:rPr>
                  <a:t>varje</a:t>
                </a:r>
                <a:r>
                  <a:rPr lang="en-GB" dirty="0">
                    <a:latin typeface="Century Gothic" panose="020B0502020202020204" pitchFamily="34" charset="0"/>
                  </a:rPr>
                  <a:t> gang vi ‘</a:t>
                </a:r>
                <a:r>
                  <a:rPr lang="en-GB" dirty="0" err="1">
                    <a:latin typeface="Century Gothic" panose="020B0502020202020204" pitchFamily="34" charset="0"/>
                  </a:rPr>
                  <a:t>backar</a:t>
                </a:r>
                <a:r>
                  <a:rPr lang="en-GB" dirty="0">
                    <a:latin typeface="Century Gothic" panose="020B0502020202020204" pitchFamily="34" charset="0"/>
                  </a:rPr>
                  <a:t>’. 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Det ser </a:t>
                </a:r>
                <a:r>
                  <a:rPr lang="en-GB" dirty="0" err="1">
                    <a:latin typeface="Century Gothic" panose="020B0502020202020204" pitchFamily="34" charset="0"/>
                  </a:rPr>
                  <a:t>ni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grafen</a:t>
                </a:r>
                <a:r>
                  <a:rPr lang="en-GB" dirty="0">
                    <a:latin typeface="Century Gothic" panose="020B0502020202020204" pitchFamily="34" charset="0"/>
                  </a:rPr>
                  <a:t>, </a:t>
                </a:r>
                <a:r>
                  <a:rPr lang="en-GB" dirty="0" err="1">
                    <a:latin typeface="Century Gothic" panose="020B0502020202020204" pitchFamily="34" charset="0"/>
                  </a:rPr>
                  <a:t>då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varje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punkt</a:t>
                </a:r>
                <a:r>
                  <a:rPr lang="en-GB" dirty="0">
                    <a:latin typeface="Century Gothic" panose="020B0502020202020204" pitchFamily="34" charset="0"/>
                  </a:rPr>
                  <a:t> ligger </a:t>
                </a:r>
                <a:r>
                  <a:rPr lang="en-GB" dirty="0" err="1">
                    <a:latin typeface="Century Gothic" panose="020B0502020202020204" pitchFamily="34" charset="0"/>
                  </a:rPr>
                  <a:t>tätare</a:t>
                </a:r>
                <a:r>
                  <a:rPr lang="en-GB" dirty="0">
                    <a:latin typeface="Century Gothic" panose="020B0502020202020204" pitchFamily="34" charset="0"/>
                  </a:rPr>
                  <a:t> och </a:t>
                </a:r>
                <a:r>
                  <a:rPr lang="en-GB" dirty="0" err="1">
                    <a:latin typeface="Century Gothic" panose="020B0502020202020204" pitchFamily="34" charset="0"/>
                  </a:rPr>
                  <a:t>tätare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inpå</a:t>
                </a:r>
                <a:r>
                  <a:rPr lang="en-GB" dirty="0">
                    <a:latin typeface="Century Gothic" panose="020B0502020202020204" pitchFamily="34" charset="0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Anledning</a:t>
                </a:r>
                <a:r>
                  <a:rPr lang="en-GB" dirty="0">
                    <a:latin typeface="Century Gothic" panose="020B0502020202020204" pitchFamily="34" charset="0"/>
                  </a:rPr>
                  <a:t> är </a:t>
                </a:r>
                <a:r>
                  <a:rPr lang="en-GB" dirty="0" err="1">
                    <a:latin typeface="Century Gothic" panose="020B0502020202020204" pitchFamily="34" charset="0"/>
                  </a:rPr>
                  <a:t>helt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enkelt</a:t>
                </a:r>
                <a:r>
                  <a:rPr lang="en-GB" dirty="0">
                    <a:latin typeface="Century Gothic" panose="020B0502020202020204" pitchFamily="34" charset="0"/>
                  </a:rPr>
                  <a:t> för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lutning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blir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mindre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och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mindre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ju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närmare</a:t>
                </a:r>
                <a:r>
                  <a:rPr lang="en-US" dirty="0">
                    <a:latin typeface="Century Gothic" panose="020B0502020202020204" pitchFamily="34" charset="0"/>
                  </a:rPr>
                  <a:t> vi </a:t>
                </a:r>
                <a:r>
                  <a:rPr lang="en-US" dirty="0" err="1">
                    <a:latin typeface="Century Gothic" panose="020B0502020202020204" pitchFamily="34" charset="0"/>
                  </a:rPr>
                  <a:t>kommer</a:t>
                </a:r>
                <a:r>
                  <a:rPr lang="en-US" dirty="0">
                    <a:latin typeface="Century Gothic" panose="020B0502020202020204" pitchFamily="34" charset="0"/>
                  </a:rPr>
                  <a:t> minimum.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Century Gothic" panose="020B0502020202020204" pitchFamily="34" charset="0"/>
                  </a:rPr>
                  <a:t>Vid minimum (x=2) </a:t>
                </a:r>
                <a:r>
                  <a:rPr lang="en-US" dirty="0" err="1">
                    <a:latin typeface="Century Gothic" panose="020B0502020202020204" pitchFamily="34" charset="0"/>
                  </a:rPr>
                  <a:t>så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blir</a:t>
                </a:r>
                <a:r>
                  <a:rPr lang="en-US" dirty="0">
                    <a:latin typeface="Century Gothic" panose="020B0502020202020204" pitchFamily="34" charset="0"/>
                  </a:rPr>
                  <a:t> den </a:t>
                </a:r>
                <a:r>
                  <a:rPr lang="en-US" dirty="0" err="1">
                    <a:latin typeface="Century Gothic" panose="020B0502020202020204" pitchFamily="34" charset="0"/>
                  </a:rPr>
                  <a:t>exakt</a:t>
                </a:r>
                <a:r>
                  <a:rPr lang="en-US" dirty="0">
                    <a:latin typeface="Century Gothic" panose="020B0502020202020204" pitchFamily="34" charset="0"/>
                  </a:rPr>
                  <a:t> noll!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Kontrollera</a:t>
                </a:r>
                <a:r>
                  <a:rPr lang="en-US" b="1" dirty="0">
                    <a:latin typeface="Century Gothic" panose="020B050202020202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174C32-72E2-E4CF-147B-0A9AE04BA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2862272"/>
                <a:ext cx="6096000" cy="3046988"/>
              </a:xfrm>
              <a:prstGeom prst="rect">
                <a:avLst/>
              </a:prstGeom>
              <a:blipFill>
                <a:blip r:embed="rId5"/>
                <a:stretch>
                  <a:fillRect l="-800" t="-2204" r="-900" b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3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>
                <a:latin typeface="Century Gothic" panose="020B0502020202020204" pitchFamily="34" charset="0"/>
              </a:rPr>
              <a:t>Konsten att lära</a:t>
            </a:r>
            <a:endParaRPr lang="en-GB" altLang="en-SE" sz="1600">
              <a:latin typeface="Century Gothic" panose="020B0502020202020204" pitchFamily="34" charset="0"/>
            </a:endParaRPr>
          </a:p>
          <a:p>
            <a:r>
              <a:rPr lang="en-GB" altLang="en-SE" sz="1600">
                <a:latin typeface="Century Gothic" panose="020B0502020202020204" pitchFamily="34" charset="0"/>
              </a:rPr>
              <a:t>			</a:t>
            </a:r>
            <a:r>
              <a:rPr lang="en-GB" altLang="en-SE" sz="180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A0C560-73E1-C733-F14B-52F57A46D781}"/>
              </a:ext>
            </a:extLst>
          </p:cNvPr>
          <p:cNvSpPr txBox="1"/>
          <p:nvPr/>
        </p:nvSpPr>
        <p:spPr>
          <a:xfrm>
            <a:off x="544753" y="1355745"/>
            <a:ext cx="5494097" cy="37825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Vi har </a:t>
            </a:r>
            <a:r>
              <a:rPr lang="en-GB" dirty="0" err="1">
                <a:latin typeface="Century Gothic" panose="020B0502020202020204" pitchFamily="34" charset="0"/>
              </a:rPr>
              <a:t>gått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igenom</a:t>
            </a:r>
            <a:r>
              <a:rPr lang="en-GB" dirty="0">
                <a:latin typeface="Century Gothic" panose="020B0502020202020204" pitchFamily="34" charset="0"/>
              </a:rPr>
              <a:t> Gradient Descent för en </a:t>
            </a:r>
            <a:r>
              <a:rPr lang="en-GB" dirty="0" err="1">
                <a:latin typeface="Century Gothic" panose="020B0502020202020204" pitchFamily="34" charset="0"/>
              </a:rPr>
              <a:t>variabel</a:t>
            </a:r>
            <a:r>
              <a:rPr lang="en-GB" dirty="0">
                <a:latin typeface="Century Gothic" panose="020B0502020202020204" pitchFamily="34" charset="0"/>
              </a:rPr>
              <a:t>, men </a:t>
            </a:r>
            <a:r>
              <a:rPr lang="en-GB" dirty="0" err="1">
                <a:latin typeface="Century Gothic" panose="020B0502020202020204" pitchFamily="34" charset="0"/>
              </a:rPr>
              <a:t>faktum</a:t>
            </a:r>
            <a:r>
              <a:rPr lang="en-GB" dirty="0">
                <a:latin typeface="Century Gothic" panose="020B0502020202020204" pitchFamily="34" charset="0"/>
              </a:rPr>
              <a:t> är </a:t>
            </a:r>
            <a:r>
              <a:rPr lang="en-GB" dirty="0" err="1">
                <a:latin typeface="Century Gothic" panose="020B0502020202020204" pitchFamily="34" charset="0"/>
              </a:rPr>
              <a:t>att</a:t>
            </a:r>
            <a:r>
              <a:rPr lang="en-GB" dirty="0">
                <a:latin typeface="Century Gothic" panose="020B0502020202020204" pitchFamily="34" charset="0"/>
              </a:rPr>
              <a:t> vi </a:t>
            </a:r>
            <a:r>
              <a:rPr lang="en-GB" dirty="0" err="1">
                <a:latin typeface="Century Gothic" panose="020B0502020202020204" pitchFamily="34" charset="0"/>
              </a:rPr>
              <a:t>kan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använda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exakt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samma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metod</a:t>
            </a:r>
            <a:r>
              <a:rPr lang="en-GB" dirty="0">
                <a:latin typeface="Century Gothic" panose="020B0502020202020204" pitchFamily="34" charset="0"/>
              </a:rPr>
              <a:t> för </a:t>
            </a:r>
            <a:r>
              <a:rPr lang="en-GB" dirty="0" err="1">
                <a:latin typeface="Century Gothic" panose="020B0502020202020204" pitchFamily="34" charset="0"/>
              </a:rPr>
              <a:t>funktioner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av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flera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variabler</a:t>
            </a:r>
            <a:r>
              <a:rPr lang="en-GB" dirty="0">
                <a:latin typeface="Century Gothic" panose="020B0502020202020204" pitchFamily="34" charset="0"/>
              </a:rPr>
              <a:t>, </a:t>
            </a:r>
            <a:r>
              <a:rPr lang="en-GB" dirty="0" err="1">
                <a:latin typeface="Century Gothic" panose="020B0502020202020204" pitchFamily="34" charset="0"/>
              </a:rPr>
              <a:t>som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t.ex</a:t>
            </a:r>
            <a:r>
              <a:rPr lang="en-GB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i="1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1. h(x) = </a:t>
            </a:r>
            <a:r>
              <a:rPr lang="en-GB" dirty="0" err="1">
                <a:latin typeface="Century Gothic" panose="020B0502020202020204" pitchFamily="34" charset="0"/>
              </a:rPr>
              <a:t>ax+b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GB" sz="1200" i="1" dirty="0" err="1">
                <a:latin typeface="Century Gothic" panose="020B0502020202020204" pitchFamily="34" charset="0"/>
              </a:rPr>
              <a:t>denna</a:t>
            </a:r>
            <a:r>
              <a:rPr lang="en-GB" sz="1200" i="1" dirty="0">
                <a:latin typeface="Century Gothic" panose="020B0502020202020204" pitchFamily="34" charset="0"/>
              </a:rPr>
              <a:t> har </a:t>
            </a:r>
            <a:r>
              <a:rPr lang="en-GB" sz="1200" i="1" dirty="0" err="1">
                <a:latin typeface="Century Gothic" panose="020B0502020202020204" pitchFamily="34" charset="0"/>
              </a:rPr>
              <a:t>två</a:t>
            </a:r>
            <a:r>
              <a:rPr lang="en-GB" sz="1200" i="1" dirty="0">
                <a:latin typeface="Century Gothic" panose="020B0502020202020204" pitchFamily="34" charset="0"/>
              </a:rPr>
              <a:t> </a:t>
            </a:r>
            <a:r>
              <a:rPr lang="en-GB" sz="1200" i="1" dirty="0" err="1">
                <a:latin typeface="Century Gothic" panose="020B0502020202020204" pitchFamily="34" charset="0"/>
              </a:rPr>
              <a:t>parametrar</a:t>
            </a:r>
            <a:r>
              <a:rPr lang="en-GB" sz="1200" i="1" dirty="0">
                <a:latin typeface="Century Gothic" panose="020B0502020202020204" pitchFamily="34" charset="0"/>
              </a:rPr>
              <a:t> (a &amp; b)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GB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2. ChatGPT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GB" sz="1200" i="1" dirty="0" err="1">
                <a:latin typeface="Century Gothic" panose="020B0502020202020204" pitchFamily="34" charset="0"/>
              </a:rPr>
              <a:t>som</a:t>
            </a:r>
            <a:r>
              <a:rPr lang="en-GB" sz="1200" i="1" dirty="0">
                <a:latin typeface="Century Gothic" panose="020B0502020202020204" pitchFamily="34" charset="0"/>
              </a:rPr>
              <a:t> har… 175B </a:t>
            </a:r>
            <a:r>
              <a:rPr lang="en-GB" sz="1200" i="1" dirty="0" err="1">
                <a:latin typeface="Century Gothic" panose="020B0502020202020204" pitchFamily="34" charset="0"/>
              </a:rPr>
              <a:t>parametrar</a:t>
            </a:r>
            <a:r>
              <a:rPr lang="en-GB" sz="1200" i="1" dirty="0">
                <a:latin typeface="Century Gothic" panose="020B0502020202020204" pitchFamily="34" charset="0"/>
              </a:rPr>
              <a:t>!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3. Literally </a:t>
            </a:r>
            <a:r>
              <a:rPr lang="en-GB" dirty="0" err="1">
                <a:latin typeface="Century Gothic" panose="020B0502020202020204" pitchFamily="34" charset="0"/>
              </a:rPr>
              <a:t>alla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andra</a:t>
            </a:r>
            <a:r>
              <a:rPr lang="en-GB" dirty="0">
                <a:latin typeface="Century Gothic" panose="020B0502020202020204" pitchFamily="34" charset="0"/>
              </a:rPr>
              <a:t> deep learning modeller med </a:t>
            </a:r>
            <a:r>
              <a:rPr lang="en-GB" dirty="0" err="1">
                <a:latin typeface="Century Gothic" panose="020B0502020202020204" pitchFamily="34" charset="0"/>
              </a:rPr>
              <a:t>hur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många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parametrar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som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helst</a:t>
            </a:r>
            <a:endParaRPr lang="en-GB" sz="12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A rainbow colored grid with a black line&#10;&#10;Description automatically generated">
            <a:extLst>
              <a:ext uri="{FF2B5EF4-FFF2-40B4-BE49-F238E27FC236}">
                <a16:creationId xmlns:a16="http://schemas.microsoft.com/office/drawing/2014/main" id="{39A56399-EC5B-B409-D4BA-58EE486E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31" y="1469159"/>
            <a:ext cx="5053916" cy="28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CB87-92AA-E5C2-F78D-226F5CFECA6B}"/>
              </a:ext>
            </a:extLst>
          </p:cNvPr>
          <p:cNvSpPr txBox="1"/>
          <p:nvPr/>
        </p:nvSpPr>
        <p:spPr>
          <a:xfrm>
            <a:off x="2552126" y="1119653"/>
            <a:ext cx="6984519" cy="5253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Algoritm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hitta</a:t>
            </a:r>
            <a:r>
              <a:rPr lang="en-US" dirty="0">
                <a:latin typeface="Century Gothic" panose="020B0502020202020204" pitchFamily="34" charset="0"/>
              </a:rPr>
              <a:t> minimum av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systematiskt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1.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Välj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minimera</a:t>
            </a:r>
            <a:r>
              <a:rPr lang="en-US" dirty="0">
                <a:latin typeface="Century Gothic" panose="020B0502020202020204" pitchFamily="34" charset="0"/>
              </a:rPr>
              <a:t> (ex. MAE för regression) </a:t>
            </a:r>
            <a:r>
              <a:rPr lang="en-US" dirty="0" err="1">
                <a:latin typeface="Century Gothic" panose="020B0502020202020204" pitchFamily="34" charset="0"/>
              </a:rPr>
              <a:t>samt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initieria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modell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träna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2.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Randomisera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fram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parametrarna</a:t>
            </a:r>
            <a:r>
              <a:rPr lang="en-US" dirty="0">
                <a:latin typeface="Century Gothic" panose="020B0502020202020204" pitchFamily="34" charset="0"/>
              </a:rPr>
              <a:t> för din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3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  <a:r>
              <a:rPr lang="en-US" dirty="0" err="1">
                <a:latin typeface="Century Gothic" panose="020B0502020202020204" pitchFamily="34" charset="0"/>
              </a:rPr>
              <a:t>Beräkna</a:t>
            </a:r>
            <a:r>
              <a:rPr lang="en-US" dirty="0">
                <a:latin typeface="Century Gothic" panose="020B0502020202020204" pitchFamily="34" charset="0"/>
              </a:rPr>
              <a:t> din loss, </a:t>
            </a:r>
            <a:r>
              <a:rPr lang="en-US" dirty="0" err="1">
                <a:latin typeface="Century Gothic" panose="020B0502020202020204" pitchFamily="34" charset="0"/>
              </a:rPr>
              <a:t>givet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dina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nuvarand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paremetrar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4. </a:t>
            </a:r>
            <a:r>
              <a:rPr lang="en-US" dirty="0" err="1">
                <a:latin typeface="Century Gothic" panose="020B0502020202020204" pitchFamily="34" charset="0"/>
              </a:rPr>
              <a:t>Beräkna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derivatan</a:t>
            </a:r>
            <a:r>
              <a:rPr lang="en-US" dirty="0">
                <a:latin typeface="Century Gothic" panose="020B0502020202020204" pitchFamily="34" charset="0"/>
              </a:rPr>
              <a:t> för din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, med </a:t>
            </a:r>
            <a:r>
              <a:rPr lang="en-US" dirty="0" err="1">
                <a:latin typeface="Century Gothic" panose="020B0502020202020204" pitchFamily="34" charset="0"/>
              </a:rPr>
              <a:t>avseende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alla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modellens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5. </a:t>
            </a:r>
            <a:r>
              <a:rPr lang="en-US" dirty="0" err="1">
                <a:latin typeface="Century Gothic" panose="020B0502020202020204" pitchFamily="34" charset="0"/>
              </a:rPr>
              <a:t>Hitta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iterativt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nästa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genom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nyttja</a:t>
            </a:r>
            <a:r>
              <a:rPr lang="en-US" dirty="0">
                <a:latin typeface="Century Gothic" panose="020B0502020202020204" pitchFamily="34" charset="0"/>
              </a:rPr>
              <a:t> gradient descent. 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6.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Repetera</a:t>
            </a:r>
            <a:r>
              <a:rPr lang="en-US" dirty="0">
                <a:latin typeface="Century Gothic" panose="020B0502020202020204" pitchFamily="34" charset="0"/>
              </a:rPr>
              <a:t> 3-5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stanna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verkar</a:t>
            </a:r>
            <a:r>
              <a:rPr lang="en-US" dirty="0">
                <a:latin typeface="Century Gothic" panose="020B0502020202020204" pitchFamily="34" charset="0"/>
              </a:rPr>
              <a:t> ha </a:t>
            </a:r>
            <a:r>
              <a:rPr lang="en-US" dirty="0" err="1">
                <a:latin typeface="Century Gothic" panose="020B0502020202020204" pitchFamily="34" charset="0"/>
              </a:rPr>
              <a:t>nått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loss-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AE4CC2F-DE27-E195-5DAA-7E4386C7FD29}"/>
              </a:ext>
            </a:extLst>
          </p:cNvPr>
          <p:cNvSpPr/>
          <p:nvPr/>
        </p:nvSpPr>
        <p:spPr>
          <a:xfrm flipH="1">
            <a:off x="9650204" y="2502986"/>
            <a:ext cx="336948" cy="3081906"/>
          </a:xfrm>
          <a:prstGeom prst="leftBrace">
            <a:avLst>
              <a:gd name="adj1" fmla="val 8333"/>
              <a:gd name="adj2" fmla="val 531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58753A-E1F1-D4CB-0801-4464A2C59272}"/>
              </a:ext>
            </a:extLst>
          </p:cNvPr>
          <p:cNvCxnSpPr>
            <a:cxnSpLocks/>
          </p:cNvCxnSpPr>
          <p:nvPr/>
        </p:nvCxnSpPr>
        <p:spPr>
          <a:xfrm flipH="1">
            <a:off x="2632574" y="2502986"/>
            <a:ext cx="6724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AAA1E6-A75D-E45C-D595-A032AF34F23A}"/>
              </a:ext>
            </a:extLst>
          </p:cNvPr>
          <p:cNvSpPr txBox="1"/>
          <p:nvPr/>
        </p:nvSpPr>
        <p:spPr>
          <a:xfrm>
            <a:off x="10100711" y="3824499"/>
            <a:ext cx="183514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</a:p>
          <a:p>
            <a:r>
              <a:rPr lang="en-GB" dirty="0" err="1"/>
              <a:t>automatiskt</a:t>
            </a:r>
            <a:r>
              <a:rPr lang="en-GB" dirty="0"/>
              <a:t>!</a:t>
            </a:r>
            <a:endParaRPr lang="en-S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B4AEE4-B3E2-F46A-DBB6-6C4368341163}"/>
              </a:ext>
            </a:extLst>
          </p:cNvPr>
          <p:cNvCxnSpPr>
            <a:cxnSpLocks/>
          </p:cNvCxnSpPr>
          <p:nvPr/>
        </p:nvCxnSpPr>
        <p:spPr>
          <a:xfrm flipH="1">
            <a:off x="2632573" y="5584892"/>
            <a:ext cx="6724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colorful letters&#10;&#10;Description automatically generated">
            <a:extLst>
              <a:ext uri="{FF2B5EF4-FFF2-40B4-BE49-F238E27FC236}">
                <a16:creationId xmlns:a16="http://schemas.microsoft.com/office/drawing/2014/main" id="{B46A4328-453C-C81A-670D-7B9059597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r="23672" b="-11"/>
          <a:stretch/>
        </p:blipFill>
        <p:spPr>
          <a:xfrm>
            <a:off x="304" y="-20320"/>
            <a:ext cx="4445462" cy="3730714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Picture 2" descr="A child with wet hair and wet face&#10;&#10;Description automatically generated">
            <a:extLst>
              <a:ext uri="{FF2B5EF4-FFF2-40B4-BE49-F238E27FC236}">
                <a16:creationId xmlns:a16="http://schemas.microsoft.com/office/drawing/2014/main" id="{9B873892-351E-62C0-CE6D-AFFC7B816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r="12055" b="-2"/>
          <a:stretch/>
        </p:blipFill>
        <p:spPr>
          <a:xfrm>
            <a:off x="8578" y="3917279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Picture 3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9CB2535F-1317-5784-46B7-2EF61CB78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62" b="2"/>
          <a:stretch/>
        </p:blipFill>
        <p:spPr>
          <a:xfrm>
            <a:off x="3174392" y="2894322"/>
            <a:ext cx="2526826" cy="249805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6C5F3867-88FA-0B52-BF52-B3DB6CA02196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31638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3E9BC-C7CC-4424-7607-662A283B21F7}"/>
              </a:ext>
            </a:extLst>
          </p:cNvPr>
          <p:cNvSpPr txBox="1"/>
          <p:nvPr/>
        </p:nvSpPr>
        <p:spPr>
          <a:xfrm>
            <a:off x="5987142" y="2433343"/>
            <a:ext cx="5992252" cy="19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Idag</a:t>
            </a:r>
            <a:r>
              <a:rPr lang="en-US" dirty="0">
                <a:latin typeface="Century Gothic" panose="020B0502020202020204" pitchFamily="34" charset="0"/>
              </a:rPr>
              <a:t> ska vi </a:t>
            </a:r>
            <a:r>
              <a:rPr lang="en-US" dirty="0" err="1">
                <a:latin typeface="Century Gothic" panose="020B0502020202020204" pitchFamily="34" charset="0"/>
              </a:rPr>
              <a:t>lära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oss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något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helt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fantastiskt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nämligen</a:t>
            </a:r>
            <a:r>
              <a:rPr lang="en-US" dirty="0">
                <a:latin typeface="Century Gothic" panose="020B0502020202020204" pitchFamily="34" charset="0"/>
              </a:rPr>
              <a:t> om </a:t>
            </a:r>
            <a:r>
              <a:rPr lang="en-US" i="1" dirty="0">
                <a:latin typeface="Century Gothic" panose="020B0502020202020204" pitchFamily="34" charset="0"/>
              </a:rPr>
              <a:t>Gradient Descent – </a:t>
            </a:r>
            <a:r>
              <a:rPr lang="en-US" dirty="0" err="1">
                <a:latin typeface="Century Gothic" panose="020B0502020202020204" pitchFamily="34" charset="0"/>
              </a:rPr>
              <a:t>vilket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grunden</a:t>
            </a:r>
            <a:r>
              <a:rPr lang="en-US" dirty="0">
                <a:latin typeface="Century Gothic" panose="020B0502020202020204" pitchFamily="34" charset="0"/>
              </a:rPr>
              <a:t> till precis </a:t>
            </a:r>
            <a:r>
              <a:rPr lang="en-US" b="1" dirty="0">
                <a:latin typeface="Century Gothic" panose="020B0502020202020204" pitchFamily="34" charset="0"/>
              </a:rPr>
              <a:t>all</a:t>
            </a:r>
            <a:r>
              <a:rPr lang="en-US" dirty="0">
                <a:latin typeface="Century Gothic" panose="020B0502020202020204" pitchFamily="34" charset="0"/>
              </a:rPr>
              <a:t> modern AI-</a:t>
            </a:r>
            <a:r>
              <a:rPr lang="en-US" dirty="0" err="1">
                <a:latin typeface="Century Gothic" panose="020B0502020202020204" pitchFamily="34" charset="0"/>
              </a:rPr>
              <a:t>utveckling</a:t>
            </a:r>
            <a:r>
              <a:rPr lang="en-US" dirty="0">
                <a:latin typeface="Century Gothic" panose="020B0502020202020204" pitchFamily="34" charset="0"/>
              </a:rPr>
              <a:t>. 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bemästrat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förståelse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detta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kunna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förstå</a:t>
            </a:r>
            <a:r>
              <a:rPr lang="en-US" dirty="0">
                <a:latin typeface="Century Gothic" panose="020B0502020202020204" pitchFamily="34" charset="0"/>
              </a:rPr>
              <a:t> precis </a:t>
            </a:r>
            <a:r>
              <a:rPr lang="en-US" dirty="0" err="1">
                <a:latin typeface="Century Gothic" panose="020B0502020202020204" pitchFamily="34" charset="0"/>
              </a:rPr>
              <a:t>hur</a:t>
            </a:r>
            <a:r>
              <a:rPr lang="en-US" dirty="0">
                <a:latin typeface="Century Gothic" panose="020B0502020202020204" pitchFamily="34" charset="0"/>
              </a:rPr>
              <a:t> modern AI </a:t>
            </a:r>
            <a:r>
              <a:rPr lang="en-US" dirty="0" err="1">
                <a:latin typeface="Century Gothic" panose="020B0502020202020204" pitchFamily="34" charset="0"/>
              </a:rPr>
              <a:t>tränas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upp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lär</a:t>
            </a:r>
            <a:r>
              <a:rPr lang="en-US" dirty="0">
                <a:latin typeface="Century Gothic" panose="020B0502020202020204" pitchFamily="34" charset="0"/>
              </a:rPr>
              <a:t> sig av data!</a:t>
            </a:r>
          </a:p>
        </p:txBody>
      </p:sp>
    </p:spTree>
    <p:extLst>
      <p:ext uri="{BB962C8B-B14F-4D97-AF65-F5344CB8AC3E}">
        <p14:creationId xmlns:p14="http://schemas.microsoft.com/office/powerpoint/2010/main" val="23877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77"/>
    </mc:Choice>
    <mc:Fallback xmlns="">
      <p:transition spd="slow" advTm="684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28852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>
                <a:latin typeface="Century Gothic" panose="020B0502020202020204" pitchFamily="34" charset="0"/>
              </a:rPr>
              <a:t>Konsten att lära</a:t>
            </a:r>
            <a:endParaRPr lang="en-GB" altLang="en-SE" sz="1600">
              <a:latin typeface="Century Gothic" panose="020B0502020202020204" pitchFamily="34" charset="0"/>
            </a:endParaRPr>
          </a:p>
          <a:p>
            <a:r>
              <a:rPr lang="en-GB" altLang="en-SE" sz="1600">
                <a:latin typeface="Century Gothic" panose="020B0502020202020204" pitchFamily="34" charset="0"/>
              </a:rPr>
              <a:t>			</a:t>
            </a:r>
            <a:r>
              <a:rPr lang="en-GB" altLang="en-SE" sz="180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EA914-EC0A-238E-44CF-C54A951D8481}"/>
              </a:ext>
            </a:extLst>
          </p:cNvPr>
          <p:cNvSpPr txBox="1"/>
          <p:nvPr/>
        </p:nvSpPr>
        <p:spPr>
          <a:xfrm>
            <a:off x="3149899" y="1881748"/>
            <a:ext cx="5892201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 err="1">
                <a:latin typeface="Century Gothic" panose="020B0502020202020204" pitchFamily="34" charset="0"/>
              </a:rPr>
              <a:t>Allt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blir</a:t>
            </a:r>
            <a:r>
              <a:rPr lang="en-GB" dirty="0">
                <a:latin typeface="Century Gothic" panose="020B0502020202020204" pitchFamily="34" charset="0"/>
              </a:rPr>
              <a:t> extra </a:t>
            </a:r>
            <a:r>
              <a:rPr lang="en-GB" dirty="0" err="1">
                <a:latin typeface="Century Gothic" panose="020B0502020202020204" pitchFamily="34" charset="0"/>
              </a:rPr>
              <a:t>tydligt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när</a:t>
            </a:r>
            <a:r>
              <a:rPr lang="en-GB" dirty="0">
                <a:latin typeface="Century Gothic" panose="020B0502020202020204" pitchFamily="34" charset="0"/>
              </a:rPr>
              <a:t> vi kommer </a:t>
            </a:r>
            <a:r>
              <a:rPr lang="en-GB" dirty="0" err="1">
                <a:latin typeface="Century Gothic" panose="020B0502020202020204" pitchFamily="34" charset="0"/>
              </a:rPr>
              <a:t>börja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göra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detta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i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kod</a:t>
            </a:r>
            <a:r>
              <a:rPr lang="en-GB" dirty="0">
                <a:latin typeface="Century Gothic" panose="020B0502020202020204" pitchFamily="34" charset="0"/>
              </a:rPr>
              <a:t>, </a:t>
            </a:r>
            <a:r>
              <a:rPr lang="en-GB" dirty="0" err="1">
                <a:latin typeface="Century Gothic" panose="020B0502020202020204" pitchFamily="34" charset="0"/>
              </a:rPr>
              <a:t>alldeles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snart</a:t>
            </a:r>
            <a:r>
              <a:rPr lang="en-GB" dirty="0">
                <a:latin typeface="Century Gothic" panose="020B0502020202020204" pitchFamily="34" charset="0"/>
              </a:rPr>
              <a:t>!!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GB" dirty="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Det är </a:t>
            </a:r>
            <a:r>
              <a:rPr lang="en-GB" dirty="0" err="1">
                <a:latin typeface="Century Gothic" panose="020B0502020202020204" pitchFamily="34" charset="0"/>
              </a:rPr>
              <a:t>verkligen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busenkelt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5CFB674A-8DE7-4736-A226-4BB1C271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08" y="3429000"/>
            <a:ext cx="5131981" cy="28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djourney v5: Generates Photorealistic Images with Accurate Hand Depiction  - Bunnie's Mouth">
            <a:extLst>
              <a:ext uri="{FF2B5EF4-FFF2-40B4-BE49-F238E27FC236}">
                <a16:creationId xmlns:a16="http://schemas.microsoft.com/office/drawing/2014/main" id="{08BD50DF-4354-08A3-7753-8635DC165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9" r="1777" b="9783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DF9290F-391C-C7E2-A5DB-925757BDA9DD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71958"/>
            <a:ext cx="331638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3900E-E972-4279-0BDE-32B997C464AB}"/>
              </a:ext>
            </a:extLst>
          </p:cNvPr>
          <p:cNvSpPr txBox="1"/>
          <p:nvPr/>
        </p:nvSpPr>
        <p:spPr>
          <a:xfrm>
            <a:off x="260382" y="2924746"/>
            <a:ext cx="666495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grunden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väldigt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enkel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idé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nästan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löjligt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hur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enkelt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funkar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likväl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små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simpla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system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såsom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enorma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komplexa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modeler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såsom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ex. feta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nätverk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&amp; large language models.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564FE-F062-178A-736E-C079C96FEA4E}"/>
              </a:ext>
            </a:extLst>
          </p:cNvPr>
          <p:cNvSpPr/>
          <p:nvPr/>
        </p:nvSpPr>
        <p:spPr>
          <a:xfrm>
            <a:off x="260382" y="733508"/>
            <a:ext cx="3716532" cy="1879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94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5"/>
    </mc:Choice>
    <mc:Fallback xmlns="">
      <p:transition spd="slow" advTm="115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1AAA3D-B521-2266-FDF3-FE76440C1016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31638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C1C37-E128-622D-70DC-4204D6260017}"/>
              </a:ext>
            </a:extLst>
          </p:cNvPr>
          <p:cNvSpPr txBox="1"/>
          <p:nvPr/>
        </p:nvSpPr>
        <p:spPr>
          <a:xfrm>
            <a:off x="599354" y="1438260"/>
            <a:ext cx="704801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Tidigare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lärde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oss</a:t>
            </a:r>
            <a:r>
              <a:rPr lang="en-US" dirty="0">
                <a:latin typeface="Century Gothic" panose="020B0502020202020204" pitchFamily="34" charset="0"/>
              </a:rPr>
              <a:t> om Mean Absolute Error (MAE)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BBAAE-2C03-E2DA-00FD-5D793CBA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670" y="1574319"/>
            <a:ext cx="3450637" cy="26241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53FA0D-6A4E-A63A-B892-B871AA15A5A5}"/>
              </a:ext>
            </a:extLst>
          </p:cNvPr>
          <p:cNvCxnSpPr/>
          <p:nvPr/>
        </p:nvCxnSpPr>
        <p:spPr>
          <a:xfrm>
            <a:off x="10478879" y="2119353"/>
            <a:ext cx="0" cy="323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FB884-C6D2-C8C4-A95B-6EEEEA3B1A00}"/>
              </a:ext>
            </a:extLst>
          </p:cNvPr>
          <p:cNvCxnSpPr>
            <a:cxnSpLocks/>
          </p:cNvCxnSpPr>
          <p:nvPr/>
        </p:nvCxnSpPr>
        <p:spPr>
          <a:xfrm>
            <a:off x="10783679" y="2247411"/>
            <a:ext cx="0" cy="343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3188ED-B732-1477-FD4F-FEEDB5A4F177}"/>
              </a:ext>
            </a:extLst>
          </p:cNvPr>
          <p:cNvCxnSpPr>
            <a:cxnSpLocks/>
          </p:cNvCxnSpPr>
          <p:nvPr/>
        </p:nvCxnSpPr>
        <p:spPr>
          <a:xfrm>
            <a:off x="11098004" y="1735756"/>
            <a:ext cx="0" cy="270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715590-D9EC-C98E-0D52-D1C44263A438}"/>
              </a:ext>
            </a:extLst>
          </p:cNvPr>
          <p:cNvCxnSpPr>
            <a:cxnSpLocks/>
          </p:cNvCxnSpPr>
          <p:nvPr/>
        </p:nvCxnSpPr>
        <p:spPr>
          <a:xfrm>
            <a:off x="11402804" y="1812486"/>
            <a:ext cx="0" cy="101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72E1-A7C0-3900-F1B1-B33768F24A3B}"/>
              </a:ext>
            </a:extLst>
          </p:cNvPr>
          <p:cNvCxnSpPr>
            <a:cxnSpLocks/>
          </p:cNvCxnSpPr>
          <p:nvPr/>
        </p:nvCxnSpPr>
        <p:spPr>
          <a:xfrm>
            <a:off x="10167729" y="2672861"/>
            <a:ext cx="0" cy="23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6491F-CB1F-6BD5-3311-BB9E8D933A2E}"/>
              </a:ext>
            </a:extLst>
          </p:cNvPr>
          <p:cNvCxnSpPr>
            <a:cxnSpLocks/>
          </p:cNvCxnSpPr>
          <p:nvPr/>
        </p:nvCxnSpPr>
        <p:spPr>
          <a:xfrm>
            <a:off x="9850229" y="2880583"/>
            <a:ext cx="0" cy="54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17E8A-7038-6953-B687-038AE7971C49}"/>
              </a:ext>
            </a:extLst>
          </p:cNvPr>
          <p:cNvCxnSpPr>
            <a:cxnSpLocks/>
          </p:cNvCxnSpPr>
          <p:nvPr/>
        </p:nvCxnSpPr>
        <p:spPr>
          <a:xfrm>
            <a:off x="9539079" y="311418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10B87C-5F35-F5E3-2830-E8D47E710EFD}"/>
              </a:ext>
            </a:extLst>
          </p:cNvPr>
          <p:cNvCxnSpPr>
            <a:cxnSpLocks/>
          </p:cNvCxnSpPr>
          <p:nvPr/>
        </p:nvCxnSpPr>
        <p:spPr>
          <a:xfrm>
            <a:off x="9226870" y="3342786"/>
            <a:ext cx="0" cy="3423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4BF6E-1026-CE90-8D01-E897619D728E}"/>
              </a:ext>
            </a:extLst>
          </p:cNvPr>
          <p:cNvCxnSpPr>
            <a:cxnSpLocks/>
          </p:cNvCxnSpPr>
          <p:nvPr/>
        </p:nvCxnSpPr>
        <p:spPr>
          <a:xfrm>
            <a:off x="8913604" y="3554453"/>
            <a:ext cx="0" cy="85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8312C5-031A-8EE8-B406-362B8ABD770B}"/>
              </a:ext>
            </a:extLst>
          </p:cNvPr>
          <p:cNvCxnSpPr>
            <a:cxnSpLocks/>
          </p:cNvCxnSpPr>
          <p:nvPr/>
        </p:nvCxnSpPr>
        <p:spPr>
          <a:xfrm>
            <a:off x="8613038" y="3757653"/>
            <a:ext cx="0" cy="39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4187B5-16E6-8BD5-C827-8C0F651126A9}"/>
              </a:ext>
            </a:extLst>
          </p:cNvPr>
          <p:cNvSpPr txBox="1"/>
          <p:nvPr/>
        </p:nvSpPr>
        <p:spPr>
          <a:xfrm>
            <a:off x="597693" y="3715434"/>
            <a:ext cx="6203451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MAE </a:t>
            </a:r>
            <a:r>
              <a:rPr lang="en-US" b="1" dirty="0" err="1">
                <a:latin typeface="Century Gothic" panose="020B0502020202020204" pitchFamily="34" charset="0"/>
              </a:rPr>
              <a:t>räknar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medelfelet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mellan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våra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prediktions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och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datan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som</a:t>
            </a:r>
            <a:r>
              <a:rPr lang="en-US" b="1" dirty="0">
                <a:latin typeface="Century Gothic" panose="020B0502020202020204" pitchFamily="34" charset="0"/>
              </a:rPr>
              <a:t> vi </a:t>
            </a:r>
            <a:r>
              <a:rPr lang="en-US" b="1" dirty="0" err="1">
                <a:latin typeface="Century Gothic" panose="020B0502020202020204" pitchFamily="34" charset="0"/>
              </a:rPr>
              <a:t>försöker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modellera</a:t>
            </a:r>
            <a:r>
              <a:rPr lang="en-US" b="1" dirty="0">
                <a:latin typeface="Century Gothic" panose="020B0502020202020204" pitchFamily="34" charset="0"/>
              </a:rPr>
              <a:t> – that’s it!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Inte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komplicerat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7577D-7345-8C0F-698E-4D836768E0EA}"/>
                  </a:ext>
                </a:extLst>
              </p:cNvPr>
              <p:cNvSpPr txBox="1"/>
              <p:nvPr/>
            </p:nvSpPr>
            <p:spPr>
              <a:xfrm>
                <a:off x="2254021" y="2455615"/>
                <a:ext cx="3603736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i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=</a:t>
                </a:r>
                <a:r>
                  <a:rPr lang="en-SE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S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sv-SE" dirty="0" smtClean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  <a:cs typeface="Calibri Light" panose="020F03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SE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d>
                          <m:dPr>
                            <m:ctrlPr>
                              <a:rPr lang="sv-SE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S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d>
                          <m:dPr>
                            <m:ctrlPr>
                              <a:rPr lang="sv-SE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7577D-7345-8C0F-698E-4D836768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21" y="2455615"/>
                <a:ext cx="3603736" cy="544444"/>
              </a:xfrm>
              <a:prstGeom prst="rect">
                <a:avLst/>
              </a:prstGeom>
              <a:blipFill>
                <a:blip r:embed="rId4"/>
                <a:stretch>
                  <a:fillRect l="-4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768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30"/>
    </mc:Choice>
    <mc:Fallback xmlns="">
      <p:transition spd="slow" advTm="572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57A83DD-0A39-AA91-3899-6F6649056E0B}"/>
              </a:ext>
            </a:extLst>
          </p:cNvPr>
          <p:cNvSpPr txBox="1">
            <a:spLocks noChangeArrowheads="1"/>
          </p:cNvSpPr>
          <p:nvPr/>
        </p:nvSpPr>
        <p:spPr>
          <a:xfrm>
            <a:off x="4657718" y="76862"/>
            <a:ext cx="3450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Loss functions</a:t>
            </a: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              regression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9FDC8E1D-354F-49BA-A875-E3AB6FC59F89}"/>
              </a:ext>
            </a:extLst>
          </p:cNvPr>
          <p:cNvSpPr txBox="1"/>
          <p:nvPr/>
        </p:nvSpPr>
        <p:spPr>
          <a:xfrm>
            <a:off x="3122874" y="5511142"/>
            <a:ext cx="5600940" cy="11079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efter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söker alltså en metod som 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automatiskt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hittar de parametrar som minimerar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L</a:t>
            </a:r>
          </a:p>
          <a:p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Detta är exakt vad vi gör med Gradient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Descent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5273118-89D0-2D38-45CB-C504C90F8CC6}"/>
              </a:ext>
            </a:extLst>
          </p:cNvPr>
          <p:cNvSpPr txBox="1"/>
          <p:nvPr/>
        </p:nvSpPr>
        <p:spPr>
          <a:xfrm>
            <a:off x="612136" y="1231358"/>
            <a:ext cx="9439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såg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också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att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med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rätt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värden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på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parametrarna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&amp; b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</a:t>
            </a:r>
            <a:r>
              <a:rPr lang="en-GB" dirty="0">
                <a:latin typeface="Century Gothic" panose="020B0502020202020204" pitchFamily="34" charset="0"/>
                <a:cs typeface="Calibri Light" panose="020F0302020204030204" pitchFamily="34" charset="0"/>
              </a:rPr>
              <a:t>(x) = </a:t>
            </a:r>
            <a:r>
              <a:rPr lang="en-GB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ax+b</a:t>
            </a:r>
            <a:r>
              <a:rPr lang="en-GB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så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minskar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vår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loss </a:t>
            </a:r>
            <a:r>
              <a:rPr lang="en-GB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vår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loss)       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modellen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passer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datan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bättre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49BFF-6FE7-AA31-087F-73AE6FAB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2" y="2467379"/>
            <a:ext cx="3462983" cy="2550817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BAAF48DB-1958-5FA1-EF33-53DBEFFF5B8A}"/>
              </a:ext>
            </a:extLst>
          </p:cNvPr>
          <p:cNvSpPr txBox="1"/>
          <p:nvPr/>
        </p:nvSpPr>
        <p:spPr>
          <a:xfrm>
            <a:off x="1568565" y="2188672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h(x) = 0*x + 10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15E61D-262F-C3A0-E63B-4172BC2A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57" y="2467379"/>
            <a:ext cx="3396607" cy="2526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D8E60-5BE3-FDC4-7ACA-E0B3FF728DA9}"/>
              </a:ext>
            </a:extLst>
          </p:cNvPr>
          <p:cNvSpPr txBox="1"/>
          <p:nvPr/>
        </p:nvSpPr>
        <p:spPr>
          <a:xfrm>
            <a:off x="8705089" y="2188672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h(x) = -2*x + 20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973858-EEF0-AEE4-269E-598661F52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74" y="2491451"/>
            <a:ext cx="3450637" cy="26241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EE4416-D95E-B1CE-EEFC-B72E6A93C634}"/>
              </a:ext>
            </a:extLst>
          </p:cNvPr>
          <p:cNvSpPr txBox="1"/>
          <p:nvPr/>
        </p:nvSpPr>
        <p:spPr>
          <a:xfrm>
            <a:off x="5186348" y="2221158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h(x) = 2*x + 5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B7AF86F9-592C-C434-4E05-5A6E402C6ECA}"/>
              </a:ext>
            </a:extLst>
          </p:cNvPr>
          <p:cNvSpPr txBox="1"/>
          <p:nvPr/>
        </p:nvSpPr>
        <p:spPr>
          <a:xfrm>
            <a:off x="5379882" y="5108712"/>
            <a:ext cx="9193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en-GB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= </a:t>
            </a:r>
            <a:r>
              <a:rPr lang="en-GB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lang="en-GB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.04</a:t>
            </a:r>
            <a:endParaRPr lang="sv-SE" i="1" noProof="0" dirty="0">
              <a:solidFill>
                <a:srgbClr val="00B05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95C41BB-1C40-0860-4F45-999E13B48755}"/>
              </a:ext>
            </a:extLst>
          </p:cNvPr>
          <p:cNvSpPr txBox="1"/>
          <p:nvPr/>
        </p:nvSpPr>
        <p:spPr>
          <a:xfrm>
            <a:off x="8816627" y="5084991"/>
            <a:ext cx="11942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noProof="0" dirty="0">
                <a:solidFill>
                  <a:srgbClr val="C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en-GB" noProof="0" dirty="0">
                <a:solidFill>
                  <a:srgbClr val="C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= 10.71</a:t>
            </a:r>
            <a:endParaRPr lang="sv-SE" i="1" noProof="0" dirty="0">
              <a:solidFill>
                <a:srgbClr val="C0000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F3C8BCD-D6DF-73FC-059F-9032A7DBEE59}"/>
              </a:ext>
            </a:extLst>
          </p:cNvPr>
          <p:cNvSpPr txBox="1"/>
          <p:nvPr/>
        </p:nvSpPr>
        <p:spPr>
          <a:xfrm>
            <a:off x="1663127" y="5084990"/>
            <a:ext cx="1035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noProof="0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en-GB" noProof="0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= </a:t>
            </a:r>
            <a:r>
              <a:rPr lang="en-GB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6</a:t>
            </a:r>
            <a:r>
              <a:rPr lang="en-GB" noProof="0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.11</a:t>
            </a:r>
            <a:endParaRPr lang="sv-SE" i="1" noProof="0" dirty="0">
              <a:solidFill>
                <a:schemeClr val="accent4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6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30269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A6838-2BD1-3CD2-7C5B-AB21FBC9A83B}"/>
              </a:ext>
            </a:extLst>
          </p:cNvPr>
          <p:cNvSpPr txBox="1"/>
          <p:nvPr/>
        </p:nvSpPr>
        <p:spPr>
          <a:xfrm>
            <a:off x="2478755" y="1538645"/>
            <a:ext cx="72207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För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skapa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bra </a:t>
            </a:r>
            <a:r>
              <a:rPr lang="en-US" dirty="0" err="1">
                <a:latin typeface="Century Gothic" panose="020B0502020202020204" pitchFamily="34" charset="0"/>
              </a:rPr>
              <a:t>förståelse</a:t>
            </a:r>
            <a:r>
              <a:rPr lang="en-US" dirty="0">
                <a:latin typeface="Century Gothic" panose="020B0502020202020204" pitchFamily="34" charset="0"/>
              </a:rPr>
              <a:t> för Gradient Descent (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hitta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optimala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</a:t>
            </a:r>
            <a:r>
              <a:rPr lang="en-US" dirty="0">
                <a:latin typeface="Century Gothic" panose="020B0502020202020204" pitchFamily="34" charset="0"/>
              </a:rPr>
              <a:t>) </a:t>
            </a:r>
            <a:r>
              <a:rPr lang="en-US" dirty="0" err="1">
                <a:latin typeface="Century Gothic" panose="020B0502020202020204" pitchFamily="34" charset="0"/>
              </a:rPr>
              <a:t>behöver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blanda</a:t>
            </a:r>
            <a:r>
              <a:rPr lang="en-US" dirty="0">
                <a:latin typeface="Century Gothic" panose="020B0502020202020204" pitchFamily="34" charset="0"/>
              </a:rPr>
              <a:t> in lite </a:t>
            </a:r>
            <a:r>
              <a:rPr lang="en-US" dirty="0" err="1">
                <a:latin typeface="Century Gothic" panose="020B0502020202020204" pitchFamily="34" charset="0"/>
              </a:rPr>
              <a:t>derivator</a:t>
            </a:r>
            <a:r>
              <a:rPr lang="en-US" dirty="0">
                <a:latin typeface="Century Gothic" panose="020B0502020202020204" pitchFamily="34" charset="0"/>
              </a:rPr>
              <a:t> – men jag </a:t>
            </a:r>
            <a:r>
              <a:rPr lang="en-US" dirty="0" err="1">
                <a:latin typeface="Century Gothic" panose="020B0502020202020204" pitchFamily="34" charset="0"/>
              </a:rPr>
              <a:t>vill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understryka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absolut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inte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själva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behöva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derivera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någonting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själva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utvecklar</a:t>
            </a:r>
            <a:r>
              <a:rPr lang="en-US" dirty="0">
                <a:latin typeface="Century Gothic" panose="020B0502020202020204" pitchFamily="34" charset="0"/>
              </a:rPr>
              <a:t> deep learning </a:t>
            </a:r>
            <a:r>
              <a:rPr lang="en-US" dirty="0" err="1">
                <a:latin typeface="Century Gothic" panose="020B0502020202020204" pitchFamily="34" charset="0"/>
              </a:rPr>
              <a:t>modeller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allt</a:t>
            </a:r>
            <a:r>
              <a:rPr lang="en-US" dirty="0">
                <a:latin typeface="Century Gothic" panose="020B0502020202020204" pitchFamily="34" charset="0"/>
              </a:rPr>
              <a:t> det </a:t>
            </a:r>
            <a:r>
              <a:rPr lang="en-US" dirty="0" err="1">
                <a:latin typeface="Century Gothic" panose="020B0502020202020204" pitchFamily="34" charset="0"/>
              </a:rPr>
              <a:t>här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ske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automatiskt</a:t>
            </a:r>
            <a:r>
              <a:rPr lang="en-US" dirty="0">
                <a:latin typeface="Century Gothic" panose="020B0502020202020204" pitchFamily="34" charset="0"/>
              </a:rPr>
              <a:t> – via </a:t>
            </a:r>
            <a:r>
              <a:rPr lang="en-US" dirty="0" err="1">
                <a:latin typeface="Century Gothic" panose="020B0502020202020204" pitchFamily="34" charset="0"/>
              </a:rPr>
              <a:t>ramverken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använder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Dock </a:t>
            </a:r>
            <a:r>
              <a:rPr lang="en-US" b="1" dirty="0" err="1">
                <a:latin typeface="Century Gothic" panose="020B0502020202020204" pitchFamily="34" charset="0"/>
              </a:rPr>
              <a:t>förväntar</a:t>
            </a:r>
            <a:r>
              <a:rPr lang="en-US" b="1" dirty="0">
                <a:latin typeface="Century Gothic" panose="020B0502020202020204" pitchFamily="34" charset="0"/>
              </a:rPr>
              <a:t> jag </a:t>
            </a:r>
            <a:r>
              <a:rPr lang="en-US" b="1" dirty="0" err="1">
                <a:latin typeface="Century Gothic" panose="020B0502020202020204" pitchFamily="34" charset="0"/>
              </a:rPr>
              <a:t>mig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förstår</a:t>
            </a:r>
            <a:r>
              <a:rPr lang="en-US" b="1" dirty="0">
                <a:latin typeface="Century Gothic" panose="020B0502020202020204" pitchFamily="34" charset="0"/>
              </a:rPr>
              <a:t> the big-picture! Det </a:t>
            </a:r>
            <a:r>
              <a:rPr lang="en-US" b="1" dirty="0" err="1">
                <a:latin typeface="Century Gothic" panose="020B0502020202020204" pitchFamily="34" charset="0"/>
              </a:rPr>
              <a:t>är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viktigt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och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krävs</a:t>
            </a:r>
            <a:r>
              <a:rPr lang="en-US" b="1" dirty="0">
                <a:latin typeface="Century Gothic" panose="020B0502020202020204" pitchFamily="34" charset="0"/>
              </a:rPr>
              <a:t> för </a:t>
            </a:r>
            <a:r>
              <a:rPr lang="en-US" b="1" dirty="0" err="1">
                <a:latin typeface="Century Gothic" panose="020B0502020202020204" pitchFamily="34" charset="0"/>
              </a:rPr>
              <a:t>att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ni</a:t>
            </a:r>
            <a:r>
              <a:rPr lang="en-US" b="1" dirty="0">
                <a:latin typeface="Century Gothic" panose="020B0502020202020204" pitchFamily="34" charset="0"/>
              </a:rPr>
              <a:t> ska </a:t>
            </a:r>
            <a:r>
              <a:rPr lang="en-US" b="1" dirty="0" err="1">
                <a:latin typeface="Century Gothic" panose="020B0502020202020204" pitchFamily="34" charset="0"/>
              </a:rPr>
              <a:t>bli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effektiva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569856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minimum </a:t>
            </a:r>
            <a:r>
              <a:rPr lang="en-GB" altLang="en-SE" sz="1800" dirty="0" err="1">
                <a:latin typeface="Century Gothic" panose="020B0502020202020204" pitchFamily="34" charset="0"/>
              </a:rPr>
              <a:t>av</a:t>
            </a:r>
            <a:r>
              <a:rPr lang="en-GB" altLang="en-SE" sz="1800" dirty="0">
                <a:latin typeface="Century Gothic" panose="020B0502020202020204" pitchFamily="34" charset="0"/>
              </a:rPr>
              <a:t> en </a:t>
            </a:r>
            <a:r>
              <a:rPr lang="en-GB" altLang="en-SE" sz="1800" dirty="0" err="1">
                <a:latin typeface="Century Gothic" panose="020B0502020202020204" pitchFamily="34" charset="0"/>
              </a:rPr>
              <a:t>funktion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DB20F-684A-BEAC-40EE-BDA9D84687B9}"/>
              </a:ext>
            </a:extLst>
          </p:cNvPr>
          <p:cNvSpPr txBox="1"/>
          <p:nvPr/>
        </p:nvSpPr>
        <p:spPr>
          <a:xfrm>
            <a:off x="552010" y="1291245"/>
            <a:ext cx="4768219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Problem: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Hur </a:t>
            </a:r>
            <a:r>
              <a:rPr lang="en-US" dirty="0" err="1">
                <a:latin typeface="Century Gothic" panose="020B0502020202020204" pitchFamily="34" charset="0"/>
              </a:rPr>
              <a:t>hittar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(minimum) av </a:t>
            </a:r>
            <a:r>
              <a:rPr lang="en-US" dirty="0" err="1">
                <a:latin typeface="Century Gothic" panose="020B0502020202020204" pitchFamily="34" charset="0"/>
              </a:rPr>
              <a:t>följande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F70A89-C96D-8919-C0B6-5034183080FC}"/>
                  </a:ext>
                </a:extLst>
              </p:cNvPr>
              <p:cNvSpPr txBox="1"/>
              <p:nvPr/>
            </p:nvSpPr>
            <p:spPr>
              <a:xfrm>
                <a:off x="552010" y="2786371"/>
                <a:ext cx="19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F70A89-C96D-8919-C0B6-503418308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" y="2786371"/>
                <a:ext cx="1991378" cy="276999"/>
              </a:xfrm>
              <a:prstGeom prst="rect">
                <a:avLst/>
              </a:prstGeom>
              <a:blipFill>
                <a:blip r:embed="rId2"/>
                <a:stretch>
                  <a:fillRect l="-3681" t="-4348" r="-245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841393-5936-B6D8-93EE-AC597243BA85}"/>
              </a:ext>
            </a:extLst>
          </p:cNvPr>
          <p:cNvSpPr txBox="1"/>
          <p:nvPr/>
        </p:nvSpPr>
        <p:spPr>
          <a:xfrm>
            <a:off x="479439" y="3429000"/>
            <a:ext cx="515174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ser </a:t>
            </a:r>
            <a:r>
              <a:rPr lang="en-US" dirty="0" err="1">
                <a:latin typeface="Century Gothic" panose="020B0502020202020204" pitchFamily="34" charset="0"/>
              </a:rPr>
              <a:t>ju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uppenbarligen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från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grafen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x = 2 ger </a:t>
            </a:r>
            <a:r>
              <a:rPr lang="en-US" dirty="0" err="1">
                <a:latin typeface="Century Gothic" panose="020B0502020202020204" pitchFamily="34" charset="0"/>
              </a:rPr>
              <a:t>funktionens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0.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</a:t>
            </a:r>
            <a:r>
              <a:rPr lang="en-US" dirty="0" err="1">
                <a:latin typeface="Century Gothic" panose="020B0502020202020204" pitchFamily="34" charset="0"/>
              </a:rPr>
              <a:t>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också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bevisa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genom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direkt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stoppa</a:t>
            </a:r>
            <a:r>
              <a:rPr lang="en-US" dirty="0">
                <a:latin typeface="Century Gothic" panose="020B0502020202020204" pitchFamily="34" charset="0"/>
              </a:rPr>
              <a:t> in x = 2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D8815-2FB7-7D0E-F6AB-532A85B697D4}"/>
                  </a:ext>
                </a:extLst>
              </p:cNvPr>
              <p:cNvSpPr txBox="1"/>
              <p:nvPr/>
            </p:nvSpPr>
            <p:spPr>
              <a:xfrm>
                <a:off x="460682" y="5287346"/>
                <a:ext cx="381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D8815-2FB7-7D0E-F6AB-532A85B69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2" y="5287346"/>
                <a:ext cx="3814634" cy="276999"/>
              </a:xfrm>
              <a:prstGeom prst="rect">
                <a:avLst/>
              </a:prstGeom>
              <a:blipFill>
                <a:blip r:embed="rId3"/>
                <a:stretch>
                  <a:fillRect l="-1760" t="-4348" r="-960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F24947D3-7AFC-F959-5CE9-6E14A584D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569856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minimum </a:t>
            </a:r>
            <a:r>
              <a:rPr lang="en-GB" altLang="en-SE" sz="1800" dirty="0" err="1">
                <a:latin typeface="Century Gothic" panose="020B0502020202020204" pitchFamily="34" charset="0"/>
              </a:rPr>
              <a:t>av</a:t>
            </a:r>
            <a:r>
              <a:rPr lang="en-GB" altLang="en-SE" sz="1800" dirty="0">
                <a:latin typeface="Century Gothic" panose="020B0502020202020204" pitchFamily="34" charset="0"/>
              </a:rPr>
              <a:t> en </a:t>
            </a:r>
            <a:r>
              <a:rPr lang="en-GB" altLang="en-SE" sz="1800" dirty="0" err="1">
                <a:latin typeface="Century Gothic" panose="020B0502020202020204" pitchFamily="34" charset="0"/>
              </a:rPr>
              <a:t>funktion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989897"/>
            <a:ext cx="43538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Men anta nu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u="sng" dirty="0" err="1">
                <a:latin typeface="Century Gothic" panose="020B0502020202020204" pitchFamily="34" charset="0"/>
              </a:rPr>
              <a:t>inte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kan</a:t>
            </a:r>
            <a:r>
              <a:rPr lang="en-US" dirty="0">
                <a:latin typeface="Century Gothic" panose="020B0502020202020204" pitchFamily="34" charset="0"/>
              </a:rPr>
              <a:t> se </a:t>
            </a:r>
            <a:r>
              <a:rPr lang="en-US" dirty="0" err="1">
                <a:latin typeface="Century Gothic" panose="020B0502020202020204" pitchFamily="34" charset="0"/>
              </a:rPr>
              <a:t>direkt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grafen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vad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!</a:t>
            </a:r>
            <a:br>
              <a:rPr lang="en-US" b="1" dirty="0">
                <a:latin typeface="Century Gothic" panose="020B0502020202020204" pitchFamily="34" charset="0"/>
              </a:rPr>
            </a:b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Hur </a:t>
            </a:r>
            <a:r>
              <a:rPr lang="en-US" b="1" dirty="0" err="1">
                <a:latin typeface="Century Gothic" panose="020B0502020202020204" pitchFamily="34" charset="0"/>
              </a:rPr>
              <a:t>gör</a:t>
            </a:r>
            <a:r>
              <a:rPr lang="en-US" b="1" dirty="0">
                <a:latin typeface="Century Gothic" panose="020B0502020202020204" pitchFamily="34" charset="0"/>
              </a:rPr>
              <a:t> vi </a:t>
            </a:r>
            <a:r>
              <a:rPr lang="en-US" b="1" dirty="0" err="1">
                <a:latin typeface="Century Gothic" panose="020B0502020202020204" pitchFamily="34" charset="0"/>
              </a:rPr>
              <a:t>då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finns</a:t>
            </a:r>
            <a:r>
              <a:rPr lang="en-US" b="1" dirty="0">
                <a:latin typeface="Century Gothic" panose="020B0502020202020204" pitchFamily="34" charset="0"/>
              </a:rPr>
              <a:t> det </a:t>
            </a:r>
            <a:r>
              <a:rPr lang="en-US" b="1" dirty="0" err="1">
                <a:latin typeface="Century Gothic" panose="020B0502020202020204" pitchFamily="34" charset="0"/>
              </a:rPr>
              <a:t>ett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systematiskt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sätt</a:t>
            </a:r>
            <a:r>
              <a:rPr lang="en-US" b="1" dirty="0">
                <a:latin typeface="Century Gothic" panose="020B0502020202020204" pitchFamily="34" charset="0"/>
              </a:rPr>
              <a:t>?!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77510-D591-5C56-4869-B8DDC14335DF}"/>
              </a:ext>
            </a:extLst>
          </p:cNvPr>
          <p:cNvSpPr txBox="1"/>
          <p:nvPr/>
        </p:nvSpPr>
        <p:spPr>
          <a:xfrm>
            <a:off x="544753" y="3783903"/>
            <a:ext cx="4353819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Jo, det </a:t>
            </a:r>
            <a:r>
              <a:rPr lang="en-US" dirty="0" err="1">
                <a:latin typeface="Century Gothic" panose="020B0502020202020204" pitchFamily="34" charset="0"/>
              </a:rPr>
              <a:t>finns</a:t>
            </a:r>
            <a:r>
              <a:rPr lang="en-US" dirty="0">
                <a:latin typeface="Century Gothic" panose="020B0502020202020204" pitchFamily="34" charset="0"/>
              </a:rPr>
              <a:t> det.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Men vi </a:t>
            </a:r>
            <a:r>
              <a:rPr lang="en-US" dirty="0" err="1">
                <a:latin typeface="Century Gothic" panose="020B0502020202020204" pitchFamily="34" charset="0"/>
              </a:rPr>
              <a:t>behöver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768E3BA3-BAAD-8153-D506-E6421691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398773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 err="1">
                <a:latin typeface="Century Gothic" panose="020B0502020202020204" pitchFamily="34" charset="0"/>
              </a:rPr>
              <a:t>derivator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288587"/>
            <a:ext cx="514484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Om vi </a:t>
            </a:r>
            <a:r>
              <a:rPr lang="en-US" dirty="0" err="1">
                <a:latin typeface="Century Gothic" panose="020B0502020202020204" pitchFamily="34" charset="0"/>
              </a:rPr>
              <a:t>minns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deriveringsregler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inser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enkelt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derivatan</a:t>
            </a:r>
            <a:r>
              <a:rPr lang="en-US" dirty="0">
                <a:latin typeface="Century Gothic" panose="020B0502020202020204" pitchFamily="34" charset="0"/>
              </a:rPr>
              <a:t>, med </a:t>
            </a:r>
            <a:r>
              <a:rPr lang="en-US" dirty="0" err="1">
                <a:latin typeface="Century Gothic" panose="020B0502020202020204" pitchFamily="34" charset="0"/>
              </a:rPr>
              <a:t>avseende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x,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endParaRPr lang="en-US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/>
              <p:nvPr/>
            </p:nvSpPr>
            <p:spPr>
              <a:xfrm>
                <a:off x="544753" y="2305359"/>
                <a:ext cx="19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2305359"/>
                <a:ext cx="1991378" cy="276999"/>
              </a:xfrm>
              <a:prstGeom prst="rect">
                <a:avLst/>
              </a:prstGeom>
              <a:blipFill>
                <a:blip r:embed="rId2"/>
                <a:stretch>
                  <a:fillRect l="-3670" t="-4348" r="-244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7D3368-EF47-BA16-70F8-D322B636D9DF}"/>
                  </a:ext>
                </a:extLst>
              </p:cNvPr>
              <p:cNvSpPr txBox="1"/>
              <p:nvPr/>
            </p:nvSpPr>
            <p:spPr>
              <a:xfrm>
                <a:off x="544753" y="3056546"/>
                <a:ext cx="154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7D3368-EF47-BA16-70F8-D322B636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3056546"/>
                <a:ext cx="1548437" cy="276999"/>
              </a:xfrm>
              <a:prstGeom prst="rect">
                <a:avLst/>
              </a:prstGeom>
              <a:blipFill>
                <a:blip r:embed="rId3"/>
                <a:stretch>
                  <a:fillRect l="-5118" t="-2174" r="-35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5B782CF-CE42-530F-219E-A1442F951851}"/>
              </a:ext>
            </a:extLst>
          </p:cNvPr>
          <p:cNvSpPr txBox="1"/>
          <p:nvPr/>
        </p:nvSpPr>
        <p:spPr>
          <a:xfrm>
            <a:off x="1264653" y="4243233"/>
            <a:ext cx="54786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Derivatan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av </a:t>
            </a:r>
            <a:r>
              <a:rPr lang="en-US" i="1" dirty="0">
                <a:solidFill>
                  <a:srgbClr val="00B0F0"/>
                </a:solidFill>
                <a:latin typeface="Century Gothic" panose="020B0502020202020204" pitchFamily="34" charset="0"/>
              </a:rPr>
              <a:t>f(x)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med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avseende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variabeln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F10984-11C0-86D6-304E-9290D73F71FC}"/>
              </a:ext>
            </a:extLst>
          </p:cNvPr>
          <p:cNvCxnSpPr>
            <a:cxnSpLocks/>
          </p:cNvCxnSpPr>
          <p:nvPr/>
        </p:nvCxnSpPr>
        <p:spPr>
          <a:xfrm flipH="1" flipV="1">
            <a:off x="939800" y="3429000"/>
            <a:ext cx="1039283" cy="7429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3DBC56AA-694A-F1DE-4D28-91989EE48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1465</Words>
  <Application>Microsoft Office PowerPoint</Application>
  <PresentationFormat>Widescreen</PresentationFormat>
  <Paragraphs>218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Office Theme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76</cp:revision>
  <dcterms:created xsi:type="dcterms:W3CDTF">2023-07-30T08:43:54Z</dcterms:created>
  <dcterms:modified xsi:type="dcterms:W3CDTF">2024-04-09T10:16:14Z</dcterms:modified>
</cp:coreProperties>
</file>