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61" r:id="rId3"/>
    <p:sldId id="260" r:id="rId4"/>
    <p:sldId id="262" r:id="rId5"/>
    <p:sldId id="263" r:id="rId6"/>
    <p:sldId id="264" r:id="rId7"/>
    <p:sldId id="265" r:id="rId8"/>
    <p:sldId id="266" r:id="rId9"/>
    <p:sldId id="271" r:id="rId10"/>
    <p:sldId id="274" r:id="rId11"/>
    <p:sldId id="275" r:id="rId12"/>
    <p:sldId id="277" r:id="rId13"/>
    <p:sldId id="280" r:id="rId14"/>
    <p:sldId id="279" r:id="rId15"/>
    <p:sldId id="318" r:id="rId16"/>
    <p:sldId id="285" r:id="rId17"/>
    <p:sldId id="287" r:id="rId18"/>
    <p:sldId id="288" r:id="rId19"/>
    <p:sldId id="289" r:id="rId20"/>
    <p:sldId id="290" r:id="rId21"/>
    <p:sldId id="291" r:id="rId22"/>
    <p:sldId id="286" r:id="rId23"/>
    <p:sldId id="306" r:id="rId24"/>
    <p:sldId id="305" r:id="rId25"/>
    <p:sldId id="269" r:id="rId26"/>
    <p:sldId id="307" r:id="rId27"/>
    <p:sldId id="308" r:id="rId28"/>
    <p:sldId id="309" r:id="rId29"/>
    <p:sldId id="310" r:id="rId30"/>
    <p:sldId id="319" r:id="rId31"/>
    <p:sldId id="320" r:id="rId32"/>
    <p:sldId id="316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162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3/28/2024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3/28/2024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3/28/2024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3/28/2024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3/28/2024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3/28/2024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8903" y="3787722"/>
            <a:ext cx="6903302" cy="1828800"/>
          </a:xfrm>
        </p:spPr>
        <p:txBody>
          <a:bodyPr/>
          <a:lstStyle/>
          <a:p>
            <a:r>
              <a:rPr lang="en-US" dirty="0"/>
              <a:t>imbalanced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David Kauchak (&amp; Ali Leylani)</a:t>
            </a:r>
            <a:br>
              <a:rPr lang="en-US" dirty="0"/>
            </a:br>
            <a:r>
              <a:rPr lang="en-US" dirty="0"/>
              <a:t>CS 451 (AI23)</a:t>
            </a:r>
          </a:p>
        </p:txBody>
      </p:sp>
    </p:spTree>
    <p:extLst>
      <p:ext uri="{BB962C8B-B14F-4D97-AF65-F5344CB8AC3E}">
        <p14:creationId xmlns:p14="http://schemas.microsoft.com/office/powerpoint/2010/main" val="3651200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864556" y="5903773"/>
            <a:ext cx="3874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# positive examples in test set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“identification”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115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View the task as trying to find/identify “positive” examples (i.e. the rare events)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800" y="2695221"/>
            <a:ext cx="7772400" cy="263877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400" b="1" dirty="0">
                <a:ea typeface="ＭＳ Ｐゴシック" pitchFamily="-111" charset="-128"/>
                <a:cs typeface="ＭＳ Ｐゴシック" pitchFamily="-111" charset="-128"/>
              </a:rPr>
              <a:t>Precision</a:t>
            </a:r>
            <a:r>
              <a:rPr lang="en-US" sz="2400" dirty="0">
                <a:ea typeface="ＭＳ Ｐゴシック" pitchFamily="-111" charset="-128"/>
                <a:cs typeface="ＭＳ Ｐゴシック" pitchFamily="-111" charset="-128"/>
              </a:rPr>
              <a:t>: proportion of test examples </a:t>
            </a:r>
            <a:r>
              <a:rPr lang="en-US" sz="2400" i="1" dirty="0">
                <a:solidFill>
                  <a:srgbClr val="FF6600"/>
                </a:solidFill>
                <a:ea typeface="ＭＳ Ｐゴシック" pitchFamily="-111" charset="-128"/>
                <a:cs typeface="ＭＳ Ｐゴシック" pitchFamily="-111" charset="-128"/>
              </a:rPr>
              <a:t>predicted</a:t>
            </a:r>
            <a:r>
              <a:rPr lang="en-US" sz="2400" dirty="0">
                <a:ea typeface="ＭＳ Ｐゴシック" pitchFamily="-111" charset="-128"/>
                <a:cs typeface="ＭＳ Ｐゴシック" pitchFamily="-111" charset="-128"/>
              </a:rPr>
              <a:t> as positive that are correct</a:t>
            </a:r>
          </a:p>
          <a:p>
            <a:pPr marL="0" indent="0">
              <a:buFont typeface="Wingdings"/>
              <a:buNone/>
            </a:pPr>
            <a:endParaRPr lang="en-US" sz="2400" b="1" dirty="0">
              <a:ea typeface="ＭＳ Ｐゴシック" pitchFamily="-111" charset="-128"/>
              <a:cs typeface="ＭＳ Ｐゴシック" pitchFamily="-111" charset="-128"/>
            </a:endParaRPr>
          </a:p>
          <a:p>
            <a:pPr marL="0" indent="0">
              <a:buFont typeface="Wingdings"/>
              <a:buNone/>
            </a:pPr>
            <a:endParaRPr lang="en-US" sz="2400" b="1" dirty="0">
              <a:ea typeface="ＭＳ Ｐゴシック" pitchFamily="-111" charset="-128"/>
              <a:cs typeface="ＭＳ Ｐゴシック" pitchFamily="-111" charset="-128"/>
            </a:endParaRPr>
          </a:p>
          <a:p>
            <a:pPr marL="0" indent="0">
              <a:buFont typeface="Wingdings"/>
              <a:buNone/>
            </a:pPr>
            <a:r>
              <a:rPr lang="en-US" sz="2400" b="1" dirty="0">
                <a:ea typeface="ＭＳ Ｐゴシック" pitchFamily="-111" charset="-128"/>
                <a:cs typeface="ＭＳ Ｐゴシック" pitchFamily="-111" charset="-128"/>
              </a:rPr>
              <a:t>Recall</a:t>
            </a:r>
            <a:r>
              <a:rPr lang="en-US" sz="2400" dirty="0">
                <a:ea typeface="ＭＳ Ｐゴシック" pitchFamily="-111" charset="-128"/>
                <a:cs typeface="ＭＳ Ｐゴシック" pitchFamily="-111" charset="-128"/>
              </a:rPr>
              <a:t>: proportion of test examples </a:t>
            </a:r>
            <a:r>
              <a:rPr lang="en-US" sz="2400" i="1" dirty="0">
                <a:solidFill>
                  <a:srgbClr val="FF6600"/>
                </a:solidFill>
                <a:ea typeface="ＭＳ Ｐゴシック" pitchFamily="-111" charset="-128"/>
                <a:cs typeface="ＭＳ Ｐゴシック" pitchFamily="-111" charset="-128"/>
              </a:rPr>
              <a:t>labeled</a:t>
            </a:r>
            <a:r>
              <a:rPr lang="en-US" sz="2400" dirty="0">
                <a:ea typeface="ＭＳ Ｐゴシック" pitchFamily="-111" charset="-128"/>
                <a:cs typeface="ＭＳ Ｐゴシック" pitchFamily="-111" charset="-128"/>
              </a:rPr>
              <a:t> as positive that are correct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51667" y="5944883"/>
            <a:ext cx="4285826" cy="141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64556" y="5461327"/>
            <a:ext cx="4172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# correctly predicted as positive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18547" y="3897174"/>
            <a:ext cx="4288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# examples predicted as positive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605658" y="3938284"/>
            <a:ext cx="4285826" cy="141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718547" y="3454728"/>
            <a:ext cx="4172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# correctly predicted as positive</a:t>
            </a:r>
          </a:p>
        </p:txBody>
      </p:sp>
    </p:spTree>
    <p:extLst>
      <p:ext uri="{BB962C8B-B14F-4D97-AF65-F5344CB8AC3E}">
        <p14:creationId xmlns:p14="http://schemas.microsoft.com/office/powerpoint/2010/main" val="1784599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and recall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87026" y="23226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87026" y="29322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87026" y="3541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87026" y="4151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87026" y="47610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5870" y="23343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85870" y="29322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85870" y="35418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85870" y="41631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77626" y="47610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87026" y="5446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87026" y="6056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5870" y="54585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77626" y="60564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4626" y="1636888"/>
            <a:ext cx="678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49026" y="1636888"/>
            <a:ext cx="708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63468" y="1636888"/>
            <a:ext cx="1175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predicted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84938" y="23343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84938" y="29322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84938" y="35418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84938" y="41631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76694" y="47610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584938" y="54585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76694" y="60564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516929" y="3528843"/>
            <a:ext cx="3259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positive examples in test set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5404040" y="3569953"/>
            <a:ext cx="3620906" cy="141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516929" y="3086397"/>
            <a:ext cx="3508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correctly predicted as positive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70920" y="2256016"/>
            <a:ext cx="3602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examples predicted as positive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5258031" y="2297126"/>
            <a:ext cx="3766915" cy="141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370920" y="1813570"/>
            <a:ext cx="3508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correctly predicted as positive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12416" y="2025176"/>
            <a:ext cx="1545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precision =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BBE252-F845-D9DC-5A25-26181894EA2E}"/>
              </a:ext>
            </a:extLst>
          </p:cNvPr>
          <p:cNvSpPr txBox="1"/>
          <p:nvPr/>
        </p:nvSpPr>
        <p:spPr>
          <a:xfrm>
            <a:off x="3754237" y="3298007"/>
            <a:ext cx="1579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recall     = </a:t>
            </a:r>
          </a:p>
        </p:txBody>
      </p:sp>
    </p:spTree>
    <p:extLst>
      <p:ext uri="{BB962C8B-B14F-4D97-AF65-F5344CB8AC3E}">
        <p14:creationId xmlns:p14="http://schemas.microsoft.com/office/powerpoint/2010/main" val="834655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and recall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87026" y="23226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87026" y="29322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87026" y="3541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87026" y="4151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87026" y="47610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5870" y="23343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85870" y="29322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85870" y="35418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85870" y="41631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77626" y="47610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87026" y="5446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87026" y="6056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5870" y="54585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77626" y="60564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4626" y="1636888"/>
            <a:ext cx="678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49026" y="1636888"/>
            <a:ext cx="708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63468" y="1636888"/>
            <a:ext cx="1175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predicted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84938" y="23343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84938" y="29322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84938" y="35418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84938" y="41631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76694" y="47610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584938" y="54585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76694" y="60564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516929" y="3528843"/>
            <a:ext cx="3259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positive examples in test set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5404040" y="3569953"/>
            <a:ext cx="3620906" cy="141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516929" y="3086397"/>
            <a:ext cx="3508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correctly predicted as positive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70920" y="2256016"/>
            <a:ext cx="3602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examples predicted as positive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5258031" y="2297126"/>
            <a:ext cx="3766915" cy="141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370920" y="1813570"/>
            <a:ext cx="3508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correctly predicted as positive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12416" y="2025176"/>
            <a:ext cx="1545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precision =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452534-F0C5-71B0-B81A-85593454972D}"/>
              </a:ext>
            </a:extLst>
          </p:cNvPr>
          <p:cNvSpPr txBox="1"/>
          <p:nvPr/>
        </p:nvSpPr>
        <p:spPr>
          <a:xfrm>
            <a:off x="3754237" y="3298007"/>
            <a:ext cx="1579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recall     =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7928F00-ABD0-9A07-684E-7FB842D6C4CD}"/>
              </a:ext>
            </a:extLst>
          </p:cNvPr>
          <p:cNvSpPr txBox="1"/>
          <p:nvPr/>
        </p:nvSpPr>
        <p:spPr>
          <a:xfrm>
            <a:off x="3712416" y="5051181"/>
            <a:ext cx="1545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precision = 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C1565F5-1452-78D6-215E-47EF8D1FB68E}"/>
              </a:ext>
            </a:extLst>
          </p:cNvPr>
          <p:cNvCxnSpPr/>
          <p:nvPr/>
        </p:nvCxnSpPr>
        <p:spPr>
          <a:xfrm>
            <a:off x="5254103" y="5296173"/>
            <a:ext cx="68433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1E01E19-EEB6-332C-CEED-B60F94405B5A}"/>
              </a:ext>
            </a:extLst>
          </p:cNvPr>
          <p:cNvSpPr txBox="1"/>
          <p:nvPr/>
        </p:nvSpPr>
        <p:spPr>
          <a:xfrm>
            <a:off x="5400945" y="532276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AFAED6F-9FB9-573C-70EF-41ABBE9FBF1D}"/>
              </a:ext>
            </a:extLst>
          </p:cNvPr>
          <p:cNvSpPr txBox="1"/>
          <p:nvPr/>
        </p:nvSpPr>
        <p:spPr>
          <a:xfrm>
            <a:off x="3712416" y="6073680"/>
            <a:ext cx="1579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recall     =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2DDD340-0662-18FD-C63E-9E074C7C46E9}"/>
              </a:ext>
            </a:extLst>
          </p:cNvPr>
          <p:cNvSpPr txBox="1"/>
          <p:nvPr/>
        </p:nvSpPr>
        <p:spPr>
          <a:xfrm>
            <a:off x="5398375" y="5870481"/>
            <a:ext cx="326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3C3BF80-2F4C-FB16-4D5E-43A8F59EDFFC}"/>
              </a:ext>
            </a:extLst>
          </p:cNvPr>
          <p:cNvCxnSpPr/>
          <p:nvPr/>
        </p:nvCxnSpPr>
        <p:spPr>
          <a:xfrm>
            <a:off x="5238532" y="6318672"/>
            <a:ext cx="68433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938A60F-C331-A0B4-1470-97FAECD77F49}"/>
              </a:ext>
            </a:extLst>
          </p:cNvPr>
          <p:cNvSpPr txBox="1"/>
          <p:nvPr/>
        </p:nvSpPr>
        <p:spPr>
          <a:xfrm>
            <a:off x="3712416" y="5059971"/>
            <a:ext cx="1545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precision =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F775175-88B1-E1E4-303B-774E983B36B0}"/>
              </a:ext>
            </a:extLst>
          </p:cNvPr>
          <p:cNvSpPr txBox="1"/>
          <p:nvPr/>
        </p:nvSpPr>
        <p:spPr>
          <a:xfrm>
            <a:off x="5413946" y="485677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E8E522-EC00-A6EC-51F7-B6796F164989}"/>
              </a:ext>
            </a:extLst>
          </p:cNvPr>
          <p:cNvSpPr txBox="1"/>
          <p:nvPr/>
        </p:nvSpPr>
        <p:spPr>
          <a:xfrm>
            <a:off x="5385374" y="6345259"/>
            <a:ext cx="326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03172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Maximizing recall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87026" y="23226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87026" y="29322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87026" y="3541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87026" y="4151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87026" y="47610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5870" y="23343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85870" y="29322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85870" y="35418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85870" y="41631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77626" y="47610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87026" y="5446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87026" y="6056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5870" y="54585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77626" y="60564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4626" y="1636888"/>
            <a:ext cx="678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49026" y="1636888"/>
            <a:ext cx="708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63468" y="1636888"/>
            <a:ext cx="1175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predicted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84938" y="23343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84938" y="29322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84938" y="35418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84938" y="41631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76694" y="47610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584938" y="54585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76694" y="60564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516929" y="3528843"/>
            <a:ext cx="3259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positive examples in test set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5404040" y="3569953"/>
            <a:ext cx="3620906" cy="141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516929" y="3086397"/>
            <a:ext cx="3508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correctly predicted as positive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70920" y="2256016"/>
            <a:ext cx="3602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examples predicted as positive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5258031" y="2297126"/>
            <a:ext cx="3766915" cy="141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370920" y="1813570"/>
            <a:ext cx="3508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correctly predicted as positive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12416" y="2025176"/>
            <a:ext cx="1545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precision =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54237" y="3298007"/>
            <a:ext cx="1579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recall     =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514151-3747-0ED3-1DDA-E2A67909F8C5}"/>
              </a:ext>
            </a:extLst>
          </p:cNvPr>
          <p:cNvSpPr txBox="1"/>
          <p:nvPr/>
        </p:nvSpPr>
        <p:spPr>
          <a:xfrm>
            <a:off x="4107566" y="4123243"/>
            <a:ext cx="4413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Everything is predicted as positive!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11E931-4B44-E251-0CCE-25C2FD6A1DC1}"/>
              </a:ext>
            </a:extLst>
          </p:cNvPr>
          <p:cNvSpPr txBox="1"/>
          <p:nvPr/>
        </p:nvSpPr>
        <p:spPr>
          <a:xfrm>
            <a:off x="3712416" y="5051181"/>
            <a:ext cx="1545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precision = 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4EBD14A-5EFA-8940-BDF5-43A46B9552D7}"/>
              </a:ext>
            </a:extLst>
          </p:cNvPr>
          <p:cNvCxnSpPr/>
          <p:nvPr/>
        </p:nvCxnSpPr>
        <p:spPr>
          <a:xfrm>
            <a:off x="5254103" y="5296173"/>
            <a:ext cx="68433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8331C15-5DC9-7E01-BEB9-EA315256BDB2}"/>
              </a:ext>
            </a:extLst>
          </p:cNvPr>
          <p:cNvSpPr txBox="1"/>
          <p:nvPr/>
        </p:nvSpPr>
        <p:spPr>
          <a:xfrm>
            <a:off x="5400945" y="532276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F84DEB-B041-8510-47C2-A4A003072D05}"/>
              </a:ext>
            </a:extLst>
          </p:cNvPr>
          <p:cNvSpPr txBox="1"/>
          <p:nvPr/>
        </p:nvSpPr>
        <p:spPr>
          <a:xfrm>
            <a:off x="3712416" y="6073680"/>
            <a:ext cx="1579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recall     =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F8E3259-C0D6-3A1E-D487-D792C35DBEC5}"/>
              </a:ext>
            </a:extLst>
          </p:cNvPr>
          <p:cNvSpPr txBox="1"/>
          <p:nvPr/>
        </p:nvSpPr>
        <p:spPr>
          <a:xfrm>
            <a:off x="5398375" y="5870481"/>
            <a:ext cx="326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3C355A4-2D7E-FCA0-63E0-7B297FBA8C0D}"/>
              </a:ext>
            </a:extLst>
          </p:cNvPr>
          <p:cNvCxnSpPr/>
          <p:nvPr/>
        </p:nvCxnSpPr>
        <p:spPr>
          <a:xfrm>
            <a:off x="5238532" y="6318672"/>
            <a:ext cx="68433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DB20628-62EE-494B-9431-43220BD35B93}"/>
              </a:ext>
            </a:extLst>
          </p:cNvPr>
          <p:cNvSpPr txBox="1"/>
          <p:nvPr/>
        </p:nvSpPr>
        <p:spPr>
          <a:xfrm>
            <a:off x="5385374" y="6345259"/>
            <a:ext cx="326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0CE7194-CB81-33A1-0DC7-7C96EF987039}"/>
              </a:ext>
            </a:extLst>
          </p:cNvPr>
          <p:cNvSpPr txBox="1"/>
          <p:nvPr/>
        </p:nvSpPr>
        <p:spPr>
          <a:xfrm>
            <a:off x="3712416" y="5059971"/>
            <a:ext cx="1545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precision =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7EB269-7645-0AEA-E7A0-A762ECFCFD82}"/>
              </a:ext>
            </a:extLst>
          </p:cNvPr>
          <p:cNvSpPr txBox="1"/>
          <p:nvPr/>
        </p:nvSpPr>
        <p:spPr>
          <a:xfrm>
            <a:off x="5413946" y="485677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B77BFF9-FF3E-FADB-E1BE-81A3BBF66B4A}"/>
              </a:ext>
            </a:extLst>
          </p:cNvPr>
          <p:cNvSpPr txBox="1"/>
          <p:nvPr/>
        </p:nvSpPr>
        <p:spPr>
          <a:xfrm>
            <a:off x="6022936" y="6081320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A7D1BE3-E7D2-216D-99F8-4130CC608D77}"/>
              </a:ext>
            </a:extLst>
          </p:cNvPr>
          <p:cNvSpPr txBox="1"/>
          <p:nvPr/>
        </p:nvSpPr>
        <p:spPr>
          <a:xfrm>
            <a:off x="6448522" y="603975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29929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Maximizing precision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87026" y="23226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87026" y="29322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87026" y="3541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87026" y="4151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87026" y="47610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5870" y="23343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85870" y="29322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85870" y="35418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85870" y="41631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77626" y="47610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87026" y="5446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87026" y="6056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5870" y="54585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77626" y="60564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4626" y="1636888"/>
            <a:ext cx="678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49026" y="1636888"/>
            <a:ext cx="708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63468" y="1636888"/>
            <a:ext cx="1175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predicted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84938" y="23343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84938" y="29322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84938" y="35418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84938" y="41631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76694" y="47610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584938" y="54585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76694" y="60564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516929" y="3528843"/>
            <a:ext cx="3259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positive examples in test set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5404040" y="3569953"/>
            <a:ext cx="3620906" cy="141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516929" y="3086397"/>
            <a:ext cx="3508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correctly predicted as positive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70920" y="2256016"/>
            <a:ext cx="3602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examples predicted as positive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5258031" y="2297126"/>
            <a:ext cx="3766915" cy="141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370920" y="1813570"/>
            <a:ext cx="3508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correctly predicted as positive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12416" y="2025176"/>
            <a:ext cx="1545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precision =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E9D2926-8360-DEFE-069D-A3D16A4A34DB}"/>
              </a:ext>
            </a:extLst>
          </p:cNvPr>
          <p:cNvSpPr txBox="1"/>
          <p:nvPr/>
        </p:nvSpPr>
        <p:spPr>
          <a:xfrm>
            <a:off x="3754237" y="3298007"/>
            <a:ext cx="1579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recall     =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28F31F-F14E-54F7-55E8-E6B05835381C}"/>
              </a:ext>
            </a:extLst>
          </p:cNvPr>
          <p:cNvSpPr txBox="1"/>
          <p:nvPr/>
        </p:nvSpPr>
        <p:spPr>
          <a:xfrm>
            <a:off x="3712416" y="5051181"/>
            <a:ext cx="1545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precision = 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1B43BF7-58E6-6C28-FE5B-A73FC70E1F3D}"/>
              </a:ext>
            </a:extLst>
          </p:cNvPr>
          <p:cNvCxnSpPr/>
          <p:nvPr/>
        </p:nvCxnSpPr>
        <p:spPr>
          <a:xfrm>
            <a:off x="5254103" y="5296173"/>
            <a:ext cx="68433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8527EA9-0692-D914-58B3-76E094014425}"/>
              </a:ext>
            </a:extLst>
          </p:cNvPr>
          <p:cNvSpPr txBox="1"/>
          <p:nvPr/>
        </p:nvSpPr>
        <p:spPr>
          <a:xfrm>
            <a:off x="5400945" y="532276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684B34-61AC-BD5F-6E09-A1F93C95778B}"/>
              </a:ext>
            </a:extLst>
          </p:cNvPr>
          <p:cNvSpPr txBox="1"/>
          <p:nvPr/>
        </p:nvSpPr>
        <p:spPr>
          <a:xfrm>
            <a:off x="3712416" y="6073680"/>
            <a:ext cx="1579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recall     =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27FEAD9-EF86-3A52-5BCF-CA170BFCB48E}"/>
              </a:ext>
            </a:extLst>
          </p:cNvPr>
          <p:cNvSpPr txBox="1"/>
          <p:nvPr/>
        </p:nvSpPr>
        <p:spPr>
          <a:xfrm>
            <a:off x="5398375" y="587048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8DF183B-235C-3F20-4D17-267C8BD62BD2}"/>
              </a:ext>
            </a:extLst>
          </p:cNvPr>
          <p:cNvCxnSpPr/>
          <p:nvPr/>
        </p:nvCxnSpPr>
        <p:spPr>
          <a:xfrm>
            <a:off x="5238532" y="6318672"/>
            <a:ext cx="68433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F6D1BB5-4C48-2AE6-7DF3-AE708AC96B2F}"/>
              </a:ext>
            </a:extLst>
          </p:cNvPr>
          <p:cNvSpPr txBox="1"/>
          <p:nvPr/>
        </p:nvSpPr>
        <p:spPr>
          <a:xfrm>
            <a:off x="3712416" y="5059971"/>
            <a:ext cx="1545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precision =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602CA8B-844B-7E74-2432-6FD06609814B}"/>
              </a:ext>
            </a:extLst>
          </p:cNvPr>
          <p:cNvSpPr txBox="1"/>
          <p:nvPr/>
        </p:nvSpPr>
        <p:spPr>
          <a:xfrm>
            <a:off x="5413946" y="485677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27B70A4-5A29-CA0C-2EB7-C8A3542EEE55}"/>
              </a:ext>
            </a:extLst>
          </p:cNvPr>
          <p:cNvSpPr txBox="1"/>
          <p:nvPr/>
        </p:nvSpPr>
        <p:spPr>
          <a:xfrm>
            <a:off x="5385374" y="6345259"/>
            <a:ext cx="326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652304B-6377-98D9-5CA3-C9765F7789F3}"/>
              </a:ext>
            </a:extLst>
          </p:cNvPr>
          <p:cNvSpPr txBox="1"/>
          <p:nvPr/>
        </p:nvSpPr>
        <p:spPr>
          <a:xfrm>
            <a:off x="4107566" y="4123243"/>
            <a:ext cx="4542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Everything is predicted as negative!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A37326F-F1E1-D369-0B5B-E0A1EA19B197}"/>
              </a:ext>
            </a:extLst>
          </p:cNvPr>
          <p:cNvSpPr txBox="1"/>
          <p:nvPr/>
        </p:nvSpPr>
        <p:spPr>
          <a:xfrm>
            <a:off x="6011226" y="5067611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6AC81BA-043B-2950-E999-DF799F5A2E89}"/>
              </a:ext>
            </a:extLst>
          </p:cNvPr>
          <p:cNvSpPr txBox="1"/>
          <p:nvPr/>
        </p:nvSpPr>
        <p:spPr>
          <a:xfrm>
            <a:off x="6436812" y="5026049"/>
            <a:ext cx="2080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Inf (0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Sklearn</a:t>
            </a:r>
            <a:r>
              <a:rPr lang="en-US" sz="2400" dirty="0"/>
              <a:t>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1802568-0959-3B83-790C-F520A6A24146}"/>
              </a:ext>
            </a:extLst>
          </p:cNvPr>
          <p:cNvSpPr txBox="1"/>
          <p:nvPr/>
        </p:nvSpPr>
        <p:spPr>
          <a:xfrm>
            <a:off x="6022936" y="6081320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2A69D50-D368-EB0B-D84B-47BE9FA09A16}"/>
              </a:ext>
            </a:extLst>
          </p:cNvPr>
          <p:cNvSpPr txBox="1"/>
          <p:nvPr/>
        </p:nvSpPr>
        <p:spPr>
          <a:xfrm>
            <a:off x="6448522" y="603975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275863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Imbalanced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8221" y="1905001"/>
            <a:ext cx="1312334" cy="4288556"/>
          </a:xfrm>
          <a:prstGeom prst="rect">
            <a:avLst/>
          </a:prstGeom>
          <a:solidFill>
            <a:srgbClr val="008000">
              <a:alpha val="20000"/>
            </a:srgbClr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-181774" y="3947279"/>
            <a:ext cx="1814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labeled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774" y="2342443"/>
            <a:ext cx="1276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99.997%</a:t>
            </a:r>
          </a:p>
          <a:p>
            <a:r>
              <a:rPr lang="en-US" dirty="0">
                <a:solidFill>
                  <a:srgbClr val="008000"/>
                </a:solidFill>
              </a:rPr>
              <a:t>not-phishing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141" y="5870391"/>
            <a:ext cx="937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0.003%</a:t>
            </a:r>
          </a:p>
          <a:p>
            <a:r>
              <a:rPr lang="en-US" dirty="0">
                <a:solidFill>
                  <a:srgbClr val="FF0000"/>
                </a:solidFill>
              </a:rPr>
              <a:t>phishing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64556" y="2173112"/>
            <a:ext cx="59014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this scenario then, where our model predicts ‘not-</a:t>
            </a:r>
            <a:r>
              <a:rPr lang="en-US" sz="2400" dirty="0" err="1"/>
              <a:t>phising</a:t>
            </a:r>
            <a:r>
              <a:rPr lang="en-US" sz="2400" dirty="0"/>
              <a:t>’ (or 0) for all samples, we’ll get</a:t>
            </a:r>
          </a:p>
          <a:p>
            <a:endParaRPr lang="en-US" sz="2400" dirty="0"/>
          </a:p>
          <a:p>
            <a:r>
              <a:rPr lang="en-US" sz="2400" dirty="0"/>
              <a:t>Accuracy = 99.997%</a:t>
            </a:r>
          </a:p>
          <a:p>
            <a:endParaRPr lang="en-US" sz="2400" dirty="0"/>
          </a:p>
          <a:p>
            <a:r>
              <a:rPr lang="en-US" sz="2400" dirty="0"/>
              <a:t>Precision  = 0 %</a:t>
            </a:r>
          </a:p>
          <a:p>
            <a:endParaRPr lang="en-US" sz="2400" dirty="0"/>
          </a:p>
          <a:p>
            <a:r>
              <a:rPr lang="en-US" sz="2400" dirty="0"/>
              <a:t>Recall      = 0 %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64556" y="5731891"/>
            <a:ext cx="2986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Woah, that’s </a:t>
            </a:r>
            <a:r>
              <a:rPr lang="en-US" sz="2400" dirty="0" err="1">
                <a:solidFill>
                  <a:srgbClr val="FF0000"/>
                </a:solidFill>
              </a:rPr>
              <a:t>aint</a:t>
            </a:r>
            <a:r>
              <a:rPr lang="en-US" sz="2400" dirty="0">
                <a:solidFill>
                  <a:srgbClr val="FF0000"/>
                </a:solidFill>
              </a:rPr>
              <a:t> good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291498" y="6208890"/>
            <a:ext cx="1319057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08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vs. recall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Often there is a tradeoff between precision and recall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Increasing one, tends to decrease the other!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370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precision/recall tradeoff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87026" y="23226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87026" y="29322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87026" y="3541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87026" y="4151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87026" y="47610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5870" y="23343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85870" y="29322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85870" y="35418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85870" y="41631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77626" y="47610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87026" y="5446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87026" y="6056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5870" y="54585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77626" y="60564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4626" y="1636888"/>
            <a:ext cx="678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49026" y="1636888"/>
            <a:ext cx="708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63468" y="1636888"/>
            <a:ext cx="1175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38852" y="1668439"/>
            <a:ext cx="1210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84938" y="23343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84938" y="29322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584938" y="35418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584938" y="41631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576694" y="47610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84938" y="54585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576694" y="60564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035561" y="2334356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0.75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035561" y="29322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35561" y="3541888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035561" y="4163156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0.80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027317" y="47610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035561" y="5458556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027317" y="60564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95333" y="2242275"/>
            <a:ext cx="41486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For many classifiers we can get some notion of the prediction confidence 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Only predict positive if the confidence is above a given threshold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By varying this threshold, we can vary precision and recall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4721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precision/recall tradeoff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87026" y="23226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87026" y="29322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87026" y="3541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87026" y="4151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87026" y="47610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5870" y="23343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85870" y="29322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85870" y="35418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85870" y="41631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77626" y="47610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87026" y="5446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87026" y="6056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5870" y="54585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77626" y="60564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4626" y="1636888"/>
            <a:ext cx="678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49026" y="1636888"/>
            <a:ext cx="708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63468" y="1636888"/>
            <a:ext cx="1175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predicted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84938" y="23343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84938" y="29322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584938" y="35418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584938" y="41631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576694" y="47610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84938" y="54585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576694" y="60564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035561" y="2334356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0.80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035561" y="29322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35561" y="35418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035561" y="4163156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027317" y="4761088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035561" y="5458556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027317" y="60564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95333" y="1900998"/>
            <a:ext cx="40075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put most confident positive predictions at top</a:t>
            </a:r>
          </a:p>
          <a:p>
            <a:endParaRPr lang="en-US" sz="2400" dirty="0"/>
          </a:p>
          <a:p>
            <a:r>
              <a:rPr lang="en-US" sz="2400" dirty="0"/>
              <a:t>put most confident negative predictions at bottom</a:t>
            </a:r>
          </a:p>
          <a:p>
            <a:endParaRPr lang="en-US" sz="2400" dirty="0"/>
          </a:p>
          <a:p>
            <a:r>
              <a:rPr lang="en-US" sz="2400" dirty="0"/>
              <a:t>calculate precision/recall at each break point/threshold</a:t>
            </a:r>
          </a:p>
          <a:p>
            <a:endParaRPr lang="en-US" sz="2400" dirty="0"/>
          </a:p>
          <a:p>
            <a:r>
              <a:rPr lang="en-US" sz="2400" dirty="0"/>
              <a:t>classify everything above threshold as positive and everything else negative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27C790-2821-C7E5-2FA7-3B29F6C2226F}"/>
              </a:ext>
            </a:extLst>
          </p:cNvPr>
          <p:cNvSpPr txBox="1"/>
          <p:nvPr/>
        </p:nvSpPr>
        <p:spPr>
          <a:xfrm>
            <a:off x="3738852" y="1668439"/>
            <a:ext cx="1210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671038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precision/recall tradeoff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87026" y="23226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87026" y="29322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87026" y="3541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87026" y="4151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87026" y="47610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5870" y="23343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85870" y="29322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85870" y="35418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85870" y="41631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77626" y="47610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87026" y="5446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87026" y="6056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5870" y="54585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77626" y="60564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4626" y="1636888"/>
            <a:ext cx="678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49026" y="1636888"/>
            <a:ext cx="708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63468" y="1636888"/>
            <a:ext cx="1175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predicted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84938" y="23343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84938" y="29322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584938" y="35418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584938" y="41631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576694" y="47610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84938" y="54585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576694" y="60564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035561" y="2334356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0.80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035561" y="29322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35561" y="35418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035561" y="4163156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027317" y="4761088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035561" y="5458556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027317" y="60564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0.90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4402666" y="3400774"/>
            <a:ext cx="440571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813778" y="1693333"/>
            <a:ext cx="987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precision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594826" y="1693333"/>
            <a:ext cx="69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recall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813778" y="2932288"/>
            <a:ext cx="1141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1/2 = 0.5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594826" y="2932288"/>
            <a:ext cx="1268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1/3 = 0.33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86F5E6-2D6F-5D5B-B872-8A8ECCF6148B}"/>
              </a:ext>
            </a:extLst>
          </p:cNvPr>
          <p:cNvSpPr txBox="1"/>
          <p:nvPr/>
        </p:nvSpPr>
        <p:spPr>
          <a:xfrm>
            <a:off x="3738852" y="1668439"/>
            <a:ext cx="1210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190406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282222" y="1058333"/>
            <a:ext cx="9948333" cy="620889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Phishing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312" y="1219200"/>
            <a:ext cx="6536265" cy="544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818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precision/recall tradeoff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87026" y="23226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87026" y="29322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87026" y="3541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87026" y="4151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87026" y="47610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5870" y="23343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85870" y="29322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85870" y="35418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85870" y="41631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77626" y="47610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87026" y="5446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87026" y="6056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5870" y="54585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77626" y="60564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4626" y="1636888"/>
            <a:ext cx="678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49026" y="1636888"/>
            <a:ext cx="708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63468" y="1636888"/>
            <a:ext cx="1175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predicted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84938" y="23343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84938" y="29322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584938" y="35418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584938" y="41631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576694" y="47610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84938" y="54585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576694" y="60564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035561" y="2334356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0.80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035561" y="29322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35561" y="35418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035561" y="4163156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027317" y="4761088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035561" y="5458556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027317" y="60564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0.90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4402666" y="5322709"/>
            <a:ext cx="440571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813778" y="1693333"/>
            <a:ext cx="987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precision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594826" y="1693333"/>
            <a:ext cx="69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recall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813778" y="4818755"/>
            <a:ext cx="1141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3/5 = 0.6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594826" y="4818755"/>
            <a:ext cx="1141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3/3 = 1.0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DB99B6-AF30-2989-4254-D1D651443F73}"/>
              </a:ext>
            </a:extLst>
          </p:cNvPr>
          <p:cNvSpPr txBox="1"/>
          <p:nvPr/>
        </p:nvSpPr>
        <p:spPr>
          <a:xfrm>
            <a:off x="3738852" y="1668439"/>
            <a:ext cx="1210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35646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precision/recall tradeoff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87026" y="23226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87026" y="29322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87026" y="3541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87026" y="4151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87026" y="47610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5870" y="23343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85870" y="29322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85870" y="35418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85870" y="41631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77626" y="47610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87026" y="5446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87026" y="6056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5870" y="54585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77626" y="60564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4626" y="1636888"/>
            <a:ext cx="678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49026" y="1636888"/>
            <a:ext cx="708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63468" y="1636888"/>
            <a:ext cx="1175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predicted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84938" y="23343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84938" y="29322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584938" y="35418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584938" y="41631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576694" y="47610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84938" y="54585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576694" y="60564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035561" y="2334356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0.80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035561" y="29322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35561" y="35418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035561" y="4163156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027317" y="4761088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035561" y="5458556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027317" y="60564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13778" y="1693333"/>
            <a:ext cx="987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precision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594826" y="1693333"/>
            <a:ext cx="69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recall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4388555" y="6618111"/>
            <a:ext cx="440571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757334" y="6071822"/>
            <a:ext cx="1268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3/7 = 0.43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594826" y="6071822"/>
            <a:ext cx="1141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3/3 = 1.0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85F222-6071-852E-E0D2-8CDBC2AA8F40}"/>
              </a:ext>
            </a:extLst>
          </p:cNvPr>
          <p:cNvSpPr txBox="1"/>
          <p:nvPr/>
        </p:nvSpPr>
        <p:spPr>
          <a:xfrm>
            <a:off x="3738852" y="1668439"/>
            <a:ext cx="1210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254224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precision/recall tradeoff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87026" y="23226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87026" y="29322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87026" y="3541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87026" y="4151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87026" y="47610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5870" y="23343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85870" y="29322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85870" y="35418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85870" y="41631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77626" y="47610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87026" y="5446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87026" y="6056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5870" y="54585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77626" y="60564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4626" y="1636888"/>
            <a:ext cx="678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49026" y="1636888"/>
            <a:ext cx="708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63468" y="1636888"/>
            <a:ext cx="1175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predicted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84938" y="23343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84938" y="29322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584938" y="35418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584938" y="41631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576694" y="47610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84938" y="54585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576694" y="60564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035561" y="2334356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0.80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035561" y="29322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35561" y="35418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035561" y="4163156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027317" y="4761088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035561" y="5458556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027317" y="60564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13778" y="1693333"/>
            <a:ext cx="987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precision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594826" y="1693333"/>
            <a:ext cx="69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recall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4360333" y="2788354"/>
            <a:ext cx="440571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360333" y="3434643"/>
            <a:ext cx="440571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374444" y="4095044"/>
            <a:ext cx="440571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402666" y="4704643"/>
            <a:ext cx="440571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402666" y="5322709"/>
            <a:ext cx="440571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374444" y="5985933"/>
            <a:ext cx="440571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4388555" y="6618111"/>
            <a:ext cx="440571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997222" y="2270667"/>
            <a:ext cx="49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767061" y="2270667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018734" y="2932288"/>
            <a:ext cx="49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788573" y="29322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018734" y="3584602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0.66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788573" y="3584602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0.66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046956" y="4194201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816795" y="4194201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046956" y="4818755"/>
            <a:ext cx="49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816795" y="4818755"/>
            <a:ext cx="49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046956" y="5476711"/>
            <a:ext cx="49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816795" y="5476711"/>
            <a:ext cx="49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046956" y="6071822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0.43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816795" y="6071822"/>
            <a:ext cx="49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D4BF32-A982-2F92-F58F-590EBD003826}"/>
              </a:ext>
            </a:extLst>
          </p:cNvPr>
          <p:cNvSpPr txBox="1"/>
          <p:nvPr/>
        </p:nvSpPr>
        <p:spPr>
          <a:xfrm>
            <a:off x="3738852" y="1668439"/>
            <a:ext cx="1210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531341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summarized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Accuracy is often NOT an appropriate evaluation metric for imbalanced data problems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precision/recall capture different characteristics of our classifier</a:t>
            </a:r>
          </a:p>
        </p:txBody>
      </p:sp>
    </p:spTree>
    <p:extLst>
      <p:ext uri="{BB962C8B-B14F-4D97-AF65-F5344CB8AC3E}">
        <p14:creationId xmlns:p14="http://schemas.microsoft.com/office/powerpoint/2010/main" val="3013021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282222" y="1058333"/>
            <a:ext cx="9948333" cy="620889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Phishing – imbalanced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312" y="1219200"/>
            <a:ext cx="6536265" cy="544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846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 on Imbalanced data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17222" y="3013501"/>
            <a:ext cx="7309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Can we do some pre-processing on our imbalanced data to avoid the majority class from dominating the other(s)?</a:t>
            </a:r>
          </a:p>
        </p:txBody>
      </p:sp>
    </p:spTree>
    <p:extLst>
      <p:ext uri="{BB962C8B-B14F-4D97-AF65-F5344CB8AC3E}">
        <p14:creationId xmlns:p14="http://schemas.microsoft.com/office/powerpoint/2010/main" val="2423580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1: subsampling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8221" y="2483556"/>
            <a:ext cx="1312334" cy="3710000"/>
          </a:xfrm>
          <a:prstGeom prst="rect">
            <a:avLst/>
          </a:prstGeom>
          <a:solidFill>
            <a:srgbClr val="008000">
              <a:alpha val="20000"/>
            </a:srgbClr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6200000">
            <a:off x="-181774" y="3947279"/>
            <a:ext cx="1814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labeled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774" y="2624471"/>
            <a:ext cx="1276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99.997%</a:t>
            </a:r>
          </a:p>
          <a:p>
            <a:r>
              <a:rPr lang="en-US" dirty="0">
                <a:solidFill>
                  <a:srgbClr val="008000"/>
                </a:solidFill>
              </a:rPr>
              <a:t>not-phishing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43749" y="4660510"/>
            <a:ext cx="920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phishing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91498" y="6208890"/>
            <a:ext cx="1319057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23557" y="1654975"/>
            <a:ext cx="41204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Transform your dataset in a new one by a new training data set by: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including all “positive” examples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randomly picking </a:t>
            </a:r>
            <a:r>
              <a:rPr lang="en-US" sz="2000" i="1" dirty="0"/>
              <a:t>equally many</a:t>
            </a:r>
            <a:r>
              <a:rPr lang="en-US" sz="2000" dirty="0"/>
              <a:t> “negative” examples</a:t>
            </a:r>
          </a:p>
        </p:txBody>
      </p:sp>
      <p:sp>
        <p:nvSpPr>
          <p:cNvPr id="11" name="Right Arrow 10"/>
          <p:cNvSpPr/>
          <p:nvPr/>
        </p:nvSpPr>
        <p:spPr bwMode="auto">
          <a:xfrm>
            <a:off x="2878668" y="4013675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1289" y="3620561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not-phishing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4696" y="5828057"/>
            <a:ext cx="937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0.003%</a:t>
            </a:r>
          </a:p>
          <a:p>
            <a:r>
              <a:rPr lang="en-US" dirty="0">
                <a:solidFill>
                  <a:srgbClr val="FF0000"/>
                </a:solidFill>
              </a:rPr>
              <a:t>phishing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828013" y="4660510"/>
            <a:ext cx="1319057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825192" y="4629467"/>
            <a:ext cx="1319057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FB4A438-5119-B183-5D78-1CFD2366EBD4}"/>
              </a:ext>
            </a:extLst>
          </p:cNvPr>
          <p:cNvSpPr txBox="1"/>
          <p:nvPr/>
        </p:nvSpPr>
        <p:spPr>
          <a:xfrm>
            <a:off x="5169569" y="4210009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50%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388C8B-C3AE-F392-58DD-6F93079D29A9}"/>
              </a:ext>
            </a:extLst>
          </p:cNvPr>
          <p:cNvSpPr txBox="1"/>
          <p:nvPr/>
        </p:nvSpPr>
        <p:spPr>
          <a:xfrm>
            <a:off x="5164384" y="469028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50%</a:t>
            </a:r>
          </a:p>
        </p:txBody>
      </p:sp>
    </p:spTree>
    <p:extLst>
      <p:ext uri="{BB962C8B-B14F-4D97-AF65-F5344CB8AC3E}">
        <p14:creationId xmlns:p14="http://schemas.microsoft.com/office/powerpoint/2010/main" val="409212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Pros:</a:t>
            </a:r>
          </a:p>
          <a:p>
            <a:pPr lvl="1"/>
            <a:r>
              <a:rPr lang="en-US" dirty="0"/>
              <a:t>Easy to implement</a:t>
            </a:r>
          </a:p>
          <a:p>
            <a:pPr lvl="1"/>
            <a:r>
              <a:rPr lang="en-US" dirty="0"/>
              <a:t>Training becomes much more efficient (smaller training set)</a:t>
            </a:r>
          </a:p>
          <a:p>
            <a:pPr lvl="1"/>
            <a:endParaRPr lang="en-US" dirty="0"/>
          </a:p>
          <a:p>
            <a:pPr marL="45720" indent="0">
              <a:buNone/>
            </a:pPr>
            <a:r>
              <a:rPr lang="en-US" dirty="0"/>
              <a:t>Cons:</a:t>
            </a:r>
          </a:p>
          <a:p>
            <a:pPr marL="822960" lvl="1" indent="-457200"/>
            <a:r>
              <a:rPr lang="en-US" dirty="0"/>
              <a:t>Throwing away a lot of data/information</a:t>
            </a:r>
          </a:p>
        </p:txBody>
      </p:sp>
    </p:spTree>
    <p:extLst>
      <p:ext uri="{BB962C8B-B14F-4D97-AF65-F5344CB8AC3E}">
        <p14:creationId xmlns:p14="http://schemas.microsoft.com/office/powerpoint/2010/main" val="12671688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2: oversampling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8221" y="2596446"/>
            <a:ext cx="1312334" cy="3343112"/>
          </a:xfrm>
          <a:prstGeom prst="rect">
            <a:avLst/>
          </a:prstGeom>
          <a:solidFill>
            <a:srgbClr val="008000">
              <a:alpha val="20000"/>
            </a:srgbClr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-181774" y="3947279"/>
            <a:ext cx="1814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labeled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774" y="2624471"/>
            <a:ext cx="1276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99.997%</a:t>
            </a:r>
          </a:p>
          <a:p>
            <a:r>
              <a:rPr lang="en-US" dirty="0">
                <a:solidFill>
                  <a:srgbClr val="008000"/>
                </a:solidFill>
              </a:rPr>
              <a:t>not-phishing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26774" y="4706687"/>
            <a:ext cx="937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50%</a:t>
            </a:r>
          </a:p>
          <a:p>
            <a:r>
              <a:rPr lang="en-US" dirty="0">
                <a:solidFill>
                  <a:srgbClr val="FF0000"/>
                </a:solidFill>
              </a:rPr>
              <a:t>phishing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291498" y="5954892"/>
            <a:ext cx="1319057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11277" y="1447799"/>
            <a:ext cx="41204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Create a new training data set by: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including all “negative” examples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include “positive” examples and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repeatedly copy, with replacement, a sample from the positive class until there are as many positive as negative</a:t>
            </a:r>
          </a:p>
        </p:txBody>
      </p:sp>
      <p:sp>
        <p:nvSpPr>
          <p:cNvPr id="10" name="Right Arrow 9"/>
          <p:cNvSpPr/>
          <p:nvPr/>
        </p:nvSpPr>
        <p:spPr bwMode="auto">
          <a:xfrm>
            <a:off x="3891845" y="4019011"/>
            <a:ext cx="894553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26774" y="3372680"/>
            <a:ext cx="1276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50%</a:t>
            </a:r>
          </a:p>
          <a:p>
            <a:r>
              <a:rPr lang="en-US" dirty="0">
                <a:solidFill>
                  <a:srgbClr val="008000"/>
                </a:solidFill>
              </a:rPr>
              <a:t>not-phishing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4696" y="5631726"/>
            <a:ext cx="937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0.003%</a:t>
            </a:r>
          </a:p>
          <a:p>
            <a:r>
              <a:rPr lang="en-US" dirty="0">
                <a:solidFill>
                  <a:srgbClr val="FF0000"/>
                </a:solidFill>
              </a:rPr>
              <a:t>phishing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88234" y="1627608"/>
            <a:ext cx="1312334" cy="2506948"/>
          </a:xfrm>
          <a:prstGeom prst="rect">
            <a:avLst/>
          </a:prstGeom>
          <a:solidFill>
            <a:srgbClr val="008000">
              <a:alpha val="20000"/>
            </a:srgbClr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888234" y="4145692"/>
            <a:ext cx="1312334" cy="2506948"/>
          </a:xfrm>
          <a:prstGeom prst="rect">
            <a:avLst/>
          </a:prstGeom>
          <a:solidFill>
            <a:srgbClr val="FF0000">
              <a:alpha val="20000"/>
            </a:srgbClr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Pros:</a:t>
            </a:r>
          </a:p>
          <a:p>
            <a:pPr lvl="1"/>
            <a:r>
              <a:rPr lang="en-US" dirty="0"/>
              <a:t>Easy to implement</a:t>
            </a:r>
          </a:p>
          <a:p>
            <a:pPr lvl="1"/>
            <a:r>
              <a:rPr lang="en-US" dirty="0"/>
              <a:t>Utilizes all of the training data</a:t>
            </a:r>
          </a:p>
          <a:p>
            <a:pPr lvl="1"/>
            <a:r>
              <a:rPr lang="en-US" dirty="0"/>
              <a:t>Tends to perform well in a broader set of circumstances than subsampling</a:t>
            </a:r>
          </a:p>
          <a:p>
            <a:pPr marL="365760" lvl="1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Cons:</a:t>
            </a:r>
          </a:p>
          <a:p>
            <a:pPr marL="822960" lvl="1" indent="-457200"/>
            <a:r>
              <a:rPr lang="en-US" dirty="0"/>
              <a:t>Computationally expensive to train classifier, since there are now more training samples (less of an issue in modern times now, though)</a:t>
            </a:r>
          </a:p>
        </p:txBody>
      </p:sp>
    </p:spTree>
    <p:extLst>
      <p:ext uri="{BB962C8B-B14F-4D97-AF65-F5344CB8AC3E}">
        <p14:creationId xmlns:p14="http://schemas.microsoft.com/office/powerpoint/2010/main" val="1910770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For 1 hour, Google collects 1M e-mails randomly</a:t>
            </a:r>
          </a:p>
          <a:p>
            <a:pPr marL="514350" indent="-514350">
              <a:buAutoNum type="arabicPeriod"/>
            </a:pPr>
            <a:r>
              <a:rPr lang="en-US" dirty="0"/>
              <a:t>They pay people to label them as “phishing” or “not-phishing”</a:t>
            </a:r>
          </a:p>
          <a:p>
            <a:pPr marL="514350" indent="-514350">
              <a:buAutoNum type="arabicPeriod"/>
            </a:pPr>
            <a:r>
              <a:rPr lang="en-US" dirty="0"/>
              <a:t>They give the data to you to learn to classify </a:t>
            </a:r>
            <a:br>
              <a:rPr lang="en-US" dirty="0"/>
            </a:br>
            <a:r>
              <a:rPr lang="en-US" dirty="0"/>
              <a:t>e-mails as phishing or not (supervised learning)</a:t>
            </a:r>
          </a:p>
          <a:p>
            <a:pPr marL="514350" indent="-514350">
              <a:buAutoNum type="arabicPeriod"/>
            </a:pPr>
            <a:r>
              <a:rPr lang="en-US" dirty="0"/>
              <a:t>You, an expert at ML, try out a few of your favorite classifiers</a:t>
            </a:r>
          </a:p>
          <a:p>
            <a:pPr marL="514350" indent="-514350">
              <a:buAutoNum type="arabicPeriod"/>
            </a:pPr>
            <a:r>
              <a:rPr lang="en-US" dirty="0"/>
              <a:t>You achieve an accuracy of 99.997%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67000" y="6179445"/>
            <a:ext cx="3370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Should you be happy?</a:t>
            </a:r>
          </a:p>
        </p:txBody>
      </p:sp>
    </p:spTree>
    <p:extLst>
      <p:ext uri="{BB962C8B-B14F-4D97-AF65-F5344CB8AC3E}">
        <p14:creationId xmlns:p14="http://schemas.microsoft.com/office/powerpoint/2010/main" val="225405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3: SMOTE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3604" y="1559061"/>
            <a:ext cx="65998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SMOTE (Synthetic Minority Oversampling </a:t>
            </a:r>
            <a:r>
              <a:rPr lang="en-US" sz="2000" dirty="0" err="1"/>
              <a:t>TEchnique</a:t>
            </a:r>
            <a:r>
              <a:rPr lang="en-US" sz="2000" dirty="0"/>
              <a:t>), is another oversampling technique – but unlike the previous case, SMOTE achieves oversampling not by adding copies, but by generating similar datapoints using a KNN-like fashion </a:t>
            </a:r>
          </a:p>
        </p:txBody>
      </p:sp>
      <p:sp>
        <p:nvSpPr>
          <p:cNvPr id="10" name="Right Arrow 9"/>
          <p:cNvSpPr/>
          <p:nvPr/>
        </p:nvSpPr>
        <p:spPr bwMode="auto">
          <a:xfrm>
            <a:off x="3403551" y="4987325"/>
            <a:ext cx="349539" cy="297745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pic>
        <p:nvPicPr>
          <p:cNvPr id="4" name="Picture 3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1CA17EDD-F6E4-B62E-1954-28D0C016FE5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094"/>
          <a:stretch/>
        </p:blipFill>
        <p:spPr>
          <a:xfrm>
            <a:off x="1558220" y="3505214"/>
            <a:ext cx="6262255" cy="470287"/>
          </a:xfrm>
          <a:prstGeom prst="rect">
            <a:avLst/>
          </a:prstGeom>
        </p:spPr>
      </p:pic>
      <p:sp>
        <p:nvSpPr>
          <p:cNvPr id="5" name="Right Arrow 9">
            <a:extLst>
              <a:ext uri="{FF2B5EF4-FFF2-40B4-BE49-F238E27FC236}">
                <a16:creationId xmlns:a16="http://schemas.microsoft.com/office/drawing/2014/main" id="{4B290DC4-844C-0B3C-4E14-C5E124F8796B}"/>
              </a:ext>
            </a:extLst>
          </p:cNvPr>
          <p:cNvSpPr/>
          <p:nvPr/>
        </p:nvSpPr>
        <p:spPr bwMode="auto">
          <a:xfrm>
            <a:off x="5668769" y="5019641"/>
            <a:ext cx="349539" cy="297745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pic>
        <p:nvPicPr>
          <p:cNvPr id="6" name="Picture 5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E7527FB5-4A1A-350F-E04E-C411194DCDE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01" r="71564"/>
          <a:stretch/>
        </p:blipFill>
        <p:spPr>
          <a:xfrm>
            <a:off x="1558220" y="4211782"/>
            <a:ext cx="1780725" cy="2075144"/>
          </a:xfrm>
          <a:prstGeom prst="rect">
            <a:avLst/>
          </a:prstGeom>
        </p:spPr>
      </p:pic>
      <p:pic>
        <p:nvPicPr>
          <p:cNvPr id="7" name="Picture 6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15A2CAF4-8FC8-0065-C349-0968473B9A4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49" t="18926" r="34360"/>
          <a:stretch/>
        </p:blipFill>
        <p:spPr>
          <a:xfrm>
            <a:off x="3753090" y="4031672"/>
            <a:ext cx="1915679" cy="2255253"/>
          </a:xfrm>
          <a:prstGeom prst="rect">
            <a:avLst/>
          </a:prstGeom>
        </p:spPr>
      </p:pic>
      <p:pic>
        <p:nvPicPr>
          <p:cNvPr id="8" name="Picture 7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D782EB8C-7BEA-50F2-971D-5947D0C518B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22" t="25401"/>
          <a:stretch/>
        </p:blipFill>
        <p:spPr>
          <a:xfrm>
            <a:off x="6018308" y="4211782"/>
            <a:ext cx="1802167" cy="207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55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3: SMOTE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58DA-C331-D2B8-015A-B0F290FB367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Pros:</a:t>
            </a:r>
          </a:p>
          <a:p>
            <a:pPr lvl="1"/>
            <a:r>
              <a:rPr lang="en-US" dirty="0"/>
              <a:t>Easy to implement</a:t>
            </a:r>
          </a:p>
          <a:p>
            <a:pPr lvl="1"/>
            <a:r>
              <a:rPr lang="en-GB" dirty="0"/>
              <a:t>The synthetic samples generated by SMOTE can help the model learn more about the minority class, potentially improving its generalization to unseen data.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Cons:</a:t>
            </a:r>
          </a:p>
          <a:p>
            <a:pPr marL="822960" lvl="1" indent="-457200"/>
            <a:r>
              <a:rPr lang="en-US" dirty="0"/>
              <a:t>Computationally expensive to train classifier (same reason as oversampling)</a:t>
            </a:r>
          </a:p>
          <a:p>
            <a:pPr marL="822960" lvl="1" indent="-457200"/>
            <a:r>
              <a:rPr lang="en-GB" dirty="0"/>
              <a:t>SMOTE may introduce noise or artificial patterns into the dataset, leading to potential information loss or distortion in the data distribution.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7137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111" y="228600"/>
            <a:ext cx="8370937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Idea 4: optimize a different error metric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Train classifiers that try and optimize Precision, Recall F1-measure or something else – instead of accuracy.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617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Imbalanced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8221" y="1905001"/>
            <a:ext cx="1312334" cy="4288556"/>
          </a:xfrm>
          <a:prstGeom prst="rect">
            <a:avLst/>
          </a:prstGeom>
          <a:solidFill>
            <a:srgbClr val="008000">
              <a:alpha val="20000"/>
            </a:srgbClr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-181774" y="3947279"/>
            <a:ext cx="1814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labeled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774" y="2342443"/>
            <a:ext cx="1276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99.997%</a:t>
            </a:r>
          </a:p>
          <a:p>
            <a:r>
              <a:rPr lang="en-US" dirty="0">
                <a:solidFill>
                  <a:srgbClr val="008000"/>
                </a:solidFill>
              </a:rPr>
              <a:t>not-phishing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141" y="5870391"/>
            <a:ext cx="937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0.003%</a:t>
            </a:r>
          </a:p>
          <a:p>
            <a:r>
              <a:rPr lang="en-US" dirty="0">
                <a:solidFill>
                  <a:srgbClr val="FF0000"/>
                </a:solidFill>
              </a:rPr>
              <a:t>phishing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64556" y="2173112"/>
            <a:ext cx="59014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scenario is what is called an </a:t>
            </a:r>
            <a:r>
              <a:rPr lang="en-US" sz="2400" b="1" dirty="0">
                <a:solidFill>
                  <a:srgbClr val="FF6600"/>
                </a:solidFill>
              </a:rPr>
              <a:t>imbalanced data</a:t>
            </a:r>
            <a:r>
              <a:rPr lang="en-US" sz="2400" dirty="0"/>
              <a:t> problem</a:t>
            </a:r>
          </a:p>
          <a:p>
            <a:endParaRPr lang="en-US" sz="2400" dirty="0"/>
          </a:p>
          <a:p>
            <a:r>
              <a:rPr lang="en-US" sz="2400" dirty="0"/>
              <a:t>This occurs where there is a large discrepancy between the number of examples with each class label</a:t>
            </a:r>
          </a:p>
          <a:p>
            <a:endParaRPr lang="en-US" sz="2400" dirty="0"/>
          </a:p>
          <a:p>
            <a:r>
              <a:rPr lang="en-US" sz="2400" dirty="0"/>
              <a:t>For our 1M example dataset, only about 30 would actually represent phishing e-mails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64556" y="5731891"/>
            <a:ext cx="4389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will this affect our classifiers?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291498" y="6208890"/>
            <a:ext cx="1319057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39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Imbalanced data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377469" y="3800150"/>
            <a:ext cx="722421" cy="26615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Dataset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2377723" y="3574373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7" name="Group 37"/>
          <p:cNvGrpSpPr/>
          <p:nvPr/>
        </p:nvGrpSpPr>
        <p:grpSpPr>
          <a:xfrm>
            <a:off x="2962429" y="3221595"/>
            <a:ext cx="1432277" cy="1371600"/>
            <a:chOff x="7330723" y="3505200"/>
            <a:chExt cx="1432277" cy="1371600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330723" y="3627846"/>
              <a:ext cx="143227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always predict </a:t>
              </a:r>
              <a:br>
                <a:rPr lang="en-US" sz="2000" dirty="0"/>
              </a:br>
              <a:r>
                <a:rPr lang="en-US" sz="2000" dirty="0"/>
                <a:t>not-phishing</a:t>
              </a:r>
            </a:p>
          </p:txBody>
        </p:sp>
      </p:grpSp>
      <p:sp>
        <p:nvSpPr>
          <p:cNvPr id="10" name="Right Arrow 9"/>
          <p:cNvSpPr/>
          <p:nvPr/>
        </p:nvSpPr>
        <p:spPr bwMode="auto">
          <a:xfrm>
            <a:off x="4731456" y="3574373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76900" y="3708196"/>
            <a:ext cx="2528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99.997% accuracy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99890" y="5273006"/>
            <a:ext cx="4347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Why does the classifier learn this?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1F7243-D71A-7D3D-C509-D315350AA5EE}"/>
              </a:ext>
            </a:extLst>
          </p:cNvPr>
          <p:cNvSpPr txBox="1"/>
          <p:nvPr/>
        </p:nvSpPr>
        <p:spPr>
          <a:xfrm>
            <a:off x="398446" y="1341846"/>
            <a:ext cx="71938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Assume we train a classifier (any). That classifier will most likely learn to always predict not-</a:t>
            </a:r>
            <a:r>
              <a:rPr lang="en-US" sz="2400" dirty="0" err="1"/>
              <a:t>phising</a:t>
            </a:r>
            <a:r>
              <a:rPr lang="en-US" sz="2400" dirty="0"/>
              <a:t>, regardless of the features</a:t>
            </a:r>
          </a:p>
        </p:txBody>
      </p:sp>
    </p:spTree>
    <p:extLst>
      <p:ext uri="{BB962C8B-B14F-4D97-AF65-F5344CB8AC3E}">
        <p14:creationId xmlns:p14="http://schemas.microsoft.com/office/powerpoint/2010/main" val="41077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Imbalanced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4556" y="1591733"/>
            <a:ext cx="8441492" cy="4495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Many classifiers are designed to optimize error/accuracy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tends to bias performance towards the majority class – because by simply always predicting the majority class, we’ll achieve a very high accuracy!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Anytime</a:t>
            </a:r>
            <a:r>
              <a:rPr lang="en-US" dirty="0"/>
              <a:t> there is an imbalance in the data this can happen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It is particularly pronounced, though, when the imbalance is more severe – in other words, when there is a large difference in the occurrences of each class</a:t>
            </a:r>
          </a:p>
        </p:txBody>
      </p:sp>
    </p:spTree>
    <p:extLst>
      <p:ext uri="{BB962C8B-B14F-4D97-AF65-F5344CB8AC3E}">
        <p14:creationId xmlns:p14="http://schemas.microsoft.com/office/powerpoint/2010/main" val="345725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Imbalanced problem domains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65345" y="3013501"/>
            <a:ext cx="5413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Besides phishing (and spam) what are some other imbalanced problem domains?</a:t>
            </a:r>
          </a:p>
        </p:txBody>
      </p:sp>
    </p:spTree>
    <p:extLst>
      <p:ext uri="{BB962C8B-B14F-4D97-AF65-F5344CB8AC3E}">
        <p14:creationId xmlns:p14="http://schemas.microsoft.com/office/powerpoint/2010/main" val="931503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Imbalanced problem domains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Medical diagnosis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Predicting faults/failures (e.g. hard-drive failures, mechanical failures, etc.)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Predicting rare events (e.g. earthquakes)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Detecting fraud (credit card transactions, internet traffic)</a:t>
            </a:r>
          </a:p>
        </p:txBody>
      </p:sp>
    </p:spTree>
    <p:extLst>
      <p:ext uri="{BB962C8B-B14F-4D97-AF65-F5344CB8AC3E}">
        <p14:creationId xmlns:p14="http://schemas.microsoft.com/office/powerpoint/2010/main" val="251161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of the problem: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Accuracy is not the right measure of classifier performance in these domains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Other ideas for evaluation measures?</a:t>
            </a:r>
          </a:p>
        </p:txBody>
      </p:sp>
    </p:spTree>
    <p:extLst>
      <p:ext uri="{BB962C8B-B14F-4D97-AF65-F5344CB8AC3E}">
        <p14:creationId xmlns:p14="http://schemas.microsoft.com/office/powerpoint/2010/main" val="41355620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8519</TotalTime>
  <Words>1369</Words>
  <Application>Microsoft Office PowerPoint</Application>
  <PresentationFormat>On-screen Show (4:3)</PresentationFormat>
  <Paragraphs>459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ＭＳ Ｐゴシック</vt:lpstr>
      <vt:lpstr>Arial</vt:lpstr>
      <vt:lpstr>Calibri</vt:lpstr>
      <vt:lpstr>Tw Cen MT</vt:lpstr>
      <vt:lpstr>Wingdings</vt:lpstr>
      <vt:lpstr>Wingdings 2</vt:lpstr>
      <vt:lpstr>Median</vt:lpstr>
      <vt:lpstr>imbalanced data</vt:lpstr>
      <vt:lpstr>Phishing</vt:lpstr>
      <vt:lpstr>Setup</vt:lpstr>
      <vt:lpstr>Imbalanced data</vt:lpstr>
      <vt:lpstr>Imbalanced data</vt:lpstr>
      <vt:lpstr>Imbalanced data</vt:lpstr>
      <vt:lpstr>Imbalanced problem domains</vt:lpstr>
      <vt:lpstr>Imbalanced problem domains</vt:lpstr>
      <vt:lpstr>Part of the problem: evaluation</vt:lpstr>
      <vt:lpstr>“identification” tasks</vt:lpstr>
      <vt:lpstr>precision and recall</vt:lpstr>
      <vt:lpstr>precision and recall</vt:lpstr>
      <vt:lpstr>Maximizing recall</vt:lpstr>
      <vt:lpstr>Maximizing precision</vt:lpstr>
      <vt:lpstr>Imbalanced data</vt:lpstr>
      <vt:lpstr>precision vs. recall</vt:lpstr>
      <vt:lpstr>precision/recall tradeoff</vt:lpstr>
      <vt:lpstr>precision/recall tradeoff</vt:lpstr>
      <vt:lpstr>precision/recall tradeoff</vt:lpstr>
      <vt:lpstr>precision/recall tradeoff</vt:lpstr>
      <vt:lpstr>precision/recall tradeoff</vt:lpstr>
      <vt:lpstr>precision/recall tradeoff</vt:lpstr>
      <vt:lpstr>Evaluation summarized</vt:lpstr>
      <vt:lpstr>Phishing – imbalanced data</vt:lpstr>
      <vt:lpstr>Pre-processing on Imbalanced data</vt:lpstr>
      <vt:lpstr>Idea 1: subsampling</vt:lpstr>
      <vt:lpstr>Subsampling</vt:lpstr>
      <vt:lpstr>Idea 2: oversampling</vt:lpstr>
      <vt:lpstr>oversampling</vt:lpstr>
      <vt:lpstr>Idea 3: SMOTE</vt:lpstr>
      <vt:lpstr>Idea 3: SMOTE</vt:lpstr>
      <vt:lpstr>Idea 4: optimize a different error metric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Rozann Leylani</cp:lastModifiedBy>
  <cp:revision>1413</cp:revision>
  <cp:lastPrinted>2013-09-17T22:01:58Z</cp:lastPrinted>
  <dcterms:created xsi:type="dcterms:W3CDTF">2013-09-08T20:10:23Z</dcterms:created>
  <dcterms:modified xsi:type="dcterms:W3CDTF">2024-03-28T09:00:32Z</dcterms:modified>
</cp:coreProperties>
</file>