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2CF"/>
    <a:srgbClr val="30BFF3"/>
    <a:srgbClr val="7030A0"/>
    <a:srgbClr val="EE88E6"/>
    <a:srgbClr val="00B0F0"/>
    <a:srgbClr val="C55A11"/>
    <a:srgbClr val="01FF00"/>
    <a:srgbClr val="AAFF21"/>
    <a:srgbClr val="92D05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2024-03-04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Decision Trees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93A52-9D01-BAFE-4C10-3DDFE2C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92" y="3338623"/>
            <a:ext cx="3134775" cy="2359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5DC0D-03EB-2417-7B82-6948FD8D39BC}"/>
              </a:ext>
            </a:extLst>
          </p:cNvPr>
          <p:cNvSpPr txBox="1"/>
          <p:nvPr/>
        </p:nvSpPr>
        <p:spPr>
          <a:xfrm>
            <a:off x="737187" y="782644"/>
            <a:ext cx="6123787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In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implementations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do support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categorical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columns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documentation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states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their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implementation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support it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You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have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to transform all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your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categorical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columns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(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both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features and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target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to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numerical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before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training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as part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of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the data pre-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processing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6EFB-AA40-BDFB-3BEA-8B0FE6DC3AF4}"/>
              </a:ext>
            </a:extLst>
          </p:cNvPr>
          <p:cNvSpPr txBox="1"/>
          <p:nvPr/>
        </p:nvSpPr>
        <p:spPr>
          <a:xfrm>
            <a:off x="418213" y="59042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https://scikit-learn.org/stable/modules/tree.html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13A19-BE55-4D4C-7D24-5A7B62F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92" y="226828"/>
            <a:ext cx="3134775" cy="23595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D08400-0DCE-DE72-6B83-962D49C67563}"/>
              </a:ext>
            </a:extLst>
          </p:cNvPr>
          <p:cNvCxnSpPr>
            <a:cxnSpLocks/>
          </p:cNvCxnSpPr>
          <p:nvPr/>
        </p:nvCxnSpPr>
        <p:spPr>
          <a:xfrm>
            <a:off x="9619079" y="2670324"/>
            <a:ext cx="0" cy="5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6D9AE7-62B5-BC6C-113F-9224EB2488D4}"/>
              </a:ext>
            </a:extLst>
          </p:cNvPr>
          <p:cNvSpPr txBox="1"/>
          <p:nvPr/>
        </p:nvSpPr>
        <p:spPr>
          <a:xfrm>
            <a:off x="737187" y="3605953"/>
            <a:ext cx="6123787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All features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be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-hot-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encoded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usual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column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tasks)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gets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single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–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EA861-B2B4-417F-9A17-A558A2FE66AD}"/>
              </a:ext>
            </a:extLst>
          </p:cNvPr>
          <p:cNvSpPr/>
          <p:nvPr/>
        </p:nvSpPr>
        <p:spPr>
          <a:xfrm>
            <a:off x="8304024" y="3784719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FED56-1670-78E3-4960-491E12081D72}"/>
              </a:ext>
            </a:extLst>
          </p:cNvPr>
          <p:cNvSpPr/>
          <p:nvPr/>
        </p:nvSpPr>
        <p:spPr>
          <a:xfrm>
            <a:off x="8304027" y="4109852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03A7F-8C23-61C1-26FF-814297B213EE}"/>
              </a:ext>
            </a:extLst>
          </p:cNvPr>
          <p:cNvSpPr/>
          <p:nvPr/>
        </p:nvSpPr>
        <p:spPr>
          <a:xfrm>
            <a:off x="8304026" y="4416056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335DF-9BF3-3D7B-785D-6E89108B75C9}"/>
              </a:ext>
            </a:extLst>
          </p:cNvPr>
          <p:cNvSpPr/>
          <p:nvPr/>
        </p:nvSpPr>
        <p:spPr>
          <a:xfrm>
            <a:off x="8304025" y="4760118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BB3E3-FBA9-6148-192B-C097508FC5AC}"/>
              </a:ext>
            </a:extLst>
          </p:cNvPr>
          <p:cNvSpPr/>
          <p:nvPr/>
        </p:nvSpPr>
        <p:spPr>
          <a:xfrm>
            <a:off x="8304023" y="5065580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97D8B-DEA7-04B5-2CE2-6CC2CB0DEA00}"/>
              </a:ext>
            </a:extLst>
          </p:cNvPr>
          <p:cNvSpPr/>
          <p:nvPr/>
        </p:nvSpPr>
        <p:spPr>
          <a:xfrm>
            <a:off x="8304022" y="5460530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1575D-C880-EB11-01D3-8E9769227666}"/>
              </a:ext>
            </a:extLst>
          </p:cNvPr>
          <p:cNvSpPr/>
          <p:nvPr/>
        </p:nvSpPr>
        <p:spPr>
          <a:xfrm>
            <a:off x="10413541" y="3705225"/>
            <a:ext cx="552893" cy="29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03D0E-CC2D-D140-AA76-F2A7B6FEC29B}"/>
              </a:ext>
            </a:extLst>
          </p:cNvPr>
          <p:cNvSpPr/>
          <p:nvPr/>
        </p:nvSpPr>
        <p:spPr>
          <a:xfrm>
            <a:off x="7372632" y="4088115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DF392-84EF-C363-43D7-326BDE2B95F4}"/>
              </a:ext>
            </a:extLst>
          </p:cNvPr>
          <p:cNvSpPr/>
          <p:nvPr/>
        </p:nvSpPr>
        <p:spPr>
          <a:xfrm>
            <a:off x="7372631" y="4394319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E2601-B9A6-E73C-4D09-B90FC318F78D}"/>
              </a:ext>
            </a:extLst>
          </p:cNvPr>
          <p:cNvSpPr/>
          <p:nvPr/>
        </p:nvSpPr>
        <p:spPr>
          <a:xfrm>
            <a:off x="7372630" y="4738381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71C6BD-191F-8502-EA4C-D5BF90A1E7B7}"/>
              </a:ext>
            </a:extLst>
          </p:cNvPr>
          <p:cNvSpPr/>
          <p:nvPr/>
        </p:nvSpPr>
        <p:spPr>
          <a:xfrm>
            <a:off x="7372628" y="5043843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AEF8F-7462-6327-E217-8DA42226E3A1}"/>
              </a:ext>
            </a:extLst>
          </p:cNvPr>
          <p:cNvSpPr/>
          <p:nvPr/>
        </p:nvSpPr>
        <p:spPr>
          <a:xfrm>
            <a:off x="7372627" y="5438793"/>
            <a:ext cx="552893" cy="18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598F4-43FF-E67C-FAE5-A33C6A7B05CE}"/>
              </a:ext>
            </a:extLst>
          </p:cNvPr>
          <p:cNvSpPr/>
          <p:nvPr/>
        </p:nvSpPr>
        <p:spPr>
          <a:xfrm>
            <a:off x="10413540" y="4051300"/>
            <a:ext cx="552893" cy="26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5CB6C-CAC5-CBF3-9C79-FD1563DAD31E}"/>
              </a:ext>
            </a:extLst>
          </p:cNvPr>
          <p:cNvSpPr/>
          <p:nvPr/>
        </p:nvSpPr>
        <p:spPr>
          <a:xfrm>
            <a:off x="10413540" y="4368877"/>
            <a:ext cx="552893" cy="29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256F0F-6EA0-AFD0-81A8-FB6D410A6055}"/>
              </a:ext>
            </a:extLst>
          </p:cNvPr>
          <p:cNvSpPr/>
          <p:nvPr/>
        </p:nvSpPr>
        <p:spPr>
          <a:xfrm>
            <a:off x="10411424" y="4714153"/>
            <a:ext cx="552893" cy="26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FFBDC3-D65A-C385-6281-3677BAD00239}"/>
              </a:ext>
            </a:extLst>
          </p:cNvPr>
          <p:cNvSpPr/>
          <p:nvPr/>
        </p:nvSpPr>
        <p:spPr>
          <a:xfrm>
            <a:off x="10405074" y="5027908"/>
            <a:ext cx="552893" cy="29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3628FA-2CF2-4E59-0C9F-01F1BA735883}"/>
              </a:ext>
            </a:extLst>
          </p:cNvPr>
          <p:cNvSpPr/>
          <p:nvPr/>
        </p:nvSpPr>
        <p:spPr>
          <a:xfrm>
            <a:off x="10398724" y="5371809"/>
            <a:ext cx="552893" cy="29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B09A-BD17-9A9B-F52A-2FB2B9FEA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173F660-D50C-27D4-7EC9-A667DF618AF0}"/>
              </a:ext>
            </a:extLst>
          </p:cNvPr>
          <p:cNvSpPr txBox="1">
            <a:spLocks noChangeArrowheads="1"/>
          </p:cNvSpPr>
          <p:nvPr/>
        </p:nvSpPr>
        <p:spPr>
          <a:xfrm>
            <a:off x="4934790" y="309822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Regression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94CC-7253-905B-82B5-83DCFE16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AC78-EF1D-B660-487F-4D0E1864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68" y="2313189"/>
            <a:ext cx="2280969" cy="3157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28626-6436-2641-1557-2D0B31B1FC60}"/>
              </a:ext>
            </a:extLst>
          </p:cNvPr>
          <p:cNvSpPr txBox="1"/>
          <p:nvPr/>
        </p:nvSpPr>
        <p:spPr>
          <a:xfrm>
            <a:off x="524539" y="1280600"/>
            <a:ext cx="562108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For regression tasks,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almost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everything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precisely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same as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tasks.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difference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continous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 for regression tasks.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E7D7EA3-86AE-5056-C235-594FB59AA79B}"/>
              </a:ext>
            </a:extLst>
          </p:cNvPr>
          <p:cNvSpPr txBox="1">
            <a:spLocks noChangeArrowheads="1"/>
          </p:cNvSpPr>
          <p:nvPr/>
        </p:nvSpPr>
        <p:spPr>
          <a:xfrm>
            <a:off x="4955515" y="0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456CE-F884-405C-9FF1-DB2C1CD3166B}"/>
              </a:ext>
            </a:extLst>
          </p:cNvPr>
          <p:cNvSpPr txBox="1"/>
          <p:nvPr/>
        </p:nvSpPr>
        <p:spPr>
          <a:xfrm>
            <a:off x="8327789" y="1574525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7E4B45-AF13-7EBF-9880-24ED66E5E64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236149" y="1943857"/>
            <a:ext cx="134155" cy="2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9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D133-78B7-4AD2-F771-30E31532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EDED12-B756-242A-E9EE-8DF248E1BFC1}"/>
              </a:ext>
            </a:extLst>
          </p:cNvPr>
          <p:cNvSpPr/>
          <p:nvPr/>
        </p:nvSpPr>
        <p:spPr>
          <a:xfrm>
            <a:off x="5427168" y="971107"/>
            <a:ext cx="4472762" cy="3033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279B-0D0A-B02D-89AC-CAC77E5D3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11"/>
          <a:stretch/>
        </p:blipFill>
        <p:spPr>
          <a:xfrm>
            <a:off x="291586" y="2710673"/>
            <a:ext cx="2280969" cy="2740286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F525191-515E-EB37-284E-AA473C142819}"/>
              </a:ext>
            </a:extLst>
          </p:cNvPr>
          <p:cNvSpPr txBox="1">
            <a:spLocks noChangeArrowheads="1"/>
          </p:cNvSpPr>
          <p:nvPr/>
        </p:nvSpPr>
        <p:spPr>
          <a:xfrm>
            <a:off x="4955515" y="0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E626B-B150-A853-750F-63F5B3F2F36D}"/>
              </a:ext>
            </a:extLst>
          </p:cNvPr>
          <p:cNvSpPr txBox="1"/>
          <p:nvPr/>
        </p:nvSpPr>
        <p:spPr>
          <a:xfrm>
            <a:off x="214511" y="2000362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10B20-6A92-14D3-B3EE-533CCAA411C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257026" y="2369694"/>
            <a:ext cx="175045" cy="34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52D70A-1FBB-B361-37D0-F84BC72802DA}"/>
              </a:ext>
            </a:extLst>
          </p:cNvPr>
          <p:cNvSpPr/>
          <p:nvPr/>
        </p:nvSpPr>
        <p:spPr>
          <a:xfrm>
            <a:off x="7051549" y="1113519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36</a:t>
            </a:r>
            <a:endParaRPr lang="en-SE" sz="12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B3BD4-40F4-4CF3-6198-7BBB33BF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6" y="2387695"/>
            <a:ext cx="3967438" cy="145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D151FD-F764-11D5-481E-AB17D682490B}"/>
              </a:ext>
            </a:extLst>
          </p:cNvPr>
          <p:cNvSpPr/>
          <p:nvPr/>
        </p:nvSpPr>
        <p:spPr>
          <a:xfrm>
            <a:off x="6908757" y="2581719"/>
            <a:ext cx="510363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Yes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D124D-844E-66E3-6395-DA6B4174BE49}"/>
              </a:ext>
            </a:extLst>
          </p:cNvPr>
          <p:cNvSpPr/>
          <p:nvPr/>
        </p:nvSpPr>
        <p:spPr>
          <a:xfrm>
            <a:off x="7933027" y="2595894"/>
            <a:ext cx="428846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A2E8-D7C1-446C-3A31-2AE5F627B0B9}"/>
              </a:ext>
            </a:extLst>
          </p:cNvPr>
          <p:cNvSpPr/>
          <p:nvPr/>
        </p:nvSpPr>
        <p:spPr>
          <a:xfrm>
            <a:off x="7933027" y="2581718"/>
            <a:ext cx="469604" cy="134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BC906-B5FE-D4F2-FF9F-2A9B1A217D11}"/>
              </a:ext>
            </a:extLst>
          </p:cNvPr>
          <p:cNvSpPr/>
          <p:nvPr/>
        </p:nvSpPr>
        <p:spPr>
          <a:xfrm>
            <a:off x="5791200" y="3296093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y1, y3, y5</a:t>
            </a:r>
            <a:endParaRPr lang="en-SE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B3153-5EA1-D886-EBA9-C71EC182D7D5}"/>
              </a:ext>
            </a:extLst>
          </p:cNvPr>
          <p:cNvSpPr/>
          <p:nvPr/>
        </p:nvSpPr>
        <p:spPr>
          <a:xfrm>
            <a:off x="8063024" y="3296093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41B643-00D6-A1AB-9CA1-FE516AA67D5F}"/>
              </a:ext>
            </a:extLst>
          </p:cNvPr>
          <p:cNvSpPr/>
          <p:nvPr/>
        </p:nvSpPr>
        <p:spPr>
          <a:xfrm>
            <a:off x="8063023" y="3281917"/>
            <a:ext cx="1502735" cy="41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y2, y4, y6</a:t>
            </a:r>
            <a:endParaRPr lang="en-SE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349B7-2612-B309-A711-8818B8BC73AB}"/>
              </a:ext>
            </a:extLst>
          </p:cNvPr>
          <p:cNvSpPr txBox="1"/>
          <p:nvPr/>
        </p:nvSpPr>
        <p:spPr>
          <a:xfrm>
            <a:off x="8541486" y="436539"/>
            <a:ext cx="355127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 </a:t>
            </a:r>
            <a:r>
              <a:rPr lang="sv-SE" b="1" noProof="0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trained</a:t>
            </a:r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b="1" noProof="0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b="1" noProof="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Stump</a:t>
            </a:r>
            <a:endParaRPr lang="sv-SE" b="1" i="1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722EF-B2C6-F5F3-0264-0F419BF73D19}"/>
              </a:ext>
            </a:extLst>
          </p:cNvPr>
          <p:cNvSpPr txBox="1"/>
          <p:nvPr/>
        </p:nvSpPr>
        <p:spPr>
          <a:xfrm>
            <a:off x="4673063" y="4155077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y_hat = mean(y1, y3, y5)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B49DB-713A-EFCF-BA36-87C87EE5C058}"/>
              </a:ext>
            </a:extLst>
          </p:cNvPr>
          <p:cNvSpPr txBox="1"/>
          <p:nvPr/>
        </p:nvSpPr>
        <p:spPr>
          <a:xfrm>
            <a:off x="8320320" y="4129822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y_hat = mean(y2, y4, y6)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85BE0-DEFF-4A25-8F35-5B77251846C8}"/>
              </a:ext>
            </a:extLst>
          </p:cNvPr>
          <p:cNvSpPr txBox="1"/>
          <p:nvPr/>
        </p:nvSpPr>
        <p:spPr>
          <a:xfrm>
            <a:off x="3260648" y="4525497"/>
            <a:ext cx="6305109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would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Salary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new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test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as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mean’s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defined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A63D6-C148-C836-0A98-3813D6657239}"/>
              </a:ext>
            </a:extLst>
          </p:cNvPr>
          <p:cNvSpPr txBox="1"/>
          <p:nvPr/>
        </p:nvSpPr>
        <p:spPr>
          <a:xfrm>
            <a:off x="3260648" y="5823958"/>
            <a:ext cx="6216506" cy="646331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could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course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735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6D742-C9A5-7853-3D9F-A286569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8838"/>
            <a:ext cx="4927622" cy="4598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5A1F0-FD76-C44C-3577-339D0BB814D0}"/>
              </a:ext>
            </a:extLst>
          </p:cNvPr>
          <p:cNvSpPr txBox="1"/>
          <p:nvPr/>
        </p:nvSpPr>
        <p:spPr>
          <a:xfrm>
            <a:off x="524539" y="1280600"/>
            <a:ext cx="5621080" cy="480131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In general, 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underfit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h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overfitting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pPr marL="342900" indent="-342900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It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job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optimal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control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via a parameter in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9A54D2-2DB2-2F6C-39A3-D76BC3250374}"/>
              </a:ext>
            </a:extLst>
          </p:cNvPr>
          <p:cNvSpPr txBox="1">
            <a:spLocks noChangeArrowheads="1"/>
          </p:cNvSpPr>
          <p:nvPr/>
        </p:nvSpPr>
        <p:spPr>
          <a:xfrm>
            <a:off x="4905525" y="0"/>
            <a:ext cx="238095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Takeaways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B96E9-1CF3-EC05-06DE-62172C42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3" y="2401216"/>
            <a:ext cx="395787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sklearn.tree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lang="en-GB" altLang="en-SE" sz="1400" dirty="0">
                <a:latin typeface="Arial" panose="020B0604020202020204" pitchFamily="34" charset="0"/>
              </a:rPr>
              <a:t> =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GB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E" sz="1400" dirty="0" err="1">
                <a:latin typeface="Arial Unicode MS"/>
              </a:rPr>
              <a:t>model.fit</a:t>
            </a:r>
            <a:r>
              <a:rPr lang="en-GB" altLang="en-SE" sz="1400" dirty="0">
                <a:latin typeface="Arial Unicode MS"/>
              </a:rPr>
              <a:t>(</a:t>
            </a:r>
            <a:r>
              <a:rPr lang="en-GB" altLang="en-SE" sz="1400" dirty="0" err="1">
                <a:latin typeface="Arial Unicode MS"/>
              </a:rPr>
              <a:t>X_train</a:t>
            </a:r>
            <a:r>
              <a:rPr lang="en-GB" altLang="en-SE" sz="1400" dirty="0">
                <a:latin typeface="Arial Unicode MS"/>
              </a:rPr>
              <a:t>, </a:t>
            </a:r>
            <a:r>
              <a:rPr lang="en-GB" altLang="en-SE" sz="1400" dirty="0" err="1">
                <a:latin typeface="Arial Unicode MS"/>
              </a:rPr>
              <a:t>y_train</a:t>
            </a:r>
            <a:r>
              <a:rPr lang="en-GB" altLang="en-SE" sz="1400" dirty="0">
                <a:latin typeface="Arial Unicode MS"/>
              </a:rPr>
              <a:t>)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E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54F7E-9F47-B0CA-FFAB-C4B3E6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083" y="2401216"/>
            <a:ext cx="404604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sklearn.tree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lang="en-GB" altLang="en-SE" sz="1400" dirty="0">
                <a:latin typeface="Arial" panose="020B0604020202020204" pitchFamily="34" charset="0"/>
              </a:rPr>
              <a:t> =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SE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GB" altLang="en-S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kumimoji="0" lang="en-GB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GB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SE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E" sz="1400" dirty="0" err="1">
                <a:latin typeface="Arial Unicode MS"/>
              </a:rPr>
              <a:t>model.fit</a:t>
            </a:r>
            <a:r>
              <a:rPr lang="en-GB" altLang="en-SE" sz="1400" dirty="0">
                <a:latin typeface="Arial Unicode MS"/>
              </a:rPr>
              <a:t>(</a:t>
            </a:r>
            <a:r>
              <a:rPr lang="en-GB" altLang="en-SE" sz="1400" dirty="0" err="1">
                <a:latin typeface="Arial Unicode MS"/>
              </a:rPr>
              <a:t>X_train</a:t>
            </a:r>
            <a:r>
              <a:rPr lang="en-GB" altLang="en-SE" sz="1400" dirty="0">
                <a:latin typeface="Arial Unicode MS"/>
              </a:rPr>
              <a:t>, </a:t>
            </a:r>
            <a:r>
              <a:rPr lang="en-GB" altLang="en-SE" sz="1400" dirty="0" err="1">
                <a:latin typeface="Arial Unicode MS"/>
              </a:rPr>
              <a:t>y_train</a:t>
            </a:r>
            <a:r>
              <a:rPr lang="en-GB" altLang="en-SE" sz="1400" dirty="0">
                <a:latin typeface="Arial Unicode MS"/>
              </a:rPr>
              <a:t>)</a:t>
            </a:r>
            <a:r>
              <a:rPr kumimoji="0" lang="en-SE" altLang="en-S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E" alt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DFC0E05-2EA4-C89D-C13B-69A8C7EC57E5}"/>
              </a:ext>
            </a:extLst>
          </p:cNvPr>
          <p:cNvSpPr txBox="1">
            <a:spLocks noChangeArrowheads="1"/>
          </p:cNvSpPr>
          <p:nvPr/>
        </p:nvSpPr>
        <p:spPr>
          <a:xfrm>
            <a:off x="7506621" y="1375145"/>
            <a:ext cx="228096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587161-BBB5-BEAF-8693-0ADCA0BD7203}"/>
              </a:ext>
            </a:extLst>
          </p:cNvPr>
          <p:cNvSpPr txBox="1">
            <a:spLocks noChangeArrowheads="1"/>
          </p:cNvSpPr>
          <p:nvPr/>
        </p:nvSpPr>
        <p:spPr>
          <a:xfrm>
            <a:off x="1373897" y="1375145"/>
            <a:ext cx="275535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0A91C4-81E8-2BFE-4BDB-013D43C07967}"/>
              </a:ext>
            </a:extLst>
          </p:cNvPr>
          <p:cNvCxnSpPr>
            <a:cxnSpLocks/>
          </p:cNvCxnSpPr>
          <p:nvPr/>
        </p:nvCxnSpPr>
        <p:spPr>
          <a:xfrm>
            <a:off x="6010940" y="1311349"/>
            <a:ext cx="0" cy="51745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9E36B1-8BDF-2687-4862-221FFFFC7AB1}"/>
              </a:ext>
            </a:extLst>
          </p:cNvPr>
          <p:cNvSpPr txBox="1"/>
          <p:nvPr/>
        </p:nvSpPr>
        <p:spPr>
          <a:xfrm>
            <a:off x="553606" y="4137213"/>
            <a:ext cx="5238305" cy="1200329"/>
          </a:xfrm>
          <a:prstGeom prst="rect">
            <a:avLst/>
          </a:prstGeom>
          <a:noFill/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After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test set,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accuracy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precision,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recall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confusion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matrix etc.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evaluate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EDC62-5FAA-98CB-89AB-A645187476D7}"/>
              </a:ext>
            </a:extLst>
          </p:cNvPr>
          <p:cNvSpPr txBox="1"/>
          <p:nvPr/>
        </p:nvSpPr>
        <p:spPr>
          <a:xfrm>
            <a:off x="6229970" y="4137214"/>
            <a:ext cx="51539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After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fitting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test set,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MAE, MSE etc.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evaluate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CFD95-6E5D-61A2-B2C6-4A5D92C9F42E}"/>
              </a:ext>
            </a:extLst>
          </p:cNvPr>
          <p:cNvSpPr txBox="1"/>
          <p:nvPr/>
        </p:nvSpPr>
        <p:spPr>
          <a:xfrm>
            <a:off x="2578397" y="187474"/>
            <a:ext cx="6865086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syntax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importing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simple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familiar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3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18F0-7884-01F8-6A4C-D350F9B3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07A0126-178C-98CE-7D3B-AECC9CB49727}"/>
              </a:ext>
            </a:extLst>
          </p:cNvPr>
          <p:cNvSpPr txBox="1">
            <a:spLocks noChangeArrowheads="1"/>
          </p:cNvSpPr>
          <p:nvPr/>
        </p:nvSpPr>
        <p:spPr>
          <a:xfrm>
            <a:off x="2798455" y="3098225"/>
            <a:ext cx="6595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2000" b="1" dirty="0">
                <a:latin typeface="Century Gothic" panose="020B0502020202020204" pitchFamily="34" charset="0"/>
              </a:rPr>
              <a:t>Okey, but how do we actually choose the correct questions to ask at each decision node?</a:t>
            </a:r>
            <a:endParaRPr lang="en-US" altLang="en-SE" sz="20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8893-8C62-2013-1B13-738D0F3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9" y="3951847"/>
            <a:ext cx="2572856" cy="2400823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18A989AD-D6E5-AD17-3C17-ABC53F1A4088}"/>
              </a:ext>
            </a:extLst>
          </p:cNvPr>
          <p:cNvSpPr txBox="1">
            <a:spLocks noChangeArrowheads="1"/>
          </p:cNvSpPr>
          <p:nvPr/>
        </p:nvSpPr>
        <p:spPr>
          <a:xfrm rot="19743944">
            <a:off x="1036185" y="105520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solidFill>
                  <a:schemeClr val="accent4"/>
                </a:solidFill>
                <a:latin typeface="Century Gothic" panose="020B0502020202020204" pitchFamily="34" charset="0"/>
              </a:rPr>
              <a:t>Överkurs</a:t>
            </a:r>
            <a:endParaRPr lang="en-US" altLang="en-SE" sz="18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9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61DF-FD64-2182-3D40-AF274D48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7156E9E1-B5CF-E226-1034-757E8D7F5927}"/>
              </a:ext>
            </a:extLst>
          </p:cNvPr>
          <p:cNvSpPr txBox="1">
            <a:spLocks noChangeArrowheads="1"/>
          </p:cNvSpPr>
          <p:nvPr/>
        </p:nvSpPr>
        <p:spPr>
          <a:xfrm rot="19743944">
            <a:off x="1036185" y="1055205"/>
            <a:ext cx="232241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solidFill>
                  <a:schemeClr val="accent4"/>
                </a:solidFill>
                <a:latin typeface="Century Gothic" panose="020B0502020202020204" pitchFamily="34" charset="0"/>
              </a:rPr>
              <a:t>Överkurs</a:t>
            </a:r>
            <a:endParaRPr lang="en-US" altLang="en-SE" sz="18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E4940-9D8D-E293-B754-5BEB5B3D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9" y="3951847"/>
            <a:ext cx="2572856" cy="240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76EDF-1938-67D3-AB08-D10DB9519B65}"/>
              </a:ext>
            </a:extLst>
          </p:cNvPr>
          <p:cNvSpPr txBox="1"/>
          <p:nvPr/>
        </p:nvSpPr>
        <p:spPr>
          <a:xfrm>
            <a:off x="2805223" y="1805139"/>
            <a:ext cx="6581553" cy="28623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The short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answer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automatically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mathematical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measures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Gini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Entropy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or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Log Loss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short,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make sure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asks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precisely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implies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splitting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references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found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search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information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yourself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81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B41E6-A2F4-2A65-7729-09B04A07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26" y="1247554"/>
            <a:ext cx="3931942" cy="421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97341-25DA-C57E-EB98-C33ECCEE9DFF}"/>
              </a:ext>
            </a:extLst>
          </p:cNvPr>
          <p:cNvSpPr txBox="1"/>
          <p:nvPr/>
        </p:nvSpPr>
        <p:spPr>
          <a:xfrm>
            <a:off x="1027814" y="2431311"/>
            <a:ext cx="5131981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in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essence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sequence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/no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guide a decision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81733-5C8B-5CF4-BCD7-8D12862C50FD}"/>
              </a:ext>
            </a:extLst>
          </p:cNvPr>
          <p:cNvSpPr txBox="1"/>
          <p:nvPr/>
        </p:nvSpPr>
        <p:spPr>
          <a:xfrm>
            <a:off x="1027814" y="3780359"/>
            <a:ext cx="494059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quite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?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Because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generalize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concept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C90AB3A-59C4-3E86-6C6A-AF716B0FC15C}"/>
              </a:ext>
            </a:extLst>
          </p:cNvPr>
          <p:cNvSpPr txBox="1">
            <a:spLocks noChangeArrowheads="1"/>
          </p:cNvSpPr>
          <p:nvPr/>
        </p:nvSpPr>
        <p:spPr>
          <a:xfrm>
            <a:off x="4680893" y="3098225"/>
            <a:ext cx="283021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Classification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F5C2-C969-B999-E1C6-9426704A7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EE71E4-2904-2031-CBFA-A084E30B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1" y="2791978"/>
            <a:ext cx="4813276" cy="3640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38241-2D1B-FD6B-997D-89F31D4EC32A}"/>
              </a:ext>
            </a:extLst>
          </p:cNvPr>
          <p:cNvSpPr txBox="1"/>
          <p:nvPr/>
        </p:nvSpPr>
        <p:spPr>
          <a:xfrm>
            <a:off x="5706140" y="987401"/>
            <a:ext cx="6280297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begin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trying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build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Below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social media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some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users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going to try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build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given the features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Gender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&amp;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Age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Note: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97BD15E-1E24-BCEA-0568-C222AF195D45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7D23C-38B5-4C8C-D58C-4FDE7FF0AABC}"/>
              </a:ext>
            </a:extLst>
          </p:cNvPr>
          <p:cNvSpPr txBox="1"/>
          <p:nvPr/>
        </p:nvSpPr>
        <p:spPr>
          <a:xfrm>
            <a:off x="395900" y="1746639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17C9F-D683-9D8D-B21D-C60F91B8C7B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8415" y="2115971"/>
            <a:ext cx="964543" cy="5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5B95-A163-8A95-2410-8CD5D6BA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BDD1B-CFDC-E31C-CEE9-BE958B95D581}"/>
              </a:ext>
            </a:extLst>
          </p:cNvPr>
          <p:cNvSpPr txBox="1"/>
          <p:nvPr/>
        </p:nvSpPr>
        <p:spPr>
          <a:xfrm>
            <a:off x="198471" y="987401"/>
            <a:ext cx="8116190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To make it simple at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first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feature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Gender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start’s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off by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asking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simple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/no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 –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sort all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2A3D032-C396-9177-DB0C-7F812D711EC1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11C69B-69AA-78B0-8F9F-257183228463}"/>
              </a:ext>
            </a:extLst>
          </p:cNvPr>
          <p:cNvGrpSpPr/>
          <p:nvPr/>
        </p:nvGrpSpPr>
        <p:grpSpPr>
          <a:xfrm>
            <a:off x="8689319" y="1899682"/>
            <a:ext cx="3234395" cy="3634120"/>
            <a:chOff x="395901" y="2806994"/>
            <a:chExt cx="3234395" cy="36341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52C88-E34B-1405-71C5-44DCA598F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401"/>
            <a:stretch/>
          </p:blipFill>
          <p:spPr>
            <a:xfrm>
              <a:off x="395901" y="2806994"/>
              <a:ext cx="1617197" cy="363412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18CEDE-3FF4-2A50-E942-902F92E18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01"/>
            <a:stretch/>
          </p:blipFill>
          <p:spPr>
            <a:xfrm>
              <a:off x="2013098" y="2806994"/>
              <a:ext cx="1617198" cy="363412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EC2691-1230-921E-47CB-A204784A36B6}"/>
              </a:ext>
            </a:extLst>
          </p:cNvPr>
          <p:cNvSpPr txBox="1"/>
          <p:nvPr/>
        </p:nvSpPr>
        <p:spPr>
          <a:xfrm>
            <a:off x="9575342" y="860593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63D01A-C587-C8CA-EE52-93EE31BF321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384465" y="1229925"/>
            <a:ext cx="233392" cy="54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D77D65-FED8-42DE-9C20-E1426E18B130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7FF0403-31F4-F71B-8B04-4CBFFC520FCA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D66F943-7AA2-96B5-8777-3F019B5E74E7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92193E0-6B01-1794-AE2F-1E2926861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A0DD08-4127-770C-5A62-53B76F4B5CCF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F45BBD7-122B-4112-418D-196545F9FEB8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1E0B7-9A9C-5111-643C-BF7EE0490636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7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96E6-EFDB-0974-B5C3-97260276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DFD5-A1FD-8189-BD7C-1CF54DBFB185}"/>
              </a:ext>
            </a:extLst>
          </p:cNvPr>
          <p:cNvSpPr txBox="1"/>
          <p:nvPr/>
        </p:nvSpPr>
        <p:spPr>
          <a:xfrm>
            <a:off x="5932967" y="1353181"/>
            <a:ext cx="4855535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Great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split all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interpret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result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?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most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Females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Youtube.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1EBE108-443A-65B7-9165-B2731DA6FE1A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FB71DF-377D-6BCB-47A7-9F06F7B02836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91EF9D-11AB-D8A4-66D4-9EA655968C05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142B45-CE88-8C19-6683-552DB6FC77D1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9852CD-AF10-C741-4368-1F7762DE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0A4F83-965C-5D81-8A73-F5330D7C993B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38A420-9F0E-8EAA-92DB-60C1D771752D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1D9B42-FC9F-AA17-D4AC-80828C45470D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CD980F-62A7-5F2E-713B-2C177A31547D}"/>
              </a:ext>
            </a:extLst>
          </p:cNvPr>
          <p:cNvSpPr txBox="1"/>
          <p:nvPr/>
        </p:nvSpPr>
        <p:spPr>
          <a:xfrm>
            <a:off x="3483816" y="5634139"/>
            <a:ext cx="226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Youtube|Male</a:t>
            </a:r>
            <a:r>
              <a:rPr lang="en-GB" sz="1600" dirty="0"/>
              <a:t>)   = 0/3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TikTok|Male</a:t>
            </a:r>
            <a:r>
              <a:rPr lang="en-GB" sz="1600" dirty="0"/>
              <a:t>)   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Facebook|Male</a:t>
            </a:r>
            <a:r>
              <a:rPr lang="en-GB" sz="1600" dirty="0"/>
              <a:t>) = 1/3</a:t>
            </a:r>
            <a:endParaRPr lang="en-S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735B4-E274-959B-FB5B-31CB4338B2A7}"/>
              </a:ext>
            </a:extLst>
          </p:cNvPr>
          <p:cNvSpPr txBox="1"/>
          <p:nvPr/>
        </p:nvSpPr>
        <p:spPr>
          <a:xfrm>
            <a:off x="404906" y="5634140"/>
            <a:ext cx="2423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Youtube|Female</a:t>
            </a:r>
            <a:r>
              <a:rPr lang="en-GB" sz="1600" dirty="0"/>
              <a:t>)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TikTok|Female</a:t>
            </a:r>
            <a:r>
              <a:rPr lang="en-GB" sz="1600" dirty="0"/>
              <a:t>)       = 1/3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Facebook|Female</a:t>
            </a:r>
            <a:r>
              <a:rPr lang="en-GB" sz="1600" dirty="0"/>
              <a:t>) = 0/3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D92DD-945C-E04A-A25E-E8CA635D6895}"/>
              </a:ext>
            </a:extLst>
          </p:cNvPr>
          <p:cNvSpPr txBox="1"/>
          <p:nvPr/>
        </p:nvSpPr>
        <p:spPr>
          <a:xfrm>
            <a:off x="5932967" y="3574334"/>
            <a:ext cx="552184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Therefore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new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test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,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all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Females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be Youtube!</a:t>
            </a:r>
          </a:p>
          <a:p>
            <a:endParaRPr lang="sv-SE" i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By the same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prefered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App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all Males to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TikTok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828EA-2C73-58D6-BCE7-03D675D295F9}"/>
              </a:ext>
            </a:extLst>
          </p:cNvPr>
          <p:cNvSpPr txBox="1"/>
          <p:nvPr/>
        </p:nvSpPr>
        <p:spPr>
          <a:xfrm>
            <a:off x="404906" y="1773536"/>
            <a:ext cx="385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has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finished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585D0-477B-342B-2FFB-A0FB40FD2CB6}"/>
              </a:ext>
            </a:extLst>
          </p:cNvPr>
          <p:cNvCxnSpPr>
            <a:cxnSpLocks/>
          </p:cNvCxnSpPr>
          <p:nvPr/>
        </p:nvCxnSpPr>
        <p:spPr>
          <a:xfrm>
            <a:off x="1616584" y="2206507"/>
            <a:ext cx="630430" cy="6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FD59-424F-0A8B-C80E-28B8B2EE9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CB6EE-61B9-D348-D583-5CFE348C2B41}"/>
              </a:ext>
            </a:extLst>
          </p:cNvPr>
          <p:cNvSpPr txBox="1"/>
          <p:nvPr/>
        </p:nvSpPr>
        <p:spPr>
          <a:xfrm>
            <a:off x="5932967" y="1353181"/>
            <a:ext cx="548640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in a Decision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Decision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(Decision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node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)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Decision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T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ree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Stump.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8B2CB3F-C1F6-14B8-3B7D-CC019BE12FE2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0BCB-A299-AAC7-38CC-111B58948212}"/>
              </a:ext>
            </a:extLst>
          </p:cNvPr>
          <p:cNvSpPr txBox="1"/>
          <p:nvPr/>
        </p:nvSpPr>
        <p:spPr>
          <a:xfrm>
            <a:off x="3483816" y="5634139"/>
            <a:ext cx="226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Youtube|Male</a:t>
            </a:r>
            <a:r>
              <a:rPr lang="en-GB" sz="1600" dirty="0"/>
              <a:t>)   = 0/3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TikTok|Male</a:t>
            </a:r>
            <a:r>
              <a:rPr lang="en-GB" sz="1600" dirty="0"/>
              <a:t>)   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Facebook|Male</a:t>
            </a:r>
            <a:r>
              <a:rPr lang="en-GB" sz="1600" dirty="0"/>
              <a:t>) = 1/3</a:t>
            </a:r>
            <a:endParaRPr lang="en-S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A5C8D-CD46-1AB6-E12B-88DFC49FB7B4}"/>
              </a:ext>
            </a:extLst>
          </p:cNvPr>
          <p:cNvSpPr txBox="1"/>
          <p:nvPr/>
        </p:nvSpPr>
        <p:spPr>
          <a:xfrm>
            <a:off x="404906" y="5634140"/>
            <a:ext cx="2423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P(</a:t>
            </a:r>
            <a:r>
              <a:rPr lang="en-GB" sz="1600" dirty="0" err="1"/>
              <a:t>Youtube|Female</a:t>
            </a:r>
            <a:r>
              <a:rPr lang="en-GB" sz="1600" dirty="0"/>
              <a:t>)    = 2/3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TikTok|Female</a:t>
            </a:r>
            <a:r>
              <a:rPr lang="en-GB" sz="1600" dirty="0"/>
              <a:t>)       = 1/3</a:t>
            </a:r>
          </a:p>
          <a:p>
            <a:r>
              <a:rPr lang="en-GB" sz="1600" dirty="0"/>
              <a:t>P(</a:t>
            </a:r>
            <a:r>
              <a:rPr lang="en-GB" sz="1600" dirty="0" err="1"/>
              <a:t>Facebook|Female</a:t>
            </a:r>
            <a:r>
              <a:rPr lang="en-GB" sz="1600" dirty="0"/>
              <a:t>) = 0/3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706F6-F261-8809-1BE6-F85F87788E30}"/>
              </a:ext>
            </a:extLst>
          </p:cNvPr>
          <p:cNvSpPr txBox="1"/>
          <p:nvPr/>
        </p:nvSpPr>
        <p:spPr>
          <a:xfrm>
            <a:off x="404906" y="1773536"/>
            <a:ext cx="385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has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finished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6FE701-26C3-D8BD-6D07-2F8BF196D28C}"/>
              </a:ext>
            </a:extLst>
          </p:cNvPr>
          <p:cNvCxnSpPr>
            <a:cxnSpLocks/>
          </p:cNvCxnSpPr>
          <p:nvPr/>
        </p:nvCxnSpPr>
        <p:spPr>
          <a:xfrm>
            <a:off x="1616584" y="2206507"/>
            <a:ext cx="630430" cy="6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C47AC6-A704-3231-9B95-F7DC43048969}"/>
              </a:ext>
            </a:extLst>
          </p:cNvPr>
          <p:cNvSpPr txBox="1"/>
          <p:nvPr/>
        </p:nvSpPr>
        <p:spPr>
          <a:xfrm>
            <a:off x="5932966" y="3239739"/>
            <a:ext cx="5684875" cy="92333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sometimes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enough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ask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single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 to get an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accurate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answer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utilize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several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features!</a:t>
            </a: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656524-E999-4081-1F2C-CE67F3DE54DC}"/>
              </a:ext>
            </a:extLst>
          </p:cNvPr>
          <p:cNvGrpSpPr/>
          <p:nvPr/>
        </p:nvGrpSpPr>
        <p:grpSpPr>
          <a:xfrm>
            <a:off x="1121148" y="2713940"/>
            <a:ext cx="3967438" cy="2726176"/>
            <a:chOff x="1121148" y="2713940"/>
            <a:chExt cx="3967438" cy="27261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300767-3D39-EE53-11E1-81F24D217F7E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B8B138-2926-F1F0-33A5-B3BCC5E6BA3B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64D225-951B-B3B3-A646-8F355A6B9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6C42B8-D62D-3B01-82A9-9AD29538B326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05837E-63F2-46F4-F0F0-2CA89B99DA24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6DE42-CFEB-E8FE-C729-1797A12B6A58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6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33D3-C668-E476-C9FA-42E62053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638586EA-A003-0B80-A50C-D7CC12445E32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F967B0-D103-84E6-0539-0BD7F416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60" y="3393128"/>
            <a:ext cx="4156176" cy="314370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12A80EB-603E-9719-E2DF-047748DDBF78}"/>
              </a:ext>
            </a:extLst>
          </p:cNvPr>
          <p:cNvGrpSpPr/>
          <p:nvPr/>
        </p:nvGrpSpPr>
        <p:grpSpPr>
          <a:xfrm>
            <a:off x="1294746" y="666952"/>
            <a:ext cx="6200814" cy="5542088"/>
            <a:chOff x="1294746" y="666952"/>
            <a:chExt cx="6200814" cy="55420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D2DCC9-F26C-27E9-4617-E7405B97F1E2}"/>
                </a:ext>
              </a:extLst>
            </p:cNvPr>
            <p:cNvGrpSpPr/>
            <p:nvPr/>
          </p:nvGrpSpPr>
          <p:grpSpPr>
            <a:xfrm>
              <a:off x="2550590" y="666952"/>
              <a:ext cx="3967438" cy="2726176"/>
              <a:chOff x="1121148" y="2713940"/>
              <a:chExt cx="3967438" cy="272617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934E1F-B84F-C638-EBD8-8DEC88A07586}"/>
                  </a:ext>
                </a:extLst>
              </p:cNvPr>
              <p:cNvGrpSpPr/>
              <p:nvPr/>
            </p:nvGrpSpPr>
            <p:grpSpPr>
              <a:xfrm>
                <a:off x="1121148" y="2713940"/>
                <a:ext cx="3967438" cy="2726176"/>
                <a:chOff x="1121148" y="2713940"/>
                <a:chExt cx="3967438" cy="2726176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7F040C2-BD58-5E00-6CD0-1D35C6203239}"/>
                    </a:ext>
                  </a:extLst>
                </p:cNvPr>
                <p:cNvSpPr/>
                <p:nvPr/>
              </p:nvSpPr>
              <p:spPr>
                <a:xfrm>
                  <a:off x="2460691" y="2713940"/>
                  <a:ext cx="1224000" cy="122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>
                      <a:solidFill>
                        <a:schemeClr val="bg1"/>
                      </a:solidFill>
                    </a:rPr>
                    <a:t>Gender = Female</a:t>
                  </a:r>
                  <a:endParaRPr lang="en-SE" sz="12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40360DC-7151-D7C9-A10C-59BA00CF9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1148" y="3988116"/>
                  <a:ext cx="3967438" cy="14520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A096B9B-78E3-2AF9-E211-51677FE456B1}"/>
                    </a:ext>
                  </a:extLst>
                </p:cNvPr>
                <p:cNvSpPr/>
                <p:nvPr/>
              </p:nvSpPr>
              <p:spPr>
                <a:xfrm>
                  <a:off x="2317899" y="4182140"/>
                  <a:ext cx="510363" cy="134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Yes</a:t>
                  </a:r>
                  <a:endParaRPr lang="en-S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B04ED90-2767-CE44-75EB-EE7D1FEE8F30}"/>
                    </a:ext>
                  </a:extLst>
                </p:cNvPr>
                <p:cNvSpPr/>
                <p:nvPr/>
              </p:nvSpPr>
              <p:spPr>
                <a:xfrm>
                  <a:off x="3342169" y="4196315"/>
                  <a:ext cx="428846" cy="134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1E226B-F37D-8267-EE8C-D491BD6CDAD6}"/>
                  </a:ext>
                </a:extLst>
              </p:cNvPr>
              <p:cNvSpPr/>
              <p:nvPr/>
            </p:nvSpPr>
            <p:spPr>
              <a:xfrm>
                <a:off x="3342169" y="4182139"/>
                <a:ext cx="469604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No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C4206-8ED0-206D-66E1-FEC4769A9C98}"/>
                </a:ext>
              </a:extLst>
            </p:cNvPr>
            <p:cNvSpPr/>
            <p:nvPr/>
          </p:nvSpPr>
          <p:spPr>
            <a:xfrm>
              <a:off x="1938590" y="3686864"/>
              <a:ext cx="1224000" cy="122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Age = Young</a:t>
              </a:r>
              <a:endParaRPr lang="en-SE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CFDF5E0-400D-56BD-92EC-988BB998A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673" y="3315366"/>
              <a:ext cx="356327" cy="484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C772290-66F1-0A05-C2BE-5F838BAE6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133" y="4910864"/>
              <a:ext cx="1912504" cy="706795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DE8085-65A7-F7D8-F7E6-CA43AB697851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98" y="3340981"/>
              <a:ext cx="264930" cy="459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420251-9DAB-CCBE-15B3-1AD4733F5B8D}"/>
                </a:ext>
              </a:extLst>
            </p:cNvPr>
            <p:cNvSpPr/>
            <p:nvPr/>
          </p:nvSpPr>
          <p:spPr>
            <a:xfrm>
              <a:off x="5675385" y="3740979"/>
              <a:ext cx="1224000" cy="122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Age = Young</a:t>
              </a:r>
              <a:endParaRPr lang="en-SE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77E3C9C-6DC2-9060-41FD-DEF659D0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515" y="4964979"/>
              <a:ext cx="1912504" cy="706795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2B23D0-04B8-2207-EF84-FBF6CE1567EC}"/>
                </a:ext>
              </a:extLst>
            </p:cNvPr>
            <p:cNvGrpSpPr/>
            <p:nvPr/>
          </p:nvGrpSpPr>
          <p:grpSpPr>
            <a:xfrm>
              <a:off x="1294746" y="5611589"/>
              <a:ext cx="6200814" cy="597451"/>
              <a:chOff x="1294746" y="5611589"/>
              <a:chExt cx="6200814" cy="59745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2E15CCE-605F-6C61-356C-F6575B745D64}"/>
                  </a:ext>
                </a:extLst>
              </p:cNvPr>
              <p:cNvGrpSpPr/>
              <p:nvPr/>
            </p:nvGrpSpPr>
            <p:grpSpPr>
              <a:xfrm>
                <a:off x="1294746" y="5617659"/>
                <a:ext cx="726773" cy="583460"/>
                <a:chOff x="811404" y="5617659"/>
                <a:chExt cx="1693457" cy="58346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6AF8CE1-9529-39CC-B187-5FB73E60D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072EC2-8C9B-84C8-248F-F0AC41CB0604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90878C7-1229-F205-6DE1-40BB5442239E}"/>
                  </a:ext>
                </a:extLst>
              </p:cNvPr>
              <p:cNvGrpSpPr/>
              <p:nvPr/>
            </p:nvGrpSpPr>
            <p:grpSpPr>
              <a:xfrm>
                <a:off x="2836069" y="5611589"/>
                <a:ext cx="1084522" cy="583460"/>
                <a:chOff x="811404" y="5617659"/>
                <a:chExt cx="1693457" cy="583460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CD419190-7AA0-19D1-C02A-A30630EEF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1E4A17-F1FE-BF3E-594D-724131E0CC9E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30AE77D-010A-2F9D-45ED-BB16C7BF4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889" y="5671774"/>
                <a:ext cx="494486" cy="46309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CFE3B82-5BC8-E5B1-D895-20E05360F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9046" y="5730702"/>
                <a:ext cx="923861" cy="333093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79599BC-A216-CA01-1BAF-926167D8CCB6}"/>
                  </a:ext>
                </a:extLst>
              </p:cNvPr>
              <p:cNvGrpSpPr/>
              <p:nvPr/>
            </p:nvGrpSpPr>
            <p:grpSpPr>
              <a:xfrm>
                <a:off x="6768787" y="5611589"/>
                <a:ext cx="726773" cy="583460"/>
                <a:chOff x="811404" y="5617659"/>
                <a:chExt cx="1693457" cy="583460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09B7400-C58E-24D2-6E8D-AAAAD5B65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FD50425-3A86-3473-9DB4-7AA98324E13D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21ABA26-E52F-2909-7270-ACE93A027260}"/>
                  </a:ext>
                </a:extLst>
              </p:cNvPr>
              <p:cNvGrpSpPr/>
              <p:nvPr/>
            </p:nvGrpSpPr>
            <p:grpSpPr>
              <a:xfrm>
                <a:off x="5011477" y="5625580"/>
                <a:ext cx="1084522" cy="583460"/>
                <a:chOff x="811404" y="5617659"/>
                <a:chExt cx="1693457" cy="583460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055BFBD0-D80A-83BF-D0E1-BC262F3E5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04" y="5617659"/>
                  <a:ext cx="1693457" cy="583460"/>
                </a:xfrm>
                <a:prstGeom prst="rect">
                  <a:avLst/>
                </a:prstGeom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4D41D7B-8DAE-800B-A368-8F1E98755ADC}"/>
                    </a:ext>
                  </a:extLst>
                </p:cNvPr>
                <p:cNvSpPr/>
                <p:nvPr/>
              </p:nvSpPr>
              <p:spPr>
                <a:xfrm>
                  <a:off x="921488" y="5671774"/>
                  <a:ext cx="1502735" cy="463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2202B10-02E8-A00A-403D-24105A538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1977" y="5677844"/>
                <a:ext cx="948232" cy="46309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08080B3-6D80-415C-9479-91884DFD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5240" y="5653564"/>
                <a:ext cx="527208" cy="47523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7375003-C18D-02A6-D270-4D58CCE01BD5}"/>
              </a:ext>
            </a:extLst>
          </p:cNvPr>
          <p:cNvSpPr txBox="1"/>
          <p:nvPr/>
        </p:nvSpPr>
        <p:spPr>
          <a:xfrm>
            <a:off x="9142952" y="2689759"/>
            <a:ext cx="20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6F89D5-99A1-7BAC-9560-0CB41DCF412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0051312" y="3059091"/>
            <a:ext cx="134155" cy="2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8CA299-F2E9-F5AB-5BCA-DE7D67DBD600}"/>
              </a:ext>
            </a:extLst>
          </p:cNvPr>
          <p:cNvSpPr txBox="1"/>
          <p:nvPr/>
        </p:nvSpPr>
        <p:spPr>
          <a:xfrm>
            <a:off x="2369780" y="6372499"/>
            <a:ext cx="426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new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probabilities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F4FDF-13FC-22F3-26EA-A0AB443767DB}"/>
              </a:ext>
            </a:extLst>
          </p:cNvPr>
          <p:cNvSpPr txBox="1"/>
          <p:nvPr/>
        </p:nvSpPr>
        <p:spPr>
          <a:xfrm>
            <a:off x="7138844" y="1331080"/>
            <a:ext cx="46187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general,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better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a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3E4CF79-A00B-FB46-2AF4-07CBFBEC8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5811" y="3393128"/>
            <a:ext cx="4176633" cy="31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7E10-F008-655C-7E4A-3E6E80C8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7E9E68D0-BBD0-A30C-847E-126FF269B7CE}"/>
              </a:ext>
            </a:extLst>
          </p:cNvPr>
          <p:cNvSpPr txBox="1">
            <a:spLocks noChangeArrowheads="1"/>
          </p:cNvSpPr>
          <p:nvPr/>
        </p:nvSpPr>
        <p:spPr>
          <a:xfrm>
            <a:off x="4719026" y="5402"/>
            <a:ext cx="275394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Classification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C372-B524-0AAD-8ECA-BFD660E08054}"/>
              </a:ext>
            </a:extLst>
          </p:cNvPr>
          <p:cNvGrpSpPr/>
          <p:nvPr/>
        </p:nvGrpSpPr>
        <p:grpSpPr>
          <a:xfrm>
            <a:off x="5945922" y="666952"/>
            <a:ext cx="3967438" cy="2726176"/>
            <a:chOff x="1121148" y="2713940"/>
            <a:chExt cx="3967438" cy="27261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806877-151D-C272-3746-8F412AB12265}"/>
                </a:ext>
              </a:extLst>
            </p:cNvPr>
            <p:cNvGrpSpPr/>
            <p:nvPr/>
          </p:nvGrpSpPr>
          <p:grpSpPr>
            <a:xfrm>
              <a:off x="1121148" y="2713940"/>
              <a:ext cx="3967438" cy="2726176"/>
              <a:chOff x="1121148" y="2713940"/>
              <a:chExt cx="3967438" cy="272617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36472D-08AF-D1C3-564E-774038865DE4}"/>
                  </a:ext>
                </a:extLst>
              </p:cNvPr>
              <p:cNvSpPr/>
              <p:nvPr/>
            </p:nvSpPr>
            <p:spPr>
              <a:xfrm>
                <a:off x="2460691" y="2713940"/>
                <a:ext cx="1224000" cy="122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Gender = Female</a:t>
                </a:r>
                <a:endParaRPr lang="en-SE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43E7378-3758-E333-A60B-51318D86D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148" y="3988116"/>
                <a:ext cx="3967438" cy="145200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56F0FF-B791-F5CD-F6C9-95479E90AF54}"/>
                  </a:ext>
                </a:extLst>
              </p:cNvPr>
              <p:cNvSpPr/>
              <p:nvPr/>
            </p:nvSpPr>
            <p:spPr>
              <a:xfrm>
                <a:off x="2317899" y="4182140"/>
                <a:ext cx="510363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Yes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491334-1145-D325-F90E-F60AC7B007A7}"/>
                  </a:ext>
                </a:extLst>
              </p:cNvPr>
              <p:cNvSpPr/>
              <p:nvPr/>
            </p:nvSpPr>
            <p:spPr>
              <a:xfrm>
                <a:off x="3342169" y="4196315"/>
                <a:ext cx="428846" cy="134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263EDF-9AD8-D6EF-7E91-17D6AA7CCCB0}"/>
                </a:ext>
              </a:extLst>
            </p:cNvPr>
            <p:cNvSpPr/>
            <p:nvPr/>
          </p:nvSpPr>
          <p:spPr>
            <a:xfrm>
              <a:off x="3342169" y="4182139"/>
              <a:ext cx="469604" cy="134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  <a:endParaRPr lang="en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C283D14-A54B-1846-BBDA-44B2735D5F41}"/>
              </a:ext>
            </a:extLst>
          </p:cNvPr>
          <p:cNvSpPr/>
          <p:nvPr/>
        </p:nvSpPr>
        <p:spPr>
          <a:xfrm>
            <a:off x="5333922" y="3686864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31</a:t>
            </a:r>
            <a:endParaRPr lang="en-SE" sz="12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599CCC-B763-4BC0-9F87-D5FD759E13C3}"/>
              </a:ext>
            </a:extLst>
          </p:cNvPr>
          <p:cNvCxnSpPr>
            <a:cxnSpLocks/>
          </p:cNvCxnSpPr>
          <p:nvPr/>
        </p:nvCxnSpPr>
        <p:spPr>
          <a:xfrm flipH="1">
            <a:off x="6337005" y="3315366"/>
            <a:ext cx="356327" cy="4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87C88AB-AD7A-ADA6-94A6-5351F051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65" y="4910864"/>
            <a:ext cx="1912504" cy="70679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1D63E7-3389-AB8D-B863-46805902E8FF}"/>
              </a:ext>
            </a:extLst>
          </p:cNvPr>
          <p:cNvCxnSpPr>
            <a:cxnSpLocks/>
          </p:cNvCxnSpPr>
          <p:nvPr/>
        </p:nvCxnSpPr>
        <p:spPr>
          <a:xfrm>
            <a:off x="9148430" y="3340981"/>
            <a:ext cx="264930" cy="45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6331F75-D0C4-04C9-9C35-A24200C163A4}"/>
              </a:ext>
            </a:extLst>
          </p:cNvPr>
          <p:cNvSpPr/>
          <p:nvPr/>
        </p:nvSpPr>
        <p:spPr>
          <a:xfrm>
            <a:off x="9070717" y="3740979"/>
            <a:ext cx="1224000" cy="122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Age &lt;= 31</a:t>
            </a:r>
            <a:endParaRPr lang="en-SE" sz="1200" b="1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390B36B-8E8F-81C1-6871-CE664AE8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47" y="4964979"/>
            <a:ext cx="1912504" cy="70679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0D286C6-F9D3-5590-E4E6-4644E32DE609}"/>
              </a:ext>
            </a:extLst>
          </p:cNvPr>
          <p:cNvGrpSpPr/>
          <p:nvPr/>
        </p:nvGrpSpPr>
        <p:grpSpPr>
          <a:xfrm>
            <a:off x="6390162" y="5619510"/>
            <a:ext cx="726773" cy="583460"/>
            <a:chOff x="811404" y="5617659"/>
            <a:chExt cx="1693457" cy="58346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A81BFC7-5946-8D46-DD05-CD6DD200E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19CA5-3FE5-30FD-4AE1-1A83D9F08C58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213D2B-253A-02FD-8175-BC63A88D033E}"/>
              </a:ext>
            </a:extLst>
          </p:cNvPr>
          <p:cNvGrpSpPr/>
          <p:nvPr/>
        </p:nvGrpSpPr>
        <p:grpSpPr>
          <a:xfrm>
            <a:off x="4577417" y="5631448"/>
            <a:ext cx="1084522" cy="583460"/>
            <a:chOff x="811404" y="5617659"/>
            <a:chExt cx="1693457" cy="5834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D4E0495-676A-E946-7A04-5A61441C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3537A5-A4C5-9CB6-D194-B7B286D30B62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3F97F86-068B-EAA7-FF31-B6561EDE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22" y="5679695"/>
            <a:ext cx="494486" cy="4630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E72651-D478-7196-D6B6-3C2C984EFA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7009" b="-17156"/>
          <a:stretch/>
        </p:blipFill>
        <p:spPr>
          <a:xfrm>
            <a:off x="5057884" y="5706612"/>
            <a:ext cx="576166" cy="488437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93A3A6A-907B-BA5A-A72B-9B9F93106B75}"/>
              </a:ext>
            </a:extLst>
          </p:cNvPr>
          <p:cNvGrpSpPr/>
          <p:nvPr/>
        </p:nvGrpSpPr>
        <p:grpSpPr>
          <a:xfrm>
            <a:off x="10164119" y="5611589"/>
            <a:ext cx="726773" cy="583460"/>
            <a:chOff x="811404" y="5617659"/>
            <a:chExt cx="1693457" cy="58346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8B4C2D1-A795-BF41-7F23-A1EF6620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6CB37-E00F-0B28-8DDA-94B3D8320E9B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203668-BC6D-C2E6-C593-BEB93C71414F}"/>
              </a:ext>
            </a:extLst>
          </p:cNvPr>
          <p:cNvGrpSpPr/>
          <p:nvPr/>
        </p:nvGrpSpPr>
        <p:grpSpPr>
          <a:xfrm>
            <a:off x="8406809" y="5625580"/>
            <a:ext cx="1102863" cy="583460"/>
            <a:chOff x="811404" y="5617659"/>
            <a:chExt cx="1693457" cy="58346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AC1C1B0-22FA-C8C7-D174-D71D47DB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04" y="5617659"/>
              <a:ext cx="1693457" cy="58346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21B240-9501-9FE1-08DB-2C197DD0104F}"/>
                </a:ext>
              </a:extLst>
            </p:cNvPr>
            <p:cNvSpPr/>
            <p:nvPr/>
          </p:nvSpPr>
          <p:spPr>
            <a:xfrm>
              <a:off x="921488" y="5671774"/>
              <a:ext cx="1502735" cy="463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95846FE5-D538-5E7E-8C7D-B2FAD2E89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309" y="5677844"/>
            <a:ext cx="948232" cy="46309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B47C9D5-235B-63E3-E3A1-EBCED1436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3901" y="5653564"/>
            <a:ext cx="527208" cy="475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88906-D5F4-4F70-62FB-BD7679B1EEF5}"/>
              </a:ext>
            </a:extLst>
          </p:cNvPr>
          <p:cNvSpPr txBox="1"/>
          <p:nvPr/>
        </p:nvSpPr>
        <p:spPr>
          <a:xfrm>
            <a:off x="382772" y="934822"/>
            <a:ext cx="467069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Okay,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numerical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features?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Easy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96E0F-3F8C-DB16-2672-A71B4F7D3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50" y="2667128"/>
            <a:ext cx="4176633" cy="3143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7F8D4-AD41-A2EF-1506-6764D3FA6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7009" b="-17156"/>
          <a:stretch/>
        </p:blipFill>
        <p:spPr>
          <a:xfrm>
            <a:off x="6478056" y="5689950"/>
            <a:ext cx="576166" cy="4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1007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Century Gothic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Mohamed</cp:lastModifiedBy>
  <cp:revision>132</cp:revision>
  <dcterms:created xsi:type="dcterms:W3CDTF">2023-07-30T08:43:54Z</dcterms:created>
  <dcterms:modified xsi:type="dcterms:W3CDTF">2024-03-04T23:22:10Z</dcterms:modified>
</cp:coreProperties>
</file>