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6" r:id="rId15"/>
    <p:sldId id="273" r:id="rId16"/>
    <p:sldId id="274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E4761-8D40-4EB3-833B-B162B4DC178E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D5A20-1F02-4DEC-AD9D-2DF1F43DF8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3723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CD5A20-1F02-4DEC-AD9D-2DF1F43DF87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15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3100" dirty="0"/>
              <a:t>GEMİ TESPİTİNDE DERİN ÖĞRENME YAKLAŞIMLARI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ALEYNA DEMİRTAŞ</a:t>
            </a:r>
            <a:br>
              <a:rPr lang="tr-TR" dirty="0" smtClean="0"/>
            </a:br>
            <a:r>
              <a:rPr lang="tr-TR" dirty="0" smtClean="0"/>
              <a:t>02220224572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844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BULGULAR</a:t>
            </a: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Model</a:t>
            </a:r>
            <a:r>
              <a:rPr lang="tr-TR" dirty="0"/>
              <a:t>, </a:t>
            </a:r>
            <a:r>
              <a:rPr lang="tr-TR" b="1" dirty="0"/>
              <a:t>604 geminin 558'ini başarıyla tespit etmiştir</a:t>
            </a:r>
            <a:r>
              <a:rPr lang="tr-TR" dirty="0"/>
              <a:t>.</a:t>
            </a:r>
          </a:p>
          <a:p>
            <a:r>
              <a:rPr lang="tr-TR" b="1" dirty="0"/>
              <a:t>Başarı oranları:</a:t>
            </a:r>
            <a:endParaRPr lang="tr-TR" dirty="0"/>
          </a:p>
          <a:p>
            <a:pPr marL="800100" lvl="1" indent="-342900"/>
            <a:r>
              <a:rPr lang="tr-TR" b="1" dirty="0"/>
              <a:t>Kesinlik (Precision):</a:t>
            </a:r>
            <a:r>
              <a:rPr lang="tr-TR" dirty="0"/>
              <a:t> %90.58</a:t>
            </a:r>
          </a:p>
          <a:p>
            <a:pPr marL="800100" lvl="1" indent="-342900"/>
            <a:r>
              <a:rPr lang="tr-TR" b="1" dirty="0"/>
              <a:t>Geri Çağırma (</a:t>
            </a:r>
            <a:r>
              <a:rPr lang="tr-TR" b="1" dirty="0" err="1"/>
              <a:t>Recall</a:t>
            </a:r>
            <a:r>
              <a:rPr lang="tr-TR" b="1" dirty="0"/>
              <a:t>):</a:t>
            </a:r>
            <a:r>
              <a:rPr lang="tr-TR" dirty="0"/>
              <a:t> %92.38</a:t>
            </a:r>
          </a:p>
          <a:p>
            <a:pPr marL="800100" lvl="1" indent="-342900"/>
            <a:r>
              <a:rPr lang="tr-TR" b="1" dirty="0"/>
              <a:t>F1-Skoru:</a:t>
            </a:r>
            <a:r>
              <a:rPr lang="tr-TR" dirty="0"/>
              <a:t> %91.48</a:t>
            </a:r>
          </a:p>
          <a:p>
            <a:r>
              <a:rPr lang="tr-TR" b="1" dirty="0"/>
              <a:t>Geliştirilmiş nesne tespiti sayesinde yanlış pozitif oranı düşüktür</a:t>
            </a:r>
            <a:r>
              <a:rPr lang="tr-TR" dirty="0"/>
              <a:t>, ancak bazı kara parçaları yanlışlıkla gemi olarak tespit edilmiştir.</a:t>
            </a:r>
          </a:p>
          <a:p>
            <a:r>
              <a:rPr lang="tr-TR" dirty="0"/>
              <a:t>Model, </a:t>
            </a:r>
            <a:r>
              <a:rPr lang="tr-TR" b="1" dirty="0"/>
              <a:t>birbirine yakın gemileri ayırt etmede zorlanmıştır</a:t>
            </a:r>
            <a:r>
              <a:rPr lang="tr-TR" dirty="0"/>
              <a:t>, bazı durumlarda tek bir nesne olarak algılamıştır.</a:t>
            </a:r>
          </a:p>
          <a:p>
            <a:r>
              <a:rPr lang="tr-TR" b="1" dirty="0"/>
              <a:t>Test edilen uydu görüntülerinde gece ve kötü hava koşullarında başarı oranı düşmüştür</a:t>
            </a:r>
            <a:r>
              <a:rPr lang="tr-TR" dirty="0"/>
              <a:t>, bu da modelin geliştirilmesi gerektiğini göstermektedir.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8482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4664"/>
            <a:ext cx="8382000" cy="4576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246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1340768"/>
            <a:ext cx="8219256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3. Gemi Tespiti Uygulamasında YOLOv8 ve YOLOv9 Algoritmalarının Performans Değerlendirmesi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Giriş</a:t>
            </a:r>
          </a:p>
          <a:p>
            <a:r>
              <a:rPr lang="tr-TR" dirty="0"/>
              <a:t>Nesne tespiti için </a:t>
            </a:r>
            <a:r>
              <a:rPr lang="tr-TR" b="1" dirty="0"/>
              <a:t>hızlı, doğru ve düşük maliyetli çözümler</a:t>
            </a:r>
            <a:r>
              <a:rPr lang="tr-TR" dirty="0"/>
              <a:t> büyük bir önem taşımaktadır.</a:t>
            </a:r>
          </a:p>
          <a:p>
            <a:r>
              <a:rPr lang="tr-TR" dirty="0"/>
              <a:t>YOLO mimarisi, </a:t>
            </a:r>
            <a:r>
              <a:rPr lang="tr-TR" b="1" dirty="0"/>
              <a:t>tek bir ileri besleme işlemiyle hızlı nesne tespiti yapabilmesi nedeniyle</a:t>
            </a:r>
            <a:r>
              <a:rPr lang="tr-TR" dirty="0"/>
              <a:t> gemi tespiti için sıkça kullanılmaktadır.</a:t>
            </a:r>
          </a:p>
          <a:p>
            <a:r>
              <a:rPr lang="tr-TR" dirty="0"/>
              <a:t>YOLO modelleri, </a:t>
            </a:r>
            <a:r>
              <a:rPr lang="tr-TR" b="1" dirty="0"/>
              <a:t>hafif yapıları sayesinde gerçek zamanlı uygulamalarda yüksek performans sağlamaktadır</a:t>
            </a:r>
            <a:r>
              <a:rPr lang="tr-TR" dirty="0"/>
              <a:t>.</a:t>
            </a:r>
          </a:p>
          <a:p>
            <a:r>
              <a:rPr lang="tr-TR" dirty="0"/>
              <a:t>Bu çalışmada, </a:t>
            </a:r>
            <a:r>
              <a:rPr lang="tr-TR" b="1" dirty="0"/>
              <a:t>YOLOv8 ve YOLOv9 algoritmalarının performansları karşılaştırılmıştır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216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tr-TR" b="1" dirty="0"/>
              <a:t>Yöntem</a:t>
            </a:r>
          </a:p>
          <a:p>
            <a:r>
              <a:rPr lang="tr-TR" b="1" dirty="0" err="1"/>
              <a:t>Kaggle'dan</a:t>
            </a:r>
            <a:r>
              <a:rPr lang="tr-TR" b="1" dirty="0"/>
              <a:t> alınan "</a:t>
            </a:r>
            <a:r>
              <a:rPr lang="tr-TR" b="1" dirty="0" err="1"/>
              <a:t>Ships</a:t>
            </a:r>
            <a:r>
              <a:rPr lang="tr-TR" b="1" dirty="0"/>
              <a:t> in Google Earth" veri seti</a:t>
            </a:r>
            <a:r>
              <a:rPr lang="tr-TR" dirty="0"/>
              <a:t> kullanılmıştır. Veri setinde </a:t>
            </a:r>
            <a:r>
              <a:rPr lang="tr-TR" b="1" dirty="0"/>
              <a:t>1658 görüntü</a:t>
            </a:r>
            <a:r>
              <a:rPr lang="tr-TR" dirty="0"/>
              <a:t> bulunmaktadır.</a:t>
            </a:r>
          </a:p>
          <a:p>
            <a:r>
              <a:rPr lang="tr-TR" dirty="0"/>
              <a:t>YOLOv8 ve YOLOv9 algoritmaları </a:t>
            </a:r>
            <a:r>
              <a:rPr lang="tr-TR" b="1" dirty="0"/>
              <a:t>25 </a:t>
            </a:r>
            <a:r>
              <a:rPr lang="tr-TR" b="1" dirty="0" err="1"/>
              <a:t>iterasyon</a:t>
            </a:r>
            <a:r>
              <a:rPr lang="tr-TR" b="1" dirty="0"/>
              <a:t> boyunca eğitilmiştir</a:t>
            </a:r>
            <a:r>
              <a:rPr lang="tr-TR" dirty="0"/>
              <a:t>.</a:t>
            </a:r>
          </a:p>
          <a:p>
            <a:r>
              <a:rPr lang="tr-TR" dirty="0"/>
              <a:t>Model performansları </a:t>
            </a:r>
            <a:r>
              <a:rPr lang="tr-TR" b="1" dirty="0"/>
              <a:t>kesinlik, duyarlılık ve ortalama hassasiyet (</a:t>
            </a:r>
            <a:r>
              <a:rPr lang="tr-TR" b="1" dirty="0" err="1"/>
              <a:t>mAP</a:t>
            </a:r>
            <a:r>
              <a:rPr lang="tr-TR" b="1" dirty="0"/>
              <a:t>) metrikleri</a:t>
            </a:r>
            <a:r>
              <a:rPr lang="tr-TR" dirty="0"/>
              <a:t> ile değerlendirilmiştir.</a:t>
            </a:r>
          </a:p>
          <a:p>
            <a:r>
              <a:rPr lang="tr-TR" dirty="0"/>
              <a:t>YOLOv9, </a:t>
            </a:r>
            <a:r>
              <a:rPr lang="tr-TR" b="1" dirty="0"/>
              <a:t>RepNCSPELAN4 gibi ileri seviye özellikleri sayesinde daha yüksek doğruluk oranlarına ulaşmıştır</a:t>
            </a:r>
            <a:r>
              <a:rPr lang="tr-TR" dirty="0"/>
              <a:t>.</a:t>
            </a:r>
          </a:p>
          <a:p>
            <a:r>
              <a:rPr lang="tr-TR" dirty="0"/>
              <a:t>YOLOv8, </a:t>
            </a:r>
            <a:r>
              <a:rPr lang="tr-TR" b="1" dirty="0"/>
              <a:t>C2f (Cross </a:t>
            </a:r>
            <a:r>
              <a:rPr lang="tr-TR" b="1" dirty="0" err="1"/>
              <a:t>Stage</a:t>
            </a:r>
            <a:r>
              <a:rPr lang="tr-TR" b="1" dirty="0"/>
              <a:t> Partial) modülü ile </a:t>
            </a:r>
            <a:r>
              <a:rPr lang="tr-TR" b="1" dirty="0" err="1"/>
              <a:t>gradyan</a:t>
            </a:r>
            <a:r>
              <a:rPr lang="tr-TR" b="1" dirty="0"/>
              <a:t> akışını iyileştirerek daha kararlı bir eğitim süreci sunmaktadır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075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92696"/>
            <a:ext cx="6614734" cy="246140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3501008"/>
            <a:ext cx="6614734" cy="267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98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Sonuçlar</a:t>
            </a:r>
          </a:p>
          <a:p>
            <a:r>
              <a:rPr lang="tr-TR" b="1" dirty="0"/>
              <a:t>YOLOv9, YOLOv8’e kıyasla daha yüksek duyarlılık ve doğruluk oranı sağlamıştır</a:t>
            </a:r>
            <a:r>
              <a:rPr lang="tr-TR" dirty="0"/>
              <a:t>.</a:t>
            </a:r>
          </a:p>
          <a:p>
            <a:r>
              <a:rPr lang="tr-TR" dirty="0"/>
              <a:t>YOLOv9'un </a:t>
            </a:r>
            <a:r>
              <a:rPr lang="tr-TR" b="1" dirty="0"/>
              <a:t>erken </a:t>
            </a:r>
            <a:r>
              <a:rPr lang="tr-TR" b="1" dirty="0" err="1"/>
              <a:t>iterasyonlarda</a:t>
            </a:r>
            <a:r>
              <a:rPr lang="tr-TR" b="1" dirty="0"/>
              <a:t> daha hızlı öğrenme sağladığı</a:t>
            </a:r>
            <a:r>
              <a:rPr lang="tr-TR" dirty="0"/>
              <a:t> tespit edilmiştir.</a:t>
            </a:r>
          </a:p>
          <a:p>
            <a:r>
              <a:rPr lang="tr-TR" dirty="0"/>
              <a:t>YOLOv8 ise </a:t>
            </a:r>
            <a:r>
              <a:rPr lang="tr-TR" b="1" dirty="0"/>
              <a:t>daha geniş bir kullanım alanına sahip olması nedeniyle esnek bir çözüm sunmaktadır</a:t>
            </a:r>
            <a:r>
              <a:rPr lang="tr-TR" dirty="0"/>
              <a:t>.</a:t>
            </a:r>
          </a:p>
          <a:p>
            <a:r>
              <a:rPr lang="tr-TR" dirty="0"/>
              <a:t>YOLOv9, </a:t>
            </a:r>
            <a:r>
              <a:rPr lang="tr-TR" b="1" dirty="0"/>
              <a:t>daha küçük veya kısmen gizlenmiş nesneleri daha hassas bir şekilde tespit edebilmiştir</a:t>
            </a:r>
            <a:r>
              <a:rPr lang="tr-TR" dirty="0"/>
              <a:t>.</a:t>
            </a:r>
          </a:p>
          <a:p>
            <a:r>
              <a:rPr lang="tr-TR" dirty="0"/>
              <a:t>YOLO modellerinin </a:t>
            </a:r>
            <a:r>
              <a:rPr lang="tr-TR" b="1" dirty="0"/>
              <a:t>düşük ışık koşulları, yoğun deniz trafiği ve aşırı yansıma gibi zorlayıcı senaryolarda geliştirilmesi gerektiği</a:t>
            </a:r>
            <a:r>
              <a:rPr lang="tr-TR" dirty="0"/>
              <a:t> önerilmektedir.</a:t>
            </a:r>
          </a:p>
          <a:p>
            <a:r>
              <a:rPr lang="tr-TR" dirty="0"/>
              <a:t>Gelecek çalışmalarda, </a:t>
            </a:r>
            <a:r>
              <a:rPr lang="tr-TR" b="1" dirty="0"/>
              <a:t>farklı deniz araçlarını da kapsayan genişletilmiş veri setleriyle testler yapılması önerilmektedir.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15717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Genel Değerlendirme ve Sonuç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SAR </a:t>
            </a:r>
            <a:r>
              <a:rPr lang="tr-TR" dirty="0"/>
              <a:t>tabanlı yöntemler, </a:t>
            </a:r>
            <a:r>
              <a:rPr lang="tr-TR" b="1" dirty="0"/>
              <a:t>hava koşullarına bağımsız çalışabilme avantajı</a:t>
            </a:r>
            <a:r>
              <a:rPr lang="tr-TR" dirty="0"/>
              <a:t> sunarken, CNN tabanlı modeller ile </a:t>
            </a:r>
            <a:r>
              <a:rPr lang="tr-TR" b="1" dirty="0"/>
              <a:t>yüksek doğruluk oranları elde edilmiştir</a:t>
            </a:r>
            <a:r>
              <a:rPr lang="tr-TR" dirty="0"/>
              <a:t>.</a:t>
            </a:r>
          </a:p>
          <a:p>
            <a:r>
              <a:rPr lang="tr-TR" dirty="0"/>
              <a:t>Mask R-CNN, </a:t>
            </a:r>
            <a:r>
              <a:rPr lang="tr-TR" b="1" dirty="0"/>
              <a:t>gemi tespiti için segmentasyon yeteneği</a:t>
            </a:r>
            <a:r>
              <a:rPr lang="tr-TR" dirty="0"/>
              <a:t> sunarak daha detaylı analiz yapabilmektedir.</a:t>
            </a:r>
          </a:p>
          <a:p>
            <a:r>
              <a:rPr lang="tr-TR" dirty="0"/>
              <a:t>YOLOv8 ve YOLOv9 algoritmaları, </a:t>
            </a:r>
            <a:r>
              <a:rPr lang="tr-TR" b="1" dirty="0"/>
              <a:t>hız ve doğruluk dengesi açısından pratik çözümler</a:t>
            </a:r>
            <a:r>
              <a:rPr lang="tr-TR" dirty="0"/>
              <a:t> sunmaktadır.</a:t>
            </a:r>
          </a:p>
          <a:p>
            <a:r>
              <a:rPr lang="tr-TR" dirty="0"/>
              <a:t>Gelecekte, </a:t>
            </a:r>
            <a:r>
              <a:rPr lang="tr-TR" b="1" dirty="0"/>
              <a:t>bu algoritmaların birleşimi ve daha büyük veri setleriyle</a:t>
            </a:r>
            <a:r>
              <a:rPr lang="tr-TR" dirty="0"/>
              <a:t> performansın daha da artırılması hedeflenmektedir.</a:t>
            </a:r>
          </a:p>
          <a:p>
            <a:r>
              <a:rPr lang="tr-TR" b="1" dirty="0"/>
              <a:t>Derin öğrenme tabanlı gemi tespiti sistemlerinin, büyük ölçekli denizcilik operasyonlarında kullanımı yaygınlaşacaktır.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96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95536" y="908720"/>
            <a:ext cx="8147248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1. Gelişmiş Deniz Gözlemi: SAR Tabanlı </a:t>
            </a:r>
            <a:r>
              <a:rPr lang="tr-TR" sz="2200" dirty="0"/>
              <a:t>Gemi Tespiti için CNN Algoritmalarının Kullanımı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Giriş</a:t>
            </a:r>
          </a:p>
          <a:p>
            <a:r>
              <a:rPr lang="tr-TR" dirty="0"/>
              <a:t>Gemi tespiti, denizcilik alanında </a:t>
            </a:r>
            <a:r>
              <a:rPr lang="tr-TR" b="1" dirty="0"/>
              <a:t>deniz güvenliği, gemi trafiği yönetimi, çevresel izleme ve arama kurtarma operasyonları</a:t>
            </a:r>
            <a:r>
              <a:rPr lang="tr-TR" dirty="0"/>
              <a:t> gibi birçok uygulamada kritik bir rol oynamaktadır.</a:t>
            </a:r>
          </a:p>
          <a:p>
            <a:r>
              <a:rPr lang="tr-TR" dirty="0"/>
              <a:t>Uydu ve radar teknolojilerindeki gelişmelerle, </a:t>
            </a:r>
            <a:r>
              <a:rPr lang="tr-TR" b="1" dirty="0"/>
              <a:t>derin öğrenme algoritmaları</a:t>
            </a:r>
            <a:r>
              <a:rPr lang="tr-TR" dirty="0"/>
              <a:t> kullanılarak daha doğru ve hızlı gemi tespiti yapılabilmektedir.</a:t>
            </a:r>
          </a:p>
          <a:p>
            <a:r>
              <a:rPr lang="tr-TR" dirty="0"/>
              <a:t>SAR görüntüleme teknolojisi, </a:t>
            </a:r>
            <a:r>
              <a:rPr lang="tr-TR" b="1" dirty="0"/>
              <a:t>hava koşullarından bağımsız olarak veri toplayabilme yeteneği</a:t>
            </a:r>
            <a:r>
              <a:rPr lang="tr-TR" dirty="0"/>
              <a:t> sayesinde özellikle düşük görünürlük koşullarında gemi tespiti için avantaj sağlamaktadır.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980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260648"/>
            <a:ext cx="8229600" cy="6264696"/>
          </a:xfrm>
        </p:spPr>
        <p:txBody>
          <a:bodyPr/>
          <a:lstStyle/>
          <a:p>
            <a:r>
              <a:rPr lang="tr-TR" b="1" dirty="0"/>
              <a:t>Yöntem</a:t>
            </a:r>
          </a:p>
          <a:p>
            <a:r>
              <a:rPr lang="tr-TR" b="1" dirty="0"/>
              <a:t>SAR (Sentetik Açıklıklı Radar) görüntüleri</a:t>
            </a:r>
            <a:r>
              <a:rPr lang="tr-TR" dirty="0"/>
              <a:t> kullanılarak gemi tespiti için CNN tabanlı bir model geliştirilmiştir.</a:t>
            </a:r>
          </a:p>
          <a:p>
            <a:r>
              <a:rPr lang="tr-TR" b="1" dirty="0" err="1"/>
              <a:t>Faster</a:t>
            </a:r>
            <a:r>
              <a:rPr lang="tr-TR" b="1" dirty="0"/>
              <a:t> R-CNN</a:t>
            </a:r>
            <a:r>
              <a:rPr lang="tr-TR" dirty="0"/>
              <a:t> modeli Sentinel-1 VH verileri ile eğitilmiş ve </a:t>
            </a:r>
            <a:r>
              <a:rPr lang="tr-TR" b="1" dirty="0" err="1"/>
              <a:t>SARfish</a:t>
            </a:r>
            <a:r>
              <a:rPr lang="tr-TR" dirty="0"/>
              <a:t> isimli bir algoritma uygulanmıştır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  Kullanılan </a:t>
            </a:r>
            <a:r>
              <a:rPr lang="tr-TR" dirty="0"/>
              <a:t>veri kümesi, farklı hava koşulları ve deniz trafiği yoğunluklarını içeren geniş bir yelpazeye sahiptir</a:t>
            </a:r>
            <a:r>
              <a:rPr lang="tr-TR" dirty="0" smtClean="0"/>
              <a:t>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Mersin </a:t>
            </a:r>
            <a:r>
              <a:rPr lang="tr-TR" dirty="0"/>
              <a:t>Limanı bölgesinde test edilen model,</a:t>
            </a:r>
          </a:p>
          <a:p>
            <a:r>
              <a:rPr lang="tr-TR" b="1" dirty="0"/>
              <a:t>Gemi hareketlerini izleyerek deniz trafiğini yönetmeye yardımcı olabilmektedir.</a:t>
            </a:r>
            <a:endParaRPr lang="tr-TR" dirty="0"/>
          </a:p>
          <a:p>
            <a:r>
              <a:rPr lang="tr-TR" b="1" dirty="0"/>
              <a:t>Deniz güvenliği ve çevresel izleme</a:t>
            </a:r>
            <a:r>
              <a:rPr lang="tr-TR" dirty="0"/>
              <a:t> için kullanılabilir.</a:t>
            </a:r>
          </a:p>
          <a:p>
            <a:r>
              <a:rPr lang="tr-TR" b="1" dirty="0"/>
              <a:t>Farklı boyutlardaki gemileri başarıyla tespit edebilmekte ve sınıflandırabilmektedir.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6320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5246043"/>
          </a:xfrm>
        </p:spPr>
        <p:txBody>
          <a:bodyPr>
            <a:normAutofit/>
          </a:bodyPr>
          <a:lstStyle/>
          <a:p>
            <a:r>
              <a:rPr lang="tr-TR" b="1" dirty="0" smtClean="0"/>
              <a:t>3. BULGULAR</a:t>
            </a:r>
            <a:br>
              <a:rPr lang="tr-TR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Gemi tespit </a:t>
            </a:r>
            <a:r>
              <a:rPr lang="tr-TR" b="1" dirty="0"/>
              <a:t>algoritması %86.11 doğruluk oranına </a:t>
            </a:r>
            <a:r>
              <a:rPr lang="tr-TR" b="1" dirty="0" smtClean="0"/>
              <a:t>ulaşmıştır</a:t>
            </a:r>
            <a:endParaRPr lang="tr-TR" dirty="0"/>
          </a:p>
          <a:p>
            <a:r>
              <a:rPr lang="tr-TR" dirty="0" smtClean="0"/>
              <a:t> </a:t>
            </a:r>
            <a:r>
              <a:rPr lang="tr-TR" b="1" dirty="0" smtClean="0"/>
              <a:t>Kesinlik </a:t>
            </a:r>
            <a:r>
              <a:rPr lang="tr-TR" b="1" dirty="0"/>
              <a:t>(Precision):</a:t>
            </a:r>
            <a:r>
              <a:rPr lang="tr-TR" dirty="0"/>
              <a:t> %84.54</a:t>
            </a:r>
          </a:p>
          <a:p>
            <a:r>
              <a:rPr lang="tr-TR" b="1" dirty="0"/>
              <a:t>Geri Çağırma (</a:t>
            </a:r>
            <a:r>
              <a:rPr lang="tr-TR" b="1" dirty="0" err="1"/>
              <a:t>Recall</a:t>
            </a:r>
            <a:r>
              <a:rPr lang="tr-TR" b="1" dirty="0"/>
              <a:t>):</a:t>
            </a:r>
            <a:r>
              <a:rPr lang="tr-TR" dirty="0"/>
              <a:t> %89.03</a:t>
            </a:r>
          </a:p>
          <a:p>
            <a:r>
              <a:rPr lang="tr-TR" dirty="0"/>
              <a:t>Algoritma, </a:t>
            </a:r>
            <a:r>
              <a:rPr lang="tr-TR" b="1" dirty="0"/>
              <a:t>kargo gemileri, balıkçı tekneleri ve konteyner gemilerini</a:t>
            </a:r>
            <a:r>
              <a:rPr lang="tr-TR" dirty="0"/>
              <a:t> başarıyla tespit edebilmiştir.</a:t>
            </a:r>
          </a:p>
          <a:p>
            <a:r>
              <a:rPr lang="tr-TR" dirty="0"/>
              <a:t>Yanlış pozitif oranı düşük olup, yanlış sınıflandırma minimum seviyede tutulmuştur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Sonraki slayttaki resimde önerilen gemi tespit algoritması kullanılarak Sentinel-1 VH SAR görüntülerinden çıkarılan gemiler (kırmızı ile işaretlendi).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787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836712"/>
            <a:ext cx="7632848" cy="53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2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SONUÇLAR</a:t>
            </a:r>
            <a:br>
              <a:rPr lang="tr-TR" dirty="0" smtClean="0"/>
            </a:br>
            <a:r>
              <a:rPr lang="tr-TR" dirty="0" smtClean="0"/>
              <a:t>Model</a:t>
            </a:r>
            <a:r>
              <a:rPr lang="tr-TR" dirty="0"/>
              <a:t>, </a:t>
            </a:r>
            <a:r>
              <a:rPr lang="tr-TR" b="1" dirty="0"/>
              <a:t>%86,11 doğruluk oranı</a:t>
            </a:r>
            <a:r>
              <a:rPr lang="tr-TR" dirty="0"/>
              <a:t> ile başarılı bir şekilde gemi tespiti gerçekleştirmiştir.</a:t>
            </a:r>
          </a:p>
          <a:p>
            <a:r>
              <a:rPr lang="tr-TR" dirty="0"/>
              <a:t>Küçük balıkçı teknelerinden büyük kargo gemilerine kadar geniş bir yelpazede tespit yapabilmektedir.</a:t>
            </a:r>
          </a:p>
          <a:p>
            <a:r>
              <a:rPr lang="tr-TR" dirty="0"/>
              <a:t>SAR görüntüleri sayesinde </a:t>
            </a:r>
            <a:r>
              <a:rPr lang="tr-TR" b="1" dirty="0"/>
              <a:t>hava koşullarından bağımsız olarak çalışabilme avantajı</a:t>
            </a:r>
            <a:r>
              <a:rPr lang="tr-TR" dirty="0"/>
              <a:t> sağlamaktadır.</a:t>
            </a:r>
          </a:p>
          <a:p>
            <a:r>
              <a:rPr lang="tr-TR" dirty="0"/>
              <a:t>Modelin yanlış pozitif ve yanlış negatif oranlarının düşürülmesi için </a:t>
            </a:r>
            <a:r>
              <a:rPr lang="tr-TR" b="1" dirty="0"/>
              <a:t>daha fazla veri ile eğitilmesi ve farklı derin öğrenme tekniklerinin eklenmesi</a:t>
            </a:r>
            <a:r>
              <a:rPr lang="tr-TR" dirty="0"/>
              <a:t> önerilmektedir.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137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980728"/>
            <a:ext cx="8229600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2. Mask R-CNN ile Uydu Görüntülerinde Gemi Tespiti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Giriş</a:t>
            </a:r>
          </a:p>
          <a:p>
            <a:r>
              <a:rPr lang="tr-TR" dirty="0"/>
              <a:t>Gemi tespiti, </a:t>
            </a:r>
            <a:r>
              <a:rPr lang="tr-TR" b="1" dirty="0"/>
              <a:t>ülke karasularının güvenliği, deniz taşımacılığı ve askeri uygulamalar</a:t>
            </a:r>
            <a:r>
              <a:rPr lang="tr-TR" dirty="0"/>
              <a:t> için büyük öneme sahiptir.</a:t>
            </a:r>
          </a:p>
          <a:p>
            <a:r>
              <a:rPr lang="tr-TR" dirty="0"/>
              <a:t>Gelişen uydu teknolojisi sayesinde </a:t>
            </a:r>
            <a:r>
              <a:rPr lang="tr-TR" b="1" dirty="0"/>
              <a:t>yüksek çözünürlüklü görüntüler ile nesne tespit modelleri</a:t>
            </a:r>
            <a:r>
              <a:rPr lang="tr-TR" dirty="0"/>
              <a:t> etkin bir şekilde kullanılabilmektedir.</a:t>
            </a:r>
          </a:p>
          <a:p>
            <a:r>
              <a:rPr lang="tr-TR" dirty="0"/>
              <a:t>Uydu görüntülerinin </a:t>
            </a:r>
            <a:r>
              <a:rPr lang="tr-TR" b="1" dirty="0"/>
              <a:t>geniş kapsama alanı ve sürekli veri sağlayabilmesi</a:t>
            </a:r>
            <a:r>
              <a:rPr lang="tr-TR" dirty="0"/>
              <a:t>, denizcilik uygulamalarında kritik bir avantaj sunmaktadır.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678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tr-TR" b="1" dirty="0"/>
              <a:t>Yöntem</a:t>
            </a:r>
          </a:p>
          <a:p>
            <a:r>
              <a:rPr lang="tr-TR" b="1" dirty="0"/>
              <a:t>Mask R-CNN</a:t>
            </a:r>
            <a:r>
              <a:rPr lang="tr-TR" dirty="0"/>
              <a:t> kullanılarak </a:t>
            </a:r>
            <a:r>
              <a:rPr lang="tr-TR" b="1" dirty="0"/>
              <a:t>uydu görüntülerindeki gemiler maske yöntemiyle işaretlenmiştir</a:t>
            </a:r>
            <a:r>
              <a:rPr lang="tr-TR" dirty="0"/>
              <a:t>.</a:t>
            </a:r>
          </a:p>
          <a:p>
            <a:r>
              <a:rPr lang="tr-TR" dirty="0"/>
              <a:t>Veri seti </a:t>
            </a:r>
            <a:r>
              <a:rPr lang="tr-TR" b="1" dirty="0"/>
              <a:t>Google Earth uydu görüntülerinden</a:t>
            </a:r>
            <a:r>
              <a:rPr lang="tr-TR" dirty="0"/>
              <a:t> elde edilmiş, toplam </a:t>
            </a:r>
            <a:r>
              <a:rPr lang="tr-TR" b="1" dirty="0"/>
              <a:t>1838 görüntü</a:t>
            </a:r>
            <a:r>
              <a:rPr lang="tr-TR" dirty="0"/>
              <a:t> ile model eğitilmiştir.</a:t>
            </a:r>
          </a:p>
          <a:p>
            <a:r>
              <a:rPr lang="tr-TR" dirty="0"/>
              <a:t>Model </a:t>
            </a:r>
            <a:r>
              <a:rPr lang="tr-TR" b="1" dirty="0"/>
              <a:t>çoklu nesne tespiti ve segmentasyon yeteneği</a:t>
            </a:r>
            <a:r>
              <a:rPr lang="tr-TR" dirty="0"/>
              <a:t> ile her gemiyi ayrı ayrı tanımlayabilmektedir.</a:t>
            </a:r>
          </a:p>
          <a:p>
            <a:r>
              <a:rPr lang="tr-TR" dirty="0"/>
              <a:t>Özellik Piramit Ağı (FPN) ile </a:t>
            </a:r>
            <a:r>
              <a:rPr lang="tr-TR" b="1" dirty="0"/>
              <a:t>farklı ölçeklerdeki nesneleri daha başarılı bir şekilde yakalama</a:t>
            </a:r>
            <a:r>
              <a:rPr lang="tr-TR" dirty="0"/>
              <a:t> yeteneği kazandırılmıştır.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120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836712"/>
            <a:ext cx="8296190" cy="28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78413"/>
      </p:ext>
    </p:extLst>
  </p:cSld>
  <p:clrMapOvr>
    <a:masterClrMapping/>
  </p:clrMapOvr>
</p:sld>
</file>

<file path=ppt/theme/theme1.xml><?xml version="1.0" encoding="utf-8"?>
<a:theme xmlns:a="http://schemas.openxmlformats.org/drawingml/2006/main" name="Hasır">
  <a:themeElements>
    <a:clrScheme name="Hasır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y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asır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54</TotalTime>
  <Words>580</Words>
  <Application>Microsoft Office PowerPoint</Application>
  <PresentationFormat>Ekran Gösterisi (4:3)</PresentationFormat>
  <Paragraphs>68</Paragraphs>
  <Slides>16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7" baseType="lpstr">
      <vt:lpstr>Hasır</vt:lpstr>
      <vt:lpstr>GEMİ TESPİTİNDE DERİN ÖĞRENME YAKLAŞIMLARI </vt:lpstr>
      <vt:lpstr>1. Gelişmiş Deniz Gözlemi: SAR Tabanlı Gemi Tespiti için CNN Algoritmalarının Kullanımı </vt:lpstr>
      <vt:lpstr>PowerPoint Sunusu</vt:lpstr>
      <vt:lpstr>PowerPoint Sunusu</vt:lpstr>
      <vt:lpstr>PowerPoint Sunusu</vt:lpstr>
      <vt:lpstr>PowerPoint Sunusu</vt:lpstr>
      <vt:lpstr>2. Mask R-CNN ile Uydu Görüntülerinde Gemi Tespiti </vt:lpstr>
      <vt:lpstr>PowerPoint Sunusu</vt:lpstr>
      <vt:lpstr>PowerPoint Sunusu</vt:lpstr>
      <vt:lpstr>PowerPoint Sunusu</vt:lpstr>
      <vt:lpstr>PowerPoint Sunusu</vt:lpstr>
      <vt:lpstr>3. Gemi Tespiti Uygulamasında YOLOv8 ve YOLOv9 Algoritmalarının Performans Değerlendirmesi </vt:lpstr>
      <vt:lpstr>PowerPoint Sunusu</vt:lpstr>
      <vt:lpstr>PowerPoint Sunusu</vt:lpstr>
      <vt:lpstr>PowerPoint Sunusu</vt:lpstr>
      <vt:lpstr>Genel Değerlendirme ve Sonuç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GEMİ TESPİTİNDE DERİN ÖĞRENME YAKLAŞIMLARI </dc:title>
  <dc:creator>HP</dc:creator>
  <cp:lastModifiedBy>HP</cp:lastModifiedBy>
  <cp:revision>5</cp:revision>
  <dcterms:created xsi:type="dcterms:W3CDTF">2025-03-02T14:07:01Z</dcterms:created>
  <dcterms:modified xsi:type="dcterms:W3CDTF">2025-03-02T15:12:06Z</dcterms:modified>
</cp:coreProperties>
</file>