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5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30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4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8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7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82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risdal/fake-news/data" TargetMode="External"/><Relationship Id="rId7" Type="http://schemas.openxmlformats.org/officeDocument/2006/relationships/hyperlink" Target="https://www.academia.edu/399513/Measurement_of_Turkish_Word_Semantic_Similarity_and_Text_Categorization_Application" TargetMode="External"/><Relationship Id="rId2" Type="http://schemas.openxmlformats.org/officeDocument/2006/relationships/hyperlink" Target="https://www.kaggle.com/datasets/hijest/genre-classification-dataset-imd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topics/computer-science/cosine-similarity" TargetMode="External"/><Relationship Id="rId5" Type="http://schemas.openxmlformats.org/officeDocument/2006/relationships/hyperlink" Target="https://github.com/aleynaer/InformationRetrieval_hw" TargetMode="External"/><Relationship Id="rId4" Type="http://schemas.openxmlformats.org/officeDocument/2006/relationships/hyperlink" Target="https://www.kaggle.com/therohk/million-headlin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D7468962-6189-43AD-BB02-A6F88AD0E5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BF2E68D-E9CA-4A00-AE2B-17BCDFABC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Kırmızı renkli geometrik soyut desen">
            <a:extLst>
              <a:ext uri="{FF2B5EF4-FFF2-40B4-BE49-F238E27FC236}">
                <a16:creationId xmlns:a16="http://schemas.microsoft.com/office/drawing/2014/main" xmlns="" id="{3410D201-5555-0835-364A-1263EE9D3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1484" b="4247"/>
          <a:stretch/>
        </p:blipFill>
        <p:spPr>
          <a:xfrm>
            <a:off x="20" y="-194569"/>
            <a:ext cx="1219198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A0EAB67-B8A3-45AD-A09D-71D999C0E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93" y="838200"/>
            <a:ext cx="8483904" cy="3531847"/>
          </a:xfrm>
        </p:spPr>
        <p:txBody>
          <a:bodyPr anchor="t"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ANLAMSAL UZAYLARIN KARŞILAŞTIRILMASI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/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sz="2800" dirty="0">
                <a:solidFill>
                  <a:schemeClr val="tx1"/>
                </a:solidFill>
              </a:rPr>
              <a:t>Hesaplamalı Anlambilim Ödev 2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82936122-0726-481B-8CC2-EBB395929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692" y="5227093"/>
            <a:ext cx="8701087" cy="59676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Aleyna Er , 21501031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E1304CE-399E-4EFB-AC6F-CA3ABE76CD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B346787-55AA-410B-9763-FB4DF19D58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F74228F0-C94A-49D1-98AF-F8C229FF0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73060" y="49911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C5F0E5C-AB75-49D9-8D9B-727A524E40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1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7665EDE-8993-4D2D-BB7E-561A00E5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2B90D01-4E67-442C-B214-5D5C5B40E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Yeni yaklaşımda ise, metinler çeşitli yöntemlerle (</a:t>
            </a:r>
            <a:r>
              <a:rPr lang="tr-TR" dirty="0" err="1">
                <a:solidFill>
                  <a:schemeClr val="tx1"/>
                </a:solidFill>
              </a:rPr>
              <a:t>fasttext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glove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tf,tfidf</a:t>
            </a:r>
            <a:r>
              <a:rPr lang="tr-TR" dirty="0">
                <a:solidFill>
                  <a:schemeClr val="tx1"/>
                </a:solidFill>
              </a:rPr>
              <a:t>) </a:t>
            </a:r>
            <a:r>
              <a:rPr lang="tr-TR" dirty="0" err="1">
                <a:solidFill>
                  <a:schemeClr val="tx1"/>
                </a:solidFill>
              </a:rPr>
              <a:t>vektörleştirilmiş</a:t>
            </a:r>
            <a:r>
              <a:rPr lang="tr-TR" dirty="0">
                <a:solidFill>
                  <a:schemeClr val="tx1"/>
                </a:solidFill>
              </a:rPr>
              <a:t> ve bu vektörler arasındaki </a:t>
            </a:r>
            <a:r>
              <a:rPr lang="tr-TR" dirty="0" err="1">
                <a:solidFill>
                  <a:schemeClr val="tx1"/>
                </a:solidFill>
              </a:rPr>
              <a:t>cosine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similarity</a:t>
            </a:r>
            <a:r>
              <a:rPr lang="tr-TR" dirty="0">
                <a:solidFill>
                  <a:schemeClr val="tx1"/>
                </a:solidFill>
              </a:rPr>
              <a:t> hesaplanarak benzerlik kurulmuştur. </a:t>
            </a:r>
            <a:r>
              <a:rPr lang="tr-TR" dirty="0" err="1">
                <a:solidFill>
                  <a:schemeClr val="tx1"/>
                </a:solidFill>
              </a:rPr>
              <a:t>Cosine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Similarity</a:t>
            </a:r>
            <a:r>
              <a:rPr lang="tr-TR" dirty="0">
                <a:solidFill>
                  <a:schemeClr val="tx1"/>
                </a:solidFill>
              </a:rPr>
              <a:t> değerinin 1’e yakın olması iki vektör (metin) arasında güçlü benzerlik olduğu anlamına gelir.</a:t>
            </a:r>
          </a:p>
          <a:p>
            <a:r>
              <a:rPr lang="tr-TR" dirty="0">
                <a:solidFill>
                  <a:schemeClr val="tx1"/>
                </a:solidFill>
              </a:rPr>
              <a:t>Metinlerdeki kelimelerin vektörleri çıkarılmış ve metni temsil etmek için bunların ortalaması alınmıştır.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5372AC2D-D944-4DC6-898F-90CC7BAC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6FCC5F16-D3C0-44F8-A022-C390B7A3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517B220C-DC37-40EA-A624-5F735F62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51C943D8-900F-42EA-8F70-5DC143F31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98" y="4294901"/>
            <a:ext cx="3180006" cy="12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2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C915B18-6AF0-4361-B1B0-7139E458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13EC329-DC4A-47FC-B5A3-009C9A8E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05A54461-1213-4746-8D42-B4FA7272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3C722B6E-8937-4814-AD3E-C04FA926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  <p:pic>
        <p:nvPicPr>
          <p:cNvPr id="7" name="İçerik Yer Tutucusu 6" descr="tablo içeren bir resim&#10;&#10;Açıklama otomatik olarak oluşturuldu">
            <a:extLst>
              <a:ext uri="{FF2B5EF4-FFF2-40B4-BE49-F238E27FC236}">
                <a16:creationId xmlns:a16="http://schemas.microsoft.com/office/drawing/2014/main" xmlns="" id="{657D31CB-8388-4DCB-8EE0-231E0552B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35" y="2437000"/>
            <a:ext cx="8969517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8C0479D2-9C47-4251-83B7-EC2591CB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İçerik Yer Tutucusu 7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4DFE974D-6552-4CD0-A17C-34F8FF65B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2" y="2076210"/>
            <a:ext cx="978785" cy="1781892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B355740D-EEBB-4E9D-99D0-C4C00C45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7290CAF9-BC4D-40AF-BA0B-F4131012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66195E95-802F-4C6E-B472-D4EEDAA6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AB2E5E88-9B02-43ED-B7B2-EBA6C92067CC}"/>
              </a:ext>
            </a:extLst>
          </p:cNvPr>
          <p:cNvSpPr txBox="1"/>
          <p:nvPr/>
        </p:nvSpPr>
        <p:spPr>
          <a:xfrm>
            <a:off x="494952" y="3945250"/>
            <a:ext cx="242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Sorgu metnine </a:t>
            </a:r>
          </a:p>
          <a:p>
            <a:r>
              <a:rPr lang="tr-TR" sz="1600" dirty="0"/>
              <a:t>Benzerlik</a:t>
            </a:r>
          </a:p>
          <a:p>
            <a:r>
              <a:rPr lang="tr-TR" sz="1600" dirty="0"/>
              <a:t> (eski yaklaşım)</a:t>
            </a:r>
          </a:p>
        </p:txBody>
      </p:sp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CE53C9D7-1826-4BB7-9FCA-2196FFF44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42" y="2120591"/>
            <a:ext cx="4099915" cy="1737511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E7FCA202-E09C-4826-8D50-F38200A15749}"/>
              </a:ext>
            </a:extLst>
          </p:cNvPr>
          <p:cNvSpPr txBox="1"/>
          <p:nvPr/>
        </p:nvSpPr>
        <p:spPr>
          <a:xfrm>
            <a:off x="2414307" y="3945250"/>
            <a:ext cx="387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Fasttext</a:t>
            </a:r>
            <a:r>
              <a:rPr lang="tr-TR" sz="1600" dirty="0"/>
              <a:t> ile oluşturulan vektörlerin sorguya olan cos </a:t>
            </a:r>
            <a:r>
              <a:rPr lang="tr-TR" sz="1600" dirty="0" err="1"/>
              <a:t>similarityleri</a:t>
            </a:r>
            <a:endParaRPr lang="tr-TR" sz="1600" dirty="0"/>
          </a:p>
          <a:p>
            <a:r>
              <a:rPr lang="tr-TR" sz="1600" dirty="0"/>
              <a:t>(en benzer doc-10)</a:t>
            </a:r>
          </a:p>
        </p:txBody>
      </p:sp>
      <p:pic>
        <p:nvPicPr>
          <p:cNvPr id="14" name="Resim 1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43F9E0C8-AB88-4836-A137-6899BAC5D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661" y="2120591"/>
            <a:ext cx="4061812" cy="1859441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xmlns="" id="{8FE855AC-EC06-4AF2-B440-7A529F841AD8}"/>
              </a:ext>
            </a:extLst>
          </p:cNvPr>
          <p:cNvSpPr txBox="1"/>
          <p:nvPr/>
        </p:nvSpPr>
        <p:spPr>
          <a:xfrm>
            <a:off x="7176688" y="395594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Sorguya en benzer: doc-5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55365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9738BA85-F78B-4E63-A90D-25A9AE7E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1192028"/>
            <a:ext cx="9527275" cy="491718"/>
          </a:xfrm>
        </p:spPr>
        <p:txBody>
          <a:bodyPr>
            <a:normAutofit/>
          </a:bodyPr>
          <a:lstStyle/>
          <a:p>
            <a:r>
              <a:rPr lang="tr-TR" sz="2000" dirty="0" err="1">
                <a:solidFill>
                  <a:schemeClr val="tx1"/>
                </a:solidFill>
              </a:rPr>
              <a:t>Tf</a:t>
            </a:r>
            <a:r>
              <a:rPr lang="tr-TR" sz="2000" dirty="0">
                <a:solidFill>
                  <a:schemeClr val="tx1"/>
                </a:solidFill>
              </a:rPr>
              <a:t> ile </a:t>
            </a:r>
            <a:r>
              <a:rPr lang="tr-TR" sz="2000" dirty="0" err="1">
                <a:solidFill>
                  <a:schemeClr val="tx1"/>
                </a:solidFill>
              </a:rPr>
              <a:t>vektörleştirmede</a:t>
            </a:r>
            <a:r>
              <a:rPr lang="tr-TR" sz="2000" dirty="0">
                <a:solidFill>
                  <a:schemeClr val="tx1"/>
                </a:solidFill>
              </a:rPr>
              <a:t> çıkan benzerlik;  (en benzer: metin-10)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32CC1C62-D9E2-4DAF-842F-2FFAA6DE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32AC8F91-FCB1-4421-974C-031542CC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B179DFCA-8D62-4D03-BB19-0DD59908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/>
          </a:p>
        </p:txBody>
      </p:sp>
      <p:pic>
        <p:nvPicPr>
          <p:cNvPr id="9" name="İçerik Yer Tutucusu 8" descr="metin, ekran, bilgisayar, siyah içeren bir resim&#10;&#10;Açıklama otomatik olarak oluşturuldu">
            <a:extLst>
              <a:ext uri="{FF2B5EF4-FFF2-40B4-BE49-F238E27FC236}">
                <a16:creationId xmlns:a16="http://schemas.microsoft.com/office/drawing/2014/main" xmlns="" id="{2DE205B6-C626-4831-BD94-A2AFB52F8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43" y="2027806"/>
            <a:ext cx="6482986" cy="3644900"/>
          </a:xfrm>
        </p:spPr>
      </p:pic>
    </p:spTree>
    <p:extLst>
      <p:ext uri="{BB962C8B-B14F-4D97-AF65-F5344CB8AC3E}">
        <p14:creationId xmlns:p14="http://schemas.microsoft.com/office/powerpoint/2010/main" val="331383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98C74D8-C808-4BDA-BF16-F5C6150D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1254414"/>
            <a:ext cx="9527275" cy="534727"/>
          </a:xfrm>
        </p:spPr>
        <p:txBody>
          <a:bodyPr>
            <a:normAutofit/>
          </a:bodyPr>
          <a:lstStyle/>
          <a:p>
            <a:r>
              <a:rPr lang="tr-TR" sz="2000" dirty="0" err="1">
                <a:solidFill>
                  <a:schemeClr val="tx1"/>
                </a:solidFill>
              </a:rPr>
              <a:t>Tf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Idf</a:t>
            </a:r>
            <a:r>
              <a:rPr lang="tr-TR" sz="2000" dirty="0">
                <a:solidFill>
                  <a:schemeClr val="tx1"/>
                </a:solidFill>
              </a:rPr>
              <a:t> ile </a:t>
            </a:r>
            <a:r>
              <a:rPr lang="tr-TR" sz="2000" dirty="0" err="1">
                <a:solidFill>
                  <a:schemeClr val="tx1"/>
                </a:solidFill>
              </a:rPr>
              <a:t>vektörleştirmede</a:t>
            </a:r>
            <a:r>
              <a:rPr lang="tr-TR" sz="2000" dirty="0">
                <a:solidFill>
                  <a:schemeClr val="tx1"/>
                </a:solidFill>
              </a:rPr>
              <a:t> çıkan benzerlik; (en benzer: metin-1)</a:t>
            </a:r>
            <a:endParaRPr lang="tr-TR" sz="2000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0DA6EF71-25CE-447A-AF6C-08063BFB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51D9F134-5A49-4FDD-AF9B-37678F69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1A4E09A1-DCAE-4D3A-801C-6273A993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14</a:t>
            </a:fld>
            <a:endParaRPr lang="en-US"/>
          </a:p>
        </p:txBody>
      </p:sp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xmlns="" id="{9D2303B1-A044-4592-A845-FA68F2740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01" y="2108200"/>
            <a:ext cx="6482986" cy="3644900"/>
          </a:xfrm>
        </p:spPr>
      </p:pic>
    </p:spTree>
    <p:extLst>
      <p:ext uri="{BB962C8B-B14F-4D97-AF65-F5344CB8AC3E}">
        <p14:creationId xmlns:p14="http://schemas.microsoft.com/office/powerpoint/2010/main" val="274175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F8F0753-3BED-467C-9CCA-2D3E757F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26165"/>
            <a:ext cx="9527275" cy="1241944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REFERANSLAR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A71E9A13-56F3-4BD4-BD2D-7F00DC52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www.kaggle.com/datasets/hijest/genre-classification-dataset-imdb</a:t>
            </a:r>
            <a:endParaRPr lang="tr-TR" dirty="0" smtClean="0"/>
          </a:p>
          <a:p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www.kaggle.com/mrisdal/fake-news/data</a:t>
            </a:r>
            <a:endParaRPr lang="tr-TR" dirty="0"/>
          </a:p>
          <a:p>
            <a:r>
              <a:rPr lang="tr-TR" dirty="0"/>
              <a:t> </a:t>
            </a:r>
            <a:r>
              <a:rPr lang="tr-TR" dirty="0">
                <a:hlinkClick r:id="rId4"/>
              </a:rPr>
              <a:t>https://</a:t>
            </a:r>
            <a:r>
              <a:rPr lang="tr-TR" dirty="0" smtClean="0">
                <a:hlinkClick r:id="rId4"/>
              </a:rPr>
              <a:t>www.kaggle.com/therohk/million-headlines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</a:t>
            </a:r>
            <a:r>
              <a:rPr lang="tr-TR" dirty="0" smtClean="0">
                <a:hlinkClick r:id="rId5"/>
              </a:rPr>
              <a:t>github.com/aleynaer/InformationRetrieval_hw</a:t>
            </a:r>
            <a:endParaRPr lang="tr-TR" dirty="0"/>
          </a:p>
          <a:p>
            <a:r>
              <a:rPr lang="tr-TR" dirty="0" smtClean="0">
                <a:hlinkClick r:id="rId6"/>
              </a:rPr>
              <a:t>https</a:t>
            </a:r>
            <a:r>
              <a:rPr lang="tr-TR" dirty="0">
                <a:hlinkClick r:id="rId6"/>
              </a:rPr>
              <a:t>://</a:t>
            </a:r>
            <a:r>
              <a:rPr lang="tr-TR" dirty="0" smtClean="0">
                <a:hlinkClick r:id="rId6"/>
              </a:rPr>
              <a:t>www.sciencedirect.com/topics/computer-science/cosine-similarity</a:t>
            </a:r>
            <a:endParaRPr lang="tr-TR" dirty="0"/>
          </a:p>
          <a:p>
            <a:r>
              <a:rPr lang="tr-TR" dirty="0">
                <a:hlinkClick r:id="rId7"/>
              </a:rPr>
              <a:t>https://</a:t>
            </a:r>
            <a:r>
              <a:rPr lang="tr-TR" dirty="0" smtClean="0">
                <a:hlinkClick r:id="rId7"/>
              </a:rPr>
              <a:t>www.academia.edu/399513/Measurement_of_Turkish_Word_Semantic_Similarity_and_Text_Categorization_Application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A4DC2E0C-9DB6-41AC-8640-C3A84829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AE9DBE17-B61C-4392-A8AF-F618C0F8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3584F09A-0961-4418-901E-21F1036F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8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AFC0ED8-23A7-474D-AB97-8442474D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Tasklar</a:t>
            </a:r>
            <a:r>
              <a:rPr lang="tr-TR" dirty="0">
                <a:solidFill>
                  <a:schemeClr val="tx1"/>
                </a:solidFill>
              </a:rPr>
              <a:t> ve Veri Setleri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0A8BB9BD-0D10-4622-98BB-95119BA7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Imdb</a:t>
            </a:r>
            <a:r>
              <a:rPr lang="tr-TR" dirty="0">
                <a:solidFill>
                  <a:schemeClr val="tx1"/>
                </a:solidFill>
              </a:rPr>
              <a:t> Film </a:t>
            </a:r>
            <a:r>
              <a:rPr lang="tr-TR" dirty="0" err="1">
                <a:solidFill>
                  <a:schemeClr val="tx1"/>
                </a:solidFill>
              </a:rPr>
              <a:t>Genre</a:t>
            </a:r>
            <a:r>
              <a:rPr lang="tr-TR" dirty="0">
                <a:solidFill>
                  <a:schemeClr val="tx1"/>
                </a:solidFill>
              </a:rPr>
              <a:t>, türlerine göre filmleri sınıflandırma</a:t>
            </a:r>
          </a:p>
          <a:p>
            <a:r>
              <a:rPr lang="tr-TR" dirty="0" err="1">
                <a:solidFill>
                  <a:schemeClr val="tx1"/>
                </a:solidFill>
              </a:rPr>
              <a:t>Fake</a:t>
            </a:r>
            <a:r>
              <a:rPr lang="tr-TR" dirty="0">
                <a:solidFill>
                  <a:schemeClr val="tx1"/>
                </a:solidFill>
              </a:rPr>
              <a:t>/Real News, sahte/gerçek haber sınıflandırma (haber başlıkları ile)</a:t>
            </a:r>
          </a:p>
          <a:p>
            <a:r>
              <a:rPr lang="tr-TR" dirty="0">
                <a:solidFill>
                  <a:schemeClr val="tx1"/>
                </a:solidFill>
              </a:rPr>
              <a:t>Doküman Benzerliği, gelen sorgunun mevcut dokümanlara benzerliği ölçme</a:t>
            </a:r>
          </a:p>
          <a:p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BD88CDD8-846F-4645-8C34-F6EB78AD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3ADEBF95-2AF1-4386-8717-B2E56096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7767BCAE-DB91-4946-8C51-3632C64B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A4A844AC-0C65-4E27-B7CD-9FCF892E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Task-1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AC97448-865A-4480-96C0-BE39C463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Fasttext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Glove</a:t>
            </a:r>
            <a:r>
              <a:rPr lang="tr-TR" dirty="0">
                <a:solidFill>
                  <a:schemeClr val="tx1"/>
                </a:solidFill>
              </a:rPr>
              <a:t>, TF ve TFIDF ile </a:t>
            </a:r>
            <a:r>
              <a:rPr lang="tr-TR" dirty="0" err="1">
                <a:solidFill>
                  <a:schemeClr val="tx1"/>
                </a:solidFill>
              </a:rPr>
              <a:t>vektörleştirme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Vektörleri KNN ile sınıflandırma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20C26B49-F294-4D5E-8CAB-EE234C51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C191261A-B13A-49F7-A8E1-255BA29D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4CA6EF82-52CA-4215-AC43-1B76992A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xmlns="" id="{2CFF7A14-1108-4889-B074-112A9BCEB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86" y="3626721"/>
            <a:ext cx="3480335" cy="607677"/>
          </a:xfrm>
          <a:prstGeom prst="rect">
            <a:avLst/>
          </a:prstGeom>
        </p:spPr>
      </p:pic>
      <p:pic>
        <p:nvPicPr>
          <p:cNvPr id="12" name="Resim 11" descr="tablo içeren bir resim&#10;&#10;Açıklama otomatik olarak oluşturuldu">
            <a:extLst>
              <a:ext uri="{FF2B5EF4-FFF2-40B4-BE49-F238E27FC236}">
                <a16:creationId xmlns:a16="http://schemas.microsoft.com/office/drawing/2014/main" xmlns="" id="{3E5729B4-F4DD-4F21-AB9D-94559D199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75" y="3219432"/>
            <a:ext cx="5517358" cy="1661304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1955E132-4BAD-4A18-9A1A-8EE03C81C04F}"/>
              </a:ext>
            </a:extLst>
          </p:cNvPr>
          <p:cNvSpPr txBox="1"/>
          <p:nvPr/>
        </p:nvSpPr>
        <p:spPr>
          <a:xfrm>
            <a:off x="2434700" y="4832141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IMDB veri seti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xmlns="" id="{47B50E00-EE78-488B-A9DF-39A63A2606BB}"/>
              </a:ext>
            </a:extLst>
          </p:cNvPr>
          <p:cNvSpPr txBox="1"/>
          <p:nvPr/>
        </p:nvSpPr>
        <p:spPr>
          <a:xfrm>
            <a:off x="7162800" y="4242292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Kullanılan </a:t>
            </a:r>
            <a:r>
              <a:rPr lang="tr-TR" dirty="0" err="1"/>
              <a:t>tf</a:t>
            </a:r>
            <a:r>
              <a:rPr lang="tr-TR" dirty="0"/>
              <a:t>*</a:t>
            </a:r>
            <a:r>
              <a:rPr lang="tr-TR" dirty="0" err="1"/>
              <a:t>idf</a:t>
            </a:r>
            <a:r>
              <a:rPr lang="tr-TR" dirty="0"/>
              <a:t> formülü</a:t>
            </a:r>
          </a:p>
        </p:txBody>
      </p:sp>
    </p:spTree>
    <p:extLst>
      <p:ext uri="{BB962C8B-B14F-4D97-AF65-F5344CB8AC3E}">
        <p14:creationId xmlns:p14="http://schemas.microsoft.com/office/powerpoint/2010/main" val="185425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B8AABF8-34F2-4988-AFE6-4C39914E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xmlns="" id="{65A29BF3-2D87-4330-A8BE-068891617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335" y="1970655"/>
            <a:ext cx="7970190" cy="3901671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1A9C706A-57FF-4778-9AE0-710191FB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ACD9027F-E680-434A-8EDD-90DD5181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68690A6D-01B4-4BBF-B551-41A5711B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28F8AA61-8412-4A44-8592-B6E45152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24A35275-EC72-4FA4-A79D-EA1047403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Task1 için 5-fold sınıflandırma sonuçları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43BBDF3D-7818-4BA2-8289-2E0C2544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408ED4E9-4F6A-4D89-AA16-48611C55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17DF90BA-EFB0-4C49-927B-985C020B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xmlns="" id="{19B373F5-BA3A-48B8-8075-EB8287F4F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20917"/>
              </p:ext>
            </p:extLst>
          </p:nvPr>
        </p:nvGraphicFramePr>
        <p:xfrm>
          <a:off x="1028822" y="2734597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4990127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1111877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25247167"/>
                    </a:ext>
                  </a:extLst>
                </a:gridCol>
              </a:tblGrid>
              <a:tr h="176106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Ortalama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Standart sapma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052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Fasttext</a:t>
                      </a:r>
                      <a:r>
                        <a:rPr lang="tr-T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533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Glove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895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419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TF*IDF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7052566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id="{9360B4A5-B2A7-4334-8EF4-5E06226DFCBA}"/>
              </a:ext>
            </a:extLst>
          </p:cNvPr>
          <p:cNvSpPr txBox="1"/>
          <p:nvPr/>
        </p:nvSpPr>
        <p:spPr>
          <a:xfrm>
            <a:off x="932155" y="4971495"/>
            <a:ext cx="812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TF ve TFIDF için yaklaşık 20.000 boyut oluşmuş ancak bununla işlem yapılamadığından ilk 500 boyut kullanılmıştır</a:t>
            </a:r>
          </a:p>
          <a:p>
            <a:r>
              <a:rPr lang="tr-TR" dirty="0" err="1"/>
              <a:t>Fasttext</a:t>
            </a:r>
            <a:r>
              <a:rPr lang="tr-TR" dirty="0"/>
              <a:t> ve </a:t>
            </a:r>
            <a:r>
              <a:rPr lang="tr-TR" dirty="0" err="1"/>
              <a:t>Glove</a:t>
            </a:r>
            <a:r>
              <a:rPr lang="tr-TR" dirty="0"/>
              <a:t> için metinler 100 boyutta temsil edilmiştir</a:t>
            </a:r>
          </a:p>
        </p:txBody>
      </p:sp>
    </p:spTree>
    <p:extLst>
      <p:ext uri="{BB962C8B-B14F-4D97-AF65-F5344CB8AC3E}">
        <p14:creationId xmlns:p14="http://schemas.microsoft.com/office/powerpoint/2010/main" val="181356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83F0D0D7-335F-4525-92C5-D54CC682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Task-2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6A72269C-9891-4528-AB02-F78B7002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Haber başlıkları kullanılarak metinler gerçek/sahte haber olmalarına göre sınıflandırılmıştır (KNN).</a:t>
            </a:r>
          </a:p>
          <a:p>
            <a:r>
              <a:rPr lang="tr-TR" dirty="0">
                <a:solidFill>
                  <a:schemeClr val="tx1"/>
                </a:solidFill>
              </a:rPr>
              <a:t>Metinleri </a:t>
            </a:r>
            <a:r>
              <a:rPr lang="tr-TR" dirty="0" err="1">
                <a:solidFill>
                  <a:schemeClr val="tx1"/>
                </a:solidFill>
              </a:rPr>
              <a:t>vektörleştirmek</a:t>
            </a:r>
            <a:r>
              <a:rPr lang="tr-TR" dirty="0">
                <a:solidFill>
                  <a:schemeClr val="tx1"/>
                </a:solidFill>
              </a:rPr>
              <a:t> için </a:t>
            </a:r>
            <a:r>
              <a:rPr lang="tr-TR" dirty="0" err="1">
                <a:solidFill>
                  <a:schemeClr val="tx1"/>
                </a:solidFill>
              </a:rPr>
              <a:t>fasttext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glove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tf</a:t>
            </a:r>
            <a:r>
              <a:rPr lang="tr-TR" dirty="0">
                <a:solidFill>
                  <a:schemeClr val="tx1"/>
                </a:solidFill>
              </a:rPr>
              <a:t> ve </a:t>
            </a:r>
            <a:r>
              <a:rPr lang="tr-TR" dirty="0" err="1">
                <a:solidFill>
                  <a:schemeClr val="tx1"/>
                </a:solidFill>
              </a:rPr>
              <a:t>tfidf</a:t>
            </a:r>
            <a:r>
              <a:rPr lang="tr-TR" dirty="0">
                <a:solidFill>
                  <a:schemeClr val="tx1"/>
                </a:solidFill>
              </a:rPr>
              <a:t> kullanılmıştır.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AD4338F7-BAD6-4807-947A-8F6A6210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63333593-06B3-408C-8E92-EF03C034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15A0A8AA-ACD7-4361-A941-EAD74846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pic>
        <p:nvPicPr>
          <p:cNvPr id="11" name="Resim 10" descr="tablo içeren bir resim&#10;&#10;Açıklama otomatik olarak oluşturuldu">
            <a:extLst>
              <a:ext uri="{FF2B5EF4-FFF2-40B4-BE49-F238E27FC236}">
                <a16:creationId xmlns:a16="http://schemas.microsoft.com/office/drawing/2014/main" xmlns="" id="{EDCF2308-B1F2-4D92-B543-352C6DB24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82" y="3070656"/>
            <a:ext cx="3154896" cy="287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3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398249D-B49D-4E14-B475-A5CAE2E6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37360"/>
            <a:ext cx="9527275" cy="50498"/>
          </a:xfrm>
        </p:spPr>
        <p:txBody>
          <a:bodyPr>
            <a:normAutofit fontScale="90000"/>
          </a:bodyPr>
          <a:lstStyle/>
          <a:p>
            <a:r>
              <a:rPr lang="tr-TR" sz="2000" dirty="0">
                <a:solidFill>
                  <a:schemeClr val="tx1"/>
                </a:solidFill>
              </a:rPr>
              <a:t>Task2 için 5-fold sınıflandırma sonuçları</a:t>
            </a:r>
            <a:r>
              <a:rPr lang="tr-TR" dirty="0">
                <a:solidFill>
                  <a:schemeClr val="tx1"/>
                </a:solidFill>
              </a:rPr>
              <a:t/>
            </a:r>
            <a:br>
              <a:rPr lang="tr-TR" dirty="0">
                <a:solidFill>
                  <a:schemeClr val="tx1"/>
                </a:solidFill>
              </a:rPr>
            </a:br>
            <a:endParaRPr lang="tr-TR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xmlns="" id="{C691C4C8-69FB-4997-985E-702372881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27059"/>
              </p:ext>
            </p:extLst>
          </p:nvPr>
        </p:nvGraphicFramePr>
        <p:xfrm>
          <a:off x="931539" y="2106546"/>
          <a:ext cx="918012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42">
                  <a:extLst>
                    <a:ext uri="{9D8B030D-6E8A-4147-A177-3AD203B41FA5}">
                      <a16:colId xmlns:a16="http://schemas.microsoft.com/office/drawing/2014/main" xmlns="" val="2003168792"/>
                    </a:ext>
                  </a:extLst>
                </a:gridCol>
                <a:gridCol w="3060042">
                  <a:extLst>
                    <a:ext uri="{9D8B030D-6E8A-4147-A177-3AD203B41FA5}">
                      <a16:colId xmlns:a16="http://schemas.microsoft.com/office/drawing/2014/main" xmlns="" val="1865637568"/>
                    </a:ext>
                  </a:extLst>
                </a:gridCol>
                <a:gridCol w="3060042">
                  <a:extLst>
                    <a:ext uri="{9D8B030D-6E8A-4147-A177-3AD203B41FA5}">
                      <a16:colId xmlns:a16="http://schemas.microsoft.com/office/drawing/2014/main" xmlns="" val="1103847850"/>
                    </a:ext>
                  </a:extLst>
                </a:gridCol>
              </a:tblGrid>
              <a:tr h="510592">
                <a:tc>
                  <a:txBody>
                    <a:bodyPr/>
                    <a:lstStyle/>
                    <a:p>
                      <a:r>
                        <a:rPr lang="tr-TR" dirty="0"/>
                        <a:t/>
                      </a:r>
                      <a:br>
                        <a:rPr lang="tr-TR" dirty="0"/>
                      </a:b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Ortalama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Standart Sapma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5502862"/>
                  </a:ext>
                </a:extLst>
              </a:tr>
              <a:tr h="308522">
                <a:tc>
                  <a:txBody>
                    <a:bodyPr/>
                    <a:lstStyle/>
                    <a:p>
                      <a:r>
                        <a:rPr lang="tr-TR" dirty="0" err="1"/>
                        <a:t>Fasttext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3392574"/>
                  </a:ext>
                </a:extLst>
              </a:tr>
              <a:tr h="308522">
                <a:tc>
                  <a:txBody>
                    <a:bodyPr/>
                    <a:lstStyle/>
                    <a:p>
                      <a:r>
                        <a:rPr lang="tr-TR" dirty="0" err="1"/>
                        <a:t>Glove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4126070"/>
                  </a:ext>
                </a:extLst>
              </a:tr>
              <a:tr h="308522">
                <a:tc>
                  <a:txBody>
                    <a:bodyPr/>
                    <a:lstStyle/>
                    <a:p>
                      <a:r>
                        <a:rPr lang="tr-TR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6160479"/>
                  </a:ext>
                </a:extLst>
              </a:tr>
              <a:tr h="308522">
                <a:tc>
                  <a:txBody>
                    <a:bodyPr/>
                    <a:lstStyle/>
                    <a:p>
                      <a:r>
                        <a:rPr lang="tr-TR" dirty="0"/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6286821"/>
                  </a:ext>
                </a:extLst>
              </a:tr>
              <a:tr h="308522">
                <a:tc>
                  <a:txBody>
                    <a:bodyPr/>
                    <a:lstStyle/>
                    <a:p>
                      <a:r>
                        <a:rPr lang="tr-TR" dirty="0" err="1"/>
                        <a:t>Fasttext</a:t>
                      </a:r>
                      <a:r>
                        <a:rPr lang="tr-TR" dirty="0"/>
                        <a:t> &amp; 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6747030"/>
                  </a:ext>
                </a:extLst>
              </a:tr>
              <a:tr h="326695">
                <a:tc>
                  <a:txBody>
                    <a:bodyPr/>
                    <a:lstStyle/>
                    <a:p>
                      <a:r>
                        <a:rPr lang="tr-TR" dirty="0" err="1"/>
                        <a:t>Glove</a:t>
                      </a:r>
                      <a:r>
                        <a:rPr lang="tr-TR" dirty="0"/>
                        <a:t> &amp; 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2211208"/>
                  </a:ext>
                </a:extLst>
              </a:tr>
              <a:tr h="308522">
                <a:tc>
                  <a:txBody>
                    <a:bodyPr/>
                    <a:lstStyle/>
                    <a:p>
                      <a:r>
                        <a:rPr lang="tr-TR" dirty="0" err="1"/>
                        <a:t>Glove</a:t>
                      </a:r>
                      <a:r>
                        <a:rPr lang="tr-TR" dirty="0"/>
                        <a:t> &amp; </a:t>
                      </a:r>
                      <a:r>
                        <a:rPr lang="tr-TR" dirty="0" err="1"/>
                        <a:t>Fasttext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1078884"/>
                  </a:ext>
                </a:extLst>
              </a:tr>
              <a:tr h="308522">
                <a:tc>
                  <a:txBody>
                    <a:bodyPr/>
                    <a:lstStyle/>
                    <a:p>
                      <a:r>
                        <a:rPr lang="tr-TR" dirty="0" err="1"/>
                        <a:t>Glove</a:t>
                      </a:r>
                      <a:r>
                        <a:rPr lang="tr-TR" dirty="0"/>
                        <a:t> &amp; 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4326664"/>
                  </a:ext>
                </a:extLst>
              </a:tr>
            </a:tbl>
          </a:graphicData>
        </a:graphic>
      </p:graphicFrame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32B20F72-4A5F-44FC-A866-209C2EBC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679634BD-0291-4203-8456-16AE6E68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E9859488-3BF2-4696-BC29-B093CA24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2E78745-9C0D-4522-891B-8EFCF0A0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E960E8B-1EA5-4212-9D48-8F1711E02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tx1"/>
                </a:solidFill>
              </a:rPr>
              <a:t>Aynı veri seti için, metinler içerdiği kelimelerin türüne (sahte/gerçek haberler </a:t>
            </a:r>
            <a:r>
              <a:rPr lang="tr-TR" sz="1600" dirty="0" err="1">
                <a:solidFill>
                  <a:schemeClr val="tx1"/>
                </a:solidFill>
              </a:rPr>
              <a:t>corpusunda</a:t>
            </a:r>
            <a:r>
              <a:rPr lang="tr-TR" sz="1600" dirty="0">
                <a:solidFill>
                  <a:schemeClr val="tx1"/>
                </a:solidFill>
              </a:rPr>
              <a:t> bulunması) ve oranına göre hesaplanıp KNN ile sınıflandırıldığında;</a:t>
            </a:r>
          </a:p>
          <a:p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D289534C-3637-4B4D-871F-98594C31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2A3523E2-2847-4B2F-885D-289BF25D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54F4C8A4-BFB8-4DA1-A242-DEEC394F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  <p:pic>
        <p:nvPicPr>
          <p:cNvPr id="8" name="Resim 7" descr="tablo içeren bir resim&#10;&#10;Açıklama otomatik olarak oluşturuldu">
            <a:extLst>
              <a:ext uri="{FF2B5EF4-FFF2-40B4-BE49-F238E27FC236}">
                <a16:creationId xmlns:a16="http://schemas.microsoft.com/office/drawing/2014/main" xmlns="" id="{B4E45DA4-CDE5-46DC-AD5F-2F96766EB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94" y="3055253"/>
            <a:ext cx="3834981" cy="234555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xmlns="" id="{CF1B595A-F3FB-4A6D-8190-3CCBDDEA5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3" y="2695268"/>
            <a:ext cx="2638423" cy="29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FA52E98F-ACA2-4E43-B2BB-9D57ED22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Task3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8BD1749-7D48-4423-9B8A-92305D8F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>
                <a:solidFill>
                  <a:schemeClr val="tx1"/>
                </a:solidFill>
              </a:rPr>
              <a:t>1 sorgu metninin, </a:t>
            </a:r>
            <a:r>
              <a:rPr lang="tr-TR" sz="1600" dirty="0" err="1">
                <a:solidFill>
                  <a:schemeClr val="tx1"/>
                </a:solidFill>
              </a:rPr>
              <a:t>corpustaki</a:t>
            </a:r>
            <a:r>
              <a:rPr lang="tr-TR" sz="1600" dirty="0">
                <a:solidFill>
                  <a:schemeClr val="tx1"/>
                </a:solidFill>
              </a:rPr>
              <a:t> 10 metinden en çok hangisine benzediği hesaplanmıştır.</a:t>
            </a:r>
          </a:p>
          <a:p>
            <a:r>
              <a:rPr lang="tr-TR" sz="1600" dirty="0">
                <a:solidFill>
                  <a:schemeClr val="tx1"/>
                </a:solidFill>
              </a:rPr>
              <a:t>Önceki çalışmalarda, metinler arası benzerlik basitçe ortak kelimeler hesaplanarak bulunmuştur: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731D8B69-3021-4906-967A-E8E612B1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077F925D-918B-48BE-BC0C-CE3F2278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FC20A655-680A-44FE-94C5-65FFEDF9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AF6981B6-A115-4125-9CCF-5D16F6702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22" y="3100104"/>
            <a:ext cx="6449628" cy="27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32126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373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Elephant</vt:lpstr>
      <vt:lpstr>Univers Condensed</vt:lpstr>
      <vt:lpstr>MemoVTI</vt:lpstr>
      <vt:lpstr>ANLAMSAL UZAYLARIN KARŞILAŞTIRILMASI  Hesaplamalı Anlambilim Ödev 2</vt:lpstr>
      <vt:lpstr>Tasklar ve Veri Setleri</vt:lpstr>
      <vt:lpstr>Task-1</vt:lpstr>
      <vt:lpstr>PowerPoint Presentation</vt:lpstr>
      <vt:lpstr>PowerPoint Presentation</vt:lpstr>
      <vt:lpstr>Task-2</vt:lpstr>
      <vt:lpstr>Task2 için 5-fold sınıflandırma sonuçları </vt:lpstr>
      <vt:lpstr>PowerPoint Presentation</vt:lpstr>
      <vt:lpstr>Task3</vt:lpstr>
      <vt:lpstr>PowerPoint Presentation</vt:lpstr>
      <vt:lpstr>PowerPoint Presentation</vt:lpstr>
      <vt:lpstr>PowerPoint Presentation</vt:lpstr>
      <vt:lpstr>Tf ile vektörleştirmede çıkan benzerlik;  (en benzer: metin-10)</vt:lpstr>
      <vt:lpstr>Tf Idf ile vektörleştirmede çıkan benzerlik; (en benzer: metin-1)</vt:lpstr>
      <vt:lpstr>REFERANSLAR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ANLAMSAL UZAYLARIN KARŞILAŞTIRILMASI  Hesaplamalı Anlambilim Ödev 2</dc:title>
  <dc:creator>TUO LMP</dc:creator>
  <cp:lastModifiedBy>Aleyna Er</cp:lastModifiedBy>
  <cp:revision>6</cp:revision>
  <dcterms:created xsi:type="dcterms:W3CDTF">2022-04-03T19:29:29Z</dcterms:created>
  <dcterms:modified xsi:type="dcterms:W3CDTF">2022-04-03T20:41:40Z</dcterms:modified>
</cp:coreProperties>
</file>