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aleway SemiBold"/>
      <p:regular r:id="rId39"/>
      <p:bold r:id="rId40"/>
      <p:italic r:id="rId41"/>
      <p:boldItalic r:id="rId42"/>
    </p:embeddedFont>
    <p:embeddedFont>
      <p:font typeface="Raleway"/>
      <p:regular r:id="rId43"/>
      <p:bold r:id="rId44"/>
      <p:italic r:id="rId45"/>
      <p:boldItalic r:id="rId46"/>
    </p:embeddedFont>
    <p:embeddedFont>
      <p:font typeface="Roboto"/>
      <p:regular r:id="rId47"/>
      <p:bold r:id="rId48"/>
      <p:italic r:id="rId49"/>
      <p:boldItalic r:id="rId50"/>
    </p:embeddedFont>
    <p:embeddedFont>
      <p:font typeface="Montserrat"/>
      <p:regular r:id="rId51"/>
      <p:bold r:id="rId52"/>
      <p:italic r:id="rId53"/>
      <p:boldItalic r:id="rId54"/>
    </p:embeddedFont>
    <p:embeddedFont>
      <p:font typeface="Montserrat Medium"/>
      <p:regular r:id="rId55"/>
      <p:bold r:id="rId56"/>
      <p:italic r:id="rId57"/>
      <p:boldItalic r:id="rId58"/>
    </p:embeddedFont>
    <p:embeddedFont>
      <p:font typeface="Raleway Light"/>
      <p:regular r:id="rId59"/>
      <p:bold r:id="rId60"/>
      <p:italic r:id="rId61"/>
      <p:boldItalic r:id="rId62"/>
    </p:embeddedFont>
    <p:embeddedFont>
      <p:font typeface="Raleway Medium"/>
      <p:regular r:id="rId63"/>
      <p:bold r:id="rId64"/>
      <p:italic r:id="rId65"/>
      <p:boldItalic r:id="rId66"/>
    </p:embeddedFont>
    <p:embeddedFont>
      <p:font typeface="Barlow Ligh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alewaySemiBold-bold.fntdata"/><Relationship Id="rId42" Type="http://schemas.openxmlformats.org/officeDocument/2006/relationships/font" Target="fonts/RalewaySemiBold-boldItalic.fntdata"/><Relationship Id="rId41" Type="http://schemas.openxmlformats.org/officeDocument/2006/relationships/font" Target="fonts/RalewaySemiBold-italic.fntdata"/><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0" Type="http://schemas.openxmlformats.org/officeDocument/2006/relationships/font" Target="fonts/BarlowLight-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font" Target="fonts/RalewaySemiBold-regular.fntdata"/><Relationship Id="rId38" Type="http://schemas.openxmlformats.org/officeDocument/2006/relationships/slide" Target="slides/slide34.xml"/><Relationship Id="rId62" Type="http://schemas.openxmlformats.org/officeDocument/2006/relationships/font" Target="fonts/RalewayLight-boldItalic.fntdata"/><Relationship Id="rId61" Type="http://schemas.openxmlformats.org/officeDocument/2006/relationships/font" Target="fonts/RalewayLight-italic.fntdata"/><Relationship Id="rId20" Type="http://schemas.openxmlformats.org/officeDocument/2006/relationships/slide" Target="slides/slide16.xml"/><Relationship Id="rId64" Type="http://schemas.openxmlformats.org/officeDocument/2006/relationships/font" Target="fonts/RalewayMedium-bold.fntdata"/><Relationship Id="rId63" Type="http://schemas.openxmlformats.org/officeDocument/2006/relationships/font" Target="fonts/RalewayMedium-regular.fntdata"/><Relationship Id="rId22" Type="http://schemas.openxmlformats.org/officeDocument/2006/relationships/slide" Target="slides/slide18.xml"/><Relationship Id="rId66" Type="http://schemas.openxmlformats.org/officeDocument/2006/relationships/font" Target="fonts/RalewayMedium-boldItalic.fntdata"/><Relationship Id="rId21" Type="http://schemas.openxmlformats.org/officeDocument/2006/relationships/slide" Target="slides/slide17.xml"/><Relationship Id="rId65" Type="http://schemas.openxmlformats.org/officeDocument/2006/relationships/font" Target="fonts/RalewayMedium-italic.fntdata"/><Relationship Id="rId24" Type="http://schemas.openxmlformats.org/officeDocument/2006/relationships/slide" Target="slides/slide20.xml"/><Relationship Id="rId68" Type="http://schemas.openxmlformats.org/officeDocument/2006/relationships/font" Target="fonts/BarlowLight-bold.fntdata"/><Relationship Id="rId23" Type="http://schemas.openxmlformats.org/officeDocument/2006/relationships/slide" Target="slides/slide19.xml"/><Relationship Id="rId67" Type="http://schemas.openxmlformats.org/officeDocument/2006/relationships/font" Target="fonts/BarlowLight-regular.fntdata"/><Relationship Id="rId60" Type="http://schemas.openxmlformats.org/officeDocument/2006/relationships/font" Target="fonts/RalewayLight-bold.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BarlowLight-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regular.fntdata"/><Relationship Id="rId50" Type="http://schemas.openxmlformats.org/officeDocument/2006/relationships/font" Target="fonts/Roboto-boldItalic.fntdata"/><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7.xml"/><Relationship Id="rId55" Type="http://schemas.openxmlformats.org/officeDocument/2006/relationships/font" Target="fonts/MontserratMedium-regular.fntdata"/><Relationship Id="rId10" Type="http://schemas.openxmlformats.org/officeDocument/2006/relationships/slide" Target="slides/slide6.xml"/><Relationship Id="rId54" Type="http://schemas.openxmlformats.org/officeDocument/2006/relationships/font" Target="fonts/Montserrat-boldItalic.fntdata"/><Relationship Id="rId13" Type="http://schemas.openxmlformats.org/officeDocument/2006/relationships/slide" Target="slides/slide9.xml"/><Relationship Id="rId57" Type="http://schemas.openxmlformats.org/officeDocument/2006/relationships/font" Target="fonts/MontserratMedium-italic.fntdata"/><Relationship Id="rId12" Type="http://schemas.openxmlformats.org/officeDocument/2006/relationships/slide" Target="slides/slide8.xml"/><Relationship Id="rId56" Type="http://schemas.openxmlformats.org/officeDocument/2006/relationships/font" Target="fonts/MontserratMedium-bold.fntdata"/><Relationship Id="rId15" Type="http://schemas.openxmlformats.org/officeDocument/2006/relationships/slide" Target="slides/slide11.xml"/><Relationship Id="rId59" Type="http://schemas.openxmlformats.org/officeDocument/2006/relationships/font" Target="fonts/RalewayLight-regular.fntdata"/><Relationship Id="rId14" Type="http://schemas.openxmlformats.org/officeDocument/2006/relationships/slide" Target="slides/slide10.xml"/><Relationship Id="rId58" Type="http://schemas.openxmlformats.org/officeDocument/2006/relationships/font" Target="fonts/MontserratMedium-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ython.org/dev/peps/pep-0008/#introductio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75c1af50d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g175c1af50d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350">
                <a:solidFill>
                  <a:schemeClr val="dk1"/>
                </a:solidFill>
                <a:highlight>
                  <a:srgbClr val="F5F5F5"/>
                </a:highlight>
                <a:latin typeface="Roboto"/>
                <a:ea typeface="Roboto"/>
                <a:cs typeface="Roboto"/>
                <a:sym typeface="Roboto"/>
              </a:rPr>
              <a:t>Benimle Python Programlama dilini öğreneceksiniz. Peki, python hakkında ne biliyorsun? Kaçınız daha önce python'u biliyor. seviyen nasıl</a:t>
            </a:r>
            <a:endParaRPr sz="14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75c1af50d1_0_6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g175c1af50d1_0_6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now, dear friends, let’s jump to python playground on lms. </a:t>
            </a:r>
            <a:endParaRPr sz="1400"/>
          </a:p>
          <a:p>
            <a:pPr indent="0" lvl="0" marL="0" rtl="0" algn="l">
              <a:lnSpc>
                <a:spcPct val="100000"/>
              </a:lnSpc>
              <a:spcBef>
                <a:spcPts val="0"/>
              </a:spcBef>
              <a:spcAft>
                <a:spcPts val="0"/>
              </a:spcAft>
              <a:buSzPts val="1400"/>
              <a:buNone/>
            </a:pPr>
            <a:r>
              <a:t/>
            </a:r>
            <a:endParaRPr sz="1400"/>
          </a:p>
          <a:p>
            <a:pPr indent="0" lvl="0" marL="0" rtl="0" algn="l">
              <a:lnSpc>
                <a:spcPct val="115000"/>
              </a:lnSpc>
              <a:spcBef>
                <a:spcPts val="0"/>
              </a:spcBef>
              <a:spcAft>
                <a:spcPts val="1200"/>
              </a:spcAft>
              <a:buClr>
                <a:schemeClr val="dk1"/>
              </a:buClr>
              <a:buSzPts val="1100"/>
              <a:buFont typeface="Arial"/>
              <a:buNone/>
            </a:pPr>
            <a:r>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75c1af50d1_0_6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4" name="Google Shape;684;g175c1af50d1_0_6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75c1af50d1_0_6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g175c1af50d1_0_6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SzPts val="1800"/>
              <a:buNone/>
            </a:pPr>
            <a:r>
              <a:rPr lang="tr-TR" sz="1350">
                <a:solidFill>
                  <a:schemeClr val="dk1"/>
                </a:solidFill>
                <a:highlight>
                  <a:srgbClr val="F5F5F5"/>
                </a:highlight>
                <a:latin typeface="Roboto"/>
                <a:ea typeface="Roboto"/>
                <a:cs typeface="Roboto"/>
                <a:sym typeface="Roboto"/>
              </a:rPr>
              <a:t>Yazdığımız şey bir string veri tipidir. Dizeler her zaman tırnak içindedir</a:t>
            </a:r>
            <a:endParaRPr sz="1350">
              <a:solidFill>
                <a:schemeClr val="dk1"/>
              </a:solidFill>
              <a:highlight>
                <a:srgbClr val="F5F5F5"/>
              </a:highlight>
              <a:latin typeface="Roboto"/>
              <a:ea typeface="Roboto"/>
              <a:cs typeface="Roboto"/>
              <a:sym typeface="Roboto"/>
            </a:endParaRPr>
          </a:p>
          <a:p>
            <a:pPr indent="0" lvl="0" marL="0" rtl="0" algn="l">
              <a:lnSpc>
                <a:spcPct val="110000"/>
              </a:lnSpc>
              <a:spcBef>
                <a:spcPts val="600"/>
              </a:spcBef>
              <a:spcAft>
                <a:spcPts val="0"/>
              </a:spcAft>
              <a:buSzPts val="1800"/>
              <a:buNone/>
            </a:pPr>
            <a:r>
              <a:rPr lang="tr-TR" sz="1350">
                <a:solidFill>
                  <a:schemeClr val="dk1"/>
                </a:solidFill>
                <a:highlight>
                  <a:srgbClr val="F5F5F5"/>
                </a:highlight>
                <a:latin typeface="Roboto"/>
                <a:ea typeface="Roboto"/>
                <a:cs typeface="Roboto"/>
                <a:sym typeface="Roboto"/>
              </a:rPr>
              <a:t>Python'da kullandığımız temel olarak iki tür alıntı vardır.</a:t>
            </a:r>
            <a:endParaRPr sz="1350">
              <a:solidFill>
                <a:schemeClr val="dk1"/>
              </a:solidFill>
              <a:highlight>
                <a:srgbClr val="F5F5F5"/>
              </a:highlight>
              <a:latin typeface="Roboto"/>
              <a:ea typeface="Roboto"/>
              <a:cs typeface="Roboto"/>
              <a:sym typeface="Roboto"/>
            </a:endParaRPr>
          </a:p>
          <a:p>
            <a:pPr indent="0" lvl="0" marL="0" rtl="0" algn="l">
              <a:lnSpc>
                <a:spcPct val="110000"/>
              </a:lnSpc>
              <a:spcBef>
                <a:spcPts val="600"/>
              </a:spcBef>
              <a:spcAft>
                <a:spcPts val="0"/>
              </a:spcAft>
              <a:buSzPts val="1800"/>
              <a:buNone/>
            </a:pPr>
            <a:r>
              <a:rPr lang="tr-TR" sz="1350">
                <a:solidFill>
                  <a:schemeClr val="dk1"/>
                </a:solidFill>
                <a:highlight>
                  <a:srgbClr val="F5F5F5"/>
                </a:highlight>
                <a:latin typeface="Roboto"/>
                <a:ea typeface="Roboto"/>
                <a:cs typeface="Roboto"/>
                <a:sym typeface="Roboto"/>
              </a:rPr>
              <a:t>Tek veya çift tırnak. İkisi de aynı ama biz bunları doğru şekilde kullanmalıyız.</a:t>
            </a:r>
            <a:endParaRPr sz="1400">
              <a:solidFill>
                <a:srgbClr val="434343"/>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75c1af50d1_0_6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g175c1af50d1_0_6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TR" sz="1350">
                <a:solidFill>
                  <a:schemeClr val="dk1"/>
                </a:solidFill>
                <a:highlight>
                  <a:srgbClr val="D2E3FC"/>
                </a:highlight>
                <a:latin typeface="Roboto"/>
                <a:ea typeface="Roboto"/>
                <a:cs typeface="Roboto"/>
                <a:sym typeface="Roboto"/>
              </a:rPr>
              <a:t>metni aynı türde tırnak içine alın.</a:t>
            </a:r>
            <a:endParaRPr sz="1350">
              <a:solidFill>
                <a:schemeClr val="dk1"/>
              </a:solidFill>
              <a:highlight>
                <a:srgbClr val="F5F5F5"/>
              </a:highlight>
              <a:latin typeface="Roboto"/>
              <a:ea typeface="Roboto"/>
              <a:cs typeface="Roboto"/>
              <a:sym typeface="Roboto"/>
            </a:endParaRPr>
          </a:p>
          <a:p>
            <a:pPr indent="0" lvl="0" marL="0" rtl="0" algn="l">
              <a:lnSpc>
                <a:spcPct val="115000"/>
              </a:lnSpc>
              <a:spcBef>
                <a:spcPts val="1200"/>
              </a:spcBef>
              <a:spcAft>
                <a:spcPts val="0"/>
              </a:spcAft>
              <a:buNone/>
            </a:pPr>
            <a:r>
              <a:rPr lang="tr-TR" sz="1350">
                <a:solidFill>
                  <a:schemeClr val="dk1"/>
                </a:solidFill>
                <a:highlight>
                  <a:srgbClr val="F5F5F5"/>
                </a:highlight>
                <a:latin typeface="Roboto"/>
                <a:ea typeface="Roboto"/>
                <a:cs typeface="Roboto"/>
                <a:sym typeface="Roboto"/>
              </a:rPr>
              <a:t>Bir Python programcısı olarak alıntılarla çok uğraşacaksınız. Bildiğiniz gibi, bir dize metni bir çift tırnak içine alınır.</a:t>
            </a:r>
            <a:endParaRPr sz="1350">
              <a:solidFill>
                <a:schemeClr val="dk1"/>
              </a:solidFill>
              <a:highlight>
                <a:srgbClr val="F5F5F5"/>
              </a:highlight>
              <a:latin typeface="Roboto"/>
              <a:ea typeface="Roboto"/>
              <a:cs typeface="Roboto"/>
              <a:sym typeface="Roboto"/>
            </a:endParaRPr>
          </a:p>
          <a:p>
            <a:pPr indent="0" lvl="0" marL="0" rtl="0" algn="l">
              <a:lnSpc>
                <a:spcPct val="115000"/>
              </a:lnSpc>
              <a:spcBef>
                <a:spcPts val="1200"/>
              </a:spcBef>
              <a:spcAft>
                <a:spcPts val="0"/>
              </a:spcAft>
              <a:buNone/>
            </a:pPr>
            <a:r>
              <a:rPr lang="tr-TR" sz="1350">
                <a:solidFill>
                  <a:schemeClr val="dk1"/>
                </a:solidFill>
                <a:highlight>
                  <a:srgbClr val="F5F5F5"/>
                </a:highlight>
                <a:latin typeface="Roboto"/>
                <a:ea typeface="Roboto"/>
                <a:cs typeface="Roboto"/>
                <a:sym typeface="Roboto"/>
              </a:rPr>
              <a:t>Bahsettiğim gibi, kullandığımız temel olarak iki tür alıntı vardır. Tek veya çift tırnak. bunlardan birini seçmeli ve ona bağlı kalmalıyız: yani…</a:t>
            </a:r>
            <a:endParaRPr sz="1350">
              <a:solidFill>
                <a:schemeClr val="dk1"/>
              </a:solidFill>
              <a:highlight>
                <a:srgbClr val="F5F5F5"/>
              </a:highlight>
              <a:latin typeface="Roboto"/>
              <a:ea typeface="Roboto"/>
              <a:cs typeface="Roboto"/>
              <a:sym typeface="Roboto"/>
            </a:endParaRPr>
          </a:p>
          <a:p>
            <a:pPr indent="0" lvl="0" marL="0" rtl="0" algn="l">
              <a:lnSpc>
                <a:spcPct val="115000"/>
              </a:lnSpc>
              <a:spcBef>
                <a:spcPts val="1200"/>
              </a:spcBef>
              <a:spcAft>
                <a:spcPts val="0"/>
              </a:spcAft>
              <a:buNone/>
            </a:pPr>
            <a:r>
              <a:rPr lang="tr-TR" sz="1350">
                <a:solidFill>
                  <a:schemeClr val="dk1"/>
                </a:solidFill>
                <a:highlight>
                  <a:srgbClr val="F5F5F5"/>
                </a:highlight>
                <a:latin typeface="Roboto"/>
                <a:ea typeface="Roboto"/>
                <a:cs typeface="Roboto"/>
                <a:sym typeface="Roboto"/>
              </a:rPr>
              <a:t>Dizeniz tek olanı içeriyorsa çift tırnak kullanın: ör. "Benim için zevkti!"</a:t>
            </a:r>
            <a:endParaRPr sz="1350">
              <a:solidFill>
                <a:schemeClr val="dk1"/>
              </a:solidFill>
              <a:highlight>
                <a:srgbClr val="F5F5F5"/>
              </a:highlight>
              <a:latin typeface="Roboto"/>
              <a:ea typeface="Roboto"/>
              <a:cs typeface="Roboto"/>
              <a:sym typeface="Roboto"/>
            </a:endParaRPr>
          </a:p>
          <a:p>
            <a:pPr indent="0" lvl="0" marL="0" rtl="0" algn="l">
              <a:lnSpc>
                <a:spcPct val="115000"/>
              </a:lnSpc>
              <a:spcBef>
                <a:spcPts val="1200"/>
              </a:spcBef>
              <a:spcAft>
                <a:spcPts val="0"/>
              </a:spcAft>
              <a:buNone/>
            </a:pPr>
            <a:r>
              <a:rPr lang="tr-TR" sz="1350">
                <a:solidFill>
                  <a:schemeClr val="dk1"/>
                </a:solidFill>
                <a:highlight>
                  <a:srgbClr val="F5F5F5"/>
                </a:highlight>
                <a:latin typeface="Roboto"/>
                <a:ea typeface="Roboto"/>
                <a:cs typeface="Roboto"/>
                <a:sym typeface="Roboto"/>
              </a:rPr>
              <a:t>Dizeniz çift olanı içeriyorsa tek tırnak kullanın: ör. 'Bitirdim' dedi ve yere düştü.'</a:t>
            </a:r>
            <a:endParaRPr sz="1350">
              <a:solidFill>
                <a:schemeClr val="dk1"/>
              </a:solidFill>
              <a:highlight>
                <a:srgbClr val="F5F5F5"/>
              </a:highlight>
              <a:latin typeface="Roboto"/>
              <a:ea typeface="Roboto"/>
              <a:cs typeface="Roboto"/>
              <a:sym typeface="Roboto"/>
            </a:endParaRPr>
          </a:p>
          <a:p>
            <a:pPr indent="0" lvl="0" marL="0" rtl="0" algn="l">
              <a:lnSpc>
                <a:spcPct val="115000"/>
              </a:lnSpc>
              <a:spcBef>
                <a:spcPts val="1200"/>
              </a:spcBef>
              <a:spcAft>
                <a:spcPts val="0"/>
              </a:spcAft>
              <a:buNone/>
            </a:pPr>
            <a:r>
              <a:rPr lang="tr-TR" sz="1350">
                <a:solidFill>
                  <a:schemeClr val="dk1"/>
                </a:solidFill>
                <a:highlight>
                  <a:srgbClr val="F5F5F5"/>
                </a:highlight>
                <a:latin typeface="Roboto"/>
                <a:ea typeface="Roboto"/>
                <a:cs typeface="Roboto"/>
                <a:sym typeface="Roboto"/>
              </a:rPr>
              <a:t>Dizeniz çok uzunsa üçlü tırnak işareti kullanın: ör. '''...uzun dize...'''</a:t>
            </a:r>
            <a:endParaRPr/>
          </a:p>
          <a:p>
            <a:pPr indent="0" lvl="0" marL="0" rtl="0" algn="l">
              <a:spcBef>
                <a:spcPts val="120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chemeClr val="dk1"/>
                </a:solidFill>
                <a:latin typeface="Consolas"/>
                <a:ea typeface="Consolas"/>
                <a:cs typeface="Consolas"/>
                <a:sym typeface="Consolas"/>
              </a:rPr>
              <a:t>(</a:t>
            </a:r>
            <a:r>
              <a:rPr lang="tr-TR" sz="1400">
                <a:solidFill>
                  <a:srgbClr val="FF0000"/>
                </a:solidFill>
                <a:latin typeface="Consolas"/>
                <a:ea typeface="Consolas"/>
                <a:cs typeface="Consolas"/>
                <a:sym typeface="Consolas"/>
              </a:rPr>
              <a:t>'Hello World!'</a:t>
            </a:r>
            <a:r>
              <a:rPr lang="tr-TR"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chemeClr val="dk1"/>
                </a:solidFill>
                <a:latin typeface="Consolas"/>
                <a:ea typeface="Consolas"/>
                <a:cs typeface="Consolas"/>
                <a:sym typeface="Consolas"/>
              </a:rPr>
              <a:t>(</a:t>
            </a:r>
            <a:r>
              <a:rPr lang="tr-TR" sz="1400">
                <a:solidFill>
                  <a:srgbClr val="FF0000"/>
                </a:solidFill>
                <a:latin typeface="Consolas"/>
                <a:ea typeface="Consolas"/>
                <a:cs typeface="Consolas"/>
                <a:sym typeface="Consolas"/>
              </a:rPr>
              <a:t>"Clarusway School!"</a:t>
            </a:r>
            <a:r>
              <a:rPr lang="tr-TR"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chemeClr val="dk1"/>
                </a:solidFill>
                <a:latin typeface="Consolas"/>
                <a:ea typeface="Consolas"/>
                <a:cs typeface="Consolas"/>
                <a:sym typeface="Consolas"/>
              </a:rPr>
              <a:t>(</a:t>
            </a:r>
            <a:r>
              <a:rPr lang="tr-TR" sz="1400">
                <a:solidFill>
                  <a:srgbClr val="FF0000"/>
                </a:solidFill>
                <a:latin typeface="Consolas"/>
                <a:ea typeface="Consolas"/>
                <a:cs typeface="Consolas"/>
                <a:sym typeface="Consolas"/>
              </a:rPr>
              <a:t>"I'm happy to learn!"</a:t>
            </a:r>
            <a:r>
              <a:rPr lang="tr-TR" sz="1400">
                <a:solidFill>
                  <a:schemeClr val="dk1"/>
                </a:solidFill>
                <a:latin typeface="Consolas"/>
                <a:ea typeface="Consolas"/>
                <a:cs typeface="Consolas"/>
                <a:sym typeface="Consolas"/>
              </a:rPr>
              <a:t>)</a:t>
            </a:r>
            <a:endParaRPr sz="800">
              <a:solidFill>
                <a:srgbClr val="FF0000"/>
              </a:solidFill>
              <a:highlight>
                <a:srgbClr val="F0F0F0"/>
              </a:highlight>
              <a:latin typeface="Consolas"/>
              <a:ea typeface="Consolas"/>
              <a:cs typeface="Consolas"/>
              <a:sym typeface="Consola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75c1af50d1_0_6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g175c1af50d1_0_6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rPr lang="tr-TR" sz="1400"/>
              <a:t>Discuss in class of outputs.</a:t>
            </a:r>
            <a:endParaRPr sz="1400"/>
          </a:p>
          <a:p>
            <a:pPr indent="0" lvl="0" marL="0" rtl="0" algn="l">
              <a:spcBef>
                <a:spcPts val="0"/>
              </a:spcBef>
              <a:spcAft>
                <a:spcPts val="0"/>
              </a:spcAft>
              <a:buSzPts val="1400"/>
              <a:buNone/>
            </a:pPr>
            <a:r>
              <a:t/>
            </a:r>
            <a:endParaRPr sz="1400"/>
          </a:p>
          <a:p>
            <a:pPr indent="0" lvl="0" marL="0" rtl="0" algn="l">
              <a:spcBef>
                <a:spcPts val="0"/>
              </a:spcBef>
              <a:spcAft>
                <a:spcPts val="0"/>
              </a:spcAft>
              <a:buSzPts val="1400"/>
              <a:buNone/>
            </a:pPr>
            <a:r>
              <a:rPr lang="tr-TR" sz="1400"/>
              <a:t>practice-1 : what is the difference?</a:t>
            </a:r>
            <a:endParaRPr sz="1400"/>
          </a:p>
          <a:p>
            <a:pPr indent="0" lvl="0" marL="0" rtl="0" algn="l">
              <a:spcBef>
                <a:spcPts val="0"/>
              </a:spcBef>
              <a:spcAft>
                <a:spcPts val="0"/>
              </a:spcAft>
              <a:buSzPts val="1400"/>
              <a:buNone/>
            </a:pPr>
            <a:r>
              <a:rPr lang="tr-TR" sz="1400">
                <a:solidFill>
                  <a:srgbClr val="0000FF"/>
                </a:solidFill>
                <a:latin typeface="Consolas"/>
                <a:ea typeface="Consolas"/>
                <a:cs typeface="Consolas"/>
                <a:sym typeface="Consolas"/>
              </a:rPr>
              <a:t>print</a:t>
            </a:r>
            <a:r>
              <a:rPr lang="tr-TR" sz="1400">
                <a:latin typeface="Consolas"/>
                <a:ea typeface="Consolas"/>
                <a:cs typeface="Consolas"/>
                <a:sym typeface="Consolas"/>
              </a:rPr>
              <a:t>(</a:t>
            </a:r>
            <a:r>
              <a:rPr lang="tr-TR" sz="1400">
                <a:solidFill>
                  <a:srgbClr val="FF0000"/>
                </a:solidFill>
                <a:latin typeface="Consolas"/>
                <a:ea typeface="Consolas"/>
                <a:cs typeface="Consolas"/>
                <a:sym typeface="Consolas"/>
              </a:rPr>
              <a:t>'3.14'</a:t>
            </a:r>
            <a:r>
              <a:rPr lang="tr-TR" sz="1400">
                <a:latin typeface="Consolas"/>
                <a:ea typeface="Consolas"/>
                <a:cs typeface="Consolas"/>
                <a:sym typeface="Consolas"/>
              </a:rPr>
              <a:t>)</a:t>
            </a:r>
            <a:br>
              <a:rPr lang="tr-TR" sz="1400">
                <a:latin typeface="Consolas"/>
                <a:ea typeface="Consolas"/>
                <a:cs typeface="Consolas"/>
                <a:sym typeface="Consolas"/>
              </a:rPr>
            </a:br>
            <a:r>
              <a:rPr lang="tr-TR" sz="1400">
                <a:solidFill>
                  <a:srgbClr val="0000FF"/>
                </a:solidFill>
                <a:latin typeface="Consolas"/>
                <a:ea typeface="Consolas"/>
                <a:cs typeface="Consolas"/>
                <a:sym typeface="Consolas"/>
              </a:rPr>
              <a:t>print</a:t>
            </a:r>
            <a:r>
              <a:rPr lang="tr-TR" sz="1400">
                <a:latin typeface="Consolas"/>
                <a:ea typeface="Consolas"/>
                <a:cs typeface="Consolas"/>
                <a:sym typeface="Consolas"/>
              </a:rPr>
              <a:t>(3.14)</a:t>
            </a:r>
            <a:endParaRPr sz="1400">
              <a:latin typeface="Consolas"/>
              <a:ea typeface="Consolas"/>
              <a:cs typeface="Consolas"/>
              <a:sym typeface="Consolas"/>
            </a:endParaRPr>
          </a:p>
          <a:p>
            <a:pPr indent="0" lvl="0" marL="0" rtl="0" algn="l">
              <a:spcBef>
                <a:spcPts val="0"/>
              </a:spcBef>
              <a:spcAft>
                <a:spcPts val="0"/>
              </a:spcAft>
              <a:buSzPts val="1400"/>
              <a:buNone/>
            </a:pPr>
            <a:r>
              <a:t/>
            </a:r>
            <a:endParaRPr sz="1400">
              <a:latin typeface="Consolas"/>
              <a:ea typeface="Consolas"/>
              <a:cs typeface="Consolas"/>
              <a:sym typeface="Consolas"/>
            </a:endParaRPr>
          </a:p>
          <a:p>
            <a:pPr indent="0" lvl="0" marL="0" rtl="0" algn="l">
              <a:spcBef>
                <a:spcPts val="0"/>
              </a:spcBef>
              <a:spcAft>
                <a:spcPts val="0"/>
              </a:spcAft>
              <a:buSzPts val="1400"/>
              <a:buNone/>
            </a:pPr>
            <a:r>
              <a:rPr lang="tr-TR" sz="1400"/>
              <a:t>practice-2</a:t>
            </a:r>
            <a:endParaRPr sz="1400"/>
          </a:p>
          <a:p>
            <a:pPr indent="0" lvl="0" marL="0" rtl="0" algn="l">
              <a:spcBef>
                <a:spcPts val="0"/>
              </a:spcBef>
              <a:spcAft>
                <a:spcPts val="0"/>
              </a:spcAft>
              <a:buSzPts val="1400"/>
              <a:buNone/>
            </a:pPr>
            <a:r>
              <a:rPr lang="tr-TR" sz="1400">
                <a:solidFill>
                  <a:srgbClr val="0000FF"/>
                </a:solidFill>
                <a:latin typeface="Consolas"/>
                <a:ea typeface="Consolas"/>
                <a:cs typeface="Consolas"/>
                <a:sym typeface="Consolas"/>
              </a:rPr>
              <a:t>print</a:t>
            </a:r>
            <a:r>
              <a:rPr lang="tr-TR" sz="1400">
                <a:latin typeface="Consolas"/>
                <a:ea typeface="Consolas"/>
                <a:cs typeface="Consolas"/>
                <a:sym typeface="Consolas"/>
              </a:rPr>
              <a:t>(</a:t>
            </a:r>
            <a:r>
              <a:rPr lang="tr-TR" sz="1400">
                <a:solidFill>
                  <a:srgbClr val="FF0000"/>
                </a:solidFill>
                <a:latin typeface="Consolas"/>
                <a:ea typeface="Consolas"/>
                <a:cs typeface="Consolas"/>
                <a:sym typeface="Consolas"/>
              </a:rPr>
              <a:t>'We should have enough time for our family"</a:t>
            </a:r>
            <a:r>
              <a:rPr lang="tr-TR"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SzPts val="1400"/>
              <a:buNone/>
            </a:pPr>
            <a:r>
              <a:rPr lang="tr-TR" sz="1400">
                <a:latin typeface="Consolas"/>
                <a:ea typeface="Consolas"/>
                <a:cs typeface="Consolas"/>
                <a:sym typeface="Consolas"/>
              </a:rPr>
              <a:t>output : </a:t>
            </a:r>
            <a:endParaRPr sz="1400">
              <a:latin typeface="Consolas"/>
              <a:ea typeface="Consolas"/>
              <a:cs typeface="Consolas"/>
              <a:sym typeface="Consolas"/>
            </a:endParaRPr>
          </a:p>
          <a:p>
            <a:pPr indent="0" lvl="0" marL="0" rtl="0" algn="l">
              <a:spcBef>
                <a:spcPts val="0"/>
              </a:spcBef>
              <a:spcAft>
                <a:spcPts val="0"/>
              </a:spcAft>
              <a:buSzPts val="1400"/>
              <a:buNone/>
            </a:pPr>
            <a:r>
              <a:rPr lang="tr-TR" sz="1400">
                <a:highlight>
                  <a:srgbClr val="D9D9D9"/>
                </a:highlight>
                <a:latin typeface="Consolas"/>
                <a:ea typeface="Consolas"/>
                <a:cs typeface="Consolas"/>
                <a:sym typeface="Consolas"/>
              </a:rPr>
              <a:t>  File "", line 1</a:t>
            </a:r>
            <a:endParaRPr sz="1400">
              <a:highlight>
                <a:srgbClr val="D9D9D9"/>
              </a:highlight>
              <a:latin typeface="Consolas"/>
              <a:ea typeface="Consolas"/>
              <a:cs typeface="Consolas"/>
              <a:sym typeface="Consolas"/>
            </a:endParaRPr>
          </a:p>
          <a:p>
            <a:pPr indent="0" lvl="0" marL="0" rtl="0" algn="l">
              <a:spcBef>
                <a:spcPts val="0"/>
              </a:spcBef>
              <a:spcAft>
                <a:spcPts val="0"/>
              </a:spcAft>
              <a:buSzPts val="1400"/>
              <a:buNone/>
            </a:pPr>
            <a:r>
              <a:rPr lang="tr-TR" sz="1400">
                <a:highlight>
                  <a:srgbClr val="D9D9D9"/>
                </a:highlight>
                <a:latin typeface="Consolas"/>
                <a:ea typeface="Consolas"/>
                <a:cs typeface="Consolas"/>
                <a:sym typeface="Consolas"/>
              </a:rPr>
              <a:t>    print('We should have enough time for our family")</a:t>
            </a:r>
            <a:endParaRPr sz="1400">
              <a:highlight>
                <a:srgbClr val="D9D9D9"/>
              </a:highlight>
              <a:latin typeface="Consolas"/>
              <a:ea typeface="Consolas"/>
              <a:cs typeface="Consolas"/>
              <a:sym typeface="Consolas"/>
            </a:endParaRPr>
          </a:p>
          <a:p>
            <a:pPr indent="0" lvl="0" marL="0" rtl="0" algn="l">
              <a:spcBef>
                <a:spcPts val="0"/>
              </a:spcBef>
              <a:spcAft>
                <a:spcPts val="0"/>
              </a:spcAft>
              <a:buSzPts val="1400"/>
              <a:buNone/>
            </a:pPr>
            <a:r>
              <a:rPr lang="tr-TR" sz="1400">
                <a:highlight>
                  <a:srgbClr val="D9D9D9"/>
                </a:highlight>
                <a:latin typeface="Consolas"/>
                <a:ea typeface="Consolas"/>
                <a:cs typeface="Consolas"/>
                <a:sym typeface="Consolas"/>
              </a:rPr>
              <a:t>                                                      ^</a:t>
            </a:r>
            <a:endParaRPr sz="1400">
              <a:highlight>
                <a:srgbClr val="D9D9D9"/>
              </a:highlight>
              <a:latin typeface="Consolas"/>
              <a:ea typeface="Consolas"/>
              <a:cs typeface="Consolas"/>
              <a:sym typeface="Consolas"/>
            </a:endParaRPr>
          </a:p>
          <a:p>
            <a:pPr indent="0" lvl="0" marL="0" rtl="0" algn="l">
              <a:spcBef>
                <a:spcPts val="0"/>
              </a:spcBef>
              <a:spcAft>
                <a:spcPts val="0"/>
              </a:spcAft>
              <a:buSzPts val="1400"/>
              <a:buNone/>
            </a:pPr>
            <a:r>
              <a:rPr lang="tr-TR" sz="1400">
                <a:highlight>
                  <a:srgbClr val="D9D9D9"/>
                </a:highlight>
                <a:latin typeface="Consolas"/>
                <a:ea typeface="Consolas"/>
                <a:cs typeface="Consolas"/>
                <a:sym typeface="Consolas"/>
              </a:rPr>
              <a:t>SyntaxError: EOL while scanning string literal</a:t>
            </a:r>
            <a:endParaRPr sz="1400">
              <a:highlight>
                <a:srgbClr val="D9D9D9"/>
              </a:highlight>
              <a:latin typeface="Consolas"/>
              <a:ea typeface="Consolas"/>
              <a:cs typeface="Consolas"/>
              <a:sym typeface="Consolas"/>
            </a:endParaRPr>
          </a:p>
          <a:p>
            <a:pPr indent="0" lvl="0" marL="0" rtl="0" algn="l">
              <a:spcBef>
                <a:spcPts val="0"/>
              </a:spcBef>
              <a:spcAft>
                <a:spcPts val="0"/>
              </a:spcAft>
              <a:buSzPts val="1400"/>
              <a:buNone/>
            </a:pPr>
            <a:r>
              <a:t/>
            </a:r>
            <a:endParaRPr sz="1400">
              <a:latin typeface="Consolas"/>
              <a:ea typeface="Consolas"/>
              <a:cs typeface="Consolas"/>
              <a:sym typeface="Consolas"/>
            </a:endParaRPr>
          </a:p>
          <a:p>
            <a:pPr indent="0" lvl="0" marL="0" rtl="0" algn="l">
              <a:spcBef>
                <a:spcPts val="0"/>
              </a:spcBef>
              <a:spcAft>
                <a:spcPts val="0"/>
              </a:spcAft>
              <a:buSzPts val="1400"/>
              <a:buNone/>
            </a:pPr>
            <a:r>
              <a:rPr lang="tr-TR" sz="1400"/>
              <a:t>practice-3</a:t>
            </a:r>
            <a:endParaRPr sz="1400"/>
          </a:p>
          <a:p>
            <a:pPr indent="0" lvl="0" marL="0" rtl="0" algn="l">
              <a:spcBef>
                <a:spcPts val="0"/>
              </a:spcBef>
              <a:spcAft>
                <a:spcPts val="0"/>
              </a:spcAft>
              <a:buSzPts val="1400"/>
              <a:buNone/>
            </a:pPr>
            <a:r>
              <a:rPr lang="tr-TR" sz="1400">
                <a:solidFill>
                  <a:srgbClr val="0000FF"/>
                </a:solidFill>
                <a:latin typeface="Consolas"/>
                <a:ea typeface="Consolas"/>
                <a:cs typeface="Consolas"/>
                <a:sym typeface="Consolas"/>
              </a:rPr>
              <a:t>print</a:t>
            </a:r>
            <a:r>
              <a:rPr lang="tr-TR" sz="1400">
                <a:latin typeface="Consolas"/>
                <a:ea typeface="Consolas"/>
                <a:cs typeface="Consolas"/>
                <a:sym typeface="Consolas"/>
              </a:rPr>
              <a:t>(''''We should have enough time for our family"''')</a:t>
            </a:r>
            <a:endParaRPr sz="1400">
              <a:latin typeface="Consolas"/>
              <a:ea typeface="Consolas"/>
              <a:cs typeface="Consolas"/>
              <a:sym typeface="Consolas"/>
            </a:endParaRPr>
          </a:p>
          <a:p>
            <a:pPr indent="0" lvl="0" marL="0" rtl="0" algn="l">
              <a:spcBef>
                <a:spcPts val="0"/>
              </a:spcBef>
              <a:spcAft>
                <a:spcPts val="0"/>
              </a:spcAft>
              <a:buSzPts val="1400"/>
              <a:buNone/>
            </a:pPr>
            <a:r>
              <a:rPr lang="tr-TR" sz="1400">
                <a:latin typeface="Consolas"/>
                <a:ea typeface="Consolas"/>
                <a:cs typeface="Consolas"/>
                <a:sym typeface="Consolas"/>
              </a:rPr>
              <a:t>output:</a:t>
            </a:r>
            <a:endParaRPr sz="1400">
              <a:latin typeface="Consolas"/>
              <a:ea typeface="Consolas"/>
              <a:cs typeface="Consolas"/>
              <a:sym typeface="Consolas"/>
            </a:endParaRPr>
          </a:p>
          <a:p>
            <a:pPr indent="0" lvl="0" marL="0" rtl="0" algn="l">
              <a:spcBef>
                <a:spcPts val="0"/>
              </a:spcBef>
              <a:spcAft>
                <a:spcPts val="0"/>
              </a:spcAft>
              <a:buSzPts val="1400"/>
              <a:buNone/>
            </a:pPr>
            <a:r>
              <a:rPr lang="tr-TR" sz="1400">
                <a:solidFill>
                  <a:srgbClr val="F1F1F1"/>
                </a:solidFill>
                <a:highlight>
                  <a:srgbClr val="384047"/>
                </a:highlight>
                <a:latin typeface="Consolas"/>
                <a:ea typeface="Consolas"/>
                <a:cs typeface="Consolas"/>
                <a:sym typeface="Consolas"/>
              </a:rPr>
              <a:t>'We should have enough time for our family"</a:t>
            </a:r>
            <a:endParaRPr sz="1400"/>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75c1af50d1_0_6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5" name="Google Shape;725;g175c1af50d1_0_6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75c1af50d1_0_6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4" name="Google Shape;734;g175c1af50d1_0_6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TR">
                <a:solidFill>
                  <a:srgbClr val="0000FF"/>
                </a:solidFill>
                <a:latin typeface="Consolas"/>
                <a:ea typeface="Consolas"/>
                <a:cs typeface="Consolas"/>
                <a:sym typeface="Consolas"/>
              </a:rPr>
              <a:t>print</a:t>
            </a:r>
            <a:r>
              <a:rPr lang="tr-TR">
                <a:solidFill>
                  <a:schemeClr val="dk1"/>
                </a:solidFill>
                <a:latin typeface="Consolas"/>
                <a:ea typeface="Consolas"/>
                <a:cs typeface="Consolas"/>
                <a:sym typeface="Consolas"/>
              </a:rPr>
              <a:t>(</a:t>
            </a:r>
            <a:r>
              <a:rPr lang="tr-TR">
                <a:solidFill>
                  <a:srgbClr val="FF0000"/>
                </a:solidFill>
                <a:latin typeface="Consolas"/>
                <a:ea typeface="Consolas"/>
                <a:cs typeface="Consolas"/>
                <a:sym typeface="Consolas"/>
              </a:rPr>
              <a:t>'3.14'</a:t>
            </a:r>
            <a:r>
              <a:rPr lang="tr-TR">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a:solidFill>
                  <a:srgbClr val="0000FF"/>
                </a:solidFill>
                <a:latin typeface="Consolas"/>
                <a:ea typeface="Consolas"/>
                <a:cs typeface="Consolas"/>
                <a:sym typeface="Consolas"/>
              </a:rPr>
              <a:t>print</a:t>
            </a:r>
            <a:r>
              <a:rPr lang="tr-TR">
                <a:solidFill>
                  <a:schemeClr val="dk1"/>
                </a:solidFill>
                <a:latin typeface="Consolas"/>
                <a:ea typeface="Consolas"/>
                <a:cs typeface="Consolas"/>
                <a:sym typeface="Consolas"/>
              </a:rPr>
              <a:t>(</a:t>
            </a:r>
            <a:r>
              <a:rPr lang="tr-TR">
                <a:solidFill>
                  <a:srgbClr val="434343"/>
                </a:solidFill>
                <a:latin typeface="Consolas"/>
                <a:ea typeface="Consolas"/>
                <a:cs typeface="Consolas"/>
                <a:sym typeface="Consolas"/>
              </a:rPr>
              <a:t>3.14</a:t>
            </a:r>
            <a:r>
              <a:rPr lang="tr-TR">
                <a:solidFill>
                  <a:schemeClr val="dk1"/>
                </a:solidFill>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75c1af50d1_0_6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g175c1af50d1_0_6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chemeClr val="dk1"/>
                </a:solidFill>
                <a:latin typeface="Consolas"/>
                <a:ea typeface="Consolas"/>
                <a:cs typeface="Consolas"/>
                <a:sym typeface="Consolas"/>
              </a:rPr>
              <a:t>(''''We should have enough time for our family"''') </a:t>
            </a:r>
            <a:endParaRPr sz="1400">
              <a:solidFill>
                <a:srgbClr val="0000FF"/>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75c1af50d1_0_6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g175c1af50d1_0_6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Discuss in class of the output.</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t>practice-1 : will these two codes give empty line?</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a:t>
            </a:r>
            <a:br>
              <a:rPr lang="tr-TR" sz="1400">
                <a:latin typeface="Consolas"/>
                <a:ea typeface="Consolas"/>
                <a:cs typeface="Consolas"/>
                <a:sym typeface="Consolas"/>
              </a:rPr>
            </a:br>
            <a:r>
              <a:rPr lang="tr-TR" sz="1400">
                <a:latin typeface="Consolas"/>
                <a:ea typeface="Consolas"/>
                <a:cs typeface="Consolas"/>
                <a:sym typeface="Consolas"/>
              </a:rPr>
              <a:t>print(</a:t>
            </a:r>
            <a:r>
              <a:rPr lang="tr-TR" sz="1400">
                <a:solidFill>
                  <a:srgbClr val="FF0000"/>
                </a:solidFill>
                <a:latin typeface="Consolas"/>
                <a:ea typeface="Consolas"/>
                <a:cs typeface="Consolas"/>
                <a:sym typeface="Consolas"/>
              </a:rPr>
              <a:t>'')</a:t>
            </a:r>
            <a:endParaRPr sz="1400">
              <a:solidFill>
                <a:srgbClr val="FF0000"/>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solidFill>
                <a:srgbClr val="FF0000"/>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solidFill>
                  <a:srgbClr val="FF0000"/>
                </a:solidFill>
                <a:latin typeface="Consolas"/>
                <a:ea typeface="Consolas"/>
                <a:cs typeface="Consolas"/>
                <a:sym typeface="Consolas"/>
              </a:rPr>
              <a:t>answer = true. they give empty line each.</a:t>
            </a:r>
            <a:endParaRPr sz="1400">
              <a:solidFill>
                <a:srgbClr val="FF0000"/>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solidFill>
                <a:srgbClr val="FF0000"/>
              </a:solidFill>
              <a:latin typeface="Consolas"/>
              <a:ea typeface="Consolas"/>
              <a:cs typeface="Consolas"/>
              <a:sym typeface="Consolas"/>
            </a:endParaRPr>
          </a:p>
          <a:p>
            <a:pPr indent="0" lvl="0" marL="0" rtl="0" algn="l">
              <a:spcBef>
                <a:spcPts val="0"/>
              </a:spcBef>
              <a:spcAft>
                <a:spcPts val="0"/>
              </a:spcAft>
              <a:buSzPts val="1400"/>
              <a:buNone/>
            </a:pPr>
            <a:r>
              <a:rPr lang="tr-TR" sz="1400"/>
              <a:t>practice-2 : will these two codes give empty line?</a:t>
            </a:r>
            <a:endParaRPr sz="1400"/>
          </a:p>
          <a:p>
            <a:pPr indent="0" lvl="0" marL="0" rtl="0" algn="l">
              <a:lnSpc>
                <a:spcPct val="100000"/>
              </a:lnSpc>
              <a:spcBef>
                <a:spcPts val="0"/>
              </a:spcBef>
              <a:spcAft>
                <a:spcPts val="0"/>
              </a:spcAft>
              <a:buSzPts val="1400"/>
              <a:buNone/>
            </a:pPr>
            <a:r>
              <a:t/>
            </a:r>
            <a:endParaRPr sz="1400">
              <a:solidFill>
                <a:srgbClr val="FF0000"/>
              </a:solidFill>
              <a:latin typeface="Consolas"/>
              <a:ea typeface="Consolas"/>
              <a:cs typeface="Consolas"/>
              <a:sym typeface="Consolas"/>
            </a:endParaRPr>
          </a:p>
          <a:p>
            <a:pPr indent="0" lvl="0" marL="0" rtl="0" algn="l">
              <a:spcBef>
                <a:spcPts val="0"/>
              </a:spcBef>
              <a:spcAft>
                <a:spcPts val="0"/>
              </a:spcAft>
              <a:buSzPts val="1400"/>
              <a:buNone/>
            </a:pPr>
            <a:r>
              <a:rPr lang="tr-TR" sz="1400">
                <a:latin typeface="Consolas"/>
                <a:ea typeface="Consolas"/>
                <a:cs typeface="Consolas"/>
                <a:sym typeface="Consolas"/>
              </a:rPr>
              <a:t>print()</a:t>
            </a:r>
            <a:br>
              <a:rPr lang="tr-TR" sz="1400">
                <a:latin typeface="Consolas"/>
                <a:ea typeface="Consolas"/>
                <a:cs typeface="Consolas"/>
                <a:sym typeface="Consolas"/>
              </a:rPr>
            </a:br>
            <a:r>
              <a:rPr lang="tr-TR" sz="1400">
                <a:latin typeface="Consolas"/>
                <a:ea typeface="Consolas"/>
                <a:cs typeface="Consolas"/>
                <a:sym typeface="Consolas"/>
              </a:rPr>
              <a:t>print(</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a:t>
            </a:r>
            <a:endParaRPr sz="1400">
              <a:latin typeface="Consolas"/>
              <a:ea typeface="Consolas"/>
              <a:cs typeface="Consolas"/>
              <a:sym typeface="Consolas"/>
            </a:endParaRPr>
          </a:p>
          <a:p>
            <a:pPr indent="0" lvl="0" marL="0" rtl="0" algn="l">
              <a:spcBef>
                <a:spcPts val="0"/>
              </a:spcBef>
              <a:spcAft>
                <a:spcPts val="0"/>
              </a:spcAft>
              <a:buSzPts val="1400"/>
              <a:buNone/>
            </a:pPr>
            <a:r>
              <a:t/>
            </a:r>
            <a:endParaRPr sz="1400">
              <a:latin typeface="Consolas"/>
              <a:ea typeface="Consolas"/>
              <a:cs typeface="Consolas"/>
              <a:sym typeface="Consolas"/>
            </a:endParaRPr>
          </a:p>
          <a:p>
            <a:pPr indent="0" lvl="0" marL="0" rtl="0" algn="l">
              <a:spcBef>
                <a:spcPts val="0"/>
              </a:spcBef>
              <a:spcAft>
                <a:spcPts val="0"/>
              </a:spcAft>
              <a:buSzPts val="1400"/>
              <a:buNone/>
            </a:pPr>
            <a:r>
              <a:rPr lang="tr-TR" sz="1400">
                <a:solidFill>
                  <a:srgbClr val="FF0000"/>
                </a:solidFill>
                <a:latin typeface="Consolas"/>
                <a:ea typeface="Consolas"/>
                <a:cs typeface="Consolas"/>
                <a:sym typeface="Consolas"/>
              </a:rPr>
              <a:t>answer = the second one gives an error.</a:t>
            </a:r>
            <a:endParaRPr sz="1400">
              <a:solidFill>
                <a:srgbClr val="FF0000"/>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solidFill>
                <a:srgbClr val="FF0000"/>
              </a:solidFill>
              <a:latin typeface="Consolas"/>
              <a:ea typeface="Consolas"/>
              <a:cs typeface="Consolas"/>
              <a:sym typeface="Consola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75c1af50d1_0_7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g175c1af50d1_0_7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In this topic you are going to be learning format and style of codes. These rules are based on pep8 document. </a:t>
            </a:r>
            <a:r>
              <a:rPr lang="tr-TR" sz="1400">
                <a:solidFill>
                  <a:srgbClr val="373A3C"/>
                </a:solidFill>
                <a:highlight>
                  <a:srgbClr val="FFFFFF"/>
                </a:highlight>
              </a:rPr>
              <a:t>PEP stands for Python Enhancement Proposal. PEP 8 is a coding convention, a set of recommendations, about how to write your Python code more readable.</a:t>
            </a:r>
            <a:endParaRPr sz="1400">
              <a:solidFill>
                <a:srgbClr val="373A3C"/>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i="1" lang="tr-TR" sz="1150">
                <a:solidFill>
                  <a:srgbClr val="373A3C"/>
                </a:solidFill>
                <a:highlight>
                  <a:srgbClr val="FFFFFF"/>
                </a:highlight>
              </a:rPr>
              <a:t>In other words, PEP 8 is a document that gives coding conventions for the Python code comprising the standard library in the main Python distribution. One of Guido's (author of Python) key insights is that code is read much more often than it is written.</a:t>
            </a:r>
            <a:endParaRPr i="1" sz="1150">
              <a:solidFill>
                <a:srgbClr val="373A3C"/>
              </a:solidFill>
              <a:highlight>
                <a:srgbClr val="FFFFFF"/>
              </a:highlight>
            </a:endParaRPr>
          </a:p>
          <a:p>
            <a:pPr indent="0" lvl="0" marL="203200" marR="228600" rtl="0" algn="l">
              <a:lnSpc>
                <a:spcPct val="115000"/>
              </a:lnSpc>
              <a:spcBef>
                <a:spcPts val="1200"/>
              </a:spcBef>
              <a:spcAft>
                <a:spcPts val="0"/>
              </a:spcAft>
              <a:buSzPts val="1100"/>
              <a:buNone/>
            </a:pPr>
            <a:r>
              <a:rPr lang="tr-TR" sz="1450">
                <a:solidFill>
                  <a:srgbClr val="4A1E1E"/>
                </a:solidFill>
                <a:highlight>
                  <a:srgbClr val="F9F9F9"/>
                </a:highlight>
              </a:rPr>
              <a:t>The guidelines (PEP 8) provided </a:t>
            </a:r>
            <a:r>
              <a:rPr lang="tr-TR" sz="1450">
                <a:solidFill>
                  <a:srgbClr val="1177D1"/>
                </a:solidFill>
                <a:highlight>
                  <a:srgbClr val="F9F9F9"/>
                </a:highlight>
                <a:uFill>
                  <a:noFill/>
                </a:uFill>
                <a:hlinkClick r:id="rId2">
                  <a:extLst>
                    <a:ext uri="{A12FA001-AC4F-418D-AE19-62706E023703}">
                      <ahyp:hlinkClr val="tx"/>
                    </a:ext>
                  </a:extLst>
                </a:hlinkClick>
              </a:rPr>
              <a:t>here</a:t>
            </a:r>
            <a:r>
              <a:rPr lang="tr-TR" sz="1450">
                <a:solidFill>
                  <a:srgbClr val="4A1E1E"/>
                </a:solidFill>
                <a:highlight>
                  <a:srgbClr val="F9F9F9"/>
                </a:highlight>
              </a:rPr>
              <a:t> are intended to improve the readability of code and make it consistent across the wide spectrum of Python code.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75c1af50d1_0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175c1af50d1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Let’s take a quick look at some useful information about Python</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175c1af50d1_0_9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6" name="Google Shape;1046;g175c1af50d1_0_9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175c1af50d1_0_9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3" name="Google Shape;1053;g175c1af50d1_0_9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0"/>
              </a:spcBef>
              <a:spcAft>
                <a:spcPts val="0"/>
              </a:spcAft>
              <a:buClr>
                <a:srgbClr val="00B5DD"/>
              </a:buClr>
              <a:buSzPts val="1800"/>
              <a:buFont typeface="Barlow Light"/>
              <a:buNone/>
            </a:pPr>
            <a:r>
              <a:rPr b="1" lang="tr-TR" sz="1400">
                <a:solidFill>
                  <a:srgbClr val="0B5394"/>
                </a:solidFill>
                <a:latin typeface="Montserrat"/>
                <a:ea typeface="Montserrat"/>
                <a:cs typeface="Montserrat"/>
                <a:sym typeface="Montserrat"/>
              </a:rPr>
              <a:t>As i said before; PEP 8 </a:t>
            </a:r>
            <a:r>
              <a:rPr lang="tr-TR" sz="1400">
                <a:solidFill>
                  <a:srgbClr val="434343"/>
                </a:solidFill>
                <a:latin typeface="Montserrat"/>
                <a:ea typeface="Montserrat"/>
                <a:cs typeface="Montserrat"/>
                <a:sym typeface="Montserrat"/>
              </a:rPr>
              <a:t>is a coding convention, a set of recommendations, to help you write your </a:t>
            </a:r>
            <a:r>
              <a:rPr b="1" lang="tr-TR" sz="1400" u="sng">
                <a:solidFill>
                  <a:srgbClr val="434343"/>
                </a:solidFill>
                <a:latin typeface="Montserrat"/>
                <a:ea typeface="Montserrat"/>
                <a:cs typeface="Montserrat"/>
                <a:sym typeface="Montserrat"/>
              </a:rPr>
              <a:t>more readable</a:t>
            </a:r>
            <a:r>
              <a:rPr lang="tr-TR" sz="1400">
                <a:solidFill>
                  <a:srgbClr val="434343"/>
                </a:solidFill>
                <a:latin typeface="Montserrat"/>
                <a:ea typeface="Montserrat"/>
                <a:cs typeface="Montserrat"/>
                <a:sym typeface="Montserrat"/>
              </a:rPr>
              <a:t> Python code.</a:t>
            </a:r>
            <a:endParaRPr sz="1400">
              <a:solidFill>
                <a:srgbClr val="434343"/>
              </a:solidFill>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175c1af50d1_0_9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3" name="Google Shape;1063;g175c1af50d1_0_9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Which means it’s getting harder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75c1af50d1_0_10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1" name="Google Shape;1071;g175c1af50d1_0_10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Let’s begin to take a look at some important pep8 conventional rules.</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chemeClr val="dk1"/>
                </a:solidFill>
                <a:latin typeface="Consolas"/>
                <a:ea typeface="Consolas"/>
                <a:cs typeface="Consolas"/>
                <a:sym typeface="Consolas"/>
              </a:rPr>
              <a:t>(</a:t>
            </a:r>
            <a:r>
              <a:rPr lang="tr-TR" sz="1400">
                <a:solidFill>
                  <a:srgbClr val="FF0000"/>
                </a:solidFill>
                <a:latin typeface="Consolas"/>
                <a:ea typeface="Consolas"/>
                <a:cs typeface="Consolas"/>
                <a:sym typeface="Consolas"/>
              </a:rPr>
              <a:t>'being a good person'</a:t>
            </a:r>
            <a:r>
              <a:rPr lang="tr-TR"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75c1af50d1_0_10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1" name="Google Shape;1081;g175c1af50d1_0_10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175c1af50d1_0_10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9" name="Google Shape;1089;g175c1af50d1_0_10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175c1af50d1_0_10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7" name="Google Shape;1097;g175c1af50d1_0_10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and again, for now, you don't need to know these operators. we will see them in the next lessons.</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175c1af50d1_0_10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8" name="Google Shape;1108;g175c1af50d1_0_10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and now. it is time to write our first codes. but first, let’s get ready to do that by some physical exercise</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175c1af50d1_0_1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9" name="Google Shape;1389;g175c1af50d1_0_1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tr-TR" sz="1400">
                <a:solidFill>
                  <a:srgbClr val="373A3C"/>
                </a:solidFill>
                <a:highlight>
                  <a:schemeClr val="lt1"/>
                </a:highlight>
              </a:rPr>
              <a:t>We wrote </a:t>
            </a:r>
            <a:r>
              <a:rPr lang="tr-TR" sz="1400">
                <a:solidFill>
                  <a:srgbClr val="FF0000"/>
                </a:solidFill>
                <a:highlight>
                  <a:srgbClr val="F0F0F0"/>
                </a:highlight>
              </a:rPr>
              <a:t>hello world</a:t>
            </a:r>
            <a:r>
              <a:rPr lang="tr-TR" sz="1400">
                <a:solidFill>
                  <a:srgbClr val="373A3C"/>
                </a:solidFill>
                <a:highlight>
                  <a:schemeClr val="lt1"/>
                </a:highlight>
              </a:rPr>
              <a:t> using </a:t>
            </a:r>
            <a:r>
              <a:rPr lang="tr-TR" sz="1400">
                <a:solidFill>
                  <a:srgbClr val="FF0000"/>
                </a:solidFill>
                <a:highlight>
                  <a:srgbClr val="F0F0F0"/>
                </a:highlight>
              </a:rPr>
              <a:t>print()</a:t>
            </a:r>
            <a:r>
              <a:rPr lang="tr-TR" sz="1400">
                <a:solidFill>
                  <a:srgbClr val="373A3C"/>
                </a:solidFill>
                <a:highlight>
                  <a:schemeClr val="lt1"/>
                </a:highlight>
              </a:rPr>
              <a:t> function. If i need to make a statement at this point, </a:t>
            </a:r>
            <a:r>
              <a:rPr lang="tr-TR" sz="1400">
                <a:solidFill>
                  <a:srgbClr val="FF0000"/>
                </a:solidFill>
                <a:highlight>
                  <a:srgbClr val="F0F0F0"/>
                </a:highlight>
              </a:rPr>
              <a:t>print</a:t>
            </a:r>
            <a:r>
              <a:rPr lang="tr-TR" sz="1400">
                <a:solidFill>
                  <a:srgbClr val="373A3C"/>
                </a:solidFill>
                <a:highlight>
                  <a:schemeClr val="lt1"/>
                </a:highlight>
              </a:rPr>
              <a:t> is the name of a function. print is one of a built in function in python. </a:t>
            </a:r>
            <a:endParaRPr sz="1400">
              <a:solidFill>
                <a:srgbClr val="373A3C"/>
              </a:solidFill>
              <a:highlight>
                <a:schemeClr val="lt1"/>
              </a:highlight>
            </a:endParaRPr>
          </a:p>
          <a:p>
            <a:pPr indent="0" lvl="0" marL="0" rtl="0" algn="l">
              <a:lnSpc>
                <a:spcPct val="115000"/>
              </a:lnSpc>
              <a:spcBef>
                <a:spcPts val="1200"/>
              </a:spcBef>
              <a:spcAft>
                <a:spcPts val="1200"/>
              </a:spcAft>
              <a:buSzPts val="1100"/>
              <a:buNone/>
            </a:pPr>
            <a:r>
              <a:rPr lang="tr-TR">
                <a:solidFill>
                  <a:schemeClr val="dk1"/>
                </a:solidFill>
                <a:latin typeface="Consolas"/>
                <a:ea typeface="Consolas"/>
                <a:cs typeface="Consolas"/>
                <a:sym typeface="Consolas"/>
              </a:rPr>
              <a:t>print(‘Hello World!’)</a:t>
            </a:r>
            <a:endParaRPr>
              <a:solidFill>
                <a:schemeClr val="dk1"/>
              </a:solidFill>
              <a:latin typeface="Consolas"/>
              <a:ea typeface="Consolas"/>
              <a:cs typeface="Consolas"/>
              <a:sym typeface="Consola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175c1af50d1_0_1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8" name="Google Shape;1398;g175c1af50d1_0_1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75c1af50d1_0_5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175c1af50d1_0_5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350">
                <a:solidFill>
                  <a:schemeClr val="dk1"/>
                </a:solidFill>
                <a:highlight>
                  <a:srgbClr val="F5F5F5"/>
                </a:highlight>
                <a:latin typeface="Roboto"/>
                <a:ea typeface="Roboto"/>
                <a:cs typeface="Roboto"/>
                <a:sym typeface="Roboto"/>
              </a:rPr>
              <a:t>evet. Bu derste anlatacaklarım ekranda gösteriliyor. Python'u tanımak için genel bir giriş yapacağız. Bu dersin sonunda python hakkında bilgi sahibi olabilecek ve ilk kodunuzu yazabileceksiniz.</a:t>
            </a:r>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175c1af50d1_0_16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9" name="Google Shape;1679;g175c1af50d1_0_16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0000"/>
              </a:lnSpc>
              <a:spcBef>
                <a:spcPts val="0"/>
              </a:spcBef>
              <a:spcAft>
                <a:spcPts val="0"/>
              </a:spcAft>
              <a:buClr>
                <a:srgbClr val="741B47"/>
              </a:buClr>
              <a:buSzPts val="1400"/>
              <a:buFont typeface="Montserrat"/>
              <a:buChar char="▸"/>
            </a:pPr>
            <a:r>
              <a:rPr lang="tr-TR" sz="1400">
                <a:solidFill>
                  <a:srgbClr val="434343"/>
                </a:solidFill>
                <a:latin typeface="Montserrat"/>
                <a:ea typeface="Montserrat"/>
                <a:cs typeface="Montserrat"/>
                <a:sym typeface="Montserrat"/>
              </a:rPr>
              <a:t>When writing a program, you will need to add </a:t>
            </a:r>
            <a:r>
              <a:rPr b="1" lang="tr-TR" sz="1400">
                <a:solidFill>
                  <a:srgbClr val="0B5394"/>
                </a:solidFill>
                <a:latin typeface="Montserrat"/>
                <a:ea typeface="Montserrat"/>
                <a:cs typeface="Montserrat"/>
                <a:sym typeface="Montserrat"/>
              </a:rPr>
              <a:t>explanatory notes</a:t>
            </a:r>
            <a:r>
              <a:rPr lang="tr-TR" sz="1400">
                <a:solidFill>
                  <a:srgbClr val="434343"/>
                </a:solidFill>
                <a:latin typeface="Montserrat"/>
                <a:ea typeface="Montserrat"/>
                <a:cs typeface="Montserrat"/>
                <a:sym typeface="Montserrat"/>
              </a:rPr>
              <a:t> to others or </a:t>
            </a:r>
            <a:r>
              <a:rPr b="1" lang="tr-TR" sz="1400">
                <a:solidFill>
                  <a:srgbClr val="0B5394"/>
                </a:solidFill>
                <a:latin typeface="Montserrat"/>
                <a:ea typeface="Montserrat"/>
                <a:cs typeface="Montserrat"/>
                <a:sym typeface="Montserrat"/>
              </a:rPr>
              <a:t>even yourself</a:t>
            </a:r>
            <a:r>
              <a:rPr lang="tr-TR" sz="1400">
                <a:solidFill>
                  <a:srgbClr val="434343"/>
                </a:solidFill>
                <a:latin typeface="Montserrat"/>
                <a:ea typeface="Montserrat"/>
                <a:cs typeface="Montserrat"/>
                <a:sym typeface="Montserrat"/>
              </a:rPr>
              <a:t>. </a:t>
            </a:r>
            <a:endParaRPr sz="1400">
              <a:solidFill>
                <a:srgbClr val="434343"/>
              </a:solidFill>
              <a:latin typeface="Montserrat"/>
              <a:ea typeface="Montserrat"/>
              <a:cs typeface="Montserrat"/>
              <a:sym typeface="Montserrat"/>
            </a:endParaRPr>
          </a:p>
          <a:p>
            <a:pPr indent="-317500" lvl="0" marL="457200" rtl="0" algn="just">
              <a:lnSpc>
                <a:spcPct val="110000"/>
              </a:lnSpc>
              <a:spcBef>
                <a:spcPts val="1000"/>
              </a:spcBef>
              <a:spcAft>
                <a:spcPts val="0"/>
              </a:spcAft>
              <a:buClr>
                <a:srgbClr val="741B47"/>
              </a:buClr>
              <a:buSzPts val="1400"/>
              <a:buFont typeface="Montserrat"/>
              <a:buChar char="▸"/>
            </a:pPr>
            <a:r>
              <a:rPr lang="tr-TR" sz="1400">
                <a:solidFill>
                  <a:srgbClr val="434343"/>
                </a:solidFill>
                <a:latin typeface="Montserrat"/>
                <a:ea typeface="Montserrat"/>
                <a:cs typeface="Montserrat"/>
                <a:sym typeface="Montserrat"/>
              </a:rPr>
              <a:t>The longer you write lines, the better you will understand the necessity of this. </a:t>
            </a:r>
            <a:endParaRPr sz="1400">
              <a:solidFill>
                <a:srgbClr val="434343"/>
              </a:solidFill>
              <a:latin typeface="Montserrat"/>
              <a:ea typeface="Montserrat"/>
              <a:cs typeface="Montserrat"/>
              <a:sym typeface="Montserrat"/>
            </a:endParaRPr>
          </a:p>
          <a:p>
            <a:pPr indent="-317500" lvl="0" marL="457200" rtl="0" algn="just">
              <a:lnSpc>
                <a:spcPct val="110000"/>
              </a:lnSpc>
              <a:spcBef>
                <a:spcPts val="1000"/>
              </a:spcBef>
              <a:spcAft>
                <a:spcPts val="1000"/>
              </a:spcAft>
              <a:buClr>
                <a:srgbClr val="741B47"/>
              </a:buClr>
              <a:buSzPts val="1400"/>
              <a:buFont typeface="Montserrat"/>
              <a:buChar char="▸"/>
            </a:pPr>
            <a:r>
              <a:rPr lang="tr-TR" sz="1400">
                <a:solidFill>
                  <a:srgbClr val="434343"/>
                </a:solidFill>
                <a:latin typeface="Montserrat"/>
                <a:ea typeface="Montserrat"/>
                <a:cs typeface="Montserrat"/>
                <a:sym typeface="Montserrat"/>
              </a:rPr>
              <a:t>We can add these explanatory notes to our program as '</a:t>
            </a:r>
            <a:r>
              <a:rPr b="1" lang="tr-TR" sz="1400">
                <a:solidFill>
                  <a:srgbClr val="0B5394"/>
                </a:solidFill>
                <a:latin typeface="Montserrat"/>
                <a:ea typeface="Montserrat"/>
                <a:cs typeface="Montserrat"/>
                <a:sym typeface="Montserrat"/>
              </a:rPr>
              <a:t>comment</a:t>
            </a:r>
            <a:r>
              <a:rPr lang="tr-TR" sz="1400">
                <a:solidFill>
                  <a:srgbClr val="434343"/>
                </a:solidFill>
                <a:latin typeface="Montserrat"/>
                <a:ea typeface="Montserrat"/>
                <a:cs typeface="Montserrat"/>
                <a:sym typeface="Montserrat"/>
              </a:rPr>
              <a:t>' or as '</a:t>
            </a:r>
            <a:r>
              <a:rPr b="1" lang="tr-TR" sz="1400">
                <a:solidFill>
                  <a:srgbClr val="0B5394"/>
                </a:solidFill>
                <a:latin typeface="Montserrat"/>
                <a:ea typeface="Montserrat"/>
                <a:cs typeface="Montserrat"/>
                <a:sym typeface="Montserrat"/>
              </a:rPr>
              <a:t>docstring</a:t>
            </a:r>
            <a:r>
              <a:rPr lang="tr-TR" sz="1400">
                <a:solidFill>
                  <a:srgbClr val="434343"/>
                </a:solidFill>
                <a:latin typeface="Montserrat"/>
                <a:ea typeface="Montserrat"/>
                <a:cs typeface="Montserrat"/>
                <a:sym typeface="Montserrat"/>
              </a:rPr>
              <a:t>' in more detail.</a:t>
            </a:r>
            <a:endParaRPr sz="1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g175c1af50d1_0_16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9" name="Google Shape;1689;g175c1af50d1_0_16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15000"/>
              </a:lnSpc>
              <a:spcBef>
                <a:spcPts val="0"/>
              </a:spcBef>
              <a:spcAft>
                <a:spcPts val="0"/>
              </a:spcAft>
              <a:buClr>
                <a:srgbClr val="373A3C"/>
              </a:buClr>
              <a:buSzPts val="1450"/>
              <a:buChar char="●"/>
            </a:pPr>
            <a:r>
              <a:rPr lang="tr-TR" sz="1450">
                <a:solidFill>
                  <a:srgbClr val="373A3C"/>
                </a:solidFill>
                <a:highlight>
                  <a:srgbClr val="FFFFFF"/>
                </a:highlight>
              </a:rPr>
              <a:t>Single-line comments begin with the hash character 👉🏻</a:t>
            </a:r>
            <a:r>
              <a:rPr lang="tr-TR" sz="1450">
                <a:solidFill>
                  <a:srgbClr val="FF0000"/>
                </a:solidFill>
                <a:highlight>
                  <a:srgbClr val="F0F0F0"/>
                </a:highlight>
                <a:latin typeface="Consolas"/>
                <a:ea typeface="Consolas"/>
                <a:cs typeface="Consolas"/>
                <a:sym typeface="Consolas"/>
              </a:rPr>
              <a:t>#</a:t>
            </a:r>
            <a:r>
              <a:rPr lang="tr-TR" sz="1450">
                <a:solidFill>
                  <a:srgbClr val="373A3C"/>
                </a:solidFill>
                <a:highlight>
                  <a:srgbClr val="FFFFFF"/>
                </a:highlight>
              </a:rPr>
              <a:t> and are terminated by the end of the line. 👉🏻</a:t>
            </a:r>
            <a:r>
              <a:rPr lang="tr-TR" sz="1450">
                <a:solidFill>
                  <a:srgbClr val="FF0000"/>
                </a:solidFill>
                <a:highlight>
                  <a:srgbClr val="F0F0F0"/>
                </a:highlight>
                <a:latin typeface="Consolas"/>
                <a:ea typeface="Consolas"/>
                <a:cs typeface="Consolas"/>
                <a:sym typeface="Consolas"/>
              </a:rPr>
              <a:t>#</a:t>
            </a:r>
            <a:r>
              <a:rPr lang="tr-TR" sz="1450">
                <a:solidFill>
                  <a:srgbClr val="373A3C"/>
                </a:solidFill>
                <a:highlight>
                  <a:srgbClr val="FFFFFF"/>
                </a:highlight>
              </a:rPr>
              <a:t> sign converts all subsequent characters to the comment form that Python does nothing.</a:t>
            </a:r>
            <a:endParaRPr sz="1450">
              <a:solidFill>
                <a:srgbClr val="373A3C"/>
              </a:solidFill>
              <a:highlight>
                <a:srgbClr val="FFFFFF"/>
              </a:highlight>
            </a:endParaRPr>
          </a:p>
          <a:p>
            <a:pPr indent="0" lvl="0" marL="0" rtl="0" algn="l">
              <a:spcBef>
                <a:spcPts val="1200"/>
              </a:spcBef>
              <a:spcAft>
                <a:spcPts val="0"/>
              </a:spcAft>
              <a:buNone/>
            </a:pPr>
            <a:r>
              <a:rPr lang="tr-TR" sz="1400">
                <a:solidFill>
                  <a:srgbClr val="38761D"/>
                </a:solidFill>
                <a:latin typeface="Consolas"/>
                <a:ea typeface="Consolas"/>
                <a:cs typeface="Consolas"/>
                <a:sym typeface="Consolas"/>
              </a:rPr>
              <a:t># This is a single line comment</a:t>
            </a:r>
            <a:endParaRPr sz="5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175c1af50d1_0_16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8" name="Google Shape;1698;g175c1af50d1_0_16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when we run this nothing comes out. yes now let’s see multi line comments.</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'hello'</a:t>
            </a:r>
            <a:r>
              <a:rPr lang="tr-TR" sz="1400">
                <a:solidFill>
                  <a:srgbClr val="434343"/>
                </a:solidFill>
                <a:latin typeface="Consolas"/>
                <a:ea typeface="Consolas"/>
                <a:cs typeface="Consolas"/>
                <a:sym typeface="Consolas"/>
              </a:rPr>
              <a:t>)</a:t>
            </a:r>
            <a:r>
              <a:rPr lang="tr-TR" sz="1400">
                <a:solidFill>
                  <a:srgbClr val="38761D"/>
                </a:solidFill>
                <a:latin typeface="Consolas"/>
                <a:ea typeface="Consolas"/>
                <a:cs typeface="Consolas"/>
                <a:sym typeface="Consolas"/>
              </a:rPr>
              <a:t>  # This is an inline comment</a:t>
            </a:r>
            <a:endParaRPr sz="1400">
              <a:solidFill>
                <a:srgbClr val="38761D"/>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g175c1af50d1_0_16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6" name="Google Shape;1716;g175c1af50d1_0_16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'hello'</a:t>
            </a:r>
            <a:r>
              <a:rPr lang="tr-TR" sz="1400">
                <a:solidFill>
                  <a:srgbClr val="434343"/>
                </a:solidFill>
                <a:latin typeface="Consolas"/>
                <a:ea typeface="Consolas"/>
                <a:cs typeface="Consolas"/>
                <a:sym typeface="Consolas"/>
              </a:rPr>
              <a:t>)</a:t>
            </a:r>
            <a:r>
              <a:rPr lang="tr-TR" sz="1400">
                <a:solidFill>
                  <a:srgbClr val="38761D"/>
                </a:solidFill>
                <a:latin typeface="Consolas"/>
                <a:ea typeface="Consolas"/>
                <a:cs typeface="Consolas"/>
                <a:sym typeface="Consolas"/>
              </a:rPr>
              <a:t>  </a:t>
            </a:r>
            <a:endParaRPr sz="1400">
              <a:solidFill>
                <a:srgbClr val="38761D"/>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38761D"/>
                </a:solidFill>
                <a:latin typeface="Consolas"/>
                <a:ea typeface="Consolas"/>
                <a:cs typeface="Consolas"/>
                <a:sym typeface="Consolas"/>
              </a:rPr>
              <a:t># First multi-line comment</a:t>
            </a:r>
            <a:endParaRPr sz="1400">
              <a:solidFill>
                <a:srgbClr val="38761D"/>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38761D"/>
                </a:solidFill>
                <a:latin typeface="Consolas"/>
                <a:ea typeface="Consolas"/>
                <a:cs typeface="Consolas"/>
                <a:sym typeface="Consolas"/>
              </a:rPr>
              <a:t># Second multi-line comment</a:t>
            </a:r>
            <a:endParaRPr sz="1400">
              <a:solidFill>
                <a:srgbClr val="38761D"/>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38761D"/>
                </a:solidFill>
                <a:latin typeface="Consolas"/>
                <a:ea typeface="Consolas"/>
                <a:cs typeface="Consolas"/>
                <a:sym typeface="Consolas"/>
              </a:rPr>
              <a:t># Third multi-line comment</a:t>
            </a:r>
            <a:endParaRPr sz="1400">
              <a:latin typeface="Consolas"/>
              <a:ea typeface="Consolas"/>
              <a:cs typeface="Consolas"/>
              <a:sym typeface="Consola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g175c1af50d1_0_16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6" name="Google Shape;1726;g175c1af50d1_0_16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15000"/>
              </a:lnSpc>
              <a:spcBef>
                <a:spcPts val="0"/>
              </a:spcBef>
              <a:spcAft>
                <a:spcPts val="0"/>
              </a:spcAft>
              <a:buClr>
                <a:srgbClr val="712B29"/>
              </a:buClr>
              <a:buSzPts val="1450"/>
              <a:buChar char="●"/>
            </a:pPr>
            <a:r>
              <a:rPr lang="tr-TR" sz="1450">
                <a:solidFill>
                  <a:schemeClr val="dk1"/>
                </a:solidFill>
              </a:rPr>
              <a:t>More comments don't necessarily need to be better. If code is self-explanatory, comments are unnecessary.</a:t>
            </a:r>
            <a:endParaRPr sz="1450">
              <a:solidFill>
                <a:schemeClr val="dk1"/>
              </a:solidFill>
            </a:endParaRPr>
          </a:p>
          <a:p>
            <a:pPr indent="-320675" lvl="0" marL="457200" rtl="0" algn="l">
              <a:lnSpc>
                <a:spcPct val="115000"/>
              </a:lnSpc>
              <a:spcBef>
                <a:spcPts val="0"/>
              </a:spcBef>
              <a:spcAft>
                <a:spcPts val="0"/>
              </a:spcAft>
              <a:buClr>
                <a:srgbClr val="712B29"/>
              </a:buClr>
              <a:buSzPts val="1450"/>
              <a:buChar char="●"/>
            </a:pPr>
            <a:r>
              <a:rPr lang="tr-TR" sz="1450">
                <a:solidFill>
                  <a:schemeClr val="dk1"/>
                </a:solidFill>
              </a:rPr>
              <a:t>Do not make unnecessary comments. Usually, comments should answer the question why as opposed to what. it is nothing to do with “what”</a:t>
            </a:r>
            <a:endParaRPr sz="1450">
              <a:solidFill>
                <a:schemeClr val="dk1"/>
              </a:solidFill>
            </a:endParaRPr>
          </a:p>
          <a:p>
            <a:pPr indent="-320675" lvl="0" marL="457200" rtl="0" algn="l">
              <a:lnSpc>
                <a:spcPct val="115000"/>
              </a:lnSpc>
              <a:spcBef>
                <a:spcPts val="0"/>
              </a:spcBef>
              <a:spcAft>
                <a:spcPts val="0"/>
              </a:spcAft>
              <a:buClr>
                <a:srgbClr val="712B29"/>
              </a:buClr>
              <a:buSzPts val="1450"/>
              <a:buChar char="●"/>
            </a:pPr>
            <a:r>
              <a:rPr lang="tr-TR" sz="1450">
                <a:solidFill>
                  <a:schemeClr val="dk1"/>
                </a:solidFill>
              </a:rPr>
              <a:t>When necessary, update your comment. Be sure that your comments will not be in contradiction to the code you typed.</a:t>
            </a:r>
            <a:endParaRPr sz="1450">
              <a:solidFill>
                <a:srgbClr val="373A3C"/>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tr-TR" sz="1450">
                <a:solidFill>
                  <a:srgbClr val="373A3C"/>
                </a:solidFill>
                <a:highlight>
                  <a:srgbClr val="FFFFFF"/>
                </a:highlight>
              </a:rPr>
              <a:t>Apart from the well-readable syntax itself, in writing Python programs, there are other important things that contribute to understandability of your program. I assume that you are familiar with comments and how they help in understanding codes.</a:t>
            </a:r>
            <a:endParaRPr sz="1450">
              <a:solidFill>
                <a:srgbClr val="373A3C"/>
              </a:solidFill>
              <a:highlight>
                <a:srgbClr val="FFFFFF"/>
              </a:highlight>
            </a:endParaRPr>
          </a:p>
          <a:p>
            <a:pPr indent="0" lvl="0" marL="0" rtl="0" algn="l">
              <a:lnSpc>
                <a:spcPct val="115000"/>
              </a:lnSpc>
              <a:spcBef>
                <a:spcPts val="1200"/>
              </a:spcBef>
              <a:spcAft>
                <a:spcPts val="1200"/>
              </a:spcAft>
              <a:buSzPts val="1100"/>
              <a:buNone/>
            </a:pPr>
            <a:r>
              <a:rPr lang="tr-TR" sz="1450">
                <a:solidFill>
                  <a:srgbClr val="373A3C"/>
                </a:solidFill>
                <a:highlight>
                  <a:srgbClr val="FFFFFF"/>
                </a:highlight>
              </a:rPr>
              <a:t>In the real programming world, comments become especially important as the program gets bigger and more complicated. Without using them, things may get confusing for other developers who see your code for the first time. It may get confusing even for you within a couple of months after writing the program.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75c1af50d1_0_5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175c1af50d1_0_5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350">
                <a:solidFill>
                  <a:schemeClr val="dk1"/>
                </a:solidFill>
                <a:highlight>
                  <a:srgbClr val="F5F5F5"/>
                </a:highlight>
                <a:latin typeface="Roboto"/>
                <a:ea typeface="Roboto"/>
                <a:cs typeface="Roboto"/>
                <a:sym typeface="Roboto"/>
              </a:rPr>
              <a:t>IT adlı birinin anatomik vücudunu düşünün. Bilişim alanındaki tüm içerikleri bir bedene benzetecek olursak öğreneceğiniz bu programlama dili bu bedenin damarlarında akan kandır arkadaşlar. Sana hayat verir. BT'nin tüm bileşenlerine hayat verir. İşte bu yeni hayata Python ile adım atacağız. ve ne olduğunu biliyorsun. çok şanslısınız arkadaşlar Evet bu doğru. şanslısın. Muhtemelen en az 2 dil biliyorsun, değil mi? Aranızda anadili İngilizce olan var mı? bir türk atasözünde ne der : bir lisan bir insan. bir dil bir kişidir. şöyle derdik. bir dili o dili bilen başkalarıyla iletişim kurmak için kullanırız, değil mi? Aynen böyle, bilgisayar programlama dili python kullanarak bilgisayarlarla konuşmayı öğreneceğiz. bu harika bir şey değil mi?</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75c1af50d1_0_5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g175c1af50d1_0_5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Clr>
                <a:schemeClr val="dk1"/>
              </a:buClr>
              <a:buSzPts val="1100"/>
              <a:buFont typeface="Arial"/>
              <a:buNone/>
            </a:pPr>
            <a:r>
              <a:rPr lang="tr-TR" sz="1350">
                <a:solidFill>
                  <a:schemeClr val="dk1"/>
                </a:solidFill>
                <a:highlight>
                  <a:srgbClr val="F5F5F5"/>
                </a:highlight>
                <a:latin typeface="Roboto"/>
                <a:ea typeface="Roboto"/>
                <a:cs typeface="Roboto"/>
                <a:sym typeface="Roboto"/>
              </a:rPr>
              <a:t>Python, yorumlanmış, üst düzey, genel amaçlı bir programlama dilidir. Hollandalı bir adam olan Guido van Rossum tarafından düzenlendi. ve ilk olarak 1991'de piyasaya sürülen Python'un tasarım felsefesi, dikkat çekici kolay anlaşılır kullanımıyla kodun okunabilirliğini vurgular.</a:t>
            </a:r>
            <a:endParaRPr sz="1350">
              <a:solidFill>
                <a:schemeClr val="dk1"/>
              </a:solidFill>
              <a:highlight>
                <a:srgbClr val="F5F5F5"/>
              </a:highlight>
              <a:latin typeface="Roboto"/>
              <a:ea typeface="Roboto"/>
              <a:cs typeface="Roboto"/>
              <a:sym typeface="Roboto"/>
            </a:endParaRPr>
          </a:p>
          <a:p>
            <a:pPr indent="0" lvl="0" marL="0" rtl="0" algn="just">
              <a:lnSpc>
                <a:spcPct val="110000"/>
              </a:lnSpc>
              <a:spcBef>
                <a:spcPts val="600"/>
              </a:spcBef>
              <a:spcAft>
                <a:spcPts val="0"/>
              </a:spcAft>
              <a:buClr>
                <a:schemeClr val="dk1"/>
              </a:buClr>
              <a:buSzPts val="1100"/>
              <a:buFont typeface="Arial"/>
              <a:buNone/>
            </a:pPr>
            <a:r>
              <a:t/>
            </a:r>
            <a:endParaRPr sz="1350">
              <a:solidFill>
                <a:schemeClr val="dk1"/>
              </a:solidFill>
              <a:highlight>
                <a:srgbClr val="F5F5F5"/>
              </a:highlight>
              <a:latin typeface="Roboto"/>
              <a:ea typeface="Roboto"/>
              <a:cs typeface="Roboto"/>
              <a:sym typeface="Roboto"/>
            </a:endParaRPr>
          </a:p>
          <a:p>
            <a:pPr indent="0" lvl="0" marL="0" rtl="0" algn="just">
              <a:lnSpc>
                <a:spcPct val="110000"/>
              </a:lnSpc>
              <a:spcBef>
                <a:spcPts val="600"/>
              </a:spcBef>
              <a:spcAft>
                <a:spcPts val="0"/>
              </a:spcAft>
              <a:buClr>
                <a:schemeClr val="dk1"/>
              </a:buClr>
              <a:buSzPts val="1100"/>
              <a:buFont typeface="Arial"/>
              <a:buNone/>
            </a:pPr>
            <a:r>
              <a:rPr lang="tr-TR" sz="1350">
                <a:solidFill>
                  <a:schemeClr val="dk1"/>
                </a:solidFill>
                <a:highlight>
                  <a:srgbClr val="F5F5F5"/>
                </a:highlight>
                <a:latin typeface="Roboto"/>
                <a:ea typeface="Roboto"/>
                <a:cs typeface="Roboto"/>
                <a:sym typeface="Roboto"/>
              </a:rPr>
              <a:t>Tahmin edebileceğiniz gibi Python bir programlama dilidir (Java, C++, R, Ruby vb. gibi). Diğer programlama dilleri gibi önünüzdeki makineyi yani bilgisayarı kontrol etmenizi sağlar.</a:t>
            </a:r>
            <a:endParaRPr sz="1350">
              <a:solidFill>
                <a:schemeClr val="dk1"/>
              </a:solidFill>
              <a:highlight>
                <a:srgbClr val="F5F5F5"/>
              </a:highlight>
              <a:latin typeface="Roboto"/>
              <a:ea typeface="Roboto"/>
              <a:cs typeface="Roboto"/>
              <a:sym typeface="Roboto"/>
            </a:endParaRPr>
          </a:p>
          <a:p>
            <a:pPr indent="0" lvl="0" marL="0" rtl="0" algn="just">
              <a:lnSpc>
                <a:spcPct val="110000"/>
              </a:lnSpc>
              <a:spcBef>
                <a:spcPts val="600"/>
              </a:spcBef>
              <a:spcAft>
                <a:spcPts val="0"/>
              </a:spcAft>
              <a:buClr>
                <a:schemeClr val="dk1"/>
              </a:buClr>
              <a:buSzPts val="1100"/>
              <a:buFont typeface="Arial"/>
              <a:buNone/>
            </a:pPr>
            <a:r>
              <a:rPr lang="tr-TR" sz="1350">
                <a:solidFill>
                  <a:schemeClr val="dk1"/>
                </a:solidFill>
                <a:highlight>
                  <a:srgbClr val="F5F5F5"/>
                </a:highlight>
                <a:latin typeface="Roboto"/>
                <a:ea typeface="Roboto"/>
                <a:cs typeface="Roboto"/>
                <a:sym typeface="Roboto"/>
              </a:rPr>
              <a:t>BT endüstrisi, aşağıdakileri kullanan Veri bilimi uygulamalarıyla patlama yaşıyor,</a:t>
            </a:r>
            <a:endParaRPr sz="1350">
              <a:solidFill>
                <a:schemeClr val="dk1"/>
              </a:solidFill>
              <a:highlight>
                <a:srgbClr val="F5F5F5"/>
              </a:highlight>
              <a:latin typeface="Roboto"/>
              <a:ea typeface="Roboto"/>
              <a:cs typeface="Roboto"/>
              <a:sym typeface="Roboto"/>
            </a:endParaRPr>
          </a:p>
          <a:p>
            <a:pPr indent="0" lvl="0" marL="0" rtl="0" algn="just">
              <a:lnSpc>
                <a:spcPct val="110000"/>
              </a:lnSpc>
              <a:spcBef>
                <a:spcPts val="600"/>
              </a:spcBef>
              <a:spcAft>
                <a:spcPts val="0"/>
              </a:spcAft>
              <a:buClr>
                <a:schemeClr val="dk1"/>
              </a:buClr>
              <a:buSzPts val="1100"/>
              <a:buFont typeface="Arial"/>
              <a:buNone/>
            </a:pPr>
            <a:r>
              <a:rPr lang="tr-TR" sz="1350">
                <a:solidFill>
                  <a:schemeClr val="dk1"/>
                </a:solidFill>
                <a:highlight>
                  <a:srgbClr val="F5F5F5"/>
                </a:highlight>
                <a:latin typeface="Roboto"/>
                <a:ea typeface="Roboto"/>
                <a:cs typeface="Roboto"/>
                <a:sym typeface="Roboto"/>
              </a:rPr>
              <a:t>Yapay zeka,</a:t>
            </a:r>
            <a:endParaRPr sz="1350">
              <a:solidFill>
                <a:schemeClr val="dk1"/>
              </a:solidFill>
              <a:highlight>
                <a:srgbClr val="F5F5F5"/>
              </a:highlight>
              <a:latin typeface="Roboto"/>
              <a:ea typeface="Roboto"/>
              <a:cs typeface="Roboto"/>
              <a:sym typeface="Roboto"/>
            </a:endParaRPr>
          </a:p>
          <a:p>
            <a:pPr indent="0" lvl="0" marL="0" rtl="0" algn="just">
              <a:lnSpc>
                <a:spcPct val="110000"/>
              </a:lnSpc>
              <a:spcBef>
                <a:spcPts val="600"/>
              </a:spcBef>
              <a:spcAft>
                <a:spcPts val="0"/>
              </a:spcAft>
              <a:buClr>
                <a:schemeClr val="dk1"/>
              </a:buClr>
              <a:buSzPts val="1100"/>
              <a:buFont typeface="Arial"/>
              <a:buNone/>
            </a:pPr>
            <a:r>
              <a:rPr lang="tr-TR" sz="1350">
                <a:solidFill>
                  <a:schemeClr val="dk1"/>
                </a:solidFill>
                <a:highlight>
                  <a:srgbClr val="F5F5F5"/>
                </a:highlight>
                <a:latin typeface="Roboto"/>
                <a:ea typeface="Roboto"/>
                <a:cs typeface="Roboto"/>
                <a:sym typeface="Roboto"/>
              </a:rPr>
              <a:t>Derin öğrenme ve</a:t>
            </a:r>
            <a:endParaRPr sz="1350">
              <a:solidFill>
                <a:schemeClr val="dk1"/>
              </a:solidFill>
              <a:highlight>
                <a:srgbClr val="F5F5F5"/>
              </a:highlight>
              <a:latin typeface="Roboto"/>
              <a:ea typeface="Roboto"/>
              <a:cs typeface="Roboto"/>
              <a:sym typeface="Roboto"/>
            </a:endParaRPr>
          </a:p>
          <a:p>
            <a:pPr indent="0" lvl="0" marL="0" rtl="0" algn="just">
              <a:lnSpc>
                <a:spcPct val="110000"/>
              </a:lnSpc>
              <a:spcBef>
                <a:spcPts val="600"/>
              </a:spcBef>
              <a:spcAft>
                <a:spcPts val="0"/>
              </a:spcAft>
              <a:buClr>
                <a:schemeClr val="dk1"/>
              </a:buClr>
              <a:buSzPts val="1100"/>
              <a:buFont typeface="Arial"/>
              <a:buNone/>
            </a:pPr>
            <a:r>
              <a:rPr lang="tr-TR" sz="1350">
                <a:solidFill>
                  <a:schemeClr val="dk1"/>
                </a:solidFill>
                <a:highlight>
                  <a:srgbClr val="F5F5F5"/>
                </a:highlight>
                <a:latin typeface="Roboto"/>
                <a:ea typeface="Roboto"/>
                <a:cs typeface="Roboto"/>
                <a:sym typeface="Roboto"/>
              </a:rPr>
              <a:t>Makine öğrenimi algoritmaları.</a:t>
            </a:r>
            <a:endParaRPr sz="1350">
              <a:solidFill>
                <a:schemeClr val="dk1"/>
              </a:solidFill>
              <a:highlight>
                <a:srgbClr val="F5F5F5"/>
              </a:highlight>
              <a:latin typeface="Roboto"/>
              <a:ea typeface="Roboto"/>
              <a:cs typeface="Roboto"/>
              <a:sym typeface="Roboto"/>
            </a:endParaRPr>
          </a:p>
          <a:p>
            <a:pPr indent="0" lvl="0" marL="0" rtl="0" algn="just">
              <a:lnSpc>
                <a:spcPct val="110000"/>
              </a:lnSpc>
              <a:spcBef>
                <a:spcPts val="600"/>
              </a:spcBef>
              <a:spcAft>
                <a:spcPts val="0"/>
              </a:spcAft>
              <a:buClr>
                <a:schemeClr val="dk1"/>
              </a:buClr>
              <a:buSzPts val="1100"/>
              <a:buFont typeface="Arial"/>
              <a:buNone/>
            </a:pPr>
            <a:r>
              <a:rPr lang="tr-TR" sz="1350">
                <a:solidFill>
                  <a:schemeClr val="dk1"/>
                </a:solidFill>
                <a:highlight>
                  <a:srgbClr val="F5F5F5"/>
                </a:highlight>
                <a:latin typeface="Roboto"/>
                <a:ea typeface="Roboto"/>
                <a:cs typeface="Roboto"/>
                <a:sym typeface="Roboto"/>
              </a:rPr>
              <a:t>Python bu alanda en çok kullanılan teknolojidir. Yeni çağ uygulamalarıyla birlikte bir Python geliştiricisine olan talep de arttı.</a:t>
            </a:r>
            <a:endParaRPr sz="1350">
              <a:solidFill>
                <a:schemeClr val="dk1"/>
              </a:solidFill>
              <a:highlight>
                <a:srgbClr val="F5F5F5"/>
              </a:highlight>
              <a:latin typeface="Roboto"/>
              <a:ea typeface="Roboto"/>
              <a:cs typeface="Roboto"/>
              <a:sym typeface="Roboto"/>
            </a:endParaRPr>
          </a:p>
          <a:p>
            <a:pPr indent="0" lvl="0" marL="0" rtl="0" algn="just">
              <a:lnSpc>
                <a:spcPct val="110000"/>
              </a:lnSpc>
              <a:spcBef>
                <a:spcPts val="600"/>
              </a:spcBef>
              <a:spcAft>
                <a:spcPts val="0"/>
              </a:spcAft>
              <a:buClr>
                <a:schemeClr val="dk1"/>
              </a:buClr>
              <a:buSzPts val="1100"/>
              <a:buFont typeface="Arial"/>
              <a:buNone/>
            </a:pPr>
            <a:r>
              <a:rPr lang="tr-TR" sz="1350">
                <a:solidFill>
                  <a:schemeClr val="dk1"/>
                </a:solidFill>
                <a:highlight>
                  <a:srgbClr val="F5F5F5"/>
                </a:highlight>
                <a:latin typeface="Roboto"/>
                <a:ea typeface="Roboto"/>
                <a:cs typeface="Roboto"/>
                <a:sym typeface="Roboto"/>
              </a:rPr>
              <a:t>Programlar bu dil ile çok hızlı bir şekilde geliştirilebilir. Ayrıca Python programlama dilinin basit ve temiz söz dizimi, onu birçok programcı tarafından tercih edilen bir dil haline getirmiştir. Program yazmak ve başkaları tarafından yazılmış bir programı okumak kolaydır. Bu nedenle, özellikle Veri Biliminde yaygın olarak kullanılmaktadır ve son yıllarda çok sayıda talep almıştır.</a:t>
            </a:r>
            <a:endParaRPr b="1" sz="1300">
              <a:solidFill>
                <a:srgbClr val="0B5394"/>
              </a:solidFill>
              <a:latin typeface="Raleway"/>
              <a:ea typeface="Raleway"/>
              <a:cs typeface="Raleway"/>
              <a:sym typeface="Raleway"/>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75c1af50d1_0_5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175c1af50d1_0_5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tr-TR" sz="1350">
                <a:solidFill>
                  <a:schemeClr val="dk1"/>
                </a:solidFill>
                <a:highlight>
                  <a:srgbClr val="D2E3FC"/>
                </a:highlight>
                <a:latin typeface="Roboto"/>
                <a:ea typeface="Roboto"/>
                <a:cs typeface="Roboto"/>
                <a:sym typeface="Roboto"/>
              </a:rPr>
              <a:t>ve python'un öğretilmesinin doğru olup olmadığını göreceğiz.</a:t>
            </a:r>
            <a:r>
              <a:rPr lang="tr-TR" sz="1350">
                <a:solidFill>
                  <a:schemeClr val="dk1"/>
                </a:solidFill>
                <a:highlight>
                  <a:srgbClr val="F5F5F5"/>
                </a:highlight>
                <a:latin typeface="Roboto"/>
                <a:ea typeface="Roboto"/>
                <a:cs typeface="Roboto"/>
                <a:sym typeface="Roboto"/>
              </a:rPr>
              <a:t> her neyse. LMS'de ders öncesi içeriklerde bu tür videoları kullandığımız Microsoft Developers tarafından üretilen python'a giriş ile ilgili kısa bir video izleyelim. Youtube'da python'un video serisi var. Bu video derslere bir göz atmanızı şiddetle tavsiye ederim.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75c1af50d1_0_5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g175c1af50d1_0_5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Clr>
                <a:schemeClr val="dk1"/>
              </a:buClr>
              <a:buSzPts val="1100"/>
              <a:buFont typeface="Arial"/>
              <a:buNone/>
            </a:pPr>
            <a:r>
              <a:rPr lang="tr-TR" sz="1350">
                <a:solidFill>
                  <a:schemeClr val="dk1"/>
                </a:solidFill>
                <a:highlight>
                  <a:srgbClr val="D2E3FC"/>
                </a:highlight>
                <a:latin typeface="Roboto"/>
                <a:ea typeface="Roboto"/>
                <a:cs typeface="Roboto"/>
                <a:sym typeface="Roboto"/>
              </a:rPr>
              <a:t>Teknik altyapılarını Python kullanarak oluşturan birinci sınıf şirketlerden ve kurumlardan bazıları.</a:t>
            </a:r>
            <a:endParaRPr sz="1350">
              <a:solidFill>
                <a:schemeClr val="dk1"/>
              </a:solidFill>
              <a:highlight>
                <a:srgbClr val="F5F5F5"/>
              </a:highlight>
              <a:latin typeface="Roboto"/>
              <a:ea typeface="Roboto"/>
              <a:cs typeface="Roboto"/>
              <a:sym typeface="Roboto"/>
            </a:endParaRPr>
          </a:p>
          <a:p>
            <a:pPr indent="0" lvl="0" marL="0" rtl="0" algn="just">
              <a:lnSpc>
                <a:spcPct val="110000"/>
              </a:lnSpc>
              <a:spcBef>
                <a:spcPts val="600"/>
              </a:spcBef>
              <a:spcAft>
                <a:spcPts val="0"/>
              </a:spcAft>
              <a:buClr>
                <a:schemeClr val="dk1"/>
              </a:buClr>
              <a:buSzPts val="1100"/>
              <a:buFont typeface="Arial"/>
              <a:buNone/>
            </a:pPr>
            <a:r>
              <a:rPr lang="tr-TR" sz="1350">
                <a:solidFill>
                  <a:schemeClr val="dk1"/>
                </a:solidFill>
                <a:highlight>
                  <a:srgbClr val="F5F5F5"/>
                </a:highlight>
                <a:latin typeface="Roboto"/>
                <a:ea typeface="Roboto"/>
                <a:cs typeface="Roboto"/>
                <a:sym typeface="Roboto"/>
              </a:rPr>
              <a:t>Evet, hayal edebiliyor musun? Bu devasa şirketler Python'u birincil dil olarak kullanıyor. google arama makinesi. netflix Video öneri sistemi. NASA tarafından kullanılan karmaşık uzay araştırma programları. hepsi python tarafından yaratılmıştır.</a:t>
            </a:r>
            <a:endParaRPr sz="1400">
              <a:solidFill>
                <a:srgbClr val="3A3F5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75c1af50d1_0_6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g175c1af50d1_0_6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228600" marR="558800" rtl="0" algn="l">
              <a:lnSpc>
                <a:spcPct val="155555"/>
              </a:lnSpc>
              <a:spcBef>
                <a:spcPts val="0"/>
              </a:spcBef>
              <a:spcAft>
                <a:spcPts val="0"/>
              </a:spcAft>
              <a:buSzPts val="1100"/>
              <a:buNone/>
            </a:pPr>
            <a:r>
              <a:rPr lang="tr-TR" sz="1350">
                <a:solidFill>
                  <a:schemeClr val="dk1"/>
                </a:solidFill>
                <a:highlight>
                  <a:srgbClr val="F5F5F5"/>
                </a:highlight>
                <a:latin typeface="Roboto"/>
                <a:ea typeface="Roboto"/>
                <a:cs typeface="Roboto"/>
                <a:sym typeface="Roboto"/>
              </a:rPr>
              <a:t>bunlara hızlıca göz atacağız. GitHub'ın popüler kod paylaşım sitesinin kullanımına ilişkin 2021 State of the Octoverse raporuna göre Python, GitHub'da ilk kez 2019 yılında Java'yı geçerek GitHub'da en popüler ikinci dil haline geldi.</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75c1af50d1_0_6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g175c1af50d1_0_6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7" name="Google Shape;17;p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2" name="Google Shape;22;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3" name="Google Shape;23;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30" name="Google Shape;30;p5"/>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a:lvl1pPr>
            <a:lvl2pPr indent="-342900" lvl="1" marL="914400" algn="l">
              <a:lnSpc>
                <a:spcPct val="110000"/>
              </a:lnSpc>
              <a:spcBef>
                <a:spcPts val="600"/>
              </a:spcBef>
              <a:spcAft>
                <a:spcPts val="0"/>
              </a:spcAft>
              <a:buClr>
                <a:srgbClr val="741B47"/>
              </a:buClr>
              <a:buSzPts val="1800"/>
              <a:buChar char="▹"/>
              <a:defRPr/>
            </a:lvl2pPr>
            <a:lvl3pPr indent="-342900" lvl="2" marL="1371600" algn="l">
              <a:lnSpc>
                <a:spcPct val="110000"/>
              </a:lnSpc>
              <a:spcBef>
                <a:spcPts val="600"/>
              </a:spcBef>
              <a:spcAft>
                <a:spcPts val="0"/>
              </a:spcAft>
              <a:buClr>
                <a:srgbClr val="741B47"/>
              </a:buClr>
              <a:buSzPts val="1800"/>
              <a:buChar char="▹"/>
              <a:defRPr/>
            </a:lvl3pPr>
            <a:lvl4pPr indent="-355600" lvl="3" marL="1828800" algn="l">
              <a:lnSpc>
                <a:spcPct val="110000"/>
              </a:lnSpc>
              <a:spcBef>
                <a:spcPts val="600"/>
              </a:spcBef>
              <a:spcAft>
                <a:spcPts val="0"/>
              </a:spcAft>
              <a:buClr>
                <a:srgbClr val="741B47"/>
              </a:buClr>
              <a:buSzPts val="2000"/>
              <a:buChar char="▹"/>
              <a:defRPr/>
            </a:lvl4pPr>
            <a:lvl5pPr indent="-355600" lvl="4" marL="2286000" algn="l">
              <a:lnSpc>
                <a:spcPct val="110000"/>
              </a:lnSpc>
              <a:spcBef>
                <a:spcPts val="600"/>
              </a:spcBef>
              <a:spcAft>
                <a:spcPts val="0"/>
              </a:spcAft>
              <a:buClr>
                <a:srgbClr val="741B47"/>
              </a:buClr>
              <a:buSzPts val="2000"/>
              <a:buChar char="▹"/>
              <a:defRPr/>
            </a:lvl5pPr>
            <a:lvl6pPr indent="-355600" lvl="5" marL="2743200" algn="l">
              <a:lnSpc>
                <a:spcPct val="110000"/>
              </a:lnSpc>
              <a:spcBef>
                <a:spcPts val="600"/>
              </a:spcBef>
              <a:spcAft>
                <a:spcPts val="0"/>
              </a:spcAft>
              <a:buClr>
                <a:srgbClr val="741B47"/>
              </a:buClr>
              <a:buSzPts val="2000"/>
              <a:buChar char="▹"/>
              <a:defRPr/>
            </a:lvl6pPr>
            <a:lvl7pPr indent="-355600" lvl="6" marL="3200400" algn="l">
              <a:lnSpc>
                <a:spcPct val="110000"/>
              </a:lnSpc>
              <a:spcBef>
                <a:spcPts val="600"/>
              </a:spcBef>
              <a:spcAft>
                <a:spcPts val="0"/>
              </a:spcAft>
              <a:buClr>
                <a:srgbClr val="741B47"/>
              </a:buClr>
              <a:buSzPts val="2000"/>
              <a:buChar char="▹"/>
              <a:defRPr/>
            </a:lvl7pPr>
            <a:lvl8pPr indent="-355600" lvl="7" marL="3657600" algn="l">
              <a:lnSpc>
                <a:spcPct val="110000"/>
              </a:lnSpc>
              <a:spcBef>
                <a:spcPts val="600"/>
              </a:spcBef>
              <a:spcAft>
                <a:spcPts val="0"/>
              </a:spcAft>
              <a:buClr>
                <a:srgbClr val="741B47"/>
              </a:buClr>
              <a:buSzPts val="2000"/>
              <a:buChar char="▹"/>
              <a:defRPr/>
            </a:lvl8pPr>
            <a:lvl9pPr indent="-355600" lvl="8" marL="4114800" algn="l">
              <a:lnSpc>
                <a:spcPct val="110000"/>
              </a:lnSpc>
              <a:spcBef>
                <a:spcPts val="600"/>
              </a:spcBef>
              <a:spcAft>
                <a:spcPts val="0"/>
              </a:spcAft>
              <a:buClr>
                <a:srgbClr val="741B47"/>
              </a:buClr>
              <a:buSzPts val="2000"/>
              <a:buChar char="▹"/>
              <a:defRPr/>
            </a:lvl9pPr>
          </a:lstStyle>
          <a:p/>
        </p:txBody>
      </p:sp>
      <p:sp>
        <p:nvSpPr>
          <p:cNvPr id="31" name="Google Shape;31;p5"/>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1A0CF"/>
              </a:solidFill>
              <a:latin typeface="Arial"/>
              <a:ea typeface="Arial"/>
              <a:cs typeface="Arial"/>
              <a:sym typeface="Arial"/>
            </a:endParaRPr>
          </a:p>
        </p:txBody>
      </p:sp>
      <p:sp>
        <p:nvSpPr>
          <p:cNvPr id="36" name="Google Shape;36;p6"/>
          <p:cNvSpPr txBox="1"/>
          <p:nvPr>
            <p:ph idx="1" type="body"/>
          </p:nvPr>
        </p:nvSpPr>
        <p:spPr>
          <a:xfrm>
            <a:off x="457200" y="1462350"/>
            <a:ext cx="4369500" cy="34416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sz="1800"/>
            </a:lvl1pPr>
            <a:lvl2pPr indent="-342900" lvl="1" marL="914400" algn="l">
              <a:lnSpc>
                <a:spcPct val="110000"/>
              </a:lnSpc>
              <a:spcBef>
                <a:spcPts val="600"/>
              </a:spcBef>
              <a:spcAft>
                <a:spcPts val="0"/>
              </a:spcAft>
              <a:buClr>
                <a:srgbClr val="741B47"/>
              </a:buClr>
              <a:buSzPts val="1800"/>
              <a:buChar char="▹"/>
              <a:defRPr sz="1800"/>
            </a:lvl2pPr>
            <a:lvl3pPr indent="-342900" lvl="2" marL="1371600" algn="l">
              <a:lnSpc>
                <a:spcPct val="110000"/>
              </a:lnSpc>
              <a:spcBef>
                <a:spcPts val="600"/>
              </a:spcBef>
              <a:spcAft>
                <a:spcPts val="0"/>
              </a:spcAft>
              <a:buClr>
                <a:srgbClr val="741B47"/>
              </a:buClr>
              <a:buSzPts val="1800"/>
              <a:buChar char="▹"/>
              <a:defRPr sz="1800"/>
            </a:lvl3pPr>
            <a:lvl4pPr indent="-342900" lvl="3" marL="1828800" algn="l">
              <a:lnSpc>
                <a:spcPct val="110000"/>
              </a:lnSpc>
              <a:spcBef>
                <a:spcPts val="600"/>
              </a:spcBef>
              <a:spcAft>
                <a:spcPts val="0"/>
              </a:spcAft>
              <a:buClr>
                <a:srgbClr val="741B47"/>
              </a:buClr>
              <a:buSzPts val="1800"/>
              <a:buChar char="▹"/>
              <a:defRPr sz="1800"/>
            </a:lvl4pPr>
            <a:lvl5pPr indent="-342900" lvl="4" marL="2286000" algn="l">
              <a:lnSpc>
                <a:spcPct val="110000"/>
              </a:lnSpc>
              <a:spcBef>
                <a:spcPts val="600"/>
              </a:spcBef>
              <a:spcAft>
                <a:spcPts val="0"/>
              </a:spcAft>
              <a:buClr>
                <a:srgbClr val="741B47"/>
              </a:buClr>
              <a:buSzPts val="1800"/>
              <a:buChar char="▹"/>
              <a:defRPr sz="1800"/>
            </a:lvl5pPr>
            <a:lvl6pPr indent="-342900" lvl="5" marL="2743200" algn="l">
              <a:lnSpc>
                <a:spcPct val="110000"/>
              </a:lnSpc>
              <a:spcBef>
                <a:spcPts val="600"/>
              </a:spcBef>
              <a:spcAft>
                <a:spcPts val="0"/>
              </a:spcAft>
              <a:buClr>
                <a:srgbClr val="741B47"/>
              </a:buClr>
              <a:buSzPts val="1800"/>
              <a:buChar char="▹"/>
              <a:defRPr sz="1800"/>
            </a:lvl6pPr>
            <a:lvl7pPr indent="-342900" lvl="6" marL="3200400" algn="l">
              <a:lnSpc>
                <a:spcPct val="110000"/>
              </a:lnSpc>
              <a:spcBef>
                <a:spcPts val="600"/>
              </a:spcBef>
              <a:spcAft>
                <a:spcPts val="0"/>
              </a:spcAft>
              <a:buClr>
                <a:srgbClr val="741B47"/>
              </a:buClr>
              <a:buSzPts val="1800"/>
              <a:buChar char="▹"/>
              <a:defRPr sz="1800"/>
            </a:lvl7pPr>
            <a:lvl8pPr indent="-342900" lvl="7" marL="3657600" algn="l">
              <a:lnSpc>
                <a:spcPct val="110000"/>
              </a:lnSpc>
              <a:spcBef>
                <a:spcPts val="600"/>
              </a:spcBef>
              <a:spcAft>
                <a:spcPts val="0"/>
              </a:spcAft>
              <a:buClr>
                <a:srgbClr val="741B47"/>
              </a:buClr>
              <a:buSzPts val="1800"/>
              <a:buChar char="▹"/>
              <a:defRPr sz="1800"/>
            </a:lvl8pPr>
            <a:lvl9pPr indent="-342900" lvl="8" marL="4114800" algn="l">
              <a:lnSpc>
                <a:spcPct val="110000"/>
              </a:lnSpc>
              <a:spcBef>
                <a:spcPts val="600"/>
              </a:spcBef>
              <a:spcAft>
                <a:spcPts val="0"/>
              </a:spcAft>
              <a:buClr>
                <a:srgbClr val="741B47"/>
              </a:buClr>
              <a:buSzPts val="1800"/>
              <a:buChar char="▹"/>
              <a:defRPr sz="1800"/>
            </a:lvl9pPr>
          </a:lstStyle>
          <a:p/>
        </p:txBody>
      </p:sp>
      <p:sp>
        <p:nvSpPr>
          <p:cNvPr id="37" name="Google Shape;37;p6"/>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
        <p:nvSpPr>
          <p:cNvPr id="38" name="Google Shape;38;p6"/>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pic>
        <p:nvPicPr>
          <p:cNvPr id="40" name="Google Shape;40;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1" name="Google Shape;41;p6"/>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2" name="Shape 42"/>
        <p:cNvGrpSpPr/>
        <p:nvPr/>
      </p:nvGrpSpPr>
      <p:grpSpPr>
        <a:xfrm>
          <a:off x="0" y="0"/>
          <a:ext cx="0" cy="0"/>
          <a:chOff x="0" y="0"/>
          <a:chExt cx="0" cy="0"/>
        </a:xfrm>
      </p:grpSpPr>
      <p:sp>
        <p:nvSpPr>
          <p:cNvPr id="43" name="Google Shape;43;p7"/>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44" name="Google Shape;44;p7"/>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45" name="Google Shape;45;p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8.jpg"/><Relationship Id="rId4" Type="http://schemas.openxmlformats.org/officeDocument/2006/relationships/image" Target="../media/image27.png"/><Relationship Id="rId5"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www.youtube.com/watch?v=7XOhibxgBlQ" TargetMode="External"/><Relationship Id="rId4" Type="http://schemas.openxmlformats.org/officeDocument/2006/relationships/image" Target="../media/image2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 Id="rId11" Type="http://schemas.openxmlformats.org/officeDocument/2006/relationships/image" Target="../media/image11.png"/><Relationship Id="rId10" Type="http://schemas.openxmlformats.org/officeDocument/2006/relationships/image" Target="../media/image15.png"/><Relationship Id="rId12" Type="http://schemas.openxmlformats.org/officeDocument/2006/relationships/image" Target="../media/image7.png"/><Relationship Id="rId9"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6.png"/><Relationship Id="rId7" Type="http://schemas.openxmlformats.org/officeDocument/2006/relationships/image" Target="../media/image19.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grpSp>
        <p:nvGrpSpPr>
          <p:cNvPr id="51" name="Google Shape;51;p8"/>
          <p:cNvGrpSpPr/>
          <p:nvPr/>
        </p:nvGrpSpPr>
        <p:grpSpPr>
          <a:xfrm>
            <a:off x="5122427" y="668001"/>
            <a:ext cx="3841143" cy="3893303"/>
            <a:chOff x="5122427" y="668001"/>
            <a:chExt cx="3841143" cy="3893303"/>
          </a:xfrm>
        </p:grpSpPr>
        <p:grpSp>
          <p:nvGrpSpPr>
            <p:cNvPr id="52" name="Google Shape;52;p8"/>
            <p:cNvGrpSpPr/>
            <p:nvPr/>
          </p:nvGrpSpPr>
          <p:grpSpPr>
            <a:xfrm>
              <a:off x="5144045" y="893590"/>
              <a:ext cx="2833667" cy="2964311"/>
              <a:chOff x="3860721" y="1330073"/>
              <a:chExt cx="3544299" cy="3707706"/>
            </a:xfrm>
          </p:grpSpPr>
          <p:sp>
            <p:nvSpPr>
              <p:cNvPr id="53" name="Google Shape;53;p8"/>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8"/>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8"/>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8"/>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8"/>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8"/>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8"/>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8"/>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8"/>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8"/>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8"/>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8"/>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8"/>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8"/>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8"/>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8"/>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8"/>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8"/>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8"/>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8"/>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8"/>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8"/>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8"/>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8"/>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8"/>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8"/>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8"/>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8"/>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8"/>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8"/>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8"/>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8"/>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8"/>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8"/>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8"/>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8"/>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8"/>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8"/>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8"/>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8"/>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8"/>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8"/>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8"/>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8"/>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8"/>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8"/>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8"/>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8"/>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8"/>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8"/>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8"/>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8"/>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8"/>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8"/>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8"/>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8"/>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8"/>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8"/>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8"/>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8"/>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8"/>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8"/>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8"/>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8"/>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8"/>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8"/>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8"/>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8"/>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8"/>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8"/>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8"/>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8"/>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8"/>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8"/>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8"/>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8"/>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8"/>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8"/>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8"/>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8"/>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8"/>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8"/>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8"/>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8"/>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8"/>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8"/>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8"/>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8"/>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8"/>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8"/>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8"/>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8"/>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8"/>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8"/>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8"/>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8"/>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8"/>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8"/>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8"/>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8"/>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8"/>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8"/>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8"/>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8"/>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8"/>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8"/>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8"/>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0" name="Google Shape;160;p8"/>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8"/>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8"/>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8"/>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8"/>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8"/>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8"/>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8"/>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8"/>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8"/>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8"/>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8"/>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8"/>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8"/>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8"/>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8"/>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8"/>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8"/>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8"/>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8"/>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8"/>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8"/>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8"/>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8"/>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8"/>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8"/>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8"/>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8"/>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8"/>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8"/>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8"/>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91" name="Google Shape;191;p8"/>
            <p:cNvGrpSpPr/>
            <p:nvPr/>
          </p:nvGrpSpPr>
          <p:grpSpPr>
            <a:xfrm flipH="1">
              <a:off x="5678143" y="1227582"/>
              <a:ext cx="345795" cy="1043508"/>
              <a:chOff x="5678143" y="1151382"/>
              <a:chExt cx="345795" cy="1043508"/>
            </a:xfrm>
          </p:grpSpPr>
          <p:sp>
            <p:nvSpPr>
              <p:cNvPr id="192" name="Google Shape;192;p8"/>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8"/>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8"/>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8"/>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8"/>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8"/>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8"/>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8"/>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8"/>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8"/>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8"/>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8"/>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8"/>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8"/>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8"/>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8"/>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8"/>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9" name="Google Shape;209;p8"/>
            <p:cNvGrpSpPr/>
            <p:nvPr/>
          </p:nvGrpSpPr>
          <p:grpSpPr>
            <a:xfrm>
              <a:off x="5122427" y="3292365"/>
              <a:ext cx="823270" cy="1268939"/>
              <a:chOff x="5490177" y="3555452"/>
              <a:chExt cx="823270" cy="1268939"/>
            </a:xfrm>
          </p:grpSpPr>
          <p:sp>
            <p:nvSpPr>
              <p:cNvPr id="210" name="Google Shape;210;p8"/>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8"/>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8"/>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8"/>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8"/>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8"/>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8"/>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8"/>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8"/>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8"/>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8"/>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8"/>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8"/>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8"/>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8"/>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8"/>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8"/>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8"/>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8"/>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8"/>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8"/>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8"/>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8"/>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8"/>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8"/>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8"/>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8"/>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8"/>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8"/>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8"/>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8"/>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41" name="Google Shape;241;p8"/>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8"/>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8"/>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8"/>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8"/>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8"/>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8"/>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8"/>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8"/>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8"/>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8"/>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8"/>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8"/>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8"/>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8"/>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8"/>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8"/>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8"/>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8"/>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8"/>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8"/>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8"/>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8"/>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8"/>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8"/>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8"/>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8"/>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8"/>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8"/>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8"/>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8"/>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8"/>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8"/>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8"/>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8"/>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8"/>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77" name="Google Shape;277;p8"/>
            <p:cNvGrpSpPr/>
            <p:nvPr/>
          </p:nvGrpSpPr>
          <p:grpSpPr>
            <a:xfrm>
              <a:off x="6544676" y="927098"/>
              <a:ext cx="264549" cy="200503"/>
              <a:chOff x="6621095" y="1452181"/>
              <a:chExt cx="330893" cy="250785"/>
            </a:xfrm>
          </p:grpSpPr>
          <p:sp>
            <p:nvSpPr>
              <p:cNvPr id="278" name="Google Shape;278;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3" name="Google Shape;283;p8"/>
            <p:cNvGrpSpPr/>
            <p:nvPr/>
          </p:nvGrpSpPr>
          <p:grpSpPr>
            <a:xfrm>
              <a:off x="7210355" y="1314222"/>
              <a:ext cx="264549" cy="200503"/>
              <a:chOff x="6621095" y="1452181"/>
              <a:chExt cx="330893" cy="250785"/>
            </a:xfrm>
          </p:grpSpPr>
          <p:sp>
            <p:nvSpPr>
              <p:cNvPr id="284" name="Google Shape;284;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9" name="Google Shape;289;p8"/>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8"/>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91" name="Google Shape;291;p8"/>
            <p:cNvGrpSpPr/>
            <p:nvPr/>
          </p:nvGrpSpPr>
          <p:grpSpPr>
            <a:xfrm flipH="1">
              <a:off x="8183210" y="2407472"/>
              <a:ext cx="780359" cy="1195999"/>
              <a:chOff x="3975528" y="3303922"/>
              <a:chExt cx="780359" cy="1195999"/>
            </a:xfrm>
          </p:grpSpPr>
          <p:sp>
            <p:nvSpPr>
              <p:cNvPr id="292" name="Google Shape;292;p8"/>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8"/>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8"/>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8"/>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8"/>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8"/>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8"/>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8"/>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8"/>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8"/>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8"/>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8"/>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8"/>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8"/>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8"/>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8"/>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8"/>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8"/>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8"/>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8"/>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18" name="Google Shape;318;p8"/>
              <p:cNvGrpSpPr/>
              <p:nvPr/>
            </p:nvGrpSpPr>
            <p:grpSpPr>
              <a:xfrm flipH="1">
                <a:off x="4321774" y="3621402"/>
                <a:ext cx="239004" cy="181217"/>
                <a:chOff x="6621095" y="1452181"/>
                <a:chExt cx="330893" cy="250785"/>
              </a:xfrm>
            </p:grpSpPr>
            <p:sp>
              <p:nvSpPr>
                <p:cNvPr id="319" name="Google Shape;319;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5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24" name="Google Shape;324;p8"/>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8"/>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26" name="Google Shape;326;p8"/>
          <p:cNvSpPr txBox="1"/>
          <p:nvPr>
            <p:ph type="ctrTitle"/>
          </p:nvPr>
        </p:nvSpPr>
        <p:spPr>
          <a:xfrm>
            <a:off x="618925" y="1863600"/>
            <a:ext cx="4718400" cy="19815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Python Basics</a:t>
            </a:r>
            <a:endParaRPr>
              <a:solidFill>
                <a:srgbClr val="741B47"/>
              </a:solidFill>
              <a:latin typeface="Raleway Medium"/>
              <a:ea typeface="Raleway Medium"/>
              <a:cs typeface="Raleway Medium"/>
              <a:sym typeface="Raleway Medium"/>
            </a:endParaRPr>
          </a:p>
          <a:p>
            <a:pPr indent="0" lvl="0" marL="0" rtl="0" algn="ctr">
              <a:lnSpc>
                <a:spcPct val="80000"/>
              </a:lnSpc>
              <a:spcBef>
                <a:spcPts val="0"/>
              </a:spcBef>
              <a:spcAft>
                <a:spcPts val="0"/>
              </a:spcAft>
              <a:buSzPts val="4800"/>
              <a:buNone/>
            </a:pPr>
            <a:r>
              <a:t/>
            </a:r>
            <a:endParaRPr>
              <a:solidFill>
                <a:srgbClr val="741B47"/>
              </a:solidFill>
              <a:latin typeface="Raleway Medium"/>
              <a:ea typeface="Raleway Medium"/>
              <a:cs typeface="Raleway Medium"/>
              <a:sym typeface="Raleway Medium"/>
            </a:endParaRPr>
          </a:p>
          <a:p>
            <a:pPr indent="0" lvl="0" marL="0" rtl="0" algn="ctr">
              <a:lnSpc>
                <a:spcPct val="80000"/>
              </a:lnSpc>
              <a:spcBef>
                <a:spcPts val="0"/>
              </a:spcBef>
              <a:spcAft>
                <a:spcPts val="0"/>
              </a:spcAft>
              <a:buSzPts val="4800"/>
              <a:buNone/>
            </a:pPr>
            <a:r>
              <a:t/>
            </a:r>
            <a:endParaRPr>
              <a:solidFill>
                <a:srgbClr val="741B47"/>
              </a:solidFill>
              <a:latin typeface="Raleway Medium"/>
              <a:ea typeface="Raleway Medium"/>
              <a:cs typeface="Raleway Medium"/>
              <a:sym typeface="Raleway Medium"/>
            </a:endParaRPr>
          </a:p>
          <a:p>
            <a:pPr indent="0" lvl="0" marL="0" rtl="0" algn="ctr">
              <a:lnSpc>
                <a:spcPct val="80000"/>
              </a:lnSpc>
              <a:spcBef>
                <a:spcPts val="0"/>
              </a:spcBef>
              <a:spcAft>
                <a:spcPts val="0"/>
              </a:spcAft>
              <a:buSzPts val="4800"/>
              <a:buNone/>
            </a:pPr>
            <a:r>
              <a:rPr lang="tr-TR">
                <a:solidFill>
                  <a:srgbClr val="741B47"/>
                </a:solidFill>
                <a:latin typeface="Raleway Medium"/>
                <a:ea typeface="Raleway Medium"/>
                <a:cs typeface="Raleway Medium"/>
                <a:sym typeface="Raleway Medium"/>
              </a:rPr>
              <a:t>Session-1</a:t>
            </a:r>
            <a:endParaRPr>
              <a:solidFill>
                <a:srgbClr val="741B47"/>
              </a:solidFill>
              <a:latin typeface="Raleway Medium"/>
              <a:ea typeface="Raleway Medium"/>
              <a:cs typeface="Raleway Medium"/>
              <a:sym typeface="Raleway Medium"/>
            </a:endParaRPr>
          </a:p>
        </p:txBody>
      </p:sp>
      <p:pic>
        <p:nvPicPr>
          <p:cNvPr id="327" name="Google Shape;327;p8"/>
          <p:cNvPicPr preferRelativeResize="0"/>
          <p:nvPr/>
        </p:nvPicPr>
        <p:blipFill>
          <a:blip r:embed="rId3">
            <a:alphaModFix/>
          </a:blip>
          <a:stretch>
            <a:fillRect/>
          </a:stretch>
        </p:blipFill>
        <p:spPr>
          <a:xfrm>
            <a:off x="2438400" y="2585400"/>
            <a:ext cx="844830" cy="837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79" name="Google Shape;679;p17"/>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First Program for ‘Hello World!’</a:t>
            </a:r>
            <a:endParaRPr b="0" i="0" sz="3400" u="none" cap="none" strike="noStrike">
              <a:solidFill>
                <a:srgbClr val="419ED3"/>
              </a:solidFill>
              <a:latin typeface="Raleway SemiBold"/>
              <a:ea typeface="Raleway SemiBold"/>
              <a:cs typeface="Raleway SemiBold"/>
              <a:sym typeface="Raleway SemiBold"/>
            </a:endParaRPr>
          </a:p>
        </p:txBody>
      </p:sp>
      <p:sp>
        <p:nvSpPr>
          <p:cNvPr id="680" name="Google Shape;680;p17"/>
          <p:cNvSpPr txBox="1"/>
          <p:nvPr>
            <p:ph idx="4294967295" type="subTitle"/>
          </p:nvPr>
        </p:nvSpPr>
        <p:spPr>
          <a:xfrm>
            <a:off x="299525" y="800100"/>
            <a:ext cx="8577000" cy="5115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lang="tr-TR" sz="2400">
                <a:solidFill>
                  <a:srgbClr val="434343"/>
                </a:solidFill>
                <a:latin typeface="Montserrat"/>
                <a:ea typeface="Montserrat"/>
                <a:cs typeface="Montserrat"/>
                <a:sym typeface="Montserrat"/>
              </a:rPr>
              <a:t>Writing a text is </a:t>
            </a:r>
            <a:r>
              <a:rPr b="1" lang="tr-TR" sz="2400">
                <a:solidFill>
                  <a:srgbClr val="0B5394"/>
                </a:solidFill>
                <a:latin typeface="Montserrat"/>
                <a:ea typeface="Montserrat"/>
                <a:cs typeface="Montserrat"/>
                <a:sym typeface="Montserrat"/>
              </a:rPr>
              <a:t>quite simple</a:t>
            </a:r>
            <a:r>
              <a:rPr lang="tr-TR" sz="2400">
                <a:solidFill>
                  <a:srgbClr val="0B5394"/>
                </a:solidFill>
                <a:latin typeface="Montserrat"/>
                <a:ea typeface="Montserrat"/>
                <a:cs typeface="Montserrat"/>
                <a:sym typeface="Montserrat"/>
              </a:rPr>
              <a:t> </a:t>
            </a:r>
            <a:r>
              <a:rPr lang="tr-TR" sz="2400">
                <a:solidFill>
                  <a:srgbClr val="434343"/>
                </a:solidFill>
                <a:latin typeface="Montserrat"/>
                <a:ea typeface="Montserrat"/>
                <a:cs typeface="Montserrat"/>
                <a:sym typeface="Montserrat"/>
              </a:rPr>
              <a:t>in</a:t>
            </a:r>
            <a:r>
              <a:rPr i="0" lang="tr-TR" sz="2400" u="none" cap="none" strike="noStrike">
                <a:solidFill>
                  <a:srgbClr val="434343"/>
                </a:solidFill>
                <a:latin typeface="Montserrat"/>
                <a:ea typeface="Montserrat"/>
                <a:cs typeface="Montserrat"/>
                <a:sym typeface="Montserrat"/>
              </a:rPr>
              <a:t> </a:t>
            </a:r>
            <a:r>
              <a:rPr i="0" lang="tr-TR" sz="2400" u="none" cap="none" strike="noStrike">
                <a:solidFill>
                  <a:schemeClr val="dk1"/>
                </a:solidFill>
                <a:latin typeface="Montserrat"/>
                <a:ea typeface="Montserrat"/>
                <a:cs typeface="Montserrat"/>
                <a:sym typeface="Montserrat"/>
              </a:rPr>
              <a:t>Python.</a:t>
            </a:r>
            <a:endParaRPr sz="2400">
              <a:latin typeface="Montserrat"/>
              <a:ea typeface="Montserrat"/>
              <a:cs typeface="Montserrat"/>
              <a:sym typeface="Montserrat"/>
            </a:endParaRPr>
          </a:p>
        </p:txBody>
      </p:sp>
      <p:sp>
        <p:nvSpPr>
          <p:cNvPr id="681" name="Google Shape;681;p17"/>
          <p:cNvSpPr txBox="1"/>
          <p:nvPr/>
        </p:nvSpPr>
        <p:spPr>
          <a:xfrm>
            <a:off x="402800" y="1456300"/>
            <a:ext cx="7632600" cy="626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latin typeface="Consolas"/>
                <a:ea typeface="Consolas"/>
                <a:cs typeface="Consolas"/>
                <a:sym typeface="Consolas"/>
              </a:rPr>
              <a:t>(</a:t>
            </a:r>
            <a:r>
              <a:rPr lang="tr-TR" sz="2000">
                <a:solidFill>
                  <a:srgbClr val="FF0000"/>
                </a:solidFill>
                <a:latin typeface="Consolas"/>
                <a:ea typeface="Consolas"/>
                <a:cs typeface="Consolas"/>
                <a:sym typeface="Consolas"/>
              </a:rPr>
              <a:t>'Hello World!'</a:t>
            </a:r>
            <a:r>
              <a:rPr lang="tr-TR" sz="2000">
                <a:latin typeface="Consolas"/>
                <a:ea typeface="Consolas"/>
                <a:cs typeface="Consolas"/>
                <a:sym typeface="Consolas"/>
              </a:rPr>
              <a:t>)</a:t>
            </a:r>
            <a:endParaRPr sz="20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8"/>
          <p:cNvSpPr txBox="1"/>
          <p:nvPr>
            <p:ph type="ctrTitle"/>
          </p:nvPr>
        </p:nvSpPr>
        <p:spPr>
          <a:xfrm>
            <a:off x="1085850" y="2291500"/>
            <a:ext cx="6715200" cy="6315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Matter of Quotes</a:t>
            </a:r>
            <a:endParaRPr>
              <a:solidFill>
                <a:srgbClr val="409CD1"/>
              </a:solidFill>
            </a:endParaRPr>
          </a:p>
        </p:txBody>
      </p:sp>
      <p:sp>
        <p:nvSpPr>
          <p:cNvPr id="687" name="Google Shape;687;p18"/>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5</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9"/>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93" name="Google Shape;693;p19"/>
          <p:cNvSpPr txBox="1"/>
          <p:nvPr/>
        </p:nvSpPr>
        <p:spPr>
          <a:xfrm>
            <a:off x="431800" y="173800"/>
            <a:ext cx="8131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600">
                <a:solidFill>
                  <a:srgbClr val="741B47"/>
                </a:solidFill>
                <a:latin typeface="Raleway Medium"/>
                <a:ea typeface="Raleway Medium"/>
                <a:cs typeface="Raleway Medium"/>
                <a:sym typeface="Raleway Medium"/>
              </a:rPr>
              <a:t>Matter of Quotes</a:t>
            </a:r>
            <a:endParaRPr b="0" i="0" sz="3600" u="none" cap="none" strike="noStrike">
              <a:solidFill>
                <a:srgbClr val="419DD2"/>
              </a:solidFill>
              <a:latin typeface="Raleway SemiBold"/>
              <a:ea typeface="Raleway SemiBold"/>
              <a:cs typeface="Raleway SemiBold"/>
              <a:sym typeface="Raleway SemiBold"/>
            </a:endParaRPr>
          </a:p>
        </p:txBody>
      </p:sp>
      <p:sp>
        <p:nvSpPr>
          <p:cNvPr id="694" name="Google Shape;694;p19"/>
          <p:cNvSpPr txBox="1"/>
          <p:nvPr>
            <p:ph idx="4294967295" type="subTitle"/>
          </p:nvPr>
        </p:nvSpPr>
        <p:spPr>
          <a:xfrm>
            <a:off x="254000" y="700800"/>
            <a:ext cx="8504400" cy="11892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600"/>
              </a:spcBef>
              <a:spcAft>
                <a:spcPts val="0"/>
              </a:spcAft>
              <a:buClr>
                <a:schemeClr val="accent1"/>
              </a:buClr>
              <a:buSzPts val="1800"/>
              <a:buFont typeface="Barlow Light"/>
              <a:buNone/>
            </a:pPr>
            <a:r>
              <a:rPr lang="tr-TR">
                <a:solidFill>
                  <a:srgbClr val="434343"/>
                </a:solidFill>
                <a:latin typeface="Montserrat"/>
                <a:ea typeface="Montserrat"/>
                <a:cs typeface="Montserrat"/>
                <a:sym typeface="Montserrat"/>
              </a:rPr>
              <a:t>What we wrote is a </a:t>
            </a:r>
            <a:r>
              <a:rPr b="1" lang="tr-TR">
                <a:solidFill>
                  <a:srgbClr val="0B5394"/>
                </a:solidFill>
                <a:latin typeface="Montserrat"/>
                <a:ea typeface="Montserrat"/>
                <a:cs typeface="Montserrat"/>
                <a:sym typeface="Montserrat"/>
              </a:rPr>
              <a:t>string datatype</a:t>
            </a:r>
            <a:r>
              <a:rPr lang="tr-TR">
                <a:solidFill>
                  <a:srgbClr val="434343"/>
                </a:solidFill>
                <a:latin typeface="Montserrat"/>
                <a:ea typeface="Montserrat"/>
                <a:cs typeface="Montserrat"/>
                <a:sym typeface="Montserrat"/>
              </a:rPr>
              <a:t>.</a:t>
            </a:r>
            <a:r>
              <a:rPr b="1" lang="tr-TR">
                <a:solidFill>
                  <a:srgbClr val="434343"/>
                </a:solidFill>
                <a:latin typeface="Montserrat"/>
                <a:ea typeface="Montserrat"/>
                <a:cs typeface="Montserrat"/>
                <a:sym typeface="Montserrat"/>
              </a:rPr>
              <a:t> </a:t>
            </a:r>
            <a:r>
              <a:rPr lang="tr-TR">
                <a:solidFill>
                  <a:srgbClr val="434343"/>
                </a:solidFill>
                <a:latin typeface="Montserrat"/>
                <a:ea typeface="Montserrat"/>
                <a:cs typeface="Montserrat"/>
                <a:sym typeface="Montserrat"/>
              </a:rPr>
              <a:t>Strings are always in </a:t>
            </a:r>
            <a:r>
              <a:rPr b="1" lang="tr-TR">
                <a:solidFill>
                  <a:srgbClr val="1C4587"/>
                </a:solidFill>
                <a:latin typeface="Montserrat"/>
                <a:ea typeface="Montserrat"/>
                <a:cs typeface="Montserrat"/>
                <a:sym typeface="Montserrat"/>
              </a:rPr>
              <a:t>quotes</a:t>
            </a:r>
            <a:endParaRPr b="1">
              <a:solidFill>
                <a:srgbClr val="1C4587"/>
              </a:solidFill>
              <a:latin typeface="Montserrat"/>
              <a:ea typeface="Montserrat"/>
              <a:cs typeface="Montserrat"/>
              <a:sym typeface="Montserrat"/>
            </a:endParaRPr>
          </a:p>
          <a:p>
            <a:pPr indent="0" lvl="0" marL="0" marR="0" rtl="0" algn="l">
              <a:lnSpc>
                <a:spcPct val="110000"/>
              </a:lnSpc>
              <a:spcBef>
                <a:spcPts val="600"/>
              </a:spcBef>
              <a:spcAft>
                <a:spcPts val="0"/>
              </a:spcAft>
              <a:buClr>
                <a:schemeClr val="accent1"/>
              </a:buClr>
              <a:buSzPts val="1800"/>
              <a:buFont typeface="Barlow Light"/>
              <a:buNone/>
            </a:pPr>
            <a:r>
              <a:rPr lang="tr-TR">
                <a:solidFill>
                  <a:srgbClr val="434343"/>
                </a:solidFill>
                <a:latin typeface="Montserrat"/>
                <a:ea typeface="Montserrat"/>
                <a:cs typeface="Montserrat"/>
                <a:sym typeface="Montserrat"/>
              </a:rPr>
              <a:t>There are basically two types of quotes we use in Python. </a:t>
            </a:r>
            <a:r>
              <a:rPr b="1" lang="tr-TR">
                <a:solidFill>
                  <a:srgbClr val="0B5394"/>
                </a:solidFill>
                <a:latin typeface="Montserrat"/>
                <a:ea typeface="Montserrat"/>
                <a:cs typeface="Montserrat"/>
                <a:sym typeface="Montserrat"/>
              </a:rPr>
              <a:t>Single</a:t>
            </a:r>
            <a:r>
              <a:rPr lang="tr-TR">
                <a:solidFill>
                  <a:srgbClr val="434343"/>
                </a:solidFill>
                <a:latin typeface="Montserrat"/>
                <a:ea typeface="Montserrat"/>
                <a:cs typeface="Montserrat"/>
                <a:sym typeface="Montserrat"/>
              </a:rPr>
              <a:t> or </a:t>
            </a:r>
            <a:r>
              <a:rPr b="1" lang="tr-TR">
                <a:solidFill>
                  <a:srgbClr val="0B5394"/>
                </a:solidFill>
                <a:latin typeface="Montserrat"/>
                <a:ea typeface="Montserrat"/>
                <a:cs typeface="Montserrat"/>
                <a:sym typeface="Montserrat"/>
              </a:rPr>
              <a:t>double</a:t>
            </a:r>
            <a:r>
              <a:rPr lang="tr-TR">
                <a:solidFill>
                  <a:srgbClr val="434343"/>
                </a:solidFill>
                <a:latin typeface="Montserrat"/>
                <a:ea typeface="Montserrat"/>
                <a:cs typeface="Montserrat"/>
                <a:sym typeface="Montserrat"/>
              </a:rPr>
              <a:t> quotes. Both are the same but we should use them in the correct way.</a:t>
            </a:r>
            <a:endParaRPr b="0" i="0" sz="2000" u="none" cap="none" strike="noStrike">
              <a:solidFill>
                <a:srgbClr val="0B5394"/>
              </a:solidFill>
              <a:latin typeface="Montserrat"/>
              <a:ea typeface="Montserrat"/>
              <a:cs typeface="Montserrat"/>
              <a:sym typeface="Montserrat"/>
            </a:endParaRPr>
          </a:p>
        </p:txBody>
      </p:sp>
      <p:sp>
        <p:nvSpPr>
          <p:cNvPr id="695" name="Google Shape;695;p19"/>
          <p:cNvSpPr txBox="1"/>
          <p:nvPr>
            <p:ph idx="4294967295" type="subTitle"/>
          </p:nvPr>
        </p:nvSpPr>
        <p:spPr>
          <a:xfrm>
            <a:off x="1139325" y="2229400"/>
            <a:ext cx="1847700" cy="444900"/>
          </a:xfrm>
          <a:prstGeom prst="rect">
            <a:avLst/>
          </a:prstGeom>
          <a:solidFill>
            <a:srgbClr val="EAD1DC"/>
          </a:solidFill>
          <a:ln>
            <a:noFill/>
          </a:ln>
          <a:effectLst>
            <a:outerShdw blurRad="57150" rotWithShape="0" algn="bl" dir="5400000" dist="19050">
              <a:srgbClr val="000000">
                <a:alpha val="4980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b="1" lang="tr-TR" sz="2400">
                <a:solidFill>
                  <a:srgbClr val="0B5394"/>
                </a:solidFill>
                <a:latin typeface="Raleway"/>
                <a:ea typeface="Raleway"/>
                <a:cs typeface="Raleway"/>
                <a:sym typeface="Raleway"/>
              </a:rPr>
              <a:t>Single</a:t>
            </a:r>
            <a:r>
              <a:rPr b="1" i="0" lang="tr-TR" sz="2400" u="none" cap="none" strike="noStrike">
                <a:solidFill>
                  <a:srgbClr val="0B5394"/>
                </a:solidFill>
                <a:latin typeface="Raleway"/>
                <a:ea typeface="Raleway"/>
                <a:cs typeface="Raleway"/>
                <a:sym typeface="Raleway"/>
              </a:rPr>
              <a:t> </a:t>
            </a:r>
            <a:endParaRPr b="1" i="0" sz="2400" u="none" cap="none" strike="noStrike">
              <a:solidFill>
                <a:srgbClr val="0B5394"/>
              </a:solidFill>
              <a:latin typeface="Raleway"/>
              <a:ea typeface="Raleway"/>
              <a:cs typeface="Raleway"/>
              <a:sym typeface="Raleway"/>
            </a:endParaRPr>
          </a:p>
        </p:txBody>
      </p:sp>
      <p:pic>
        <p:nvPicPr>
          <p:cNvPr descr="Arrow Slight curve" id="696" name="Google Shape;696;p19"/>
          <p:cNvPicPr preferRelativeResize="0"/>
          <p:nvPr/>
        </p:nvPicPr>
        <p:blipFill rotWithShape="1">
          <a:blip r:embed="rId3">
            <a:alphaModFix/>
          </a:blip>
          <a:srcRect b="0" l="0" r="0" t="0"/>
          <a:stretch/>
        </p:blipFill>
        <p:spPr>
          <a:xfrm rot="5400000">
            <a:off x="1670274" y="2836263"/>
            <a:ext cx="785819" cy="591671"/>
          </a:xfrm>
          <a:prstGeom prst="rect">
            <a:avLst/>
          </a:prstGeom>
          <a:noFill/>
          <a:ln>
            <a:noFill/>
          </a:ln>
          <a:effectLst>
            <a:outerShdw blurRad="292100" rotWithShape="0" algn="tl" dir="2700000" dist="139700">
              <a:srgbClr val="333333">
                <a:alpha val="64709"/>
              </a:srgbClr>
            </a:outerShdw>
          </a:effectLst>
        </p:spPr>
      </p:pic>
      <p:sp>
        <p:nvSpPr>
          <p:cNvPr id="697" name="Google Shape;697;p19"/>
          <p:cNvSpPr txBox="1"/>
          <p:nvPr/>
        </p:nvSpPr>
        <p:spPr>
          <a:xfrm>
            <a:off x="98000" y="3589900"/>
            <a:ext cx="4255200" cy="626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latin typeface="Consolas"/>
                <a:ea typeface="Consolas"/>
                <a:cs typeface="Consolas"/>
                <a:sym typeface="Consolas"/>
              </a:rPr>
              <a:t>(</a:t>
            </a:r>
            <a:r>
              <a:rPr lang="tr-TR" sz="2000">
                <a:solidFill>
                  <a:srgbClr val="FF0000"/>
                </a:solidFill>
                <a:latin typeface="Consolas"/>
                <a:ea typeface="Consolas"/>
                <a:cs typeface="Consolas"/>
                <a:sym typeface="Consolas"/>
              </a:rPr>
              <a:t>'Hello World!'</a:t>
            </a:r>
            <a:r>
              <a:rPr lang="tr-TR" sz="2000">
                <a:latin typeface="Consolas"/>
                <a:ea typeface="Consolas"/>
                <a:cs typeface="Consolas"/>
                <a:sym typeface="Consolas"/>
              </a:rPr>
              <a:t>)</a:t>
            </a:r>
            <a:endParaRPr sz="2000">
              <a:latin typeface="Consolas"/>
              <a:ea typeface="Consolas"/>
              <a:cs typeface="Consolas"/>
              <a:sym typeface="Consolas"/>
            </a:endParaRPr>
          </a:p>
        </p:txBody>
      </p:sp>
      <p:sp>
        <p:nvSpPr>
          <p:cNvPr id="698" name="Google Shape;698;p19"/>
          <p:cNvSpPr txBox="1"/>
          <p:nvPr/>
        </p:nvSpPr>
        <p:spPr>
          <a:xfrm>
            <a:off x="4649125" y="3589900"/>
            <a:ext cx="4428600" cy="626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latin typeface="Consolas"/>
                <a:ea typeface="Consolas"/>
                <a:cs typeface="Consolas"/>
                <a:sym typeface="Consolas"/>
              </a:rPr>
              <a:t>(</a:t>
            </a:r>
            <a:r>
              <a:rPr lang="tr-TR" sz="2000">
                <a:solidFill>
                  <a:srgbClr val="FF0000"/>
                </a:solidFill>
                <a:latin typeface="Consolas"/>
                <a:ea typeface="Consolas"/>
                <a:cs typeface="Consolas"/>
                <a:sym typeface="Consolas"/>
              </a:rPr>
              <a:t>"Hello World!"</a:t>
            </a:r>
            <a:r>
              <a:rPr lang="tr-TR" sz="2000">
                <a:latin typeface="Consolas"/>
                <a:ea typeface="Consolas"/>
                <a:cs typeface="Consolas"/>
                <a:sym typeface="Consolas"/>
              </a:rPr>
              <a:t>)</a:t>
            </a:r>
            <a:endParaRPr sz="2000">
              <a:latin typeface="Consolas"/>
              <a:ea typeface="Consolas"/>
              <a:cs typeface="Consolas"/>
              <a:sym typeface="Consolas"/>
            </a:endParaRPr>
          </a:p>
        </p:txBody>
      </p:sp>
      <p:sp>
        <p:nvSpPr>
          <p:cNvPr id="699" name="Google Shape;699;p19"/>
          <p:cNvSpPr txBox="1"/>
          <p:nvPr>
            <p:ph idx="4294967295" type="subTitle"/>
          </p:nvPr>
        </p:nvSpPr>
        <p:spPr>
          <a:xfrm>
            <a:off x="5635125" y="2229400"/>
            <a:ext cx="1847700" cy="444900"/>
          </a:xfrm>
          <a:prstGeom prst="rect">
            <a:avLst/>
          </a:prstGeom>
          <a:solidFill>
            <a:srgbClr val="EAD1DC"/>
          </a:solidFill>
          <a:ln>
            <a:noFill/>
          </a:ln>
          <a:effectLst>
            <a:outerShdw blurRad="57150" rotWithShape="0" algn="bl" dir="5400000" dist="19050">
              <a:srgbClr val="000000">
                <a:alpha val="4980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b="1" lang="tr-TR" sz="2400">
                <a:solidFill>
                  <a:srgbClr val="0B5394"/>
                </a:solidFill>
                <a:latin typeface="Raleway"/>
                <a:ea typeface="Raleway"/>
                <a:cs typeface="Raleway"/>
                <a:sym typeface="Raleway"/>
              </a:rPr>
              <a:t>Double</a:t>
            </a:r>
            <a:endParaRPr b="1" i="0" sz="2400" u="none" cap="none" strike="noStrike">
              <a:solidFill>
                <a:srgbClr val="0B5394"/>
              </a:solidFill>
              <a:latin typeface="Raleway"/>
              <a:ea typeface="Raleway"/>
              <a:cs typeface="Raleway"/>
              <a:sym typeface="Raleway"/>
            </a:endParaRPr>
          </a:p>
        </p:txBody>
      </p:sp>
      <p:pic>
        <p:nvPicPr>
          <p:cNvPr descr="Arrow Slight curve" id="700" name="Google Shape;700;p19"/>
          <p:cNvPicPr preferRelativeResize="0"/>
          <p:nvPr/>
        </p:nvPicPr>
        <p:blipFill rotWithShape="1">
          <a:blip r:embed="rId3">
            <a:alphaModFix/>
          </a:blip>
          <a:srcRect b="0" l="0" r="0" t="0"/>
          <a:stretch/>
        </p:blipFill>
        <p:spPr>
          <a:xfrm rot="5400000">
            <a:off x="6166074" y="2836263"/>
            <a:ext cx="785819" cy="591671"/>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0"/>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06" name="Google Shape;706;p20"/>
          <p:cNvSpPr txBox="1"/>
          <p:nvPr/>
        </p:nvSpPr>
        <p:spPr>
          <a:xfrm>
            <a:off x="431800" y="173800"/>
            <a:ext cx="8131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600">
                <a:solidFill>
                  <a:srgbClr val="741B47"/>
                </a:solidFill>
                <a:latin typeface="Raleway Medium"/>
                <a:ea typeface="Raleway Medium"/>
                <a:cs typeface="Raleway Medium"/>
                <a:sym typeface="Raleway Medium"/>
              </a:rPr>
              <a:t>Matter of Quotes</a:t>
            </a:r>
            <a:endParaRPr b="0" i="0" sz="3600" u="none" cap="none" strike="noStrike">
              <a:solidFill>
                <a:srgbClr val="419DD2"/>
              </a:solidFill>
              <a:latin typeface="Raleway SemiBold"/>
              <a:ea typeface="Raleway SemiBold"/>
              <a:cs typeface="Raleway SemiBold"/>
              <a:sym typeface="Raleway SemiBold"/>
            </a:endParaRPr>
          </a:p>
        </p:txBody>
      </p:sp>
      <p:sp>
        <p:nvSpPr>
          <p:cNvPr id="707" name="Google Shape;707;p20"/>
          <p:cNvSpPr txBox="1"/>
          <p:nvPr>
            <p:ph idx="4294967295" type="subTitle"/>
          </p:nvPr>
        </p:nvSpPr>
        <p:spPr>
          <a:xfrm>
            <a:off x="1133475" y="700800"/>
            <a:ext cx="6523800" cy="626400"/>
          </a:xfrm>
          <a:prstGeom prst="rect">
            <a:avLst/>
          </a:prstGeom>
          <a:solidFill>
            <a:srgbClr val="E6B8AF"/>
          </a:solidFill>
          <a:ln>
            <a:noFill/>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lang="tr-TR" sz="3600">
                <a:solidFill>
                  <a:srgbClr val="FF0000"/>
                </a:solidFill>
                <a:latin typeface="Montserrat"/>
                <a:ea typeface="Montserrat"/>
                <a:cs typeface="Montserrat"/>
                <a:sym typeface="Montserrat"/>
              </a:rPr>
              <a:t>⚠</a:t>
            </a:r>
            <a:r>
              <a:rPr lang="tr-TR">
                <a:solidFill>
                  <a:srgbClr val="434343"/>
                </a:solidFill>
                <a:latin typeface="Montserrat"/>
                <a:ea typeface="Montserrat"/>
                <a:cs typeface="Montserrat"/>
                <a:sym typeface="Montserrat"/>
              </a:rPr>
              <a:t>  </a:t>
            </a:r>
            <a:r>
              <a:rPr lang="tr-TR">
                <a:solidFill>
                  <a:srgbClr val="0B5394"/>
                </a:solidFill>
                <a:latin typeface="Montserrat"/>
                <a:ea typeface="Montserrat"/>
                <a:cs typeface="Montserrat"/>
                <a:sym typeface="Montserrat"/>
              </a:rPr>
              <a:t>Choose one of them and stick to it.</a:t>
            </a:r>
            <a:endParaRPr b="0" i="0" sz="2000" u="none" cap="none" strike="noStrike">
              <a:solidFill>
                <a:srgbClr val="0B5394"/>
              </a:solidFill>
              <a:latin typeface="Montserrat"/>
              <a:ea typeface="Montserrat"/>
              <a:cs typeface="Montserrat"/>
              <a:sym typeface="Montserrat"/>
            </a:endParaRPr>
          </a:p>
        </p:txBody>
      </p:sp>
      <p:sp>
        <p:nvSpPr>
          <p:cNvPr id="708" name="Google Shape;708;p20"/>
          <p:cNvSpPr txBox="1"/>
          <p:nvPr>
            <p:ph idx="4294967295" type="subTitle"/>
          </p:nvPr>
        </p:nvSpPr>
        <p:spPr>
          <a:xfrm>
            <a:off x="1767350" y="1793950"/>
            <a:ext cx="698100" cy="497400"/>
          </a:xfrm>
          <a:prstGeom prst="rect">
            <a:avLst/>
          </a:prstGeom>
          <a:solidFill>
            <a:srgbClr val="4A86E8"/>
          </a:solidFill>
          <a:ln>
            <a:noFill/>
          </a:ln>
          <a:effectLst>
            <a:outerShdw blurRad="57150" rotWithShape="0" algn="bl" dir="5400000" dist="19050">
              <a:srgbClr val="000000">
                <a:alpha val="4980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b="1" lang="tr-TR" sz="3600">
                <a:solidFill>
                  <a:srgbClr val="FFFFFF"/>
                </a:solidFill>
                <a:latin typeface="Raleway"/>
                <a:ea typeface="Raleway"/>
                <a:cs typeface="Raleway"/>
                <a:sym typeface="Raleway"/>
              </a:rPr>
              <a:t>✔</a:t>
            </a:r>
            <a:r>
              <a:rPr b="1" i="0" lang="tr-TR" sz="2400" u="none" cap="none" strike="noStrike">
                <a:solidFill>
                  <a:srgbClr val="FFFFFF"/>
                </a:solidFill>
                <a:latin typeface="Raleway"/>
                <a:ea typeface="Raleway"/>
                <a:cs typeface="Raleway"/>
                <a:sym typeface="Raleway"/>
              </a:rPr>
              <a:t> </a:t>
            </a:r>
            <a:endParaRPr b="1" i="0" sz="2400" u="none" cap="none" strike="noStrike">
              <a:solidFill>
                <a:srgbClr val="FFFFFF"/>
              </a:solidFill>
              <a:latin typeface="Raleway"/>
              <a:ea typeface="Raleway"/>
              <a:cs typeface="Raleway"/>
              <a:sym typeface="Raleway"/>
            </a:endParaRPr>
          </a:p>
        </p:txBody>
      </p:sp>
      <p:pic>
        <p:nvPicPr>
          <p:cNvPr descr="Arrow Slight curve" id="709" name="Google Shape;709;p20"/>
          <p:cNvPicPr preferRelativeResize="0"/>
          <p:nvPr/>
        </p:nvPicPr>
        <p:blipFill rotWithShape="1">
          <a:blip r:embed="rId3">
            <a:alphaModFix/>
          </a:blip>
          <a:srcRect b="0" l="0" r="0" t="0"/>
          <a:stretch/>
        </p:blipFill>
        <p:spPr>
          <a:xfrm rot="5400000">
            <a:off x="1670274" y="2607663"/>
            <a:ext cx="785819" cy="591671"/>
          </a:xfrm>
          <a:prstGeom prst="rect">
            <a:avLst/>
          </a:prstGeom>
          <a:noFill/>
          <a:ln>
            <a:noFill/>
          </a:ln>
          <a:effectLst>
            <a:outerShdw blurRad="292100" rotWithShape="0" algn="tl" dir="2700000" dist="139700">
              <a:srgbClr val="333333">
                <a:alpha val="64709"/>
              </a:srgbClr>
            </a:outerShdw>
          </a:effectLst>
        </p:spPr>
      </p:pic>
      <p:sp>
        <p:nvSpPr>
          <p:cNvPr id="710" name="Google Shape;710;p20"/>
          <p:cNvSpPr txBox="1"/>
          <p:nvPr/>
        </p:nvSpPr>
        <p:spPr>
          <a:xfrm>
            <a:off x="98000" y="3285100"/>
            <a:ext cx="4255200" cy="9597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latin typeface="Consolas"/>
                <a:ea typeface="Consolas"/>
                <a:cs typeface="Consolas"/>
                <a:sym typeface="Consolas"/>
              </a:rPr>
              <a:t>(</a:t>
            </a:r>
            <a:r>
              <a:rPr lang="tr-TR" sz="2000">
                <a:solidFill>
                  <a:srgbClr val="FF0000"/>
                </a:solidFill>
                <a:latin typeface="Consolas"/>
                <a:ea typeface="Consolas"/>
                <a:cs typeface="Consolas"/>
                <a:sym typeface="Consolas"/>
              </a:rPr>
              <a:t>'Hello World!'</a:t>
            </a:r>
            <a:r>
              <a:rPr lang="tr-TR" sz="2000">
                <a:latin typeface="Consolas"/>
                <a:ea typeface="Consolas"/>
                <a:cs typeface="Consolas"/>
                <a:sym typeface="Consolas"/>
              </a:rPr>
              <a:t>)</a:t>
            </a:r>
            <a:endParaRPr sz="2000">
              <a:latin typeface="Consolas"/>
              <a:ea typeface="Consolas"/>
              <a:cs typeface="Consolas"/>
              <a:sym typeface="Consolas"/>
            </a:endParaRPr>
          </a:p>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latin typeface="Consolas"/>
                <a:ea typeface="Consolas"/>
                <a:cs typeface="Consolas"/>
                <a:sym typeface="Consolas"/>
              </a:rPr>
              <a:t>(</a:t>
            </a:r>
            <a:r>
              <a:rPr lang="tr-TR" sz="2000">
                <a:solidFill>
                  <a:srgbClr val="FF0000"/>
                </a:solidFill>
                <a:latin typeface="Consolas"/>
                <a:ea typeface="Consolas"/>
                <a:cs typeface="Consolas"/>
                <a:sym typeface="Consolas"/>
              </a:rPr>
              <a:t>"Clarusway School!"</a:t>
            </a:r>
            <a:r>
              <a:rPr lang="tr-TR" sz="2000">
                <a:latin typeface="Consolas"/>
                <a:ea typeface="Consolas"/>
                <a:cs typeface="Consolas"/>
                <a:sym typeface="Consolas"/>
              </a:rPr>
              <a:t>)</a:t>
            </a:r>
            <a:endParaRPr sz="2000">
              <a:latin typeface="Consolas"/>
              <a:ea typeface="Consolas"/>
              <a:cs typeface="Consolas"/>
              <a:sym typeface="Consolas"/>
            </a:endParaRPr>
          </a:p>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latin typeface="Consolas"/>
                <a:ea typeface="Consolas"/>
                <a:cs typeface="Consolas"/>
                <a:sym typeface="Consolas"/>
              </a:rPr>
              <a:t>(</a:t>
            </a:r>
            <a:r>
              <a:rPr lang="tr-TR" sz="2000">
                <a:solidFill>
                  <a:srgbClr val="FF0000"/>
                </a:solidFill>
                <a:latin typeface="Consolas"/>
                <a:ea typeface="Consolas"/>
                <a:cs typeface="Consolas"/>
                <a:sym typeface="Consolas"/>
              </a:rPr>
              <a:t>"I'm happy to learn!"</a:t>
            </a:r>
            <a:r>
              <a:rPr lang="tr-TR" sz="2000">
                <a:latin typeface="Consolas"/>
                <a:ea typeface="Consolas"/>
                <a:cs typeface="Consolas"/>
                <a:sym typeface="Consolas"/>
              </a:rPr>
              <a:t>)</a:t>
            </a:r>
            <a:endParaRPr sz="2000">
              <a:latin typeface="Consolas"/>
              <a:ea typeface="Consolas"/>
              <a:cs typeface="Consolas"/>
              <a:sym typeface="Consolas"/>
            </a:endParaRPr>
          </a:p>
        </p:txBody>
      </p:sp>
      <p:sp>
        <p:nvSpPr>
          <p:cNvPr id="711" name="Google Shape;711;p20"/>
          <p:cNvSpPr txBox="1"/>
          <p:nvPr/>
        </p:nvSpPr>
        <p:spPr>
          <a:xfrm>
            <a:off x="4649125" y="3285100"/>
            <a:ext cx="4428600" cy="9597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latin typeface="Consolas"/>
                <a:ea typeface="Consolas"/>
                <a:cs typeface="Consolas"/>
                <a:sym typeface="Consolas"/>
              </a:rPr>
              <a:t>(</a:t>
            </a:r>
            <a:r>
              <a:rPr lang="tr-TR" sz="2000">
                <a:solidFill>
                  <a:srgbClr val="FF0000"/>
                </a:solidFill>
                <a:latin typeface="Consolas"/>
                <a:ea typeface="Consolas"/>
                <a:cs typeface="Consolas"/>
                <a:sym typeface="Consolas"/>
              </a:rPr>
              <a:t>"Hello World!'</a:t>
            </a:r>
            <a:r>
              <a:rPr lang="tr-TR" sz="2000">
                <a:latin typeface="Consolas"/>
                <a:ea typeface="Consolas"/>
                <a:cs typeface="Consolas"/>
                <a:sym typeface="Consolas"/>
              </a:rPr>
              <a:t>)</a:t>
            </a:r>
            <a:endParaRPr sz="2000">
              <a:latin typeface="Consolas"/>
              <a:ea typeface="Consolas"/>
              <a:cs typeface="Consolas"/>
              <a:sym typeface="Consolas"/>
            </a:endParaRPr>
          </a:p>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latin typeface="Consolas"/>
                <a:ea typeface="Consolas"/>
                <a:cs typeface="Consolas"/>
                <a:sym typeface="Consolas"/>
              </a:rPr>
              <a:t>(</a:t>
            </a:r>
            <a:r>
              <a:rPr lang="tr-TR" sz="2000">
                <a:solidFill>
                  <a:srgbClr val="FF0000"/>
                </a:solidFill>
                <a:latin typeface="Consolas"/>
                <a:ea typeface="Consolas"/>
                <a:cs typeface="Consolas"/>
                <a:sym typeface="Consolas"/>
              </a:rPr>
              <a:t>'Clarusway School!"</a:t>
            </a:r>
            <a:r>
              <a:rPr lang="tr-TR" sz="2000">
                <a:latin typeface="Consolas"/>
                <a:ea typeface="Consolas"/>
                <a:cs typeface="Consolas"/>
                <a:sym typeface="Consolas"/>
              </a:rPr>
              <a:t>)</a:t>
            </a:r>
            <a:endParaRPr sz="2000">
              <a:latin typeface="Consolas"/>
              <a:ea typeface="Consolas"/>
              <a:cs typeface="Consolas"/>
              <a:sym typeface="Consolas"/>
            </a:endParaRPr>
          </a:p>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latin typeface="Consolas"/>
                <a:ea typeface="Consolas"/>
                <a:cs typeface="Consolas"/>
                <a:sym typeface="Consolas"/>
              </a:rPr>
              <a:t>(</a:t>
            </a:r>
            <a:r>
              <a:rPr lang="tr-TR" sz="2000">
                <a:solidFill>
                  <a:srgbClr val="FF0000"/>
                </a:solidFill>
                <a:latin typeface="Consolas"/>
                <a:ea typeface="Consolas"/>
                <a:cs typeface="Consolas"/>
                <a:sym typeface="Consolas"/>
              </a:rPr>
              <a:t>'I'm happy to learn!'</a:t>
            </a:r>
            <a:r>
              <a:rPr lang="tr-TR" sz="2000">
                <a:latin typeface="Consolas"/>
                <a:ea typeface="Consolas"/>
                <a:cs typeface="Consolas"/>
                <a:sym typeface="Consolas"/>
              </a:rPr>
              <a:t>)</a:t>
            </a:r>
            <a:endParaRPr sz="2000">
              <a:latin typeface="Consolas"/>
              <a:ea typeface="Consolas"/>
              <a:cs typeface="Consolas"/>
              <a:sym typeface="Consolas"/>
            </a:endParaRPr>
          </a:p>
        </p:txBody>
      </p:sp>
      <p:sp>
        <p:nvSpPr>
          <p:cNvPr id="712" name="Google Shape;712;p20"/>
          <p:cNvSpPr txBox="1"/>
          <p:nvPr>
            <p:ph idx="4294967295" type="subTitle"/>
          </p:nvPr>
        </p:nvSpPr>
        <p:spPr>
          <a:xfrm>
            <a:off x="6209925" y="1822150"/>
            <a:ext cx="698100" cy="497400"/>
          </a:xfrm>
          <a:prstGeom prst="rect">
            <a:avLst/>
          </a:prstGeom>
          <a:solidFill>
            <a:srgbClr val="CC0000"/>
          </a:solidFill>
          <a:ln>
            <a:noFill/>
          </a:ln>
          <a:effectLst>
            <a:outerShdw blurRad="57150" rotWithShape="0" algn="bl" dir="5400000" dist="19050">
              <a:srgbClr val="000000">
                <a:alpha val="4980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b="1" lang="tr-TR" sz="3600">
                <a:solidFill>
                  <a:srgbClr val="FFFFFF"/>
                </a:solidFill>
                <a:latin typeface="Raleway"/>
                <a:ea typeface="Raleway"/>
                <a:cs typeface="Raleway"/>
                <a:sym typeface="Raleway"/>
              </a:rPr>
              <a:t>✖</a:t>
            </a:r>
            <a:endParaRPr b="1" i="0" sz="3600" u="none" cap="none" strike="noStrike">
              <a:solidFill>
                <a:srgbClr val="FFFFFF"/>
              </a:solidFill>
              <a:latin typeface="Raleway"/>
              <a:ea typeface="Raleway"/>
              <a:cs typeface="Raleway"/>
              <a:sym typeface="Raleway"/>
            </a:endParaRPr>
          </a:p>
        </p:txBody>
      </p:sp>
      <p:pic>
        <p:nvPicPr>
          <p:cNvPr descr="Arrow Slight curve" id="713" name="Google Shape;713;p20"/>
          <p:cNvPicPr preferRelativeResize="0"/>
          <p:nvPr/>
        </p:nvPicPr>
        <p:blipFill rotWithShape="1">
          <a:blip r:embed="rId3">
            <a:alphaModFix/>
          </a:blip>
          <a:srcRect b="0" l="0" r="0" t="0"/>
          <a:stretch/>
        </p:blipFill>
        <p:spPr>
          <a:xfrm rot="5400000">
            <a:off x="6166074" y="2607663"/>
            <a:ext cx="785819" cy="591671"/>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21"/>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19" name="Google Shape;719;p21"/>
          <p:cNvSpPr txBox="1"/>
          <p:nvPr/>
        </p:nvSpPr>
        <p:spPr>
          <a:xfrm>
            <a:off x="431800" y="173800"/>
            <a:ext cx="8131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600">
                <a:solidFill>
                  <a:srgbClr val="741B47"/>
                </a:solidFill>
                <a:latin typeface="Raleway Medium"/>
                <a:ea typeface="Raleway Medium"/>
                <a:cs typeface="Raleway Medium"/>
                <a:sym typeface="Raleway Medium"/>
              </a:rPr>
              <a:t>Matter of Quotes</a:t>
            </a:r>
            <a:endParaRPr b="0" i="0" sz="3600" u="none" cap="none" strike="noStrike">
              <a:solidFill>
                <a:srgbClr val="419DD2"/>
              </a:solidFill>
              <a:latin typeface="Raleway SemiBold"/>
              <a:ea typeface="Raleway SemiBold"/>
              <a:cs typeface="Raleway SemiBold"/>
              <a:sym typeface="Raleway SemiBold"/>
            </a:endParaRPr>
          </a:p>
        </p:txBody>
      </p:sp>
      <p:sp>
        <p:nvSpPr>
          <p:cNvPr id="720" name="Google Shape;720;p21"/>
          <p:cNvSpPr txBox="1"/>
          <p:nvPr>
            <p:ph idx="4294967295" type="subTitle"/>
          </p:nvPr>
        </p:nvSpPr>
        <p:spPr>
          <a:xfrm>
            <a:off x="1869425" y="700800"/>
            <a:ext cx="5298300" cy="626400"/>
          </a:xfrm>
          <a:prstGeom prst="rect">
            <a:avLst/>
          </a:prstGeom>
          <a:solidFill>
            <a:srgbClr val="C9DAF8"/>
          </a:solidFill>
          <a:ln>
            <a:noFill/>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lang="tr-TR" sz="3000">
                <a:solidFill>
                  <a:srgbClr val="434343"/>
                </a:solidFill>
                <a:latin typeface="Montserrat"/>
                <a:ea typeface="Montserrat"/>
                <a:cs typeface="Montserrat"/>
                <a:sym typeface="Montserrat"/>
              </a:rPr>
              <a:t>💡</a:t>
            </a:r>
            <a:r>
              <a:rPr lang="tr-TR">
                <a:solidFill>
                  <a:srgbClr val="0B5394"/>
                </a:solidFill>
                <a:latin typeface="Montserrat"/>
                <a:ea typeface="Montserrat"/>
                <a:cs typeface="Montserrat"/>
                <a:sym typeface="Montserrat"/>
              </a:rPr>
              <a:t>The alternative valid use of quotes.</a:t>
            </a:r>
            <a:endParaRPr b="0" i="0" sz="2000" u="none" cap="none" strike="noStrike">
              <a:solidFill>
                <a:srgbClr val="0B5394"/>
              </a:solidFill>
              <a:latin typeface="Montserrat"/>
              <a:ea typeface="Montserrat"/>
              <a:cs typeface="Montserrat"/>
              <a:sym typeface="Montserrat"/>
            </a:endParaRPr>
          </a:p>
        </p:txBody>
      </p:sp>
      <p:sp>
        <p:nvSpPr>
          <p:cNvPr id="721" name="Google Shape;721;p21"/>
          <p:cNvSpPr txBox="1"/>
          <p:nvPr/>
        </p:nvSpPr>
        <p:spPr>
          <a:xfrm>
            <a:off x="100625" y="1542900"/>
            <a:ext cx="6479100" cy="29754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latin typeface="Consolas"/>
                <a:ea typeface="Consolas"/>
                <a:cs typeface="Consolas"/>
                <a:sym typeface="Consolas"/>
              </a:rPr>
              <a:t>(</a:t>
            </a:r>
            <a:r>
              <a:rPr lang="tr-TR" sz="2000">
                <a:solidFill>
                  <a:srgbClr val="FF0000"/>
                </a:solidFill>
                <a:latin typeface="Consolas"/>
                <a:ea typeface="Consolas"/>
                <a:cs typeface="Consolas"/>
                <a:sym typeface="Consolas"/>
              </a:rPr>
              <a:t>'''Lorem ipsum dolor sit amet,</a:t>
            </a:r>
            <a:endParaRPr sz="2000">
              <a:solidFill>
                <a:srgbClr val="FF0000"/>
              </a:solidFill>
              <a:latin typeface="Consolas"/>
              <a:ea typeface="Consolas"/>
              <a:cs typeface="Consolas"/>
              <a:sym typeface="Consolas"/>
            </a:endParaRPr>
          </a:p>
          <a:p>
            <a:pPr indent="0" lvl="0" marL="0" rtl="0" algn="l">
              <a:spcBef>
                <a:spcPts val="0"/>
              </a:spcBef>
              <a:spcAft>
                <a:spcPts val="0"/>
              </a:spcAft>
              <a:buNone/>
            </a:pPr>
            <a:r>
              <a:rPr lang="tr-TR" sz="2000">
                <a:solidFill>
                  <a:srgbClr val="FF0000"/>
                </a:solidFill>
                <a:latin typeface="Consolas"/>
                <a:ea typeface="Consolas"/>
                <a:cs typeface="Consolas"/>
                <a:sym typeface="Consolas"/>
              </a:rPr>
              <a:t> fusce ut quisque neque donec, </a:t>
            </a:r>
            <a:endParaRPr sz="2000">
              <a:solidFill>
                <a:srgbClr val="FF0000"/>
              </a:solidFill>
              <a:latin typeface="Consolas"/>
              <a:ea typeface="Consolas"/>
              <a:cs typeface="Consolas"/>
              <a:sym typeface="Consolas"/>
            </a:endParaRPr>
          </a:p>
          <a:p>
            <a:pPr indent="0" lvl="0" marL="0" rtl="0" algn="l">
              <a:spcBef>
                <a:spcPts val="0"/>
              </a:spcBef>
              <a:spcAft>
                <a:spcPts val="0"/>
              </a:spcAft>
              <a:buNone/>
            </a:pPr>
            <a:r>
              <a:rPr lang="tr-TR" sz="2000">
                <a:solidFill>
                  <a:srgbClr val="FF0000"/>
                </a:solidFill>
                <a:latin typeface="Consolas"/>
                <a:ea typeface="Consolas"/>
                <a:cs typeface="Consolas"/>
                <a:sym typeface="Consolas"/>
              </a:rPr>
              <a:t>massa metus amet, luctus inceptos.'''</a:t>
            </a:r>
            <a:r>
              <a:rPr lang="tr-TR" sz="2000">
                <a:latin typeface="Consolas"/>
                <a:ea typeface="Consolas"/>
                <a:cs typeface="Consolas"/>
                <a:sym typeface="Consolas"/>
              </a:rPr>
              <a:t>)</a:t>
            </a:r>
            <a:endParaRPr sz="2000">
              <a:latin typeface="Consolas"/>
              <a:ea typeface="Consolas"/>
              <a:cs typeface="Consolas"/>
              <a:sym typeface="Consolas"/>
            </a:endParaRPr>
          </a:p>
          <a:p>
            <a:pPr indent="0" lvl="0" marL="0" rtl="0" algn="l">
              <a:spcBef>
                <a:spcPts val="0"/>
              </a:spcBef>
              <a:spcAft>
                <a:spcPts val="0"/>
              </a:spcAft>
              <a:buNone/>
            </a:pPr>
            <a:r>
              <a:t/>
            </a:r>
            <a:endParaRPr sz="2000">
              <a:latin typeface="Consolas"/>
              <a:ea typeface="Consolas"/>
              <a:cs typeface="Consolas"/>
              <a:sym typeface="Consolas"/>
            </a:endParaRPr>
          </a:p>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latin typeface="Consolas"/>
                <a:ea typeface="Consolas"/>
                <a:cs typeface="Consolas"/>
                <a:sym typeface="Consolas"/>
              </a:rPr>
              <a:t>(</a:t>
            </a:r>
            <a:r>
              <a:rPr lang="tr-TR" sz="2000">
                <a:solidFill>
                  <a:srgbClr val="FF0000"/>
                </a:solidFill>
                <a:latin typeface="Consolas"/>
                <a:ea typeface="Consolas"/>
                <a:cs typeface="Consolas"/>
                <a:sym typeface="Consolas"/>
              </a:rPr>
              <a:t>"""Praesent a, mi mattis velit metus, </a:t>
            </a:r>
            <a:endParaRPr sz="2000">
              <a:solidFill>
                <a:srgbClr val="FF0000"/>
              </a:solidFill>
              <a:latin typeface="Consolas"/>
              <a:ea typeface="Consolas"/>
              <a:cs typeface="Consolas"/>
              <a:sym typeface="Consolas"/>
            </a:endParaRPr>
          </a:p>
          <a:p>
            <a:pPr indent="0" lvl="0" marL="0" rtl="0" algn="l">
              <a:spcBef>
                <a:spcPts val="0"/>
              </a:spcBef>
              <a:spcAft>
                <a:spcPts val="0"/>
              </a:spcAft>
              <a:buNone/>
            </a:pPr>
            <a:r>
              <a:rPr lang="tr-TR" sz="2000">
                <a:solidFill>
                  <a:srgbClr val="FF0000"/>
                </a:solidFill>
                <a:latin typeface="Consolas"/>
                <a:ea typeface="Consolas"/>
                <a:cs typeface="Consolas"/>
                <a:sym typeface="Consolas"/>
              </a:rPr>
              <a:t>accumsan adipiscing ipsum sit justo penatibus, amet mauris non tempus justo."""</a:t>
            </a:r>
            <a:r>
              <a:rPr lang="tr-TR" sz="2000">
                <a:latin typeface="Consolas"/>
                <a:ea typeface="Consolas"/>
                <a:cs typeface="Consolas"/>
                <a:sym typeface="Consolas"/>
              </a:rPr>
              <a:t>)</a:t>
            </a:r>
            <a:endParaRPr sz="2000">
              <a:latin typeface="Consolas"/>
              <a:ea typeface="Consolas"/>
              <a:cs typeface="Consolas"/>
              <a:sym typeface="Consolas"/>
            </a:endParaRPr>
          </a:p>
        </p:txBody>
      </p:sp>
      <p:sp>
        <p:nvSpPr>
          <p:cNvPr id="722" name="Google Shape;722;p21"/>
          <p:cNvSpPr txBox="1"/>
          <p:nvPr/>
        </p:nvSpPr>
        <p:spPr>
          <a:xfrm>
            <a:off x="6724950" y="1727263"/>
            <a:ext cx="2286000" cy="2790900"/>
          </a:xfrm>
          <a:prstGeom prst="rect">
            <a:avLst/>
          </a:prstGeom>
          <a:solidFill>
            <a:srgbClr val="D9EAD3"/>
          </a:solidFill>
          <a:ln>
            <a:noFill/>
          </a:ln>
          <a:effectLst>
            <a:outerShdw blurRad="57150" rotWithShape="0" algn="bl" dir="5400000" dist="57150">
              <a:srgbClr val="000000">
                <a:alpha val="50000"/>
              </a:srgbClr>
            </a:outerShdw>
          </a:effectLst>
        </p:spPr>
        <p:txBody>
          <a:bodyPr anchorCtr="0" anchor="t" bIns="91425" lIns="91425" spcFirstLastPara="1" rIns="91425" wrap="square" tIns="91425">
            <a:noAutofit/>
          </a:bodyPr>
          <a:lstStyle/>
          <a:p>
            <a:pPr indent="0" lvl="0" marL="0" rtl="0" algn="ctr">
              <a:lnSpc>
                <a:spcPct val="110000"/>
              </a:lnSpc>
              <a:spcBef>
                <a:spcPts val="600"/>
              </a:spcBef>
              <a:spcAft>
                <a:spcPts val="0"/>
              </a:spcAft>
              <a:buNone/>
            </a:pPr>
            <a:r>
              <a:rPr lang="tr-TR" sz="3000">
                <a:solidFill>
                  <a:srgbClr val="0B5394"/>
                </a:solidFill>
                <a:latin typeface="Montserrat"/>
                <a:ea typeface="Montserrat"/>
                <a:cs typeface="Montserrat"/>
                <a:sym typeface="Montserrat"/>
              </a:rPr>
              <a:t>Triple</a:t>
            </a:r>
            <a:r>
              <a:rPr lang="tr-TR" sz="3000">
                <a:solidFill>
                  <a:srgbClr val="434343"/>
                </a:solidFill>
                <a:latin typeface="Montserrat"/>
                <a:ea typeface="Montserrat"/>
                <a:cs typeface="Montserrat"/>
                <a:sym typeface="Montserrat"/>
              </a:rPr>
              <a:t> use of ‘</a:t>
            </a:r>
            <a:r>
              <a:rPr b="1" lang="tr-TR" sz="3000">
                <a:solidFill>
                  <a:srgbClr val="434343"/>
                </a:solidFill>
                <a:latin typeface="Montserrat"/>
                <a:ea typeface="Montserrat"/>
                <a:cs typeface="Montserrat"/>
                <a:sym typeface="Montserrat"/>
              </a:rPr>
              <a:t>single</a:t>
            </a:r>
            <a:r>
              <a:rPr lang="tr-TR" sz="3000">
                <a:solidFill>
                  <a:srgbClr val="434343"/>
                </a:solidFill>
                <a:latin typeface="Montserrat"/>
                <a:ea typeface="Montserrat"/>
                <a:cs typeface="Montserrat"/>
                <a:sym typeface="Montserrat"/>
              </a:rPr>
              <a:t>’ and “</a:t>
            </a:r>
            <a:r>
              <a:rPr b="1" lang="tr-TR" sz="3000">
                <a:solidFill>
                  <a:srgbClr val="434343"/>
                </a:solidFill>
                <a:latin typeface="Montserrat"/>
                <a:ea typeface="Montserrat"/>
                <a:cs typeface="Montserrat"/>
                <a:sym typeface="Montserrat"/>
              </a:rPr>
              <a:t>double</a:t>
            </a:r>
            <a:r>
              <a:rPr lang="tr-TR" sz="3000">
                <a:solidFill>
                  <a:srgbClr val="434343"/>
                </a:solidFill>
                <a:latin typeface="Montserrat"/>
                <a:ea typeface="Montserrat"/>
                <a:cs typeface="Montserrat"/>
                <a:sym typeface="Montserrat"/>
              </a:rPr>
              <a:t>” quotes</a:t>
            </a:r>
            <a:endParaRPr sz="3000">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22"/>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28" name="Google Shape;728;p22"/>
          <p:cNvSpPr txBox="1"/>
          <p:nvPr/>
        </p:nvSpPr>
        <p:spPr>
          <a:xfrm>
            <a:off x="431800" y="173800"/>
            <a:ext cx="8131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600">
                <a:solidFill>
                  <a:srgbClr val="741B47"/>
                </a:solidFill>
                <a:latin typeface="Raleway Medium"/>
                <a:ea typeface="Raleway Medium"/>
                <a:cs typeface="Raleway Medium"/>
                <a:sym typeface="Raleway Medium"/>
              </a:rPr>
              <a:t>Matter of Quotes</a:t>
            </a:r>
            <a:endParaRPr b="0" i="0" sz="3600" u="none" cap="none" strike="noStrike">
              <a:solidFill>
                <a:srgbClr val="419DD2"/>
              </a:solidFill>
              <a:latin typeface="Raleway SemiBold"/>
              <a:ea typeface="Raleway SemiBold"/>
              <a:cs typeface="Raleway SemiBold"/>
              <a:sym typeface="Raleway SemiBold"/>
            </a:endParaRPr>
          </a:p>
        </p:txBody>
      </p:sp>
      <p:sp>
        <p:nvSpPr>
          <p:cNvPr id="729" name="Google Shape;729;p22"/>
          <p:cNvSpPr txBox="1"/>
          <p:nvPr>
            <p:ph idx="4294967295" type="subTitle"/>
          </p:nvPr>
        </p:nvSpPr>
        <p:spPr>
          <a:xfrm>
            <a:off x="1869425" y="700800"/>
            <a:ext cx="5298300" cy="503400"/>
          </a:xfrm>
          <a:prstGeom prst="rect">
            <a:avLst/>
          </a:prstGeom>
          <a:solidFill>
            <a:srgbClr val="C9DAF8"/>
          </a:solidFill>
          <a:ln>
            <a:noFill/>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lang="tr-TR" sz="3000">
                <a:solidFill>
                  <a:srgbClr val="434343"/>
                </a:solidFill>
                <a:latin typeface="Montserrat"/>
                <a:ea typeface="Montserrat"/>
                <a:cs typeface="Montserrat"/>
                <a:sym typeface="Montserrat"/>
              </a:rPr>
              <a:t>💡</a:t>
            </a:r>
            <a:r>
              <a:rPr lang="tr-TR">
                <a:solidFill>
                  <a:srgbClr val="0B5394"/>
                </a:solidFill>
                <a:latin typeface="Montserrat"/>
                <a:ea typeface="Montserrat"/>
                <a:cs typeface="Montserrat"/>
                <a:sym typeface="Montserrat"/>
              </a:rPr>
              <a:t>The alternative valid use of quotes.</a:t>
            </a:r>
            <a:endParaRPr b="0" i="0" sz="2000" u="none" cap="none" strike="noStrike">
              <a:solidFill>
                <a:srgbClr val="0B5394"/>
              </a:solidFill>
              <a:latin typeface="Montserrat"/>
              <a:ea typeface="Montserrat"/>
              <a:cs typeface="Montserrat"/>
              <a:sym typeface="Montserrat"/>
            </a:endParaRPr>
          </a:p>
        </p:txBody>
      </p:sp>
      <p:sp>
        <p:nvSpPr>
          <p:cNvPr id="730" name="Google Shape;730;p22"/>
          <p:cNvSpPr txBox="1"/>
          <p:nvPr/>
        </p:nvSpPr>
        <p:spPr>
          <a:xfrm>
            <a:off x="98000" y="1361475"/>
            <a:ext cx="5298300" cy="31329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FF0000"/>
                </a:solidFill>
                <a:latin typeface="Consolas"/>
                <a:ea typeface="Consolas"/>
                <a:cs typeface="Consolas"/>
                <a:sym typeface="Consolas"/>
              </a:rPr>
              <a:t>Output1:</a:t>
            </a:r>
            <a:endParaRPr sz="2000">
              <a:solidFill>
                <a:srgbClr val="FF0000"/>
              </a:solidFill>
              <a:latin typeface="Consolas"/>
              <a:ea typeface="Consolas"/>
              <a:cs typeface="Consolas"/>
              <a:sym typeface="Consolas"/>
            </a:endParaRPr>
          </a:p>
          <a:p>
            <a:pPr indent="0" lvl="0" marL="0" rtl="0" algn="l">
              <a:spcBef>
                <a:spcPts val="0"/>
              </a:spcBef>
              <a:spcAft>
                <a:spcPts val="0"/>
              </a:spcAft>
              <a:buNone/>
            </a:pPr>
            <a:r>
              <a:rPr lang="tr-TR" sz="2000">
                <a:latin typeface="Consolas"/>
                <a:ea typeface="Consolas"/>
                <a:cs typeface="Consolas"/>
                <a:sym typeface="Consolas"/>
              </a:rPr>
              <a:t>Lorem ipsum dolor sit amet,</a:t>
            </a:r>
            <a:endParaRPr sz="2000">
              <a:latin typeface="Consolas"/>
              <a:ea typeface="Consolas"/>
              <a:cs typeface="Consolas"/>
              <a:sym typeface="Consolas"/>
            </a:endParaRPr>
          </a:p>
          <a:p>
            <a:pPr indent="0" lvl="0" marL="0" rtl="0" algn="l">
              <a:spcBef>
                <a:spcPts val="0"/>
              </a:spcBef>
              <a:spcAft>
                <a:spcPts val="0"/>
              </a:spcAft>
              <a:buNone/>
            </a:pPr>
            <a:r>
              <a:rPr lang="tr-TR" sz="2000">
                <a:latin typeface="Consolas"/>
                <a:ea typeface="Consolas"/>
                <a:cs typeface="Consolas"/>
                <a:sym typeface="Consolas"/>
              </a:rPr>
              <a:t>fusce ut quisque neque donec, </a:t>
            </a:r>
            <a:endParaRPr sz="2000">
              <a:latin typeface="Consolas"/>
              <a:ea typeface="Consolas"/>
              <a:cs typeface="Consolas"/>
              <a:sym typeface="Consolas"/>
            </a:endParaRPr>
          </a:p>
          <a:p>
            <a:pPr indent="0" lvl="0" marL="0" rtl="0" algn="l">
              <a:spcBef>
                <a:spcPts val="0"/>
              </a:spcBef>
              <a:spcAft>
                <a:spcPts val="0"/>
              </a:spcAft>
              <a:buNone/>
            </a:pPr>
            <a:r>
              <a:rPr lang="tr-TR" sz="2000">
                <a:latin typeface="Consolas"/>
                <a:ea typeface="Consolas"/>
                <a:cs typeface="Consolas"/>
                <a:sym typeface="Consolas"/>
              </a:rPr>
              <a:t>massa metus amet, luctus inceptos.</a:t>
            </a:r>
            <a:endParaRPr sz="2000">
              <a:latin typeface="Consolas"/>
              <a:ea typeface="Consolas"/>
              <a:cs typeface="Consolas"/>
              <a:sym typeface="Consolas"/>
            </a:endParaRPr>
          </a:p>
          <a:p>
            <a:pPr indent="0" lvl="0" marL="0" rtl="0" algn="l">
              <a:spcBef>
                <a:spcPts val="0"/>
              </a:spcBef>
              <a:spcAft>
                <a:spcPts val="0"/>
              </a:spcAft>
              <a:buNone/>
            </a:pPr>
            <a:r>
              <a:t/>
            </a:r>
            <a:endParaRPr sz="2000">
              <a:solidFill>
                <a:srgbClr val="FF0000"/>
              </a:solidFill>
              <a:latin typeface="Consolas"/>
              <a:ea typeface="Consolas"/>
              <a:cs typeface="Consolas"/>
              <a:sym typeface="Consolas"/>
            </a:endParaRPr>
          </a:p>
          <a:p>
            <a:pPr indent="0" lvl="0" marL="0" rtl="0" algn="l">
              <a:spcBef>
                <a:spcPts val="0"/>
              </a:spcBef>
              <a:spcAft>
                <a:spcPts val="0"/>
              </a:spcAft>
              <a:buNone/>
            </a:pPr>
            <a:r>
              <a:rPr lang="tr-TR" sz="2000">
                <a:solidFill>
                  <a:srgbClr val="FF0000"/>
                </a:solidFill>
                <a:latin typeface="Consolas"/>
                <a:ea typeface="Consolas"/>
                <a:cs typeface="Consolas"/>
                <a:sym typeface="Consolas"/>
              </a:rPr>
              <a:t>Output2:</a:t>
            </a:r>
            <a:endParaRPr sz="2000">
              <a:solidFill>
                <a:srgbClr val="FF0000"/>
              </a:solidFill>
              <a:latin typeface="Consolas"/>
              <a:ea typeface="Consolas"/>
              <a:cs typeface="Consolas"/>
              <a:sym typeface="Consolas"/>
            </a:endParaRPr>
          </a:p>
          <a:p>
            <a:pPr indent="0" lvl="0" marL="0" rtl="0" algn="l">
              <a:spcBef>
                <a:spcPts val="0"/>
              </a:spcBef>
              <a:spcAft>
                <a:spcPts val="0"/>
              </a:spcAft>
              <a:buNone/>
            </a:pPr>
            <a:r>
              <a:rPr lang="tr-TR" sz="2000">
                <a:latin typeface="Consolas"/>
                <a:ea typeface="Consolas"/>
                <a:cs typeface="Consolas"/>
                <a:sym typeface="Consolas"/>
              </a:rPr>
              <a:t>Praesent a, mi mattis velit metus, </a:t>
            </a:r>
            <a:endParaRPr sz="2000">
              <a:latin typeface="Consolas"/>
              <a:ea typeface="Consolas"/>
              <a:cs typeface="Consolas"/>
              <a:sym typeface="Consolas"/>
            </a:endParaRPr>
          </a:p>
          <a:p>
            <a:pPr indent="0" lvl="0" marL="0" rtl="0" algn="l">
              <a:spcBef>
                <a:spcPts val="0"/>
              </a:spcBef>
              <a:spcAft>
                <a:spcPts val="0"/>
              </a:spcAft>
              <a:buNone/>
            </a:pPr>
            <a:r>
              <a:rPr lang="tr-TR" sz="2000">
                <a:latin typeface="Consolas"/>
                <a:ea typeface="Consolas"/>
                <a:cs typeface="Consolas"/>
                <a:sym typeface="Consolas"/>
              </a:rPr>
              <a:t>accumsan adipiscing ipsum sit justo penatibus, </a:t>
            </a:r>
            <a:endParaRPr sz="2000">
              <a:latin typeface="Consolas"/>
              <a:ea typeface="Consolas"/>
              <a:cs typeface="Consolas"/>
              <a:sym typeface="Consolas"/>
            </a:endParaRPr>
          </a:p>
          <a:p>
            <a:pPr indent="0" lvl="0" marL="0" rtl="0" algn="l">
              <a:spcBef>
                <a:spcPts val="0"/>
              </a:spcBef>
              <a:spcAft>
                <a:spcPts val="0"/>
              </a:spcAft>
              <a:buNone/>
            </a:pPr>
            <a:r>
              <a:rPr lang="tr-TR" sz="2000">
                <a:latin typeface="Consolas"/>
                <a:ea typeface="Consolas"/>
                <a:cs typeface="Consolas"/>
                <a:sym typeface="Consolas"/>
              </a:rPr>
              <a:t>amet mauris non tempus justo.</a:t>
            </a:r>
            <a:endParaRPr sz="2000">
              <a:latin typeface="Consolas"/>
              <a:ea typeface="Consolas"/>
              <a:cs typeface="Consolas"/>
              <a:sym typeface="Consolas"/>
            </a:endParaRPr>
          </a:p>
        </p:txBody>
      </p:sp>
      <p:sp>
        <p:nvSpPr>
          <p:cNvPr id="731" name="Google Shape;731;p22"/>
          <p:cNvSpPr txBox="1"/>
          <p:nvPr/>
        </p:nvSpPr>
        <p:spPr>
          <a:xfrm>
            <a:off x="6192750" y="2067200"/>
            <a:ext cx="2671500" cy="2293800"/>
          </a:xfrm>
          <a:prstGeom prst="rect">
            <a:avLst/>
          </a:prstGeom>
          <a:solidFill>
            <a:srgbClr val="D9EAD3"/>
          </a:solidFill>
          <a:ln>
            <a:noFill/>
          </a:ln>
          <a:effectLst>
            <a:outerShdw blurRad="57150" rotWithShape="0" algn="bl" dir="5400000" dist="57150">
              <a:srgbClr val="000000">
                <a:alpha val="50000"/>
              </a:srgbClr>
            </a:outerShdw>
          </a:effectLst>
        </p:spPr>
        <p:txBody>
          <a:bodyPr anchorCtr="0" anchor="t" bIns="91425" lIns="91425" spcFirstLastPara="1" rIns="91425" wrap="square" tIns="91425">
            <a:noAutofit/>
          </a:bodyPr>
          <a:lstStyle/>
          <a:p>
            <a:pPr indent="0" lvl="0" marL="0" rtl="0" algn="ctr">
              <a:lnSpc>
                <a:spcPct val="110000"/>
              </a:lnSpc>
              <a:spcBef>
                <a:spcPts val="600"/>
              </a:spcBef>
              <a:spcAft>
                <a:spcPts val="0"/>
              </a:spcAft>
              <a:buNone/>
            </a:pPr>
            <a:r>
              <a:rPr lang="tr-TR" sz="3200">
                <a:solidFill>
                  <a:srgbClr val="0B5394"/>
                </a:solidFill>
                <a:latin typeface="Montserrat"/>
                <a:ea typeface="Montserrat"/>
                <a:cs typeface="Montserrat"/>
                <a:sym typeface="Montserrat"/>
              </a:rPr>
              <a:t>Triple</a:t>
            </a:r>
            <a:r>
              <a:rPr lang="tr-TR" sz="3200">
                <a:solidFill>
                  <a:srgbClr val="434343"/>
                </a:solidFill>
                <a:latin typeface="Montserrat"/>
                <a:ea typeface="Montserrat"/>
                <a:cs typeface="Montserrat"/>
                <a:sym typeface="Montserrat"/>
              </a:rPr>
              <a:t> use of ‘</a:t>
            </a:r>
            <a:r>
              <a:rPr b="1" lang="tr-TR" sz="3200">
                <a:solidFill>
                  <a:srgbClr val="434343"/>
                </a:solidFill>
                <a:latin typeface="Montserrat"/>
                <a:ea typeface="Montserrat"/>
                <a:cs typeface="Montserrat"/>
                <a:sym typeface="Montserrat"/>
              </a:rPr>
              <a:t>single</a:t>
            </a:r>
            <a:r>
              <a:rPr lang="tr-TR" sz="3200">
                <a:solidFill>
                  <a:srgbClr val="434343"/>
                </a:solidFill>
                <a:latin typeface="Montserrat"/>
                <a:ea typeface="Montserrat"/>
                <a:cs typeface="Montserrat"/>
                <a:sym typeface="Montserrat"/>
              </a:rPr>
              <a:t> and </a:t>
            </a:r>
            <a:r>
              <a:rPr b="1" lang="tr-TR" sz="3200">
                <a:solidFill>
                  <a:srgbClr val="434343"/>
                </a:solidFill>
                <a:latin typeface="Montserrat"/>
                <a:ea typeface="Montserrat"/>
                <a:cs typeface="Montserrat"/>
                <a:sym typeface="Montserrat"/>
              </a:rPr>
              <a:t>double</a:t>
            </a:r>
            <a:r>
              <a:rPr lang="tr-TR" sz="3200">
                <a:solidFill>
                  <a:srgbClr val="434343"/>
                </a:solidFill>
                <a:latin typeface="Montserrat"/>
                <a:ea typeface="Montserrat"/>
                <a:cs typeface="Montserrat"/>
                <a:sym typeface="Montserrat"/>
              </a:rPr>
              <a:t>’ quotes</a:t>
            </a:r>
            <a:endParaRPr sz="32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23"/>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37" name="Google Shape;737;p23"/>
          <p:cNvSpPr txBox="1"/>
          <p:nvPr/>
        </p:nvSpPr>
        <p:spPr>
          <a:xfrm>
            <a:off x="431800" y="173800"/>
            <a:ext cx="8131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600">
                <a:solidFill>
                  <a:srgbClr val="741B47"/>
                </a:solidFill>
                <a:latin typeface="Raleway Medium"/>
                <a:ea typeface="Raleway Medium"/>
                <a:cs typeface="Raleway Medium"/>
                <a:sym typeface="Raleway Medium"/>
              </a:rPr>
              <a:t>Matter of Quotes</a:t>
            </a:r>
            <a:endParaRPr b="0" i="0" sz="3600" u="none" cap="none" strike="noStrike">
              <a:solidFill>
                <a:srgbClr val="419DD2"/>
              </a:solidFill>
              <a:latin typeface="Raleway SemiBold"/>
              <a:ea typeface="Raleway SemiBold"/>
              <a:cs typeface="Raleway SemiBold"/>
              <a:sym typeface="Raleway SemiBold"/>
            </a:endParaRPr>
          </a:p>
        </p:txBody>
      </p:sp>
      <p:sp>
        <p:nvSpPr>
          <p:cNvPr id="738" name="Google Shape;738;p23"/>
          <p:cNvSpPr txBox="1"/>
          <p:nvPr>
            <p:ph idx="4294967295" type="subTitle"/>
          </p:nvPr>
        </p:nvSpPr>
        <p:spPr>
          <a:xfrm>
            <a:off x="1057900" y="964575"/>
            <a:ext cx="6879000" cy="626400"/>
          </a:xfrm>
          <a:prstGeom prst="rect">
            <a:avLst/>
          </a:prstGeom>
          <a:solidFill>
            <a:srgbClr val="C9DAF8"/>
          </a:solidFill>
          <a:ln>
            <a:noFill/>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lang="tr-TR" sz="3000">
                <a:solidFill>
                  <a:srgbClr val="434343"/>
                </a:solidFill>
                <a:latin typeface="Montserrat"/>
                <a:ea typeface="Montserrat"/>
                <a:cs typeface="Montserrat"/>
                <a:sym typeface="Montserrat"/>
              </a:rPr>
              <a:t>💡</a:t>
            </a:r>
            <a:r>
              <a:rPr lang="tr-TR">
                <a:solidFill>
                  <a:srgbClr val="0B5394"/>
                </a:solidFill>
                <a:latin typeface="Montserrat"/>
                <a:ea typeface="Montserrat"/>
                <a:cs typeface="Montserrat"/>
                <a:sym typeface="Montserrat"/>
              </a:rPr>
              <a:t>What is the difference of these two syntaxes?</a:t>
            </a:r>
            <a:endParaRPr b="0" i="0" sz="2000" u="none" cap="none" strike="noStrike">
              <a:solidFill>
                <a:srgbClr val="0B5394"/>
              </a:solidFill>
              <a:latin typeface="Montserrat"/>
              <a:ea typeface="Montserrat"/>
              <a:cs typeface="Montserrat"/>
              <a:sym typeface="Montserrat"/>
            </a:endParaRPr>
          </a:p>
        </p:txBody>
      </p:sp>
      <p:sp>
        <p:nvSpPr>
          <p:cNvPr id="739" name="Google Shape;739;p23"/>
          <p:cNvSpPr txBox="1"/>
          <p:nvPr/>
        </p:nvSpPr>
        <p:spPr>
          <a:xfrm>
            <a:off x="1057901" y="2091900"/>
            <a:ext cx="5148900" cy="9597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400">
                <a:solidFill>
                  <a:srgbClr val="0000FF"/>
                </a:solidFill>
                <a:latin typeface="Consolas"/>
                <a:ea typeface="Consolas"/>
                <a:cs typeface="Consolas"/>
                <a:sym typeface="Consolas"/>
              </a:rPr>
              <a:t>print</a:t>
            </a:r>
            <a:r>
              <a:rPr lang="tr-TR" sz="2400">
                <a:latin typeface="Consolas"/>
                <a:ea typeface="Consolas"/>
                <a:cs typeface="Consolas"/>
                <a:sym typeface="Consolas"/>
              </a:rPr>
              <a:t>(</a:t>
            </a:r>
            <a:r>
              <a:rPr lang="tr-TR" sz="2400">
                <a:solidFill>
                  <a:srgbClr val="FF0000"/>
                </a:solidFill>
                <a:latin typeface="Consolas"/>
                <a:ea typeface="Consolas"/>
                <a:cs typeface="Consolas"/>
                <a:sym typeface="Consolas"/>
              </a:rPr>
              <a:t>'3.14'</a:t>
            </a:r>
            <a:r>
              <a:rPr lang="tr-TR" sz="2400">
                <a:latin typeface="Consolas"/>
                <a:ea typeface="Consolas"/>
                <a:cs typeface="Consolas"/>
                <a:sym typeface="Consolas"/>
              </a:rPr>
              <a:t>)</a:t>
            </a:r>
            <a:endParaRPr sz="2400">
              <a:latin typeface="Consolas"/>
              <a:ea typeface="Consolas"/>
              <a:cs typeface="Consolas"/>
              <a:sym typeface="Consolas"/>
            </a:endParaRPr>
          </a:p>
          <a:p>
            <a:pPr indent="0" lvl="0" marL="0" rtl="0" algn="l">
              <a:spcBef>
                <a:spcPts val="0"/>
              </a:spcBef>
              <a:spcAft>
                <a:spcPts val="0"/>
              </a:spcAft>
              <a:buNone/>
            </a:pPr>
            <a:r>
              <a:rPr lang="tr-TR" sz="2400">
                <a:solidFill>
                  <a:srgbClr val="0000FF"/>
                </a:solidFill>
                <a:latin typeface="Consolas"/>
                <a:ea typeface="Consolas"/>
                <a:cs typeface="Consolas"/>
                <a:sym typeface="Consolas"/>
              </a:rPr>
              <a:t>print</a:t>
            </a:r>
            <a:r>
              <a:rPr lang="tr-TR" sz="2400">
                <a:latin typeface="Consolas"/>
                <a:ea typeface="Consolas"/>
                <a:cs typeface="Consolas"/>
                <a:sym typeface="Consolas"/>
              </a:rPr>
              <a:t>(</a:t>
            </a:r>
            <a:r>
              <a:rPr lang="tr-TR" sz="2400">
                <a:solidFill>
                  <a:srgbClr val="434343"/>
                </a:solidFill>
                <a:latin typeface="Consolas"/>
                <a:ea typeface="Consolas"/>
                <a:cs typeface="Consolas"/>
                <a:sym typeface="Consolas"/>
              </a:rPr>
              <a:t>3.14</a:t>
            </a:r>
            <a:r>
              <a:rPr lang="tr-TR" sz="2400">
                <a:latin typeface="Consolas"/>
                <a:ea typeface="Consolas"/>
                <a:cs typeface="Consolas"/>
                <a:sym typeface="Consolas"/>
              </a:rPr>
              <a:t>)</a:t>
            </a:r>
            <a:endParaRPr sz="2400">
              <a:latin typeface="Consolas"/>
              <a:ea typeface="Consolas"/>
              <a:cs typeface="Consolas"/>
              <a:sym typeface="Consolas"/>
            </a:endParaRPr>
          </a:p>
        </p:txBody>
      </p:sp>
      <p:sp>
        <p:nvSpPr>
          <p:cNvPr id="740" name="Google Shape;740;p23"/>
          <p:cNvSpPr txBox="1"/>
          <p:nvPr/>
        </p:nvSpPr>
        <p:spPr>
          <a:xfrm>
            <a:off x="1057900" y="3653250"/>
            <a:ext cx="5148900" cy="7479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434343"/>
                </a:solidFill>
                <a:latin typeface="Consolas"/>
                <a:ea typeface="Consolas"/>
                <a:cs typeface="Consolas"/>
                <a:sym typeface="Consolas"/>
              </a:rPr>
              <a:t>3.14</a:t>
            </a:r>
            <a:endParaRPr sz="2000">
              <a:solidFill>
                <a:srgbClr val="434343"/>
              </a:solidFill>
              <a:latin typeface="Consolas"/>
              <a:ea typeface="Consolas"/>
              <a:cs typeface="Consolas"/>
              <a:sym typeface="Consolas"/>
            </a:endParaRPr>
          </a:p>
          <a:p>
            <a:pPr indent="0" lvl="0" marL="0" rtl="0" algn="l">
              <a:spcBef>
                <a:spcPts val="0"/>
              </a:spcBef>
              <a:spcAft>
                <a:spcPts val="0"/>
              </a:spcAft>
              <a:buNone/>
            </a:pPr>
            <a:r>
              <a:rPr lang="tr-TR" sz="2000">
                <a:solidFill>
                  <a:srgbClr val="434343"/>
                </a:solidFill>
                <a:latin typeface="Consolas"/>
                <a:ea typeface="Consolas"/>
                <a:cs typeface="Consolas"/>
                <a:sym typeface="Consolas"/>
              </a:rPr>
              <a:t>3.14</a:t>
            </a:r>
            <a:endParaRPr sz="2000">
              <a:solidFill>
                <a:srgbClr val="434343"/>
              </a:solidFill>
              <a:latin typeface="Consolas"/>
              <a:ea typeface="Consolas"/>
              <a:cs typeface="Consolas"/>
              <a:sym typeface="Consolas"/>
            </a:endParaRPr>
          </a:p>
        </p:txBody>
      </p:sp>
      <p:sp>
        <p:nvSpPr>
          <p:cNvPr id="741" name="Google Shape;741;p23"/>
          <p:cNvSpPr/>
          <p:nvPr/>
        </p:nvSpPr>
        <p:spPr>
          <a:xfrm>
            <a:off x="4223075" y="2258550"/>
            <a:ext cx="2772000" cy="747900"/>
          </a:xfrm>
          <a:prstGeom prst="wedgeRoundRectCallout">
            <a:avLst>
              <a:gd fmla="val -78516" name="adj1"/>
              <a:gd fmla="val -24773" name="adj2"/>
              <a:gd fmla="val 0" name="adj3"/>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a:t>The outputs are the same but </a:t>
            </a:r>
            <a:r>
              <a:rPr i="1" lang="tr-TR"/>
              <a:t>quotes</a:t>
            </a:r>
            <a:r>
              <a:rPr lang="tr-TR"/>
              <a:t> make data </a:t>
            </a:r>
            <a:r>
              <a:rPr lang="tr-TR">
                <a:highlight>
                  <a:srgbClr val="EFEFEF"/>
                </a:highlight>
                <a:latin typeface="Consolas"/>
                <a:ea typeface="Consolas"/>
                <a:cs typeface="Consolas"/>
                <a:sym typeface="Consolas"/>
              </a:rPr>
              <a:t>string</a:t>
            </a:r>
            <a:r>
              <a:rPr lang="tr-TR"/>
              <a:t> type.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24"/>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47" name="Google Shape;747;p24"/>
          <p:cNvSpPr txBox="1"/>
          <p:nvPr/>
        </p:nvSpPr>
        <p:spPr>
          <a:xfrm>
            <a:off x="431800" y="173800"/>
            <a:ext cx="8131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600">
                <a:solidFill>
                  <a:srgbClr val="741B47"/>
                </a:solidFill>
                <a:latin typeface="Raleway Medium"/>
                <a:ea typeface="Raleway Medium"/>
                <a:cs typeface="Raleway Medium"/>
                <a:sym typeface="Raleway Medium"/>
              </a:rPr>
              <a:t>Matter of Quotes</a:t>
            </a:r>
            <a:endParaRPr b="0" i="0" sz="3600" u="none" cap="none" strike="noStrike">
              <a:solidFill>
                <a:srgbClr val="419DD2"/>
              </a:solidFill>
              <a:latin typeface="Raleway SemiBold"/>
              <a:ea typeface="Raleway SemiBold"/>
              <a:cs typeface="Raleway SemiBold"/>
              <a:sym typeface="Raleway SemiBold"/>
            </a:endParaRPr>
          </a:p>
        </p:txBody>
      </p:sp>
      <p:sp>
        <p:nvSpPr>
          <p:cNvPr id="748" name="Google Shape;748;p24"/>
          <p:cNvSpPr txBox="1"/>
          <p:nvPr/>
        </p:nvSpPr>
        <p:spPr>
          <a:xfrm>
            <a:off x="527200" y="3552525"/>
            <a:ext cx="8131200" cy="7479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rPr lang="tr-TR" sz="2200">
                <a:latin typeface="Consolas"/>
                <a:ea typeface="Consolas"/>
                <a:cs typeface="Consolas"/>
                <a:sym typeface="Consolas"/>
              </a:rPr>
              <a:t>'We should have enough time for our family"</a:t>
            </a:r>
            <a:endParaRPr sz="2200">
              <a:solidFill>
                <a:srgbClr val="434343"/>
              </a:solidFill>
              <a:latin typeface="Consolas"/>
              <a:ea typeface="Consolas"/>
              <a:cs typeface="Consolas"/>
              <a:sym typeface="Consolas"/>
            </a:endParaRPr>
          </a:p>
        </p:txBody>
      </p:sp>
      <p:sp>
        <p:nvSpPr>
          <p:cNvPr id="749" name="Google Shape;749;p24"/>
          <p:cNvSpPr txBox="1"/>
          <p:nvPr>
            <p:ph idx="4294967295" type="subTitle"/>
          </p:nvPr>
        </p:nvSpPr>
        <p:spPr>
          <a:xfrm>
            <a:off x="1057900" y="964575"/>
            <a:ext cx="6879000" cy="626400"/>
          </a:xfrm>
          <a:prstGeom prst="rect">
            <a:avLst/>
          </a:prstGeom>
          <a:solidFill>
            <a:srgbClr val="C9DAF8"/>
          </a:solidFill>
          <a:ln>
            <a:noFill/>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lang="tr-TR" sz="3000">
                <a:solidFill>
                  <a:srgbClr val="434343"/>
                </a:solidFill>
                <a:latin typeface="Montserrat"/>
                <a:ea typeface="Montserrat"/>
                <a:cs typeface="Montserrat"/>
                <a:sym typeface="Montserrat"/>
              </a:rPr>
              <a:t>💡</a:t>
            </a:r>
            <a:r>
              <a:rPr lang="tr-TR">
                <a:solidFill>
                  <a:srgbClr val="0B5394"/>
                </a:solidFill>
                <a:latin typeface="Montserrat"/>
                <a:ea typeface="Montserrat"/>
                <a:cs typeface="Montserrat"/>
                <a:sym typeface="Montserrat"/>
              </a:rPr>
              <a:t>What is the output?</a:t>
            </a:r>
            <a:endParaRPr b="0" i="0" sz="2000" u="none" cap="none" strike="noStrike">
              <a:solidFill>
                <a:srgbClr val="0B5394"/>
              </a:solidFill>
              <a:latin typeface="Montserrat"/>
              <a:ea typeface="Montserrat"/>
              <a:cs typeface="Montserrat"/>
              <a:sym typeface="Montserrat"/>
            </a:endParaRPr>
          </a:p>
        </p:txBody>
      </p:sp>
      <p:sp>
        <p:nvSpPr>
          <p:cNvPr id="750" name="Google Shape;750;p24"/>
          <p:cNvSpPr txBox="1"/>
          <p:nvPr/>
        </p:nvSpPr>
        <p:spPr>
          <a:xfrm>
            <a:off x="527200" y="2091900"/>
            <a:ext cx="8131200" cy="9597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latin typeface="Consolas"/>
                <a:ea typeface="Consolas"/>
                <a:cs typeface="Consolas"/>
                <a:sym typeface="Consolas"/>
              </a:rPr>
              <a:t>(''''We should have enough time for our family"''') </a:t>
            </a:r>
            <a:endParaRPr sz="2000">
              <a:solidFill>
                <a:srgbClr val="0000FF"/>
              </a:solidFill>
              <a:latin typeface="Consolas"/>
              <a:ea typeface="Consolas"/>
              <a:cs typeface="Consolas"/>
              <a:sym typeface="Consolas"/>
            </a:endParaRPr>
          </a:p>
        </p:txBody>
      </p:sp>
      <p:sp>
        <p:nvSpPr>
          <p:cNvPr id="751" name="Google Shape;751;p24"/>
          <p:cNvSpPr/>
          <p:nvPr/>
        </p:nvSpPr>
        <p:spPr>
          <a:xfrm>
            <a:off x="1440175" y="2360600"/>
            <a:ext cx="444000" cy="314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4"/>
          <p:cNvSpPr/>
          <p:nvPr/>
        </p:nvSpPr>
        <p:spPr>
          <a:xfrm>
            <a:off x="7883875" y="2360600"/>
            <a:ext cx="444000" cy="314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25"/>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58" name="Google Shape;758;p25"/>
          <p:cNvSpPr txBox="1"/>
          <p:nvPr/>
        </p:nvSpPr>
        <p:spPr>
          <a:xfrm>
            <a:off x="431800" y="173800"/>
            <a:ext cx="8131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600">
                <a:solidFill>
                  <a:srgbClr val="741B47"/>
                </a:solidFill>
                <a:latin typeface="Raleway Medium"/>
                <a:ea typeface="Raleway Medium"/>
                <a:cs typeface="Raleway Medium"/>
                <a:sym typeface="Raleway Medium"/>
              </a:rPr>
              <a:t>Matter of Quotes</a:t>
            </a:r>
            <a:endParaRPr b="0" i="0" sz="3600" u="none" cap="none" strike="noStrike">
              <a:solidFill>
                <a:srgbClr val="419DD2"/>
              </a:solidFill>
              <a:latin typeface="Raleway SemiBold"/>
              <a:ea typeface="Raleway SemiBold"/>
              <a:cs typeface="Raleway SemiBold"/>
              <a:sym typeface="Raleway SemiBold"/>
            </a:endParaRPr>
          </a:p>
        </p:txBody>
      </p:sp>
      <p:sp>
        <p:nvSpPr>
          <p:cNvPr id="759" name="Google Shape;759;p25"/>
          <p:cNvSpPr txBox="1"/>
          <p:nvPr>
            <p:ph idx="4294967295" type="subTitle"/>
          </p:nvPr>
        </p:nvSpPr>
        <p:spPr>
          <a:xfrm>
            <a:off x="431800" y="742025"/>
            <a:ext cx="3848700" cy="626400"/>
          </a:xfrm>
          <a:prstGeom prst="rect">
            <a:avLst/>
          </a:prstGeom>
          <a:solidFill>
            <a:srgbClr val="C9DAF8"/>
          </a:solidFill>
          <a:ln>
            <a:noFill/>
          </a:ln>
          <a:effectLst>
            <a:outerShdw blurRad="57150" rotWithShape="0" algn="bl" dir="5400000" dist="19050">
              <a:srgbClr val="000000">
                <a:alpha val="5000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lang="tr-TR" sz="3000">
                <a:solidFill>
                  <a:srgbClr val="434343"/>
                </a:solidFill>
                <a:latin typeface="Montserrat"/>
                <a:ea typeface="Montserrat"/>
                <a:cs typeface="Montserrat"/>
                <a:sym typeface="Montserrat"/>
              </a:rPr>
              <a:t>💡</a:t>
            </a:r>
            <a:r>
              <a:rPr lang="tr-TR">
                <a:solidFill>
                  <a:srgbClr val="0B5394"/>
                </a:solidFill>
                <a:latin typeface="Montserrat"/>
                <a:ea typeface="Montserrat"/>
                <a:cs typeface="Montserrat"/>
                <a:sym typeface="Montserrat"/>
              </a:rPr>
              <a:t>Multiple lines of codes.</a:t>
            </a:r>
            <a:endParaRPr b="0" i="0" sz="2000" u="none" cap="none" strike="noStrike">
              <a:solidFill>
                <a:srgbClr val="0B5394"/>
              </a:solidFill>
              <a:latin typeface="Montserrat"/>
              <a:ea typeface="Montserrat"/>
              <a:cs typeface="Montserrat"/>
              <a:sym typeface="Montserrat"/>
            </a:endParaRPr>
          </a:p>
        </p:txBody>
      </p:sp>
      <p:sp>
        <p:nvSpPr>
          <p:cNvPr id="760" name="Google Shape;760;p25"/>
          <p:cNvSpPr txBox="1"/>
          <p:nvPr/>
        </p:nvSpPr>
        <p:spPr>
          <a:xfrm>
            <a:off x="100617" y="1998850"/>
            <a:ext cx="5146200" cy="9597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a:t>
            </a:r>
            <a:r>
              <a:rPr lang="tr-TR" sz="2000">
                <a:solidFill>
                  <a:srgbClr val="FF0000"/>
                </a:solidFill>
                <a:latin typeface="Consolas"/>
                <a:ea typeface="Consolas"/>
                <a:cs typeface="Consolas"/>
                <a:sym typeface="Consolas"/>
              </a:rPr>
              <a:t>'first line'</a:t>
            </a:r>
            <a:r>
              <a:rPr lang="tr-TR" sz="2000">
                <a:solidFill>
                  <a:srgbClr val="434343"/>
                </a:solidFill>
                <a:latin typeface="Consolas"/>
                <a:ea typeface="Consolas"/>
                <a:cs typeface="Consolas"/>
                <a:sym typeface="Consolas"/>
              </a:rPr>
              <a:t>)</a:t>
            </a:r>
            <a:endParaRPr sz="2000">
              <a:solidFill>
                <a:srgbClr val="434343"/>
              </a:solidFill>
              <a:latin typeface="Consolas"/>
              <a:ea typeface="Consolas"/>
              <a:cs typeface="Consolas"/>
              <a:sym typeface="Consolas"/>
            </a:endParaRPr>
          </a:p>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a:t>
            </a:r>
            <a:r>
              <a:rPr lang="tr-TR" sz="2000">
                <a:solidFill>
                  <a:srgbClr val="0000FF"/>
                </a:solidFill>
                <a:latin typeface="Consolas"/>
                <a:ea typeface="Consolas"/>
                <a:cs typeface="Consolas"/>
                <a:sym typeface="Consolas"/>
              </a:rPr>
              <a:t> </a:t>
            </a:r>
            <a:endParaRPr sz="2000">
              <a:solidFill>
                <a:srgbClr val="0000FF"/>
              </a:solidFill>
              <a:latin typeface="Consolas"/>
              <a:ea typeface="Consolas"/>
              <a:cs typeface="Consolas"/>
              <a:sym typeface="Consolas"/>
            </a:endParaRPr>
          </a:p>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a:t>
            </a:r>
            <a:r>
              <a:rPr lang="tr-TR" sz="2000">
                <a:solidFill>
                  <a:srgbClr val="FF0000"/>
                </a:solidFill>
                <a:latin typeface="Consolas"/>
                <a:ea typeface="Consolas"/>
                <a:cs typeface="Consolas"/>
                <a:sym typeface="Consolas"/>
              </a:rPr>
              <a:t>'''third line'''</a:t>
            </a:r>
            <a:r>
              <a:rPr lang="tr-TR" sz="2000">
                <a:solidFill>
                  <a:srgbClr val="434343"/>
                </a:solidFill>
                <a:latin typeface="Consolas"/>
                <a:ea typeface="Consolas"/>
                <a:cs typeface="Consolas"/>
                <a:sym typeface="Consolas"/>
              </a:rPr>
              <a:t>)</a:t>
            </a:r>
            <a:endParaRPr sz="2000">
              <a:solidFill>
                <a:srgbClr val="0000FF"/>
              </a:solidFill>
              <a:latin typeface="Consolas"/>
              <a:ea typeface="Consolas"/>
              <a:cs typeface="Consolas"/>
              <a:sym typeface="Consolas"/>
            </a:endParaRPr>
          </a:p>
        </p:txBody>
      </p:sp>
      <p:sp>
        <p:nvSpPr>
          <p:cNvPr id="761" name="Google Shape;761;p25"/>
          <p:cNvSpPr txBox="1"/>
          <p:nvPr/>
        </p:nvSpPr>
        <p:spPr>
          <a:xfrm>
            <a:off x="98000" y="3285100"/>
            <a:ext cx="5148900" cy="9597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434343"/>
                </a:solidFill>
                <a:latin typeface="Consolas"/>
                <a:ea typeface="Consolas"/>
                <a:cs typeface="Consolas"/>
                <a:sym typeface="Consolas"/>
              </a:rPr>
              <a:t>first line</a:t>
            </a:r>
            <a:endParaRPr sz="2000">
              <a:solidFill>
                <a:srgbClr val="434343"/>
              </a:solidFill>
              <a:latin typeface="Consolas"/>
              <a:ea typeface="Consolas"/>
              <a:cs typeface="Consolas"/>
              <a:sym typeface="Consolas"/>
            </a:endParaRPr>
          </a:p>
          <a:p>
            <a:pPr indent="0" lvl="0" marL="0" rtl="0" algn="l">
              <a:spcBef>
                <a:spcPts val="0"/>
              </a:spcBef>
              <a:spcAft>
                <a:spcPts val="0"/>
              </a:spcAft>
              <a:buNone/>
            </a:pPr>
            <a:r>
              <a:t/>
            </a:r>
            <a:endParaRPr sz="2000">
              <a:solidFill>
                <a:srgbClr val="434343"/>
              </a:solidFill>
              <a:latin typeface="Consolas"/>
              <a:ea typeface="Consolas"/>
              <a:cs typeface="Consolas"/>
              <a:sym typeface="Consolas"/>
            </a:endParaRPr>
          </a:p>
          <a:p>
            <a:pPr indent="0" lvl="0" marL="0" rtl="0" algn="l">
              <a:spcBef>
                <a:spcPts val="0"/>
              </a:spcBef>
              <a:spcAft>
                <a:spcPts val="0"/>
              </a:spcAft>
              <a:buNone/>
            </a:pPr>
            <a:r>
              <a:rPr lang="tr-TR" sz="2000">
                <a:solidFill>
                  <a:srgbClr val="434343"/>
                </a:solidFill>
                <a:latin typeface="Consolas"/>
                <a:ea typeface="Consolas"/>
                <a:cs typeface="Consolas"/>
                <a:sym typeface="Consolas"/>
              </a:rPr>
              <a:t>third line</a:t>
            </a:r>
            <a:endParaRPr sz="2000">
              <a:solidFill>
                <a:srgbClr val="434343"/>
              </a:solidFill>
              <a:latin typeface="Consolas"/>
              <a:ea typeface="Consolas"/>
              <a:cs typeface="Consolas"/>
              <a:sym typeface="Consolas"/>
            </a:endParaRPr>
          </a:p>
        </p:txBody>
      </p:sp>
      <p:sp>
        <p:nvSpPr>
          <p:cNvPr id="762" name="Google Shape;762;p25"/>
          <p:cNvSpPr txBox="1"/>
          <p:nvPr/>
        </p:nvSpPr>
        <p:spPr>
          <a:xfrm>
            <a:off x="5566825" y="2067200"/>
            <a:ext cx="3297300" cy="1309200"/>
          </a:xfrm>
          <a:prstGeom prst="rect">
            <a:avLst/>
          </a:prstGeom>
          <a:solidFill>
            <a:srgbClr val="D9EAD3"/>
          </a:solidFill>
          <a:ln>
            <a:noFill/>
          </a:ln>
          <a:effectLst>
            <a:outerShdw blurRad="57150" rotWithShape="0" algn="bl" dir="5400000" dist="57150">
              <a:srgbClr val="000000">
                <a:alpha val="50000"/>
              </a:srgbClr>
            </a:outerShdw>
          </a:effectLst>
        </p:spPr>
        <p:txBody>
          <a:bodyPr anchorCtr="0" anchor="t" bIns="91425" lIns="91425" spcFirstLastPara="1" rIns="91425" wrap="square" tIns="91425">
            <a:noAutofit/>
          </a:bodyPr>
          <a:lstStyle/>
          <a:p>
            <a:pPr indent="0" lvl="0" marL="0" rtl="0" algn="ctr">
              <a:lnSpc>
                <a:spcPct val="110000"/>
              </a:lnSpc>
              <a:spcBef>
                <a:spcPts val="600"/>
              </a:spcBef>
              <a:spcAft>
                <a:spcPts val="0"/>
              </a:spcAft>
              <a:buNone/>
            </a:pPr>
            <a:r>
              <a:rPr b="1" lang="tr-TR" sz="3200">
                <a:solidFill>
                  <a:srgbClr val="0B5394"/>
                </a:solidFill>
                <a:latin typeface="Consolas"/>
                <a:ea typeface="Consolas"/>
                <a:cs typeface="Consolas"/>
                <a:sym typeface="Consolas"/>
              </a:rPr>
              <a:t>print()</a:t>
            </a:r>
            <a:r>
              <a:rPr lang="tr-TR" sz="3200">
                <a:solidFill>
                  <a:srgbClr val="0B5394"/>
                </a:solidFill>
                <a:latin typeface="Montserrat"/>
                <a:ea typeface="Montserrat"/>
                <a:cs typeface="Montserrat"/>
                <a:sym typeface="Montserrat"/>
              </a:rPr>
              <a:t> </a:t>
            </a:r>
            <a:r>
              <a:rPr lang="tr-TR" sz="3200">
                <a:solidFill>
                  <a:srgbClr val="434343"/>
                </a:solidFill>
                <a:latin typeface="Montserrat"/>
                <a:ea typeface="Montserrat"/>
                <a:cs typeface="Montserrat"/>
                <a:sym typeface="Montserrat"/>
              </a:rPr>
              <a:t>prints an empty line</a:t>
            </a:r>
            <a:endParaRPr sz="32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grpSp>
        <p:nvGrpSpPr>
          <p:cNvPr id="767" name="Google Shape;767;p26"/>
          <p:cNvGrpSpPr/>
          <p:nvPr/>
        </p:nvGrpSpPr>
        <p:grpSpPr>
          <a:xfrm>
            <a:off x="5122427" y="470551"/>
            <a:ext cx="3841143" cy="3893303"/>
            <a:chOff x="5122427" y="668001"/>
            <a:chExt cx="3841143" cy="3893303"/>
          </a:xfrm>
        </p:grpSpPr>
        <p:grpSp>
          <p:nvGrpSpPr>
            <p:cNvPr id="768" name="Google Shape;768;p26"/>
            <p:cNvGrpSpPr/>
            <p:nvPr/>
          </p:nvGrpSpPr>
          <p:grpSpPr>
            <a:xfrm>
              <a:off x="5144045" y="893590"/>
              <a:ext cx="2833667" cy="2964311"/>
              <a:chOff x="3860721" y="1330073"/>
              <a:chExt cx="3544299" cy="3707706"/>
            </a:xfrm>
          </p:grpSpPr>
          <p:sp>
            <p:nvSpPr>
              <p:cNvPr id="769" name="Google Shape;769;p26"/>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0" name="Google Shape;770;p26"/>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1" name="Google Shape;771;p26"/>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2" name="Google Shape;772;p26"/>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3" name="Google Shape;773;p26"/>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4" name="Google Shape;774;p26"/>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5" name="Google Shape;775;p26"/>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6" name="Google Shape;776;p26"/>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7" name="Google Shape;777;p26"/>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8" name="Google Shape;778;p26"/>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9" name="Google Shape;779;p26"/>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0" name="Google Shape;780;p26"/>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1" name="Google Shape;781;p26"/>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2" name="Google Shape;782;p26"/>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3" name="Google Shape;783;p26"/>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4" name="Google Shape;784;p26"/>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5" name="Google Shape;785;p26"/>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6" name="Google Shape;786;p26"/>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7" name="Google Shape;787;p26"/>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8" name="Google Shape;788;p26"/>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9" name="Google Shape;789;p26"/>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0" name="Google Shape;790;p26"/>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1" name="Google Shape;791;p26"/>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2" name="Google Shape;792;p26"/>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3" name="Google Shape;793;p26"/>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4" name="Google Shape;794;p26"/>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5" name="Google Shape;795;p26"/>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6" name="Google Shape;796;p26"/>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7" name="Google Shape;797;p26"/>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8" name="Google Shape;798;p26"/>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9" name="Google Shape;799;p26"/>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0" name="Google Shape;800;p26"/>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1" name="Google Shape;801;p26"/>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2" name="Google Shape;802;p26"/>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3" name="Google Shape;803;p26"/>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4" name="Google Shape;804;p26"/>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5" name="Google Shape;805;p26"/>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6" name="Google Shape;806;p26"/>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7" name="Google Shape;807;p26"/>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8" name="Google Shape;808;p26"/>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9" name="Google Shape;809;p26"/>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0" name="Google Shape;810;p26"/>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1" name="Google Shape;811;p26"/>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2" name="Google Shape;812;p26"/>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3" name="Google Shape;813;p26"/>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4" name="Google Shape;814;p26"/>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5" name="Google Shape;815;p26"/>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6" name="Google Shape;816;p26"/>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7" name="Google Shape;817;p26"/>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8" name="Google Shape;818;p26"/>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9" name="Google Shape;819;p26"/>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0" name="Google Shape;820;p26"/>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1" name="Google Shape;821;p26"/>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2" name="Google Shape;822;p26"/>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3" name="Google Shape;823;p26"/>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4" name="Google Shape;824;p26"/>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5" name="Google Shape;825;p26"/>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6" name="Google Shape;826;p26"/>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7" name="Google Shape;827;p26"/>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8" name="Google Shape;828;p26"/>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9" name="Google Shape;829;p26"/>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0" name="Google Shape;830;p26"/>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1" name="Google Shape;831;p26"/>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2" name="Google Shape;832;p26"/>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3" name="Google Shape;833;p26"/>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4" name="Google Shape;834;p26"/>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5" name="Google Shape;835;p26"/>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6" name="Google Shape;836;p26"/>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7" name="Google Shape;837;p26"/>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8" name="Google Shape;838;p26"/>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9" name="Google Shape;839;p26"/>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0" name="Google Shape;840;p26"/>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1" name="Google Shape;841;p26"/>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2" name="Google Shape;842;p26"/>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3" name="Google Shape;843;p26"/>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4" name="Google Shape;844;p26"/>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5" name="Google Shape;845;p26"/>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6" name="Google Shape;846;p26"/>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7" name="Google Shape;847;p26"/>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8" name="Google Shape;848;p26"/>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9" name="Google Shape;849;p26"/>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0" name="Google Shape;850;p26"/>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1" name="Google Shape;851;p26"/>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2" name="Google Shape;852;p26"/>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3" name="Google Shape;853;p26"/>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4" name="Google Shape;854;p26"/>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5" name="Google Shape;855;p26"/>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6" name="Google Shape;856;p26"/>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7" name="Google Shape;857;p26"/>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8" name="Google Shape;858;p26"/>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9" name="Google Shape;859;p26"/>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0" name="Google Shape;860;p26"/>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1" name="Google Shape;861;p26"/>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2" name="Google Shape;862;p26"/>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3" name="Google Shape;863;p26"/>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4" name="Google Shape;864;p26"/>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5" name="Google Shape;865;p26"/>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6" name="Google Shape;866;p26"/>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7" name="Google Shape;867;p26"/>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8" name="Google Shape;868;p26"/>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9" name="Google Shape;869;p26"/>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0" name="Google Shape;870;p26"/>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1" name="Google Shape;871;p26"/>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2" name="Google Shape;872;p26"/>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3" name="Google Shape;873;p26"/>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4" name="Google Shape;874;p26"/>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5" name="Google Shape;875;p26"/>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876" name="Google Shape;876;p26"/>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7" name="Google Shape;877;p26"/>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8" name="Google Shape;878;p26"/>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9" name="Google Shape;879;p26"/>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0" name="Google Shape;880;p26"/>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1" name="Google Shape;881;p26"/>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2" name="Google Shape;882;p26"/>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3" name="Google Shape;883;p26"/>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4" name="Google Shape;884;p26"/>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5" name="Google Shape;885;p26"/>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6" name="Google Shape;886;p26"/>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7" name="Google Shape;887;p26"/>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8" name="Google Shape;888;p26"/>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9" name="Google Shape;889;p26"/>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0" name="Google Shape;890;p26"/>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1" name="Google Shape;891;p26"/>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2" name="Google Shape;892;p26"/>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3" name="Google Shape;893;p26"/>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4" name="Google Shape;894;p26"/>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5" name="Google Shape;895;p26"/>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6" name="Google Shape;896;p26"/>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7" name="Google Shape;897;p26"/>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8" name="Google Shape;898;p26"/>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9" name="Google Shape;899;p26"/>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0" name="Google Shape;900;p26"/>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1" name="Google Shape;901;p26"/>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2" name="Google Shape;902;p26"/>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3" name="Google Shape;903;p26"/>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4" name="Google Shape;904;p26"/>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5" name="Google Shape;905;p26"/>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6" name="Google Shape;906;p26"/>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07" name="Google Shape;907;p26"/>
            <p:cNvGrpSpPr/>
            <p:nvPr/>
          </p:nvGrpSpPr>
          <p:grpSpPr>
            <a:xfrm flipH="1">
              <a:off x="5678143" y="1227582"/>
              <a:ext cx="345795" cy="1043508"/>
              <a:chOff x="5678143" y="1151382"/>
              <a:chExt cx="345795" cy="1043508"/>
            </a:xfrm>
          </p:grpSpPr>
          <p:sp>
            <p:nvSpPr>
              <p:cNvPr id="908" name="Google Shape;908;p26"/>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9" name="Google Shape;909;p26"/>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0" name="Google Shape;910;p26"/>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1" name="Google Shape;911;p26"/>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2" name="Google Shape;912;p26"/>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3" name="Google Shape;913;p26"/>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4" name="Google Shape;914;p26"/>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5" name="Google Shape;915;p26"/>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6" name="Google Shape;916;p26"/>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7" name="Google Shape;917;p26"/>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8" name="Google Shape;918;p26"/>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9" name="Google Shape;919;p26"/>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0" name="Google Shape;920;p26"/>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1" name="Google Shape;921;p26"/>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2" name="Google Shape;922;p26"/>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3" name="Google Shape;923;p26"/>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4" name="Google Shape;924;p26"/>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25" name="Google Shape;925;p26"/>
            <p:cNvGrpSpPr/>
            <p:nvPr/>
          </p:nvGrpSpPr>
          <p:grpSpPr>
            <a:xfrm>
              <a:off x="5122427" y="3292365"/>
              <a:ext cx="823270" cy="1268939"/>
              <a:chOff x="5490177" y="3555452"/>
              <a:chExt cx="823270" cy="1268939"/>
            </a:xfrm>
          </p:grpSpPr>
          <p:sp>
            <p:nvSpPr>
              <p:cNvPr id="926" name="Google Shape;926;p26"/>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7" name="Google Shape;927;p26"/>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8" name="Google Shape;928;p26"/>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9" name="Google Shape;929;p26"/>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0" name="Google Shape;930;p26"/>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1" name="Google Shape;931;p26"/>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2" name="Google Shape;932;p26"/>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3" name="Google Shape;933;p26"/>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4" name="Google Shape;934;p26"/>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5" name="Google Shape;935;p26"/>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6" name="Google Shape;936;p26"/>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7" name="Google Shape;937;p26"/>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8" name="Google Shape;938;p26"/>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9" name="Google Shape;939;p26"/>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0" name="Google Shape;940;p26"/>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1" name="Google Shape;941;p26"/>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2" name="Google Shape;942;p26"/>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3" name="Google Shape;943;p26"/>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4" name="Google Shape;944;p26"/>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5" name="Google Shape;945;p26"/>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6" name="Google Shape;946;p26"/>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7" name="Google Shape;947;p26"/>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8" name="Google Shape;948;p26"/>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9" name="Google Shape;949;p26"/>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0" name="Google Shape;950;p26"/>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1" name="Google Shape;951;p26"/>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2" name="Google Shape;952;p26"/>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3" name="Google Shape;953;p26"/>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4" name="Google Shape;954;p26"/>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5" name="Google Shape;955;p26"/>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6" name="Google Shape;956;p26"/>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57" name="Google Shape;957;p26"/>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8" name="Google Shape;958;p26"/>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9" name="Google Shape;959;p26"/>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0" name="Google Shape;960;p26"/>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1" name="Google Shape;961;p26"/>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2" name="Google Shape;962;p26"/>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3" name="Google Shape;963;p26"/>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4" name="Google Shape;964;p26"/>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5" name="Google Shape;965;p26"/>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6" name="Google Shape;966;p26"/>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7" name="Google Shape;967;p26"/>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8" name="Google Shape;968;p26"/>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9" name="Google Shape;969;p26"/>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0" name="Google Shape;970;p26"/>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1" name="Google Shape;971;p26"/>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2" name="Google Shape;972;p26"/>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3" name="Google Shape;973;p26"/>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4" name="Google Shape;974;p26"/>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5" name="Google Shape;975;p26"/>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6" name="Google Shape;976;p26"/>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7" name="Google Shape;977;p26"/>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8" name="Google Shape;978;p26"/>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9" name="Google Shape;979;p26"/>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0" name="Google Shape;980;p26"/>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1" name="Google Shape;981;p26"/>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2" name="Google Shape;982;p26"/>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3" name="Google Shape;983;p26"/>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4" name="Google Shape;984;p26"/>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5" name="Google Shape;985;p26"/>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6" name="Google Shape;986;p26"/>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7" name="Google Shape;987;p26"/>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8" name="Google Shape;988;p26"/>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9" name="Google Shape;989;p26"/>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0" name="Google Shape;990;p26"/>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1" name="Google Shape;991;p26"/>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2" name="Google Shape;992;p26"/>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93" name="Google Shape;993;p26"/>
            <p:cNvGrpSpPr/>
            <p:nvPr/>
          </p:nvGrpSpPr>
          <p:grpSpPr>
            <a:xfrm>
              <a:off x="6544660" y="927098"/>
              <a:ext cx="264549" cy="200503"/>
              <a:chOff x="6621095" y="1452181"/>
              <a:chExt cx="330893" cy="250785"/>
            </a:xfrm>
          </p:grpSpPr>
          <p:sp>
            <p:nvSpPr>
              <p:cNvPr id="994" name="Google Shape;994;p2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5" name="Google Shape;995;p2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6" name="Google Shape;996;p2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7" name="Google Shape;997;p2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8" name="Google Shape;998;p2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99" name="Google Shape;999;p26"/>
            <p:cNvGrpSpPr/>
            <p:nvPr/>
          </p:nvGrpSpPr>
          <p:grpSpPr>
            <a:xfrm>
              <a:off x="7210339" y="1314222"/>
              <a:ext cx="264549" cy="200503"/>
              <a:chOff x="6621095" y="1452181"/>
              <a:chExt cx="330893" cy="250785"/>
            </a:xfrm>
          </p:grpSpPr>
          <p:sp>
            <p:nvSpPr>
              <p:cNvPr id="1000" name="Google Shape;1000;p2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1" name="Google Shape;1001;p2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2" name="Google Shape;1002;p2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3" name="Google Shape;1003;p2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4" name="Google Shape;1004;p2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05" name="Google Shape;1005;p26"/>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6" name="Google Shape;1006;p26"/>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07" name="Google Shape;1007;p26"/>
            <p:cNvGrpSpPr/>
            <p:nvPr/>
          </p:nvGrpSpPr>
          <p:grpSpPr>
            <a:xfrm flipH="1">
              <a:off x="8183210" y="2407472"/>
              <a:ext cx="780359" cy="1195999"/>
              <a:chOff x="3975528" y="3303922"/>
              <a:chExt cx="780359" cy="1195999"/>
            </a:xfrm>
          </p:grpSpPr>
          <p:sp>
            <p:nvSpPr>
              <p:cNvPr id="1008" name="Google Shape;1008;p26"/>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9" name="Google Shape;1009;p26"/>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0" name="Google Shape;1010;p26"/>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1" name="Google Shape;1011;p26"/>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2" name="Google Shape;1012;p26"/>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3" name="Google Shape;1013;p26"/>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4" name="Google Shape;1014;p26"/>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5" name="Google Shape;1015;p26"/>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6" name="Google Shape;1016;p26"/>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7" name="Google Shape;1017;p26"/>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8" name="Google Shape;1018;p26"/>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9" name="Google Shape;1019;p26"/>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0" name="Google Shape;1020;p26"/>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1" name="Google Shape;1021;p26"/>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2" name="Google Shape;1022;p26"/>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3" name="Google Shape;1023;p26"/>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4" name="Google Shape;1024;p26"/>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5" name="Google Shape;1025;p26"/>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6" name="Google Shape;1026;p26"/>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7" name="Google Shape;1027;p26"/>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8" name="Google Shape;1028;p26"/>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9" name="Google Shape;1029;p26"/>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0" name="Google Shape;1030;p26"/>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1" name="Google Shape;1031;p26"/>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2" name="Google Shape;1032;p26"/>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3" name="Google Shape;1033;p26"/>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34" name="Google Shape;1034;p26"/>
              <p:cNvGrpSpPr/>
              <p:nvPr/>
            </p:nvGrpSpPr>
            <p:grpSpPr>
              <a:xfrm flipH="1">
                <a:off x="4321790" y="3621402"/>
                <a:ext cx="239004" cy="181217"/>
                <a:chOff x="6621095" y="1452181"/>
                <a:chExt cx="330893" cy="250785"/>
              </a:xfrm>
            </p:grpSpPr>
            <p:sp>
              <p:nvSpPr>
                <p:cNvPr id="1035" name="Google Shape;1035;p2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6" name="Google Shape;1036;p2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7" name="Google Shape;1037;p2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8" name="Google Shape;1038;p2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9" name="Google Shape;1039;p2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40" name="Google Shape;1040;p26"/>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1" name="Google Shape;1041;p26"/>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042" name="Google Shape;1042;p26"/>
          <p:cNvSpPr txBox="1"/>
          <p:nvPr>
            <p:ph type="ctrTitle"/>
          </p:nvPr>
        </p:nvSpPr>
        <p:spPr>
          <a:xfrm>
            <a:off x="1090750" y="1863600"/>
            <a:ext cx="49482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PEP 8 Conventions</a:t>
            </a:r>
            <a:endParaRPr>
              <a:solidFill>
                <a:srgbClr val="741B47"/>
              </a:solidFill>
              <a:latin typeface="Raleway Medium"/>
              <a:ea typeface="Raleway Medium"/>
              <a:cs typeface="Raleway Medium"/>
              <a:sym typeface="Raleway Medium"/>
            </a:endParaRPr>
          </a:p>
        </p:txBody>
      </p:sp>
      <p:pic>
        <p:nvPicPr>
          <p:cNvPr id="1043" name="Google Shape;1043;p26"/>
          <p:cNvPicPr preferRelativeResize="0"/>
          <p:nvPr/>
        </p:nvPicPr>
        <p:blipFill rotWithShape="1">
          <a:blip r:embed="rId3">
            <a:alphaModFix/>
          </a:blip>
          <a:srcRect b="0" l="0" r="0" t="0"/>
          <a:stretch/>
        </p:blipFill>
        <p:spPr>
          <a:xfrm>
            <a:off x="2875200" y="1451375"/>
            <a:ext cx="1083500" cy="10736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grpSp>
        <p:nvGrpSpPr>
          <p:cNvPr id="332" name="Google Shape;332;p9"/>
          <p:cNvGrpSpPr/>
          <p:nvPr/>
        </p:nvGrpSpPr>
        <p:grpSpPr>
          <a:xfrm>
            <a:off x="5122427" y="470551"/>
            <a:ext cx="3841143" cy="3893303"/>
            <a:chOff x="5122427" y="668001"/>
            <a:chExt cx="3841143" cy="3893303"/>
          </a:xfrm>
        </p:grpSpPr>
        <p:grpSp>
          <p:nvGrpSpPr>
            <p:cNvPr id="333" name="Google Shape;333;p9"/>
            <p:cNvGrpSpPr/>
            <p:nvPr/>
          </p:nvGrpSpPr>
          <p:grpSpPr>
            <a:xfrm>
              <a:off x="5144045" y="893590"/>
              <a:ext cx="2833667" cy="2964311"/>
              <a:chOff x="3860721" y="1330073"/>
              <a:chExt cx="3544299" cy="3707706"/>
            </a:xfrm>
          </p:grpSpPr>
          <p:sp>
            <p:nvSpPr>
              <p:cNvPr id="334" name="Google Shape;334;p9"/>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9"/>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9"/>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9"/>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9"/>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9"/>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9"/>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9"/>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9"/>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9"/>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9"/>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9"/>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9"/>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9"/>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9"/>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9"/>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9"/>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9"/>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9"/>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9"/>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9"/>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9"/>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9"/>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9"/>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9"/>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9"/>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9"/>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9"/>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9"/>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9"/>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9"/>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9"/>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9"/>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9"/>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9"/>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9"/>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9"/>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9"/>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9"/>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9"/>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9"/>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9"/>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9"/>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9"/>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9"/>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9"/>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9"/>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9"/>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9"/>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9"/>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9"/>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9"/>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9"/>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9"/>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9"/>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9"/>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9"/>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9"/>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9"/>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9"/>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9"/>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9"/>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9"/>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p9"/>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p9"/>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9" name="Google Shape;399;p9"/>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0" name="Google Shape;400;p9"/>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1" name="Google Shape;401;p9"/>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9"/>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9"/>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9"/>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9"/>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9"/>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9"/>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9"/>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p9"/>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9"/>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1" name="Google Shape;411;p9"/>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9"/>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9"/>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9"/>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9"/>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9"/>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9"/>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9"/>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9"/>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9"/>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9"/>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2" name="Google Shape;422;p9"/>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9"/>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9"/>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9"/>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9"/>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9"/>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9"/>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9"/>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9"/>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9"/>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9"/>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9"/>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9"/>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9"/>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9"/>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9"/>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9"/>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9"/>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9"/>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41" name="Google Shape;441;p9"/>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9"/>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 name="Google Shape;443;p9"/>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p9"/>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9"/>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6" name="Google Shape;446;p9"/>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9"/>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9"/>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9"/>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9"/>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9"/>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9"/>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9"/>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9"/>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9"/>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9"/>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9"/>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9"/>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9"/>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9"/>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9"/>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9"/>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9"/>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9"/>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9"/>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9"/>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9"/>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9"/>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9"/>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9"/>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9"/>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72" name="Google Shape;472;p9"/>
            <p:cNvGrpSpPr/>
            <p:nvPr/>
          </p:nvGrpSpPr>
          <p:grpSpPr>
            <a:xfrm flipH="1">
              <a:off x="5678143" y="1227582"/>
              <a:ext cx="345795" cy="1043508"/>
              <a:chOff x="5678143" y="1151382"/>
              <a:chExt cx="345795" cy="1043508"/>
            </a:xfrm>
          </p:grpSpPr>
          <p:sp>
            <p:nvSpPr>
              <p:cNvPr id="473" name="Google Shape;473;p9"/>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9"/>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9"/>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9"/>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9"/>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9"/>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9"/>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9"/>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p9"/>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2" name="Google Shape;482;p9"/>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3" name="Google Shape;483;p9"/>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4" name="Google Shape;484;p9"/>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5" name="Google Shape;485;p9"/>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6" name="Google Shape;486;p9"/>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7" name="Google Shape;487;p9"/>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8" name="Google Shape;488;p9"/>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9" name="Google Shape;489;p9"/>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90" name="Google Shape;490;p9"/>
            <p:cNvGrpSpPr/>
            <p:nvPr/>
          </p:nvGrpSpPr>
          <p:grpSpPr>
            <a:xfrm>
              <a:off x="5122427" y="3292365"/>
              <a:ext cx="823270" cy="1268939"/>
              <a:chOff x="5490177" y="3555452"/>
              <a:chExt cx="823270" cy="1268939"/>
            </a:xfrm>
          </p:grpSpPr>
          <p:sp>
            <p:nvSpPr>
              <p:cNvPr id="491" name="Google Shape;491;p9"/>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2" name="Google Shape;492;p9"/>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3" name="Google Shape;493;p9"/>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4" name="Google Shape;494;p9"/>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5" name="Google Shape;495;p9"/>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6" name="Google Shape;496;p9"/>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7" name="Google Shape;497;p9"/>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8" name="Google Shape;498;p9"/>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9" name="Google Shape;499;p9"/>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0" name="Google Shape;500;p9"/>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1" name="Google Shape;501;p9"/>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2" name="Google Shape;502;p9"/>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3" name="Google Shape;503;p9"/>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4" name="Google Shape;504;p9"/>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5" name="Google Shape;505;p9"/>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6" name="Google Shape;506;p9"/>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9"/>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8" name="Google Shape;508;p9"/>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9" name="Google Shape;509;p9"/>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9"/>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1" name="Google Shape;511;p9"/>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2" name="Google Shape;512;p9"/>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3" name="Google Shape;513;p9"/>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4" name="Google Shape;514;p9"/>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5" name="Google Shape;515;p9"/>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6" name="Google Shape;516;p9"/>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9"/>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9"/>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p9"/>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9"/>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9"/>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22" name="Google Shape;522;p9"/>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3" name="Google Shape;523;p9"/>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9"/>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9"/>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9"/>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9"/>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9"/>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9"/>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9"/>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9"/>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9"/>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9"/>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9"/>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9"/>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9"/>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9"/>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9"/>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9"/>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9"/>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9"/>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9"/>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9"/>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9"/>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9"/>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9"/>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9"/>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9"/>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9"/>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9"/>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p9"/>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9"/>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9"/>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9"/>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9"/>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9"/>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p9"/>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58" name="Google Shape;558;p9"/>
            <p:cNvGrpSpPr/>
            <p:nvPr/>
          </p:nvGrpSpPr>
          <p:grpSpPr>
            <a:xfrm>
              <a:off x="6544660" y="927098"/>
              <a:ext cx="264549" cy="200503"/>
              <a:chOff x="6621095" y="1452181"/>
              <a:chExt cx="330893" cy="250785"/>
            </a:xfrm>
          </p:grpSpPr>
          <p:sp>
            <p:nvSpPr>
              <p:cNvPr id="559" name="Google Shape;559;p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7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 name="Google Shape;562;p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p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64" name="Google Shape;564;p9"/>
            <p:cNvGrpSpPr/>
            <p:nvPr/>
          </p:nvGrpSpPr>
          <p:grpSpPr>
            <a:xfrm>
              <a:off x="7210339" y="1314222"/>
              <a:ext cx="264549" cy="200503"/>
              <a:chOff x="6621095" y="1452181"/>
              <a:chExt cx="330893" cy="250785"/>
            </a:xfrm>
          </p:grpSpPr>
          <p:sp>
            <p:nvSpPr>
              <p:cNvPr id="565" name="Google Shape;565;p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6" name="Google Shape;566;p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7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7" name="Google Shape;567;p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 name="Google Shape;568;p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 name="Google Shape;569;p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70" name="Google Shape;570;p9"/>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1" name="Google Shape;571;p9"/>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72" name="Google Shape;572;p9"/>
            <p:cNvGrpSpPr/>
            <p:nvPr/>
          </p:nvGrpSpPr>
          <p:grpSpPr>
            <a:xfrm flipH="1">
              <a:off x="8183210" y="2407472"/>
              <a:ext cx="780359" cy="1195999"/>
              <a:chOff x="3975528" y="3303922"/>
              <a:chExt cx="780359" cy="1195999"/>
            </a:xfrm>
          </p:grpSpPr>
          <p:sp>
            <p:nvSpPr>
              <p:cNvPr id="573" name="Google Shape;573;p9"/>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4" name="Google Shape;574;p9"/>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5" name="Google Shape;575;p9"/>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6" name="Google Shape;576;p9"/>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7" name="Google Shape;577;p9"/>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8" name="Google Shape;578;p9"/>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9" name="Google Shape;579;p9"/>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0" name="Google Shape;580;p9"/>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1" name="Google Shape;581;p9"/>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2" name="Google Shape;582;p9"/>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3" name="Google Shape;583;p9"/>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9"/>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9"/>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9"/>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9"/>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9"/>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9"/>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9"/>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9"/>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9"/>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3" name="Google Shape;593;p9"/>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9"/>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9"/>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9"/>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9"/>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9"/>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99" name="Google Shape;599;p9"/>
              <p:cNvGrpSpPr/>
              <p:nvPr/>
            </p:nvGrpSpPr>
            <p:grpSpPr>
              <a:xfrm flipH="1">
                <a:off x="4321790" y="3621402"/>
                <a:ext cx="239004" cy="181217"/>
                <a:chOff x="6621095" y="1452181"/>
                <a:chExt cx="330893" cy="250785"/>
              </a:xfrm>
            </p:grpSpPr>
            <p:sp>
              <p:nvSpPr>
                <p:cNvPr id="600" name="Google Shape;600;p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7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05" name="Google Shape;605;p9"/>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9"/>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607" name="Google Shape;607;p9"/>
          <p:cNvSpPr txBox="1"/>
          <p:nvPr>
            <p:ph type="ctrTitle"/>
          </p:nvPr>
        </p:nvSpPr>
        <p:spPr>
          <a:xfrm>
            <a:off x="1090750" y="1863600"/>
            <a:ext cx="49482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General Information about Python</a:t>
            </a:r>
            <a:endParaRPr>
              <a:solidFill>
                <a:srgbClr val="741B47"/>
              </a:solidFill>
              <a:latin typeface="Raleway Medium"/>
              <a:ea typeface="Raleway Medium"/>
              <a:cs typeface="Raleway Medium"/>
              <a:sym typeface="Raleway Medium"/>
            </a:endParaRPr>
          </a:p>
        </p:txBody>
      </p:sp>
      <p:pic>
        <p:nvPicPr>
          <p:cNvPr id="608" name="Google Shape;608;p9"/>
          <p:cNvPicPr preferRelativeResize="0"/>
          <p:nvPr/>
        </p:nvPicPr>
        <p:blipFill>
          <a:blip r:embed="rId3">
            <a:alphaModFix/>
          </a:blip>
          <a:stretch>
            <a:fillRect/>
          </a:stretch>
        </p:blipFill>
        <p:spPr>
          <a:xfrm>
            <a:off x="3505200" y="1518600"/>
            <a:ext cx="844830" cy="837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27"/>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049" name="Google Shape;1049;p27"/>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1050" name="Google Shape;1050;p27"/>
          <p:cNvSpPr txBox="1"/>
          <p:nvPr>
            <p:ph idx="4294967295" type="subTitle"/>
          </p:nvPr>
        </p:nvSpPr>
        <p:spPr>
          <a:xfrm>
            <a:off x="845725" y="1229675"/>
            <a:ext cx="7842300" cy="1450200"/>
          </a:xfrm>
          <a:prstGeom prst="rect">
            <a:avLst/>
          </a:prstGeom>
          <a:noFill/>
          <a:ln>
            <a:noFill/>
          </a:ln>
        </p:spPr>
        <p:txBody>
          <a:bodyPr anchorCtr="0" anchor="t" bIns="0" lIns="0" spcFirstLastPara="1" rIns="0" wrap="square" tIns="0">
            <a:noAutofit/>
          </a:bodyPr>
          <a:lstStyle/>
          <a:p>
            <a:pPr indent="-457200" lvl="0" marL="457200" marR="0" rtl="0" algn="l">
              <a:lnSpc>
                <a:spcPct val="110000"/>
              </a:lnSpc>
              <a:spcBef>
                <a:spcPts val="600"/>
              </a:spcBef>
              <a:spcAft>
                <a:spcPts val="0"/>
              </a:spcAft>
              <a:buClr>
                <a:srgbClr val="741B47"/>
              </a:buClr>
              <a:buSzPts val="3600"/>
              <a:buFont typeface="Raleway"/>
              <a:buChar char="▶"/>
            </a:pPr>
            <a:r>
              <a:rPr b="0" i="0" lang="tr-TR" sz="3600" u="none" cap="none" strike="noStrike">
                <a:solidFill>
                  <a:srgbClr val="0B5394"/>
                </a:solidFill>
                <a:latin typeface="Raleway"/>
                <a:ea typeface="Raleway"/>
                <a:cs typeface="Raleway"/>
                <a:sym typeface="Raleway"/>
              </a:rPr>
              <a:t>What is PEP 8?</a:t>
            </a:r>
            <a:endParaRPr b="0" i="0" sz="3600" u="none" cap="none" strike="noStrike">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b="0" i="0" lang="tr-TR" sz="3600" u="none" cap="none" strike="noStrike">
                <a:solidFill>
                  <a:srgbClr val="0B5394"/>
                </a:solidFill>
                <a:latin typeface="Raleway"/>
                <a:ea typeface="Raleway"/>
                <a:cs typeface="Raleway"/>
                <a:sym typeface="Raleway"/>
              </a:rPr>
              <a:t>Some Important PEP 8 Rules</a:t>
            </a:r>
            <a:endParaRPr b="0" i="0" sz="3600" u="none" cap="none" strike="noStrike">
              <a:solidFill>
                <a:srgbClr val="0B5394"/>
              </a:solidFill>
              <a:latin typeface="Raleway"/>
              <a:ea typeface="Raleway"/>
              <a:cs typeface="Raleway"/>
              <a:sym typeface="Raleway"/>
            </a:endParaRPr>
          </a:p>
          <a:p>
            <a:pPr indent="0" lvl="0" marL="0" marR="0" rtl="0" algn="l">
              <a:lnSpc>
                <a:spcPct val="110000"/>
              </a:lnSpc>
              <a:spcBef>
                <a:spcPts val="600"/>
              </a:spcBef>
              <a:spcAft>
                <a:spcPts val="0"/>
              </a:spcAft>
              <a:buClr>
                <a:schemeClr val="accent1"/>
              </a:buClr>
              <a:buSzPts val="1800"/>
              <a:buFont typeface="Barlow Light"/>
              <a:buNone/>
            </a:pPr>
            <a:r>
              <a:t/>
            </a:r>
            <a:endParaRPr b="0" i="0" sz="3600" u="none" cap="none" strike="noStrike">
              <a:solidFill>
                <a:schemeClr val="dk1"/>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056" name="Google Shape;1056;p28"/>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PEP 8?</a:t>
            </a:r>
            <a:endParaRPr sz="4000">
              <a:solidFill>
                <a:srgbClr val="419DD3"/>
              </a:solidFill>
              <a:latin typeface="Raleway Medium"/>
              <a:ea typeface="Raleway Medium"/>
              <a:cs typeface="Raleway Medium"/>
              <a:sym typeface="Raleway Medium"/>
            </a:endParaRPr>
          </a:p>
        </p:txBody>
      </p:sp>
      <p:sp>
        <p:nvSpPr>
          <p:cNvPr id="1057" name="Google Shape;1057;p28"/>
          <p:cNvSpPr txBox="1"/>
          <p:nvPr>
            <p:ph idx="4294967295" type="subTitle"/>
          </p:nvPr>
        </p:nvSpPr>
        <p:spPr>
          <a:xfrm>
            <a:off x="3456170" y="777121"/>
            <a:ext cx="1180500" cy="305100"/>
          </a:xfrm>
          <a:prstGeom prst="rect">
            <a:avLst/>
          </a:prstGeom>
          <a:solidFill>
            <a:srgbClr val="EAD1DC"/>
          </a:solidFill>
          <a:ln>
            <a:noFill/>
          </a:ln>
          <a:effectLst>
            <a:outerShdw blurRad="57150" rotWithShape="0" algn="bl" dir="5400000" dist="19050">
              <a:srgbClr val="000000">
                <a:alpha val="4902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b="1" i="0" lang="tr-TR" sz="2200" u="none" cap="none" strike="noStrike">
                <a:solidFill>
                  <a:srgbClr val="0B5394"/>
                </a:solidFill>
                <a:latin typeface="Raleway"/>
                <a:ea typeface="Raleway"/>
                <a:cs typeface="Raleway"/>
                <a:sym typeface="Raleway"/>
              </a:rPr>
              <a:t>PEP 8</a:t>
            </a:r>
            <a:endParaRPr b="1" i="0" sz="2200" u="none" cap="none" strike="noStrike">
              <a:solidFill>
                <a:srgbClr val="0B5394"/>
              </a:solidFill>
              <a:latin typeface="Raleway"/>
              <a:ea typeface="Raleway"/>
              <a:cs typeface="Raleway"/>
              <a:sym typeface="Raleway"/>
            </a:endParaRPr>
          </a:p>
        </p:txBody>
      </p:sp>
      <p:pic>
        <p:nvPicPr>
          <p:cNvPr descr="Arrow Slight curve" id="1058" name="Google Shape;1058;p28"/>
          <p:cNvPicPr preferRelativeResize="0"/>
          <p:nvPr/>
        </p:nvPicPr>
        <p:blipFill rotWithShape="1">
          <a:blip r:embed="rId3">
            <a:alphaModFix/>
          </a:blip>
          <a:srcRect b="0" l="0" r="0" t="0"/>
          <a:stretch/>
        </p:blipFill>
        <p:spPr>
          <a:xfrm rot="5400000">
            <a:off x="3840302" y="1201547"/>
            <a:ext cx="412225" cy="416525"/>
          </a:xfrm>
          <a:prstGeom prst="rect">
            <a:avLst/>
          </a:prstGeom>
          <a:noFill/>
          <a:ln>
            <a:noFill/>
          </a:ln>
          <a:effectLst>
            <a:outerShdw blurRad="292100" rotWithShape="0" algn="tl" dir="2700000" dist="139700">
              <a:srgbClr val="333333">
                <a:alpha val="64709"/>
              </a:srgbClr>
            </a:outerShdw>
          </a:effectLst>
        </p:spPr>
      </p:pic>
      <p:sp>
        <p:nvSpPr>
          <p:cNvPr id="1059" name="Google Shape;1059;p28"/>
          <p:cNvSpPr txBox="1"/>
          <p:nvPr>
            <p:ph idx="4294967295" type="subTitle"/>
          </p:nvPr>
        </p:nvSpPr>
        <p:spPr>
          <a:xfrm>
            <a:off x="1102500" y="1661203"/>
            <a:ext cx="6003300" cy="429600"/>
          </a:xfrm>
          <a:prstGeom prst="rect">
            <a:avLst/>
          </a:prstGeom>
          <a:solidFill>
            <a:srgbClr val="E6B8AF"/>
          </a:solidFill>
          <a:ln cap="flat" cmpd="sng" w="9525">
            <a:solidFill>
              <a:srgbClr val="990000"/>
            </a:solidFill>
            <a:prstDash val="solid"/>
            <a:round/>
            <a:headEnd len="sm" w="sm" type="none"/>
            <a:tailEnd len="sm" w="sm" type="none"/>
          </a:ln>
          <a:effectLst>
            <a:outerShdw blurRad="57150" rotWithShape="0" algn="bl" dir="5400000" dist="19050">
              <a:srgbClr val="000000">
                <a:alpha val="49410"/>
              </a:srgbClr>
            </a:outerShdw>
          </a:effectLst>
        </p:spPr>
        <p:txBody>
          <a:bodyPr anchorCtr="0" anchor="b"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b="1" i="0" lang="tr-TR" sz="2600" u="none" cap="none" strike="noStrike">
                <a:solidFill>
                  <a:srgbClr val="0B5394"/>
                </a:solidFill>
                <a:latin typeface="Montserrat"/>
                <a:ea typeface="Montserrat"/>
                <a:cs typeface="Montserrat"/>
                <a:sym typeface="Montserrat"/>
              </a:rPr>
              <a:t>P</a:t>
            </a:r>
            <a:r>
              <a:rPr b="0" i="0" lang="tr-TR" sz="2600" u="none" cap="none" strike="noStrike">
                <a:solidFill>
                  <a:srgbClr val="0B5394"/>
                </a:solidFill>
                <a:latin typeface="Montserrat"/>
                <a:ea typeface="Montserrat"/>
                <a:cs typeface="Montserrat"/>
                <a:sym typeface="Montserrat"/>
              </a:rPr>
              <a:t>ython </a:t>
            </a:r>
            <a:r>
              <a:rPr b="1" i="0" lang="tr-TR" sz="2600" u="none" cap="none" strike="noStrike">
                <a:solidFill>
                  <a:srgbClr val="0B5394"/>
                </a:solidFill>
                <a:latin typeface="Montserrat"/>
                <a:ea typeface="Montserrat"/>
                <a:cs typeface="Montserrat"/>
                <a:sym typeface="Montserrat"/>
              </a:rPr>
              <a:t>E</a:t>
            </a:r>
            <a:r>
              <a:rPr b="0" i="0" lang="tr-TR" sz="2600" u="none" cap="none" strike="noStrike">
                <a:solidFill>
                  <a:srgbClr val="0B5394"/>
                </a:solidFill>
                <a:latin typeface="Montserrat"/>
                <a:ea typeface="Montserrat"/>
                <a:cs typeface="Montserrat"/>
                <a:sym typeface="Montserrat"/>
              </a:rPr>
              <a:t>nhancement </a:t>
            </a:r>
            <a:r>
              <a:rPr b="1" i="0" lang="tr-TR" sz="2600" u="none" cap="none" strike="noStrike">
                <a:solidFill>
                  <a:srgbClr val="0B5394"/>
                </a:solidFill>
                <a:latin typeface="Montserrat"/>
                <a:ea typeface="Montserrat"/>
                <a:cs typeface="Montserrat"/>
                <a:sym typeface="Montserrat"/>
              </a:rPr>
              <a:t>P</a:t>
            </a:r>
            <a:r>
              <a:rPr b="0" i="0" lang="tr-TR" sz="2600" u="none" cap="none" strike="noStrike">
                <a:solidFill>
                  <a:srgbClr val="0B5394"/>
                </a:solidFill>
                <a:latin typeface="Montserrat"/>
                <a:ea typeface="Montserrat"/>
                <a:cs typeface="Montserrat"/>
                <a:sym typeface="Montserrat"/>
              </a:rPr>
              <a:t>roposal</a:t>
            </a:r>
            <a:endParaRPr b="0" i="0" sz="2600" u="none" cap="none" strike="noStrike">
              <a:solidFill>
                <a:srgbClr val="0B5394"/>
              </a:solidFill>
              <a:latin typeface="Montserrat"/>
              <a:ea typeface="Montserrat"/>
              <a:cs typeface="Montserrat"/>
              <a:sym typeface="Montserrat"/>
            </a:endParaRPr>
          </a:p>
        </p:txBody>
      </p:sp>
      <p:pic>
        <p:nvPicPr>
          <p:cNvPr id="1060" name="Google Shape;1060;p28"/>
          <p:cNvPicPr preferRelativeResize="0"/>
          <p:nvPr/>
        </p:nvPicPr>
        <p:blipFill>
          <a:blip r:embed="rId4">
            <a:alphaModFix/>
          </a:blip>
          <a:stretch>
            <a:fillRect/>
          </a:stretch>
        </p:blipFill>
        <p:spPr>
          <a:xfrm rot="-519149">
            <a:off x="2879496" y="2357338"/>
            <a:ext cx="3371532" cy="23545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2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066" name="Google Shape;1066;p29"/>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PEP 8?</a:t>
            </a:r>
            <a:endParaRPr sz="4000">
              <a:solidFill>
                <a:srgbClr val="419DD3"/>
              </a:solidFill>
              <a:latin typeface="Raleway Medium"/>
              <a:ea typeface="Raleway Medium"/>
              <a:cs typeface="Raleway Medium"/>
              <a:sym typeface="Raleway Medium"/>
            </a:endParaRPr>
          </a:p>
        </p:txBody>
      </p:sp>
      <p:sp>
        <p:nvSpPr>
          <p:cNvPr id="1067" name="Google Shape;1067;p29"/>
          <p:cNvSpPr txBox="1"/>
          <p:nvPr>
            <p:ph idx="4294967295" type="subTitle"/>
          </p:nvPr>
        </p:nvSpPr>
        <p:spPr>
          <a:xfrm>
            <a:off x="93475" y="850150"/>
            <a:ext cx="8783100" cy="25479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0"/>
              </a:spcBef>
              <a:spcAft>
                <a:spcPts val="0"/>
              </a:spcAft>
              <a:buClr>
                <a:schemeClr val="accent1"/>
              </a:buClr>
              <a:buSzPts val="1800"/>
              <a:buFont typeface="Barlow Light"/>
              <a:buNone/>
            </a:pPr>
            <a:r>
              <a:rPr b="1" i="0" lang="tr-TR" sz="2400" u="none" cap="none" strike="noStrike">
                <a:solidFill>
                  <a:srgbClr val="0B5394"/>
                </a:solidFill>
                <a:latin typeface="Montserrat"/>
                <a:ea typeface="Montserrat"/>
                <a:cs typeface="Montserrat"/>
                <a:sym typeface="Montserrat"/>
              </a:rPr>
              <a:t>PEP 8 </a:t>
            </a:r>
            <a:r>
              <a:rPr b="0" i="0" lang="tr-TR" sz="2400" u="none" cap="none" strike="noStrike">
                <a:solidFill>
                  <a:srgbClr val="434343"/>
                </a:solidFill>
                <a:latin typeface="Montserrat"/>
                <a:ea typeface="Montserrat"/>
                <a:cs typeface="Montserrat"/>
                <a:sym typeface="Montserrat"/>
              </a:rPr>
              <a:t>is a </a:t>
            </a:r>
            <a:r>
              <a:rPr lang="tr-TR" sz="2400">
                <a:solidFill>
                  <a:srgbClr val="434343"/>
                </a:solidFill>
                <a:latin typeface="Montserrat"/>
                <a:ea typeface="Montserrat"/>
                <a:cs typeface="Montserrat"/>
                <a:sym typeface="Montserrat"/>
              </a:rPr>
              <a:t>style guide about consistency</a:t>
            </a:r>
            <a:r>
              <a:rPr b="0" i="0" lang="tr-TR" sz="2400" u="none" cap="none" strike="noStrike">
                <a:solidFill>
                  <a:srgbClr val="434343"/>
                </a:solidFill>
                <a:latin typeface="Montserrat"/>
                <a:ea typeface="Montserrat"/>
                <a:cs typeface="Montserrat"/>
                <a:sym typeface="Montserrat"/>
              </a:rPr>
              <a:t>.</a:t>
            </a:r>
            <a:endParaRPr b="0" i="0" sz="2400" u="none" cap="none" strike="noStrike">
              <a:solidFill>
                <a:srgbClr val="434343"/>
              </a:solidFill>
              <a:latin typeface="Montserrat"/>
              <a:ea typeface="Montserrat"/>
              <a:cs typeface="Montserrat"/>
              <a:sym typeface="Montserrat"/>
            </a:endParaRPr>
          </a:p>
          <a:p>
            <a:pPr indent="0" lvl="0" marL="0" marR="0" rtl="0" algn="just">
              <a:lnSpc>
                <a:spcPct val="110000"/>
              </a:lnSpc>
              <a:spcBef>
                <a:spcPts val="0"/>
              </a:spcBef>
              <a:spcAft>
                <a:spcPts val="0"/>
              </a:spcAft>
              <a:buClr>
                <a:schemeClr val="accent1"/>
              </a:buClr>
              <a:buSzPts val="1800"/>
              <a:buFont typeface="Barlow Light"/>
              <a:buNone/>
            </a:pPr>
            <a:r>
              <a:t/>
            </a:r>
            <a:endParaRPr sz="2400">
              <a:solidFill>
                <a:srgbClr val="434343"/>
              </a:solidFill>
              <a:latin typeface="Montserrat"/>
              <a:ea typeface="Montserrat"/>
              <a:cs typeface="Montserrat"/>
              <a:sym typeface="Montserrat"/>
            </a:endParaRPr>
          </a:p>
          <a:p>
            <a:pPr indent="-381000" lvl="0" marL="457200" marR="0" rtl="0" algn="just">
              <a:lnSpc>
                <a:spcPct val="110000"/>
              </a:lnSpc>
              <a:spcBef>
                <a:spcPts val="0"/>
              </a:spcBef>
              <a:spcAft>
                <a:spcPts val="0"/>
              </a:spcAft>
              <a:buClr>
                <a:srgbClr val="741B47"/>
              </a:buClr>
              <a:buSzPts val="2400"/>
              <a:buFont typeface="Montserrat"/>
              <a:buChar char="▸"/>
            </a:pPr>
            <a:r>
              <a:rPr lang="tr-TR" sz="2400">
                <a:solidFill>
                  <a:srgbClr val="434343"/>
                </a:solidFill>
                <a:latin typeface="Montserrat"/>
                <a:ea typeface="Montserrat"/>
                <a:cs typeface="Montserrat"/>
                <a:sym typeface="Montserrat"/>
              </a:rPr>
              <a:t>Consistency with this style guide is </a:t>
            </a:r>
            <a:r>
              <a:rPr b="1" lang="tr-TR" sz="2400">
                <a:solidFill>
                  <a:srgbClr val="0B5394"/>
                </a:solidFill>
                <a:latin typeface="Montserrat"/>
                <a:ea typeface="Montserrat"/>
                <a:cs typeface="Montserrat"/>
                <a:sym typeface="Montserrat"/>
              </a:rPr>
              <a:t>important</a:t>
            </a:r>
            <a:r>
              <a:rPr lang="tr-TR" sz="2400">
                <a:solidFill>
                  <a:srgbClr val="434343"/>
                </a:solidFill>
                <a:latin typeface="Montserrat"/>
                <a:ea typeface="Montserrat"/>
                <a:cs typeface="Montserrat"/>
                <a:sym typeface="Montserrat"/>
              </a:rPr>
              <a:t>. </a:t>
            </a:r>
            <a:endParaRPr sz="2400">
              <a:solidFill>
                <a:srgbClr val="434343"/>
              </a:solidFill>
              <a:latin typeface="Montserrat"/>
              <a:ea typeface="Montserrat"/>
              <a:cs typeface="Montserrat"/>
              <a:sym typeface="Montserrat"/>
            </a:endParaRPr>
          </a:p>
          <a:p>
            <a:pPr indent="-381000" lvl="0" marL="457200" marR="0" rtl="0" algn="just">
              <a:lnSpc>
                <a:spcPct val="110000"/>
              </a:lnSpc>
              <a:spcBef>
                <a:spcPts val="0"/>
              </a:spcBef>
              <a:spcAft>
                <a:spcPts val="0"/>
              </a:spcAft>
              <a:buClr>
                <a:srgbClr val="741B47"/>
              </a:buClr>
              <a:buSzPts val="2400"/>
              <a:buFont typeface="Montserrat"/>
              <a:buChar char="▸"/>
            </a:pPr>
            <a:r>
              <a:rPr lang="tr-TR" sz="2400">
                <a:solidFill>
                  <a:srgbClr val="434343"/>
                </a:solidFill>
                <a:latin typeface="Montserrat"/>
                <a:ea typeface="Montserrat"/>
                <a:cs typeface="Montserrat"/>
                <a:sym typeface="Montserrat"/>
              </a:rPr>
              <a:t>Consistency within a project is </a:t>
            </a:r>
            <a:r>
              <a:rPr b="1" lang="tr-TR" sz="2400">
                <a:solidFill>
                  <a:srgbClr val="0B5394"/>
                </a:solidFill>
                <a:latin typeface="Montserrat"/>
                <a:ea typeface="Montserrat"/>
                <a:cs typeface="Montserrat"/>
                <a:sym typeface="Montserrat"/>
              </a:rPr>
              <a:t>more important</a:t>
            </a:r>
            <a:r>
              <a:rPr lang="tr-TR" sz="2400">
                <a:solidFill>
                  <a:srgbClr val="434343"/>
                </a:solidFill>
                <a:latin typeface="Montserrat"/>
                <a:ea typeface="Montserrat"/>
                <a:cs typeface="Montserrat"/>
                <a:sym typeface="Montserrat"/>
              </a:rPr>
              <a:t>. </a:t>
            </a:r>
            <a:endParaRPr sz="2400">
              <a:solidFill>
                <a:srgbClr val="434343"/>
              </a:solidFill>
              <a:latin typeface="Montserrat"/>
              <a:ea typeface="Montserrat"/>
              <a:cs typeface="Montserrat"/>
              <a:sym typeface="Montserrat"/>
            </a:endParaRPr>
          </a:p>
          <a:p>
            <a:pPr indent="-381000" lvl="0" marL="457200" marR="0" rtl="0" algn="just">
              <a:lnSpc>
                <a:spcPct val="110000"/>
              </a:lnSpc>
              <a:spcBef>
                <a:spcPts val="0"/>
              </a:spcBef>
              <a:spcAft>
                <a:spcPts val="0"/>
              </a:spcAft>
              <a:buClr>
                <a:srgbClr val="741B47"/>
              </a:buClr>
              <a:buSzPts val="2400"/>
              <a:buFont typeface="Montserrat"/>
              <a:buChar char="▸"/>
            </a:pPr>
            <a:r>
              <a:rPr lang="tr-TR" sz="2400">
                <a:solidFill>
                  <a:srgbClr val="434343"/>
                </a:solidFill>
                <a:latin typeface="Montserrat"/>
                <a:ea typeface="Montserrat"/>
                <a:cs typeface="Montserrat"/>
                <a:sym typeface="Montserrat"/>
              </a:rPr>
              <a:t>Consistency within one module or function is the </a:t>
            </a:r>
            <a:r>
              <a:rPr b="1" lang="tr-TR" sz="2400">
                <a:solidFill>
                  <a:srgbClr val="0B5394"/>
                </a:solidFill>
                <a:latin typeface="Montserrat"/>
                <a:ea typeface="Montserrat"/>
                <a:cs typeface="Montserrat"/>
                <a:sym typeface="Montserrat"/>
              </a:rPr>
              <a:t>most important coding aspect</a:t>
            </a:r>
            <a:r>
              <a:rPr lang="tr-TR" sz="2400">
                <a:solidFill>
                  <a:srgbClr val="434343"/>
                </a:solidFill>
                <a:latin typeface="Montserrat"/>
                <a:ea typeface="Montserrat"/>
                <a:cs typeface="Montserrat"/>
                <a:sym typeface="Montserrat"/>
              </a:rPr>
              <a:t>.</a:t>
            </a:r>
            <a:endParaRPr sz="2400">
              <a:solidFill>
                <a:srgbClr val="434343"/>
              </a:solidFill>
              <a:latin typeface="Montserrat"/>
              <a:ea typeface="Montserrat"/>
              <a:cs typeface="Montserrat"/>
              <a:sym typeface="Montserrat"/>
            </a:endParaRPr>
          </a:p>
        </p:txBody>
      </p:sp>
      <p:pic>
        <p:nvPicPr>
          <p:cNvPr id="1068" name="Google Shape;1068;p29"/>
          <p:cNvPicPr preferRelativeResize="0"/>
          <p:nvPr/>
        </p:nvPicPr>
        <p:blipFill>
          <a:blip r:embed="rId3">
            <a:alphaModFix/>
          </a:blip>
          <a:stretch>
            <a:fillRect/>
          </a:stretch>
        </p:blipFill>
        <p:spPr>
          <a:xfrm rot="-698687">
            <a:off x="5938847" y="3309947"/>
            <a:ext cx="2261825" cy="1579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3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074" name="Google Shape;1074;p30"/>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Some Important PEP8 Rules</a:t>
            </a:r>
            <a:endParaRPr b="0" i="0" sz="3400" u="none" cap="none" strike="noStrike">
              <a:solidFill>
                <a:srgbClr val="419ED3"/>
              </a:solidFill>
              <a:latin typeface="Raleway SemiBold"/>
              <a:ea typeface="Raleway SemiBold"/>
              <a:cs typeface="Raleway SemiBold"/>
              <a:sym typeface="Raleway SemiBold"/>
            </a:endParaRPr>
          </a:p>
        </p:txBody>
      </p:sp>
      <p:sp>
        <p:nvSpPr>
          <p:cNvPr id="1075" name="Google Shape;1075;p30"/>
          <p:cNvSpPr txBox="1"/>
          <p:nvPr>
            <p:ph idx="4294967295" type="subTitle"/>
          </p:nvPr>
        </p:nvSpPr>
        <p:spPr>
          <a:xfrm>
            <a:off x="299525" y="800100"/>
            <a:ext cx="8577000" cy="5115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b="0" i="0" lang="tr-TR" sz="2400" u="none" cap="none" strike="noStrike">
                <a:solidFill>
                  <a:srgbClr val="434343"/>
                </a:solidFill>
                <a:latin typeface="Montserrat"/>
                <a:ea typeface="Montserrat"/>
                <a:cs typeface="Montserrat"/>
                <a:sym typeface="Montserrat"/>
              </a:rPr>
              <a:t>Writing a text is </a:t>
            </a:r>
            <a:r>
              <a:rPr b="1" i="0" lang="tr-TR" sz="2400" u="none" cap="none" strike="noStrike">
                <a:solidFill>
                  <a:srgbClr val="0B5394"/>
                </a:solidFill>
                <a:latin typeface="Montserrat"/>
                <a:ea typeface="Montserrat"/>
                <a:cs typeface="Montserrat"/>
                <a:sym typeface="Montserrat"/>
              </a:rPr>
              <a:t>quite simple</a:t>
            </a:r>
            <a:r>
              <a:rPr b="0" i="0" lang="tr-TR" sz="2400" u="none" cap="none" strike="noStrike">
                <a:solidFill>
                  <a:srgbClr val="0B5394"/>
                </a:solidFill>
                <a:latin typeface="Montserrat"/>
                <a:ea typeface="Montserrat"/>
                <a:cs typeface="Montserrat"/>
                <a:sym typeface="Montserrat"/>
              </a:rPr>
              <a:t> </a:t>
            </a:r>
            <a:r>
              <a:rPr b="0" i="0" lang="tr-TR" sz="2400" u="none" cap="none" strike="noStrike">
                <a:solidFill>
                  <a:srgbClr val="434343"/>
                </a:solidFill>
                <a:latin typeface="Montserrat"/>
                <a:ea typeface="Montserrat"/>
                <a:cs typeface="Montserrat"/>
                <a:sym typeface="Montserrat"/>
              </a:rPr>
              <a:t>in </a:t>
            </a:r>
            <a:r>
              <a:rPr b="0" i="0" lang="tr-TR" sz="2400" u="none" cap="none" strike="noStrike">
                <a:solidFill>
                  <a:schemeClr val="dk1"/>
                </a:solidFill>
                <a:latin typeface="Montserrat"/>
                <a:ea typeface="Montserrat"/>
                <a:cs typeface="Montserrat"/>
                <a:sym typeface="Montserrat"/>
              </a:rPr>
              <a:t>Python.</a:t>
            </a:r>
            <a:endParaRPr b="0" i="0" sz="2400" u="none" cap="none" strike="noStrike">
              <a:solidFill>
                <a:schemeClr val="dk1"/>
              </a:solidFill>
              <a:latin typeface="Montserrat"/>
              <a:ea typeface="Montserrat"/>
              <a:cs typeface="Montserrat"/>
              <a:sym typeface="Montserrat"/>
            </a:endParaRPr>
          </a:p>
        </p:txBody>
      </p:sp>
      <p:sp>
        <p:nvSpPr>
          <p:cNvPr id="1076" name="Google Shape;1076;p30"/>
          <p:cNvSpPr txBox="1"/>
          <p:nvPr/>
        </p:nvSpPr>
        <p:spPr>
          <a:xfrm>
            <a:off x="402800" y="1456300"/>
            <a:ext cx="7632600" cy="626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000000"/>
                </a:solidFill>
                <a:latin typeface="Consolas"/>
                <a:ea typeface="Consolas"/>
                <a:cs typeface="Consolas"/>
                <a:sym typeface="Consolas"/>
              </a:rPr>
              <a:t>(</a:t>
            </a:r>
            <a:r>
              <a:rPr b="0" i="0" lang="tr-TR" sz="2000" u="none" cap="none" strike="noStrike">
                <a:solidFill>
                  <a:srgbClr val="FF0000"/>
                </a:solidFill>
                <a:latin typeface="Consolas"/>
                <a:ea typeface="Consolas"/>
                <a:cs typeface="Consolas"/>
                <a:sym typeface="Consolas"/>
              </a:rPr>
              <a:t>'being a good person'</a:t>
            </a:r>
            <a:r>
              <a:rPr b="0" i="0" lang="tr-TR" sz="2000" u="none" cap="none" strike="noStrike">
                <a:solidFill>
                  <a:srgbClr val="000000"/>
                </a:solidFill>
                <a:latin typeface="Consolas"/>
                <a:ea typeface="Consolas"/>
                <a:cs typeface="Consolas"/>
                <a:sym typeface="Consolas"/>
              </a:rPr>
              <a:t>)</a:t>
            </a:r>
            <a:endParaRPr b="0" i="0" sz="2000" u="none" cap="none" strike="noStrike">
              <a:solidFill>
                <a:srgbClr val="000000"/>
              </a:solidFill>
              <a:latin typeface="Consolas"/>
              <a:ea typeface="Consolas"/>
              <a:cs typeface="Consolas"/>
              <a:sym typeface="Consolas"/>
            </a:endParaRPr>
          </a:p>
        </p:txBody>
      </p:sp>
      <p:sp>
        <p:nvSpPr>
          <p:cNvPr id="1077" name="Google Shape;1077;p30"/>
          <p:cNvSpPr/>
          <p:nvPr/>
        </p:nvSpPr>
        <p:spPr>
          <a:xfrm rot="-5400000">
            <a:off x="3955725" y="-1095750"/>
            <a:ext cx="506100" cy="7632600"/>
          </a:xfrm>
          <a:prstGeom prst="leftBrace">
            <a:avLst>
              <a:gd fmla="val 36731" name="adj1"/>
              <a:gd fmla="val 50473" name="adj2"/>
            </a:avLst>
          </a:prstGeom>
          <a:noFill/>
          <a:ln cap="flat" cmpd="sng" w="19050">
            <a:solidFill>
              <a:srgbClr val="741B4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0"/>
          <p:cNvSpPr txBox="1"/>
          <p:nvPr>
            <p:ph idx="4294967295" type="subTitle"/>
          </p:nvPr>
        </p:nvSpPr>
        <p:spPr>
          <a:xfrm>
            <a:off x="939875" y="3210425"/>
            <a:ext cx="6785700" cy="468600"/>
          </a:xfrm>
          <a:prstGeom prst="rect">
            <a:avLst/>
          </a:prstGeom>
          <a:solidFill>
            <a:srgbClr val="EAD1DC"/>
          </a:solidFill>
          <a:ln>
            <a:noFill/>
          </a:ln>
          <a:effectLst>
            <a:outerShdw blurRad="57150" rotWithShape="0" algn="bl" dir="5400000" dist="19050">
              <a:srgbClr val="000000">
                <a:alpha val="4902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lang="tr-TR" sz="2200">
                <a:solidFill>
                  <a:srgbClr val="0B5394"/>
                </a:solidFill>
                <a:latin typeface="Raleway"/>
                <a:ea typeface="Raleway"/>
                <a:cs typeface="Raleway"/>
                <a:sym typeface="Raleway"/>
              </a:rPr>
              <a:t>Limit the code lines to a maximum</a:t>
            </a:r>
            <a:r>
              <a:rPr b="1" lang="tr-TR" sz="2200">
                <a:solidFill>
                  <a:srgbClr val="0B5394"/>
                </a:solidFill>
                <a:latin typeface="Raleway"/>
                <a:ea typeface="Raleway"/>
                <a:cs typeface="Raleway"/>
                <a:sym typeface="Raleway"/>
              </a:rPr>
              <a:t> 79 </a:t>
            </a:r>
            <a:r>
              <a:rPr lang="tr-TR" sz="2200">
                <a:solidFill>
                  <a:srgbClr val="0B5394"/>
                </a:solidFill>
                <a:latin typeface="Raleway"/>
                <a:ea typeface="Raleway"/>
                <a:cs typeface="Raleway"/>
                <a:sym typeface="Raleway"/>
              </a:rPr>
              <a:t>characters</a:t>
            </a:r>
            <a:endParaRPr i="0" sz="2200" u="none" cap="none" strike="noStrike">
              <a:solidFill>
                <a:srgbClr val="0B5394"/>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3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084" name="Google Shape;1084;p31"/>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Some Important PEP8 Rules</a:t>
            </a:r>
            <a:endParaRPr b="0" i="0" sz="3400" u="none" cap="none" strike="noStrike">
              <a:solidFill>
                <a:srgbClr val="419ED3"/>
              </a:solidFill>
              <a:latin typeface="Raleway SemiBold"/>
              <a:ea typeface="Raleway SemiBold"/>
              <a:cs typeface="Raleway SemiBold"/>
              <a:sym typeface="Raleway SemiBold"/>
            </a:endParaRPr>
          </a:p>
        </p:txBody>
      </p:sp>
      <p:sp>
        <p:nvSpPr>
          <p:cNvPr id="1085" name="Google Shape;1085;p31"/>
          <p:cNvSpPr txBox="1"/>
          <p:nvPr>
            <p:ph idx="4294967295" type="subTitle"/>
          </p:nvPr>
        </p:nvSpPr>
        <p:spPr>
          <a:xfrm>
            <a:off x="207300" y="495300"/>
            <a:ext cx="8577000" cy="5115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Raleway"/>
              <a:buChar char="▸"/>
            </a:pPr>
            <a:r>
              <a:rPr lang="tr-TR" sz="2300">
                <a:solidFill>
                  <a:srgbClr val="434343"/>
                </a:solidFill>
                <a:latin typeface="Montserrat"/>
                <a:ea typeface="Montserrat"/>
                <a:cs typeface="Montserrat"/>
                <a:sym typeface="Montserrat"/>
              </a:rPr>
              <a:t>Avoid extraneous</a:t>
            </a:r>
            <a:r>
              <a:rPr b="0" i="0" lang="tr-TR" sz="2300" u="none" cap="none" strike="noStrike">
                <a:solidFill>
                  <a:srgbClr val="434343"/>
                </a:solidFill>
                <a:latin typeface="Montserrat"/>
                <a:ea typeface="Montserrat"/>
                <a:cs typeface="Montserrat"/>
                <a:sym typeface="Montserrat"/>
              </a:rPr>
              <a:t> </a:t>
            </a:r>
            <a:r>
              <a:rPr b="1" lang="tr-TR" sz="2300">
                <a:solidFill>
                  <a:srgbClr val="0B5394"/>
                </a:solidFill>
                <a:latin typeface="Montserrat"/>
                <a:ea typeface="Montserrat"/>
                <a:cs typeface="Montserrat"/>
                <a:sym typeface="Montserrat"/>
              </a:rPr>
              <a:t>spaces</a:t>
            </a:r>
            <a:r>
              <a:rPr b="0" i="0" lang="tr-TR" sz="2300" u="none" cap="none" strike="noStrike">
                <a:solidFill>
                  <a:srgbClr val="0B5394"/>
                </a:solidFill>
                <a:latin typeface="Montserrat"/>
                <a:ea typeface="Montserrat"/>
                <a:cs typeface="Montserrat"/>
                <a:sym typeface="Montserrat"/>
              </a:rPr>
              <a:t> </a:t>
            </a:r>
            <a:r>
              <a:rPr b="0" i="0" lang="tr-TR" sz="2300" u="none" cap="none" strike="noStrike">
                <a:solidFill>
                  <a:srgbClr val="434343"/>
                </a:solidFill>
                <a:latin typeface="Montserrat"/>
                <a:ea typeface="Montserrat"/>
                <a:cs typeface="Montserrat"/>
                <a:sym typeface="Montserrat"/>
              </a:rPr>
              <a:t>in </a:t>
            </a:r>
            <a:r>
              <a:rPr lang="tr-TR" sz="2300">
                <a:latin typeface="Montserrat"/>
                <a:ea typeface="Montserrat"/>
                <a:cs typeface="Montserrat"/>
                <a:sym typeface="Montserrat"/>
              </a:rPr>
              <a:t>situations such as:</a:t>
            </a:r>
            <a:endParaRPr b="0" i="0" sz="2300" u="none" cap="none" strike="noStrike">
              <a:solidFill>
                <a:schemeClr val="dk1"/>
              </a:solidFill>
              <a:latin typeface="Montserrat"/>
              <a:ea typeface="Montserrat"/>
              <a:cs typeface="Montserrat"/>
              <a:sym typeface="Montserrat"/>
            </a:endParaRPr>
          </a:p>
        </p:txBody>
      </p:sp>
      <p:pic>
        <p:nvPicPr>
          <p:cNvPr id="1086" name="Google Shape;1086;p31"/>
          <p:cNvPicPr preferRelativeResize="0"/>
          <p:nvPr/>
        </p:nvPicPr>
        <p:blipFill>
          <a:blip r:embed="rId3">
            <a:alphaModFix/>
          </a:blip>
          <a:stretch>
            <a:fillRect/>
          </a:stretch>
        </p:blipFill>
        <p:spPr>
          <a:xfrm>
            <a:off x="609600" y="1083000"/>
            <a:ext cx="7506938" cy="3831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3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092" name="Google Shape;1092;p32"/>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Some Important PEP8 Rules</a:t>
            </a:r>
            <a:endParaRPr b="0" i="0" sz="3400" u="none" cap="none" strike="noStrike">
              <a:solidFill>
                <a:srgbClr val="419ED3"/>
              </a:solidFill>
              <a:latin typeface="Raleway SemiBold"/>
              <a:ea typeface="Raleway SemiBold"/>
              <a:cs typeface="Raleway SemiBold"/>
              <a:sym typeface="Raleway SemiBold"/>
            </a:endParaRPr>
          </a:p>
        </p:txBody>
      </p:sp>
      <p:sp>
        <p:nvSpPr>
          <p:cNvPr id="1093" name="Google Shape;1093;p32"/>
          <p:cNvSpPr txBox="1"/>
          <p:nvPr>
            <p:ph idx="4294967295" type="subTitle"/>
          </p:nvPr>
        </p:nvSpPr>
        <p:spPr>
          <a:xfrm>
            <a:off x="299525" y="723900"/>
            <a:ext cx="8577000" cy="5115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Raleway"/>
              <a:buChar char="▸"/>
            </a:pPr>
            <a:r>
              <a:rPr lang="tr-TR" sz="2300">
                <a:solidFill>
                  <a:srgbClr val="434343"/>
                </a:solidFill>
                <a:latin typeface="Montserrat"/>
                <a:ea typeface="Montserrat"/>
                <a:cs typeface="Montserrat"/>
                <a:sym typeface="Montserrat"/>
              </a:rPr>
              <a:t>More than one space around an assignment (or other) operator to align it with another</a:t>
            </a:r>
            <a:r>
              <a:rPr lang="tr-TR" sz="2300">
                <a:latin typeface="Montserrat"/>
                <a:ea typeface="Montserrat"/>
                <a:cs typeface="Montserrat"/>
                <a:sym typeface="Montserrat"/>
              </a:rPr>
              <a:t>:</a:t>
            </a:r>
            <a:endParaRPr b="0" i="0" sz="2300" u="none" cap="none" strike="noStrike">
              <a:solidFill>
                <a:schemeClr val="dk1"/>
              </a:solidFill>
              <a:latin typeface="Montserrat"/>
              <a:ea typeface="Montserrat"/>
              <a:cs typeface="Montserrat"/>
              <a:sym typeface="Montserrat"/>
            </a:endParaRPr>
          </a:p>
        </p:txBody>
      </p:sp>
      <p:pic>
        <p:nvPicPr>
          <p:cNvPr id="1094" name="Google Shape;1094;p32"/>
          <p:cNvPicPr preferRelativeResize="0"/>
          <p:nvPr/>
        </p:nvPicPr>
        <p:blipFill>
          <a:blip r:embed="rId3">
            <a:alphaModFix/>
          </a:blip>
          <a:stretch>
            <a:fillRect/>
          </a:stretch>
        </p:blipFill>
        <p:spPr>
          <a:xfrm>
            <a:off x="152400" y="1768800"/>
            <a:ext cx="8839200" cy="25902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3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100" name="Google Shape;1100;p33"/>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Some Important PEP8 Rules</a:t>
            </a:r>
            <a:endParaRPr b="0" i="0" sz="3400" u="none" cap="none" strike="noStrike">
              <a:solidFill>
                <a:srgbClr val="419ED3"/>
              </a:solidFill>
              <a:latin typeface="Raleway SemiBold"/>
              <a:ea typeface="Raleway SemiBold"/>
              <a:cs typeface="Raleway SemiBold"/>
              <a:sym typeface="Raleway SemiBold"/>
            </a:endParaRPr>
          </a:p>
        </p:txBody>
      </p:sp>
      <p:sp>
        <p:nvSpPr>
          <p:cNvPr id="1101" name="Google Shape;1101;p33"/>
          <p:cNvSpPr txBox="1"/>
          <p:nvPr>
            <p:ph idx="4294967295" type="subTitle"/>
          </p:nvPr>
        </p:nvSpPr>
        <p:spPr>
          <a:xfrm>
            <a:off x="299525" y="723900"/>
            <a:ext cx="8577000" cy="9240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Raleway"/>
              <a:buChar char="▸"/>
            </a:pPr>
            <a:r>
              <a:rPr lang="tr-TR" sz="2300">
                <a:solidFill>
                  <a:srgbClr val="434343"/>
                </a:solidFill>
                <a:latin typeface="Montserrat"/>
                <a:ea typeface="Montserrat"/>
                <a:cs typeface="Montserrat"/>
                <a:sym typeface="Montserrat"/>
              </a:rPr>
              <a:t>Always surround these operators with a single space on either side. Such as</a:t>
            </a:r>
            <a:r>
              <a:rPr lang="tr-TR" sz="2300">
                <a:latin typeface="Montserrat"/>
                <a:ea typeface="Montserrat"/>
                <a:cs typeface="Montserrat"/>
                <a:sym typeface="Montserrat"/>
              </a:rPr>
              <a:t>:</a:t>
            </a:r>
            <a:endParaRPr b="0" i="0" sz="2300" u="none" cap="none" strike="noStrike">
              <a:solidFill>
                <a:schemeClr val="dk1"/>
              </a:solidFill>
              <a:latin typeface="Montserrat"/>
              <a:ea typeface="Montserrat"/>
              <a:cs typeface="Montserrat"/>
              <a:sym typeface="Montserrat"/>
            </a:endParaRPr>
          </a:p>
        </p:txBody>
      </p:sp>
      <p:sp>
        <p:nvSpPr>
          <p:cNvPr id="1102" name="Google Shape;1102;p33"/>
          <p:cNvSpPr txBox="1"/>
          <p:nvPr/>
        </p:nvSpPr>
        <p:spPr>
          <a:xfrm>
            <a:off x="402800" y="1684900"/>
            <a:ext cx="7632600" cy="626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tr-TR" sz="2000">
                <a:solidFill>
                  <a:srgbClr val="434343"/>
                </a:solidFill>
                <a:latin typeface="Consolas"/>
                <a:ea typeface="Consolas"/>
                <a:cs typeface="Consolas"/>
                <a:sym typeface="Consolas"/>
              </a:rPr>
              <a:t>=, +=, ==, &lt;, &gt;, &gt;=, </a:t>
            </a:r>
            <a:r>
              <a:rPr b="1" lang="tr-TR" sz="2000">
                <a:solidFill>
                  <a:srgbClr val="0000FF"/>
                </a:solidFill>
                <a:latin typeface="Consolas"/>
                <a:ea typeface="Consolas"/>
                <a:cs typeface="Consolas"/>
                <a:sym typeface="Consolas"/>
              </a:rPr>
              <a:t>in</a:t>
            </a:r>
            <a:r>
              <a:rPr b="1" lang="tr-TR" sz="2000">
                <a:solidFill>
                  <a:srgbClr val="434343"/>
                </a:solidFill>
                <a:latin typeface="Consolas"/>
                <a:ea typeface="Consolas"/>
                <a:cs typeface="Consolas"/>
                <a:sym typeface="Consolas"/>
              </a:rPr>
              <a:t>, </a:t>
            </a:r>
            <a:r>
              <a:rPr b="1" lang="tr-TR" sz="2000">
                <a:solidFill>
                  <a:srgbClr val="0000FF"/>
                </a:solidFill>
                <a:latin typeface="Consolas"/>
                <a:ea typeface="Consolas"/>
                <a:cs typeface="Consolas"/>
                <a:sym typeface="Consolas"/>
              </a:rPr>
              <a:t>not in</a:t>
            </a:r>
            <a:r>
              <a:rPr b="1" lang="tr-TR" sz="2000">
                <a:solidFill>
                  <a:srgbClr val="434343"/>
                </a:solidFill>
                <a:latin typeface="Consolas"/>
                <a:ea typeface="Consolas"/>
                <a:cs typeface="Consolas"/>
                <a:sym typeface="Consolas"/>
              </a:rPr>
              <a:t>, </a:t>
            </a:r>
            <a:r>
              <a:rPr b="1" lang="tr-TR" sz="2000">
                <a:solidFill>
                  <a:srgbClr val="0000FF"/>
                </a:solidFill>
                <a:latin typeface="Consolas"/>
                <a:ea typeface="Consolas"/>
                <a:cs typeface="Consolas"/>
                <a:sym typeface="Consolas"/>
              </a:rPr>
              <a:t>is</a:t>
            </a:r>
            <a:r>
              <a:rPr b="1" lang="tr-TR" sz="2000">
                <a:solidFill>
                  <a:srgbClr val="434343"/>
                </a:solidFill>
                <a:latin typeface="Consolas"/>
                <a:ea typeface="Consolas"/>
                <a:cs typeface="Consolas"/>
                <a:sym typeface="Consolas"/>
              </a:rPr>
              <a:t>, </a:t>
            </a:r>
            <a:r>
              <a:rPr b="1" lang="tr-TR" sz="2000">
                <a:solidFill>
                  <a:srgbClr val="0000FF"/>
                </a:solidFill>
                <a:latin typeface="Consolas"/>
                <a:ea typeface="Consolas"/>
                <a:cs typeface="Consolas"/>
                <a:sym typeface="Consolas"/>
              </a:rPr>
              <a:t>and</a:t>
            </a:r>
            <a:r>
              <a:rPr b="1" lang="tr-TR" sz="2000">
                <a:solidFill>
                  <a:srgbClr val="434343"/>
                </a:solidFill>
                <a:latin typeface="Consolas"/>
                <a:ea typeface="Consolas"/>
                <a:cs typeface="Consolas"/>
                <a:sym typeface="Consolas"/>
              </a:rPr>
              <a:t>, </a:t>
            </a:r>
            <a:r>
              <a:rPr b="1" lang="tr-TR" sz="2000">
                <a:solidFill>
                  <a:srgbClr val="0000FF"/>
                </a:solidFill>
                <a:latin typeface="Consolas"/>
                <a:ea typeface="Consolas"/>
                <a:cs typeface="Consolas"/>
                <a:sym typeface="Consolas"/>
              </a:rPr>
              <a:t>or</a:t>
            </a:r>
            <a:r>
              <a:rPr b="1" lang="tr-TR" sz="2000">
                <a:solidFill>
                  <a:srgbClr val="434343"/>
                </a:solidFill>
                <a:latin typeface="Consolas"/>
                <a:ea typeface="Consolas"/>
                <a:cs typeface="Consolas"/>
                <a:sym typeface="Consolas"/>
              </a:rPr>
              <a:t>, </a:t>
            </a:r>
            <a:r>
              <a:rPr b="1" lang="tr-TR" sz="2000">
                <a:solidFill>
                  <a:srgbClr val="0000FF"/>
                </a:solidFill>
                <a:latin typeface="Consolas"/>
                <a:ea typeface="Consolas"/>
                <a:cs typeface="Consolas"/>
                <a:sym typeface="Consolas"/>
              </a:rPr>
              <a:t>not</a:t>
            </a:r>
            <a:endParaRPr b="1" i="0" sz="2000" u="none" cap="none" strike="noStrike">
              <a:solidFill>
                <a:srgbClr val="434343"/>
              </a:solidFill>
              <a:latin typeface="Consolas"/>
              <a:ea typeface="Consolas"/>
              <a:cs typeface="Consolas"/>
              <a:sym typeface="Consolas"/>
            </a:endParaRPr>
          </a:p>
        </p:txBody>
      </p:sp>
      <p:sp>
        <p:nvSpPr>
          <p:cNvPr id="1103" name="Google Shape;1103;p33"/>
          <p:cNvSpPr txBox="1"/>
          <p:nvPr>
            <p:ph idx="4294967295" type="subTitle"/>
          </p:nvPr>
        </p:nvSpPr>
        <p:spPr>
          <a:xfrm>
            <a:off x="299525" y="2400300"/>
            <a:ext cx="8577000" cy="924000"/>
          </a:xfrm>
          <a:prstGeom prst="rect">
            <a:avLst/>
          </a:prstGeom>
          <a:noFill/>
          <a:ln>
            <a:noFill/>
          </a:ln>
        </p:spPr>
        <p:txBody>
          <a:bodyPr anchorCtr="0" anchor="t" bIns="0" lIns="0" spcFirstLastPara="1" rIns="0" wrap="square" tIns="0">
            <a:noAutofit/>
          </a:bodyPr>
          <a:lstStyle/>
          <a:p>
            <a:pPr indent="-374650" lvl="0" marL="457200" marR="0" rtl="0" algn="just">
              <a:lnSpc>
                <a:spcPct val="110000"/>
              </a:lnSpc>
              <a:spcBef>
                <a:spcPts val="600"/>
              </a:spcBef>
              <a:spcAft>
                <a:spcPts val="0"/>
              </a:spcAft>
              <a:buClr>
                <a:srgbClr val="741B47"/>
              </a:buClr>
              <a:buSzPts val="2300"/>
              <a:buFont typeface="Raleway"/>
              <a:buChar char="▸"/>
            </a:pPr>
            <a:r>
              <a:rPr lang="tr-TR" sz="2300">
                <a:solidFill>
                  <a:srgbClr val="434343"/>
                </a:solidFill>
                <a:latin typeface="Montserrat"/>
                <a:ea typeface="Montserrat"/>
                <a:cs typeface="Montserrat"/>
                <a:sym typeface="Montserrat"/>
              </a:rPr>
              <a:t>Failure to follow the basic rules of PEP 8 </a:t>
            </a:r>
            <a:r>
              <a:rPr b="1" lang="tr-TR" sz="2300">
                <a:solidFill>
                  <a:srgbClr val="0B5394"/>
                </a:solidFill>
                <a:latin typeface="Montserrat"/>
                <a:ea typeface="Montserrat"/>
                <a:cs typeface="Montserrat"/>
                <a:sym typeface="Montserrat"/>
              </a:rPr>
              <a:t>does not</a:t>
            </a:r>
            <a:r>
              <a:rPr lang="tr-TR" sz="2300">
                <a:solidFill>
                  <a:srgbClr val="434343"/>
                </a:solidFill>
                <a:latin typeface="Montserrat"/>
                <a:ea typeface="Montserrat"/>
                <a:cs typeface="Montserrat"/>
                <a:sym typeface="Montserrat"/>
              </a:rPr>
              <a:t> </a:t>
            </a:r>
            <a:r>
              <a:rPr b="1" lang="tr-TR" sz="2300">
                <a:solidFill>
                  <a:srgbClr val="0B5394"/>
                </a:solidFill>
                <a:latin typeface="Montserrat"/>
                <a:ea typeface="Montserrat"/>
                <a:cs typeface="Montserrat"/>
                <a:sym typeface="Montserrat"/>
              </a:rPr>
              <a:t>make</a:t>
            </a:r>
            <a:r>
              <a:rPr lang="tr-TR" sz="2300">
                <a:solidFill>
                  <a:srgbClr val="434343"/>
                </a:solidFill>
                <a:latin typeface="Montserrat"/>
                <a:ea typeface="Montserrat"/>
                <a:cs typeface="Montserrat"/>
                <a:sym typeface="Montserrat"/>
              </a:rPr>
              <a:t> your program </a:t>
            </a:r>
            <a:r>
              <a:rPr b="1" lang="tr-TR" sz="2300">
                <a:solidFill>
                  <a:srgbClr val="0B5394"/>
                </a:solidFill>
                <a:latin typeface="Montserrat"/>
                <a:ea typeface="Montserrat"/>
                <a:cs typeface="Montserrat"/>
                <a:sym typeface="Montserrat"/>
              </a:rPr>
              <a:t>wrong</a:t>
            </a:r>
            <a:r>
              <a:rPr lang="tr-TR" sz="2300">
                <a:solidFill>
                  <a:srgbClr val="434343"/>
                </a:solidFill>
                <a:latin typeface="Montserrat"/>
                <a:ea typeface="Montserrat"/>
                <a:cs typeface="Montserrat"/>
                <a:sym typeface="Montserrat"/>
              </a:rPr>
              <a:t> or </a:t>
            </a:r>
            <a:r>
              <a:rPr b="1" lang="tr-TR" sz="2300">
                <a:solidFill>
                  <a:srgbClr val="0B5394"/>
                </a:solidFill>
                <a:latin typeface="Montserrat"/>
                <a:ea typeface="Montserrat"/>
                <a:cs typeface="Montserrat"/>
                <a:sym typeface="Montserrat"/>
              </a:rPr>
              <a:t>unable to work</a:t>
            </a:r>
            <a:r>
              <a:rPr lang="tr-TR" sz="2300">
                <a:solidFill>
                  <a:srgbClr val="434343"/>
                </a:solidFill>
                <a:latin typeface="Montserrat"/>
                <a:ea typeface="Montserrat"/>
                <a:cs typeface="Montserrat"/>
                <a:sym typeface="Montserrat"/>
              </a:rPr>
              <a:t>.</a:t>
            </a:r>
            <a:endParaRPr b="0" i="0" sz="2300" u="none" cap="none" strike="noStrike">
              <a:solidFill>
                <a:schemeClr val="dk1"/>
              </a:solidFill>
              <a:latin typeface="Montserrat"/>
              <a:ea typeface="Montserrat"/>
              <a:cs typeface="Montserrat"/>
              <a:sym typeface="Montserrat"/>
            </a:endParaRPr>
          </a:p>
        </p:txBody>
      </p:sp>
      <p:sp>
        <p:nvSpPr>
          <p:cNvPr id="1104" name="Google Shape;1104;p33"/>
          <p:cNvSpPr txBox="1"/>
          <p:nvPr>
            <p:ph idx="4294967295" type="subTitle"/>
          </p:nvPr>
        </p:nvSpPr>
        <p:spPr>
          <a:xfrm>
            <a:off x="711275" y="3439025"/>
            <a:ext cx="7581000" cy="528900"/>
          </a:xfrm>
          <a:prstGeom prst="rect">
            <a:avLst/>
          </a:prstGeom>
          <a:solidFill>
            <a:srgbClr val="EAD1DC"/>
          </a:solidFill>
          <a:ln>
            <a:noFill/>
          </a:ln>
          <a:effectLst>
            <a:outerShdw blurRad="57150" rotWithShape="0" algn="bl" dir="5400000" dist="19050">
              <a:srgbClr val="000000">
                <a:alpha val="4902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b="1" lang="tr-TR" sz="3000">
                <a:solidFill>
                  <a:srgbClr val="0B5394"/>
                </a:solidFill>
                <a:latin typeface="Raleway"/>
                <a:ea typeface="Raleway"/>
                <a:cs typeface="Raleway"/>
                <a:sym typeface="Raleway"/>
              </a:rPr>
              <a:t>⚠</a:t>
            </a:r>
            <a:r>
              <a:rPr lang="tr-TR" sz="2600">
                <a:solidFill>
                  <a:srgbClr val="0B5394"/>
                </a:solidFill>
                <a:latin typeface="Raleway"/>
                <a:ea typeface="Raleway"/>
                <a:cs typeface="Raleway"/>
                <a:sym typeface="Raleway"/>
              </a:rPr>
              <a:t> </a:t>
            </a:r>
            <a:r>
              <a:rPr lang="tr-TR" sz="2200">
                <a:solidFill>
                  <a:srgbClr val="0B5394"/>
                </a:solidFill>
                <a:latin typeface="Raleway"/>
                <a:ea typeface="Raleway"/>
                <a:cs typeface="Raleway"/>
                <a:sym typeface="Raleway"/>
              </a:rPr>
              <a:t>Don’t ask </a:t>
            </a:r>
            <a:r>
              <a:rPr b="1" lang="tr-TR" sz="2200">
                <a:solidFill>
                  <a:srgbClr val="0B5394"/>
                </a:solidFill>
                <a:latin typeface="Raleway"/>
                <a:ea typeface="Raleway"/>
                <a:cs typeface="Raleway"/>
                <a:sym typeface="Raleway"/>
              </a:rPr>
              <a:t>‘Why’ </a:t>
            </a:r>
            <a:r>
              <a:rPr lang="tr-TR" sz="2200">
                <a:solidFill>
                  <a:srgbClr val="0B5394"/>
                </a:solidFill>
                <a:latin typeface="Raleway"/>
                <a:ea typeface="Raleway"/>
                <a:cs typeface="Raleway"/>
                <a:sym typeface="Raleway"/>
              </a:rPr>
              <a:t>regarding the conventional rules.</a:t>
            </a:r>
            <a:endParaRPr i="0" sz="2200" u="none" cap="none" strike="noStrike">
              <a:solidFill>
                <a:srgbClr val="0B5394"/>
              </a:solidFill>
              <a:latin typeface="Raleway"/>
              <a:ea typeface="Raleway"/>
              <a:cs typeface="Raleway"/>
              <a:sym typeface="Raleway"/>
            </a:endParaRPr>
          </a:p>
        </p:txBody>
      </p:sp>
      <p:sp>
        <p:nvSpPr>
          <p:cNvPr id="1105" name="Google Shape;1105;p33"/>
          <p:cNvSpPr txBox="1"/>
          <p:nvPr/>
        </p:nvSpPr>
        <p:spPr>
          <a:xfrm>
            <a:off x="3656225" y="3945950"/>
            <a:ext cx="7128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6000">
                <a:latin typeface="Barlow Light"/>
                <a:ea typeface="Barlow Light"/>
                <a:cs typeface="Barlow Light"/>
                <a:sym typeface="Barlow Light"/>
              </a:rPr>
              <a:t>🤷‍♂️</a:t>
            </a:r>
            <a:endParaRPr sz="6000">
              <a:latin typeface="Barlow Light"/>
              <a:ea typeface="Barlow Light"/>
              <a:cs typeface="Barlow Light"/>
              <a:sym typeface="Barlow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grpSp>
        <p:nvGrpSpPr>
          <p:cNvPr id="1110" name="Google Shape;1110;p34"/>
          <p:cNvGrpSpPr/>
          <p:nvPr/>
        </p:nvGrpSpPr>
        <p:grpSpPr>
          <a:xfrm>
            <a:off x="5122427" y="470551"/>
            <a:ext cx="3841143" cy="3893303"/>
            <a:chOff x="5122427" y="668001"/>
            <a:chExt cx="3841143" cy="3893303"/>
          </a:xfrm>
        </p:grpSpPr>
        <p:grpSp>
          <p:nvGrpSpPr>
            <p:cNvPr id="1111" name="Google Shape;1111;p34"/>
            <p:cNvGrpSpPr/>
            <p:nvPr/>
          </p:nvGrpSpPr>
          <p:grpSpPr>
            <a:xfrm>
              <a:off x="5144045" y="893590"/>
              <a:ext cx="2833667" cy="2964311"/>
              <a:chOff x="3860721" y="1330073"/>
              <a:chExt cx="3544299" cy="3707706"/>
            </a:xfrm>
          </p:grpSpPr>
          <p:sp>
            <p:nvSpPr>
              <p:cNvPr id="1112" name="Google Shape;1112;p34"/>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3" name="Google Shape;1113;p34"/>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4" name="Google Shape;1114;p34"/>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5" name="Google Shape;1115;p34"/>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6" name="Google Shape;1116;p34"/>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7" name="Google Shape;1117;p34"/>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8" name="Google Shape;1118;p34"/>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9" name="Google Shape;1119;p34"/>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0" name="Google Shape;1120;p34"/>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1" name="Google Shape;1121;p34"/>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2" name="Google Shape;1122;p34"/>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3" name="Google Shape;1123;p34"/>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4" name="Google Shape;1124;p34"/>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5" name="Google Shape;1125;p34"/>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6" name="Google Shape;1126;p34"/>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7" name="Google Shape;1127;p34"/>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8" name="Google Shape;1128;p34"/>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9" name="Google Shape;1129;p34"/>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0" name="Google Shape;1130;p34"/>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1" name="Google Shape;1131;p34"/>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2" name="Google Shape;1132;p34"/>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3" name="Google Shape;1133;p34"/>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4" name="Google Shape;1134;p34"/>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5" name="Google Shape;1135;p34"/>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6" name="Google Shape;1136;p34"/>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7" name="Google Shape;1137;p34"/>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8" name="Google Shape;1138;p34"/>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9" name="Google Shape;1139;p34"/>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0" name="Google Shape;1140;p34"/>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1" name="Google Shape;1141;p34"/>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2" name="Google Shape;1142;p34"/>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3" name="Google Shape;1143;p34"/>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4" name="Google Shape;1144;p34"/>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5" name="Google Shape;1145;p34"/>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6" name="Google Shape;1146;p34"/>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7" name="Google Shape;1147;p34"/>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8" name="Google Shape;1148;p34"/>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9" name="Google Shape;1149;p34"/>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0" name="Google Shape;1150;p34"/>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1" name="Google Shape;1151;p34"/>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2" name="Google Shape;1152;p34"/>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3" name="Google Shape;1153;p34"/>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4" name="Google Shape;1154;p34"/>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5" name="Google Shape;1155;p34"/>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6" name="Google Shape;1156;p34"/>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7" name="Google Shape;1157;p34"/>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8" name="Google Shape;1158;p34"/>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9" name="Google Shape;1159;p34"/>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0" name="Google Shape;1160;p34"/>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1" name="Google Shape;1161;p34"/>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2" name="Google Shape;1162;p34"/>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3" name="Google Shape;1163;p34"/>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4" name="Google Shape;1164;p34"/>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5" name="Google Shape;1165;p34"/>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6" name="Google Shape;1166;p34"/>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7" name="Google Shape;1167;p34"/>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8" name="Google Shape;1168;p34"/>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9" name="Google Shape;1169;p34"/>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0" name="Google Shape;1170;p34"/>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1" name="Google Shape;1171;p34"/>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2" name="Google Shape;1172;p34"/>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3" name="Google Shape;1173;p34"/>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4" name="Google Shape;1174;p34"/>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5" name="Google Shape;1175;p34"/>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6" name="Google Shape;1176;p34"/>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7" name="Google Shape;1177;p34"/>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8" name="Google Shape;1178;p34"/>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9" name="Google Shape;1179;p34"/>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0" name="Google Shape;1180;p34"/>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1" name="Google Shape;1181;p34"/>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2" name="Google Shape;1182;p34"/>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3" name="Google Shape;1183;p34"/>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4" name="Google Shape;1184;p34"/>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5" name="Google Shape;1185;p34"/>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6" name="Google Shape;1186;p34"/>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7" name="Google Shape;1187;p34"/>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8" name="Google Shape;1188;p34"/>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9" name="Google Shape;1189;p34"/>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0" name="Google Shape;1190;p34"/>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1" name="Google Shape;1191;p34"/>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2" name="Google Shape;1192;p34"/>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3" name="Google Shape;1193;p34"/>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4" name="Google Shape;1194;p34"/>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5" name="Google Shape;1195;p34"/>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6" name="Google Shape;1196;p34"/>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7" name="Google Shape;1197;p34"/>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8" name="Google Shape;1198;p34"/>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9" name="Google Shape;1199;p34"/>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0" name="Google Shape;1200;p34"/>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1" name="Google Shape;1201;p34"/>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2" name="Google Shape;1202;p34"/>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3" name="Google Shape;1203;p34"/>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4" name="Google Shape;1204;p34"/>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5" name="Google Shape;1205;p34"/>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6" name="Google Shape;1206;p34"/>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7" name="Google Shape;1207;p34"/>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8" name="Google Shape;1208;p34"/>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9" name="Google Shape;1209;p34"/>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0" name="Google Shape;1210;p34"/>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1" name="Google Shape;1211;p34"/>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2" name="Google Shape;1212;p34"/>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3" name="Google Shape;1213;p34"/>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4" name="Google Shape;1214;p34"/>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5" name="Google Shape;1215;p34"/>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6" name="Google Shape;1216;p34"/>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7" name="Google Shape;1217;p34"/>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8" name="Google Shape;1218;p34"/>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19" name="Google Shape;1219;p34"/>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0" name="Google Shape;1220;p34"/>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1" name="Google Shape;1221;p34"/>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2" name="Google Shape;1222;p34"/>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3" name="Google Shape;1223;p34"/>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4" name="Google Shape;1224;p34"/>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5" name="Google Shape;1225;p34"/>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6" name="Google Shape;1226;p34"/>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7" name="Google Shape;1227;p34"/>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8" name="Google Shape;1228;p34"/>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9" name="Google Shape;1229;p34"/>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0" name="Google Shape;1230;p34"/>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1" name="Google Shape;1231;p34"/>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2" name="Google Shape;1232;p34"/>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3" name="Google Shape;1233;p34"/>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4" name="Google Shape;1234;p34"/>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5" name="Google Shape;1235;p34"/>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6" name="Google Shape;1236;p34"/>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7" name="Google Shape;1237;p34"/>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8" name="Google Shape;1238;p34"/>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9" name="Google Shape;1239;p34"/>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0" name="Google Shape;1240;p34"/>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1" name="Google Shape;1241;p34"/>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2" name="Google Shape;1242;p34"/>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3" name="Google Shape;1243;p34"/>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4" name="Google Shape;1244;p34"/>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5" name="Google Shape;1245;p34"/>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6" name="Google Shape;1246;p34"/>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7" name="Google Shape;1247;p34"/>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8" name="Google Shape;1248;p34"/>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9" name="Google Shape;1249;p34"/>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250" name="Google Shape;1250;p34"/>
            <p:cNvGrpSpPr/>
            <p:nvPr/>
          </p:nvGrpSpPr>
          <p:grpSpPr>
            <a:xfrm flipH="1">
              <a:off x="5678143" y="1227582"/>
              <a:ext cx="345795" cy="1043508"/>
              <a:chOff x="5678143" y="1151382"/>
              <a:chExt cx="345795" cy="1043508"/>
            </a:xfrm>
          </p:grpSpPr>
          <p:sp>
            <p:nvSpPr>
              <p:cNvPr id="1251" name="Google Shape;1251;p34"/>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2" name="Google Shape;1252;p34"/>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3" name="Google Shape;1253;p34"/>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4" name="Google Shape;1254;p34"/>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5" name="Google Shape;1255;p34"/>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6" name="Google Shape;1256;p34"/>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7" name="Google Shape;1257;p34"/>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8" name="Google Shape;1258;p34"/>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9" name="Google Shape;1259;p34"/>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0" name="Google Shape;1260;p34"/>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1" name="Google Shape;1261;p34"/>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2" name="Google Shape;1262;p34"/>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3" name="Google Shape;1263;p34"/>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4" name="Google Shape;1264;p34"/>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5" name="Google Shape;1265;p34"/>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6" name="Google Shape;1266;p34"/>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7" name="Google Shape;1267;p34"/>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68" name="Google Shape;1268;p34"/>
            <p:cNvGrpSpPr/>
            <p:nvPr/>
          </p:nvGrpSpPr>
          <p:grpSpPr>
            <a:xfrm>
              <a:off x="5122427" y="3292365"/>
              <a:ext cx="823270" cy="1268939"/>
              <a:chOff x="5490177" y="3555452"/>
              <a:chExt cx="823270" cy="1268939"/>
            </a:xfrm>
          </p:grpSpPr>
          <p:sp>
            <p:nvSpPr>
              <p:cNvPr id="1269" name="Google Shape;1269;p34"/>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0" name="Google Shape;1270;p34"/>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1" name="Google Shape;1271;p34"/>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2" name="Google Shape;1272;p34"/>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3" name="Google Shape;1273;p34"/>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4" name="Google Shape;1274;p34"/>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5" name="Google Shape;1275;p34"/>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6" name="Google Shape;1276;p34"/>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7" name="Google Shape;1277;p34"/>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8" name="Google Shape;1278;p34"/>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9" name="Google Shape;1279;p34"/>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0" name="Google Shape;1280;p34"/>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1" name="Google Shape;1281;p34"/>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2" name="Google Shape;1282;p34"/>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3" name="Google Shape;1283;p34"/>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4" name="Google Shape;1284;p34"/>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5" name="Google Shape;1285;p34"/>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6" name="Google Shape;1286;p34"/>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7" name="Google Shape;1287;p34"/>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8" name="Google Shape;1288;p34"/>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9" name="Google Shape;1289;p34"/>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0" name="Google Shape;1290;p34"/>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1" name="Google Shape;1291;p34"/>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2" name="Google Shape;1292;p34"/>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3" name="Google Shape;1293;p34"/>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4" name="Google Shape;1294;p34"/>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5" name="Google Shape;1295;p34"/>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6" name="Google Shape;1296;p34"/>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7" name="Google Shape;1297;p34"/>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8" name="Google Shape;1298;p34"/>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9" name="Google Shape;1299;p34"/>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00" name="Google Shape;1300;p34"/>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1" name="Google Shape;1301;p34"/>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2" name="Google Shape;1302;p34"/>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3" name="Google Shape;1303;p34"/>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4" name="Google Shape;1304;p34"/>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5" name="Google Shape;1305;p34"/>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6" name="Google Shape;1306;p34"/>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7" name="Google Shape;1307;p34"/>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8" name="Google Shape;1308;p34"/>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9" name="Google Shape;1309;p34"/>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0" name="Google Shape;1310;p34"/>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1" name="Google Shape;1311;p34"/>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2" name="Google Shape;1312;p34"/>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3" name="Google Shape;1313;p34"/>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4" name="Google Shape;1314;p34"/>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5" name="Google Shape;1315;p34"/>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6" name="Google Shape;1316;p34"/>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7" name="Google Shape;1317;p34"/>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8" name="Google Shape;1318;p34"/>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9" name="Google Shape;1319;p34"/>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0" name="Google Shape;1320;p34"/>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1" name="Google Shape;1321;p34"/>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2" name="Google Shape;1322;p34"/>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3" name="Google Shape;1323;p34"/>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4" name="Google Shape;1324;p34"/>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5" name="Google Shape;1325;p34"/>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6" name="Google Shape;1326;p34"/>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7" name="Google Shape;1327;p34"/>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8" name="Google Shape;1328;p34"/>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9" name="Google Shape;1329;p34"/>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0" name="Google Shape;1330;p34"/>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1" name="Google Shape;1331;p34"/>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2" name="Google Shape;1332;p34"/>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3" name="Google Shape;1333;p34"/>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4" name="Google Shape;1334;p34"/>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5" name="Google Shape;1335;p34"/>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336" name="Google Shape;1336;p34"/>
            <p:cNvGrpSpPr/>
            <p:nvPr/>
          </p:nvGrpSpPr>
          <p:grpSpPr>
            <a:xfrm>
              <a:off x="6544660" y="927098"/>
              <a:ext cx="264549" cy="200503"/>
              <a:chOff x="6621095" y="1452181"/>
              <a:chExt cx="330893" cy="250785"/>
            </a:xfrm>
          </p:grpSpPr>
          <p:sp>
            <p:nvSpPr>
              <p:cNvPr id="1337" name="Google Shape;1337;p3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8" name="Google Shape;1338;p3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3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9" name="Google Shape;1339;p3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0" name="Google Shape;1340;p3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1" name="Google Shape;1341;p3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42" name="Google Shape;1342;p34"/>
            <p:cNvGrpSpPr/>
            <p:nvPr/>
          </p:nvGrpSpPr>
          <p:grpSpPr>
            <a:xfrm>
              <a:off x="7210339" y="1314222"/>
              <a:ext cx="264549" cy="200503"/>
              <a:chOff x="6621095" y="1452181"/>
              <a:chExt cx="330893" cy="250785"/>
            </a:xfrm>
          </p:grpSpPr>
          <p:sp>
            <p:nvSpPr>
              <p:cNvPr id="1343" name="Google Shape;1343;p3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4" name="Google Shape;1344;p3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3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5" name="Google Shape;1345;p3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6" name="Google Shape;1346;p3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7" name="Google Shape;1347;p3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48" name="Google Shape;1348;p34"/>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9" name="Google Shape;1349;p34"/>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350" name="Google Shape;1350;p34"/>
            <p:cNvGrpSpPr/>
            <p:nvPr/>
          </p:nvGrpSpPr>
          <p:grpSpPr>
            <a:xfrm flipH="1">
              <a:off x="8183210" y="2407472"/>
              <a:ext cx="780359" cy="1195999"/>
              <a:chOff x="3975528" y="3303922"/>
              <a:chExt cx="780359" cy="1195999"/>
            </a:xfrm>
          </p:grpSpPr>
          <p:sp>
            <p:nvSpPr>
              <p:cNvPr id="1351" name="Google Shape;1351;p34"/>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2" name="Google Shape;1352;p34"/>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3" name="Google Shape;1353;p34"/>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4" name="Google Shape;1354;p34"/>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5" name="Google Shape;1355;p34"/>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6" name="Google Shape;1356;p34"/>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7" name="Google Shape;1357;p34"/>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8" name="Google Shape;1358;p34"/>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9" name="Google Shape;1359;p34"/>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0" name="Google Shape;1360;p34"/>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1" name="Google Shape;1361;p34"/>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2" name="Google Shape;1362;p34"/>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3" name="Google Shape;1363;p34"/>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4" name="Google Shape;1364;p34"/>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5" name="Google Shape;1365;p34"/>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6" name="Google Shape;1366;p34"/>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7" name="Google Shape;1367;p34"/>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8" name="Google Shape;1368;p34"/>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9" name="Google Shape;1369;p34"/>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0" name="Google Shape;1370;p34"/>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1" name="Google Shape;1371;p34"/>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2" name="Google Shape;1372;p34"/>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3" name="Google Shape;1373;p34"/>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4" name="Google Shape;1374;p34"/>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5" name="Google Shape;1375;p34"/>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6" name="Google Shape;1376;p34"/>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377" name="Google Shape;1377;p34"/>
              <p:cNvGrpSpPr/>
              <p:nvPr/>
            </p:nvGrpSpPr>
            <p:grpSpPr>
              <a:xfrm flipH="1">
                <a:off x="4321790" y="3621402"/>
                <a:ext cx="239004" cy="181217"/>
                <a:chOff x="6621095" y="1452181"/>
                <a:chExt cx="330893" cy="250785"/>
              </a:xfrm>
            </p:grpSpPr>
            <p:sp>
              <p:nvSpPr>
                <p:cNvPr id="1378" name="Google Shape;1378;p3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9" name="Google Shape;1379;p3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3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0" name="Google Shape;1380;p3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1" name="Google Shape;1381;p3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2" name="Google Shape;1382;p3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83" name="Google Shape;1383;p34"/>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4" name="Google Shape;1384;p34"/>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385" name="Google Shape;1385;p34"/>
          <p:cNvSpPr txBox="1"/>
          <p:nvPr>
            <p:ph type="ctrTitle"/>
          </p:nvPr>
        </p:nvSpPr>
        <p:spPr>
          <a:xfrm>
            <a:off x="1090750" y="1863600"/>
            <a:ext cx="49482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First Steps into Coding</a:t>
            </a:r>
            <a:endParaRPr>
              <a:solidFill>
                <a:srgbClr val="741B47"/>
              </a:solidFill>
              <a:latin typeface="Raleway Medium"/>
              <a:ea typeface="Raleway Medium"/>
              <a:cs typeface="Raleway Medium"/>
              <a:sym typeface="Raleway Medium"/>
            </a:endParaRPr>
          </a:p>
        </p:txBody>
      </p:sp>
      <p:pic>
        <p:nvPicPr>
          <p:cNvPr id="1386" name="Google Shape;1386;p34"/>
          <p:cNvPicPr preferRelativeResize="0"/>
          <p:nvPr/>
        </p:nvPicPr>
        <p:blipFill rotWithShape="1">
          <a:blip r:embed="rId3">
            <a:alphaModFix/>
          </a:blip>
          <a:srcRect b="0" l="0" r="0" t="0"/>
          <a:stretch/>
        </p:blipFill>
        <p:spPr>
          <a:xfrm>
            <a:off x="3354750" y="2684575"/>
            <a:ext cx="1008300" cy="9991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3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392" name="Google Shape;1392;p35"/>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First Program for ‘Being a Good Person’</a:t>
            </a:r>
            <a:endParaRPr b="0" i="0" sz="3400" u="none" cap="none" strike="noStrike">
              <a:solidFill>
                <a:srgbClr val="419ED3"/>
              </a:solidFill>
              <a:latin typeface="Raleway SemiBold"/>
              <a:ea typeface="Raleway SemiBold"/>
              <a:cs typeface="Raleway SemiBold"/>
              <a:sym typeface="Raleway SemiBold"/>
            </a:endParaRPr>
          </a:p>
        </p:txBody>
      </p:sp>
      <p:sp>
        <p:nvSpPr>
          <p:cNvPr id="1393" name="Google Shape;1393;p35"/>
          <p:cNvSpPr txBox="1"/>
          <p:nvPr>
            <p:ph idx="4294967295" type="subTitle"/>
          </p:nvPr>
        </p:nvSpPr>
        <p:spPr>
          <a:xfrm>
            <a:off x="299525" y="800100"/>
            <a:ext cx="8577000" cy="5115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lang="tr-TR" sz="2400">
                <a:solidFill>
                  <a:srgbClr val="434343"/>
                </a:solidFill>
                <a:latin typeface="Montserrat"/>
                <a:ea typeface="Montserrat"/>
                <a:cs typeface="Montserrat"/>
                <a:sym typeface="Montserrat"/>
              </a:rPr>
              <a:t>Writing a text is </a:t>
            </a:r>
            <a:r>
              <a:rPr b="1" lang="tr-TR" sz="2400">
                <a:solidFill>
                  <a:srgbClr val="0B5394"/>
                </a:solidFill>
                <a:latin typeface="Montserrat"/>
                <a:ea typeface="Montserrat"/>
                <a:cs typeface="Montserrat"/>
                <a:sym typeface="Montserrat"/>
              </a:rPr>
              <a:t>quite simple</a:t>
            </a:r>
            <a:r>
              <a:rPr lang="tr-TR" sz="2400">
                <a:solidFill>
                  <a:srgbClr val="0B5394"/>
                </a:solidFill>
                <a:latin typeface="Montserrat"/>
                <a:ea typeface="Montserrat"/>
                <a:cs typeface="Montserrat"/>
                <a:sym typeface="Montserrat"/>
              </a:rPr>
              <a:t> </a:t>
            </a:r>
            <a:r>
              <a:rPr lang="tr-TR" sz="2400">
                <a:solidFill>
                  <a:srgbClr val="434343"/>
                </a:solidFill>
                <a:latin typeface="Montserrat"/>
                <a:ea typeface="Montserrat"/>
                <a:cs typeface="Montserrat"/>
                <a:sym typeface="Montserrat"/>
              </a:rPr>
              <a:t>in</a:t>
            </a:r>
            <a:r>
              <a:rPr i="0" lang="tr-TR" sz="2400" u="none" cap="none" strike="noStrike">
                <a:solidFill>
                  <a:srgbClr val="434343"/>
                </a:solidFill>
                <a:latin typeface="Montserrat"/>
                <a:ea typeface="Montserrat"/>
                <a:cs typeface="Montserrat"/>
                <a:sym typeface="Montserrat"/>
              </a:rPr>
              <a:t> </a:t>
            </a:r>
            <a:r>
              <a:rPr i="0" lang="tr-TR" sz="2400" u="none" cap="none" strike="noStrike">
                <a:solidFill>
                  <a:schemeClr val="dk1"/>
                </a:solidFill>
                <a:latin typeface="Montserrat"/>
                <a:ea typeface="Montserrat"/>
                <a:cs typeface="Montserrat"/>
                <a:sym typeface="Montserrat"/>
              </a:rPr>
              <a:t>Python.</a:t>
            </a:r>
            <a:endParaRPr sz="2400">
              <a:latin typeface="Montserrat"/>
              <a:ea typeface="Montserrat"/>
              <a:cs typeface="Montserrat"/>
              <a:sym typeface="Montserrat"/>
            </a:endParaRPr>
          </a:p>
        </p:txBody>
      </p:sp>
      <p:sp>
        <p:nvSpPr>
          <p:cNvPr id="1394" name="Google Shape;1394;p35"/>
          <p:cNvSpPr txBox="1"/>
          <p:nvPr/>
        </p:nvSpPr>
        <p:spPr>
          <a:xfrm>
            <a:off x="402800" y="1456300"/>
            <a:ext cx="7632600" cy="626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latin typeface="Consolas"/>
                <a:ea typeface="Consolas"/>
                <a:cs typeface="Consolas"/>
                <a:sym typeface="Consolas"/>
              </a:rPr>
              <a:t>(</a:t>
            </a:r>
            <a:r>
              <a:rPr lang="tr-TR" sz="2000">
                <a:solidFill>
                  <a:srgbClr val="FF0000"/>
                </a:solidFill>
                <a:latin typeface="Consolas"/>
                <a:ea typeface="Consolas"/>
                <a:cs typeface="Consolas"/>
                <a:sym typeface="Consolas"/>
              </a:rPr>
              <a:t>'Hello World!'</a:t>
            </a:r>
            <a:r>
              <a:rPr lang="tr-TR" sz="2000">
                <a:latin typeface="Consolas"/>
                <a:ea typeface="Consolas"/>
                <a:cs typeface="Consolas"/>
                <a:sym typeface="Consolas"/>
              </a:rPr>
              <a:t>)</a:t>
            </a:r>
            <a:endParaRPr sz="2000">
              <a:latin typeface="Consolas"/>
              <a:ea typeface="Consolas"/>
              <a:cs typeface="Consolas"/>
              <a:sym typeface="Consolas"/>
            </a:endParaRPr>
          </a:p>
        </p:txBody>
      </p:sp>
      <p:sp>
        <p:nvSpPr>
          <p:cNvPr id="1395" name="Google Shape;1395;p35"/>
          <p:cNvSpPr txBox="1"/>
          <p:nvPr/>
        </p:nvSpPr>
        <p:spPr>
          <a:xfrm>
            <a:off x="402800" y="2294500"/>
            <a:ext cx="7632600" cy="6264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434343"/>
                </a:solidFill>
                <a:latin typeface="Consolas"/>
                <a:ea typeface="Consolas"/>
                <a:cs typeface="Consolas"/>
                <a:sym typeface="Consolas"/>
              </a:rPr>
              <a:t>Hello World!</a:t>
            </a:r>
            <a:endParaRPr sz="2000">
              <a:solidFill>
                <a:srgbClr val="434343"/>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grpSp>
        <p:nvGrpSpPr>
          <p:cNvPr id="1400" name="Google Shape;1400;p36"/>
          <p:cNvGrpSpPr/>
          <p:nvPr/>
        </p:nvGrpSpPr>
        <p:grpSpPr>
          <a:xfrm>
            <a:off x="5122427" y="470551"/>
            <a:ext cx="3841143" cy="3893303"/>
            <a:chOff x="5122427" y="668001"/>
            <a:chExt cx="3841143" cy="3893303"/>
          </a:xfrm>
        </p:grpSpPr>
        <p:grpSp>
          <p:nvGrpSpPr>
            <p:cNvPr id="1401" name="Google Shape;1401;p36"/>
            <p:cNvGrpSpPr/>
            <p:nvPr/>
          </p:nvGrpSpPr>
          <p:grpSpPr>
            <a:xfrm>
              <a:off x="5144045" y="893590"/>
              <a:ext cx="2833667" cy="2964311"/>
              <a:chOff x="3860721" y="1330073"/>
              <a:chExt cx="3544299" cy="3707706"/>
            </a:xfrm>
          </p:grpSpPr>
          <p:sp>
            <p:nvSpPr>
              <p:cNvPr id="1402" name="Google Shape;1402;p36"/>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3" name="Google Shape;1403;p36"/>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4" name="Google Shape;1404;p36"/>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5" name="Google Shape;1405;p36"/>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6" name="Google Shape;1406;p36"/>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7" name="Google Shape;1407;p36"/>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8" name="Google Shape;1408;p36"/>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9" name="Google Shape;1409;p36"/>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0" name="Google Shape;1410;p36"/>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1" name="Google Shape;1411;p36"/>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2" name="Google Shape;1412;p36"/>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3" name="Google Shape;1413;p36"/>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4" name="Google Shape;1414;p36"/>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5" name="Google Shape;1415;p36"/>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6" name="Google Shape;1416;p36"/>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7" name="Google Shape;1417;p36"/>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8" name="Google Shape;1418;p36"/>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9" name="Google Shape;1419;p36"/>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0" name="Google Shape;1420;p36"/>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1" name="Google Shape;1421;p36"/>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2" name="Google Shape;1422;p36"/>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3" name="Google Shape;1423;p36"/>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4" name="Google Shape;1424;p36"/>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5" name="Google Shape;1425;p36"/>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6" name="Google Shape;1426;p36"/>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7" name="Google Shape;1427;p36"/>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8" name="Google Shape;1428;p36"/>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9" name="Google Shape;1429;p36"/>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0" name="Google Shape;1430;p36"/>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1" name="Google Shape;1431;p36"/>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2" name="Google Shape;1432;p36"/>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3" name="Google Shape;1433;p36"/>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4" name="Google Shape;1434;p36"/>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5" name="Google Shape;1435;p36"/>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6" name="Google Shape;1436;p36"/>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7" name="Google Shape;1437;p36"/>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8" name="Google Shape;1438;p36"/>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9" name="Google Shape;1439;p36"/>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0" name="Google Shape;1440;p36"/>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1" name="Google Shape;1441;p36"/>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2" name="Google Shape;1442;p36"/>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3" name="Google Shape;1443;p36"/>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4" name="Google Shape;1444;p36"/>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5" name="Google Shape;1445;p36"/>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6" name="Google Shape;1446;p36"/>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7" name="Google Shape;1447;p36"/>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8" name="Google Shape;1448;p36"/>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9" name="Google Shape;1449;p36"/>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0" name="Google Shape;1450;p36"/>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1" name="Google Shape;1451;p36"/>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2" name="Google Shape;1452;p36"/>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3" name="Google Shape;1453;p36"/>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4" name="Google Shape;1454;p36"/>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5" name="Google Shape;1455;p36"/>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6" name="Google Shape;1456;p36"/>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7" name="Google Shape;1457;p36"/>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8" name="Google Shape;1458;p36"/>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9" name="Google Shape;1459;p36"/>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0" name="Google Shape;1460;p36"/>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1" name="Google Shape;1461;p36"/>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2" name="Google Shape;1462;p36"/>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3" name="Google Shape;1463;p36"/>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4" name="Google Shape;1464;p36"/>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5" name="Google Shape;1465;p36"/>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6" name="Google Shape;1466;p36"/>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7" name="Google Shape;1467;p36"/>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8" name="Google Shape;1468;p36"/>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9" name="Google Shape;1469;p36"/>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0" name="Google Shape;1470;p36"/>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1" name="Google Shape;1471;p36"/>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2" name="Google Shape;1472;p36"/>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3" name="Google Shape;1473;p36"/>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4" name="Google Shape;1474;p36"/>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5" name="Google Shape;1475;p36"/>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6" name="Google Shape;1476;p36"/>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7" name="Google Shape;1477;p36"/>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8" name="Google Shape;1478;p36"/>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9" name="Google Shape;1479;p36"/>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0" name="Google Shape;1480;p36"/>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1" name="Google Shape;1481;p36"/>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2" name="Google Shape;1482;p36"/>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3" name="Google Shape;1483;p36"/>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4" name="Google Shape;1484;p36"/>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5" name="Google Shape;1485;p36"/>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6" name="Google Shape;1486;p36"/>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7" name="Google Shape;1487;p36"/>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8" name="Google Shape;1488;p36"/>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9" name="Google Shape;1489;p36"/>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0" name="Google Shape;1490;p36"/>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1" name="Google Shape;1491;p36"/>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2" name="Google Shape;1492;p36"/>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3" name="Google Shape;1493;p36"/>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4" name="Google Shape;1494;p36"/>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5" name="Google Shape;1495;p36"/>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6" name="Google Shape;1496;p36"/>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7" name="Google Shape;1497;p36"/>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8" name="Google Shape;1498;p36"/>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9" name="Google Shape;1499;p36"/>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0" name="Google Shape;1500;p36"/>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1" name="Google Shape;1501;p36"/>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2" name="Google Shape;1502;p36"/>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3" name="Google Shape;1503;p36"/>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4" name="Google Shape;1504;p36"/>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5" name="Google Shape;1505;p36"/>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6" name="Google Shape;1506;p36"/>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7" name="Google Shape;1507;p36"/>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8" name="Google Shape;1508;p36"/>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09" name="Google Shape;1509;p36"/>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0" name="Google Shape;1510;p36"/>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1" name="Google Shape;1511;p36"/>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2" name="Google Shape;1512;p36"/>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3" name="Google Shape;1513;p36"/>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4" name="Google Shape;1514;p36"/>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5" name="Google Shape;1515;p36"/>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6" name="Google Shape;1516;p36"/>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7" name="Google Shape;1517;p36"/>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8" name="Google Shape;1518;p36"/>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9" name="Google Shape;1519;p36"/>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0" name="Google Shape;1520;p36"/>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1" name="Google Shape;1521;p36"/>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2" name="Google Shape;1522;p36"/>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3" name="Google Shape;1523;p36"/>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4" name="Google Shape;1524;p36"/>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5" name="Google Shape;1525;p36"/>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6" name="Google Shape;1526;p36"/>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7" name="Google Shape;1527;p36"/>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8" name="Google Shape;1528;p36"/>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9" name="Google Shape;1529;p36"/>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0" name="Google Shape;1530;p36"/>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1" name="Google Shape;1531;p36"/>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2" name="Google Shape;1532;p36"/>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3" name="Google Shape;1533;p36"/>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4" name="Google Shape;1534;p36"/>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5" name="Google Shape;1535;p36"/>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6" name="Google Shape;1536;p36"/>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7" name="Google Shape;1537;p36"/>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8" name="Google Shape;1538;p36"/>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9" name="Google Shape;1539;p36"/>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540" name="Google Shape;1540;p36"/>
            <p:cNvGrpSpPr/>
            <p:nvPr/>
          </p:nvGrpSpPr>
          <p:grpSpPr>
            <a:xfrm flipH="1">
              <a:off x="5678143" y="1227582"/>
              <a:ext cx="345795" cy="1043508"/>
              <a:chOff x="5678143" y="1151382"/>
              <a:chExt cx="345795" cy="1043508"/>
            </a:xfrm>
          </p:grpSpPr>
          <p:sp>
            <p:nvSpPr>
              <p:cNvPr id="1541" name="Google Shape;1541;p36"/>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2" name="Google Shape;1542;p36"/>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3" name="Google Shape;1543;p36"/>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4" name="Google Shape;1544;p36"/>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5" name="Google Shape;1545;p36"/>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6" name="Google Shape;1546;p36"/>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7" name="Google Shape;1547;p36"/>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8" name="Google Shape;1548;p36"/>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9" name="Google Shape;1549;p36"/>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0" name="Google Shape;1550;p36"/>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1" name="Google Shape;1551;p36"/>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2" name="Google Shape;1552;p36"/>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3" name="Google Shape;1553;p36"/>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4" name="Google Shape;1554;p36"/>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5" name="Google Shape;1555;p36"/>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6" name="Google Shape;1556;p36"/>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7" name="Google Shape;1557;p36"/>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58" name="Google Shape;1558;p36"/>
            <p:cNvGrpSpPr/>
            <p:nvPr/>
          </p:nvGrpSpPr>
          <p:grpSpPr>
            <a:xfrm>
              <a:off x="5122427" y="3292365"/>
              <a:ext cx="823270" cy="1268939"/>
              <a:chOff x="5490177" y="3555452"/>
              <a:chExt cx="823270" cy="1268939"/>
            </a:xfrm>
          </p:grpSpPr>
          <p:sp>
            <p:nvSpPr>
              <p:cNvPr id="1559" name="Google Shape;1559;p36"/>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0" name="Google Shape;1560;p36"/>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1" name="Google Shape;1561;p36"/>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2" name="Google Shape;1562;p36"/>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3" name="Google Shape;1563;p36"/>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4" name="Google Shape;1564;p36"/>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5" name="Google Shape;1565;p36"/>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6" name="Google Shape;1566;p36"/>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7" name="Google Shape;1567;p36"/>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8" name="Google Shape;1568;p36"/>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9" name="Google Shape;1569;p36"/>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0" name="Google Shape;1570;p36"/>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1" name="Google Shape;1571;p36"/>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2" name="Google Shape;1572;p36"/>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3" name="Google Shape;1573;p36"/>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4" name="Google Shape;1574;p36"/>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5" name="Google Shape;1575;p36"/>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6" name="Google Shape;1576;p36"/>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7" name="Google Shape;1577;p36"/>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8" name="Google Shape;1578;p36"/>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9" name="Google Shape;1579;p36"/>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0" name="Google Shape;1580;p36"/>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1" name="Google Shape;1581;p36"/>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2" name="Google Shape;1582;p36"/>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3" name="Google Shape;1583;p36"/>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4" name="Google Shape;1584;p36"/>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5" name="Google Shape;1585;p36"/>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6" name="Google Shape;1586;p36"/>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7" name="Google Shape;1587;p36"/>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8" name="Google Shape;1588;p36"/>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9" name="Google Shape;1589;p36"/>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90" name="Google Shape;1590;p36"/>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1" name="Google Shape;1591;p36"/>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2" name="Google Shape;1592;p36"/>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3" name="Google Shape;1593;p36"/>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4" name="Google Shape;1594;p36"/>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5" name="Google Shape;1595;p36"/>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6" name="Google Shape;1596;p36"/>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7" name="Google Shape;1597;p36"/>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8" name="Google Shape;1598;p36"/>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9" name="Google Shape;1599;p36"/>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0" name="Google Shape;1600;p36"/>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1" name="Google Shape;1601;p36"/>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2" name="Google Shape;1602;p36"/>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3" name="Google Shape;1603;p36"/>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4" name="Google Shape;1604;p36"/>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5" name="Google Shape;1605;p36"/>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6" name="Google Shape;1606;p36"/>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7" name="Google Shape;1607;p36"/>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8" name="Google Shape;1608;p36"/>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9" name="Google Shape;1609;p36"/>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0" name="Google Shape;1610;p36"/>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1" name="Google Shape;1611;p36"/>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2" name="Google Shape;1612;p36"/>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3" name="Google Shape;1613;p36"/>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4" name="Google Shape;1614;p36"/>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5" name="Google Shape;1615;p36"/>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6" name="Google Shape;1616;p36"/>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7" name="Google Shape;1617;p36"/>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8" name="Google Shape;1618;p36"/>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9" name="Google Shape;1619;p36"/>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0" name="Google Shape;1620;p36"/>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1" name="Google Shape;1621;p36"/>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2" name="Google Shape;1622;p36"/>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3" name="Google Shape;1623;p36"/>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4" name="Google Shape;1624;p36"/>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5" name="Google Shape;1625;p36"/>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26" name="Google Shape;1626;p36"/>
            <p:cNvGrpSpPr/>
            <p:nvPr/>
          </p:nvGrpSpPr>
          <p:grpSpPr>
            <a:xfrm>
              <a:off x="6544660" y="927098"/>
              <a:ext cx="264549" cy="200503"/>
              <a:chOff x="6621095" y="1452181"/>
              <a:chExt cx="330893" cy="250785"/>
            </a:xfrm>
          </p:grpSpPr>
          <p:sp>
            <p:nvSpPr>
              <p:cNvPr id="1627" name="Google Shape;1627;p3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8" name="Google Shape;1628;p3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9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9" name="Google Shape;1629;p3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0" name="Google Shape;1630;p3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1" name="Google Shape;1631;p3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632" name="Google Shape;1632;p36"/>
            <p:cNvGrpSpPr/>
            <p:nvPr/>
          </p:nvGrpSpPr>
          <p:grpSpPr>
            <a:xfrm>
              <a:off x="7210339" y="1314222"/>
              <a:ext cx="264549" cy="200503"/>
              <a:chOff x="6621095" y="1452181"/>
              <a:chExt cx="330893" cy="250785"/>
            </a:xfrm>
          </p:grpSpPr>
          <p:sp>
            <p:nvSpPr>
              <p:cNvPr id="1633" name="Google Shape;1633;p3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4" name="Google Shape;1634;p3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9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5" name="Google Shape;1635;p3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6" name="Google Shape;1636;p3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7" name="Google Shape;1637;p3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38" name="Google Shape;1638;p36"/>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9" name="Google Shape;1639;p36"/>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40" name="Google Shape;1640;p36"/>
            <p:cNvGrpSpPr/>
            <p:nvPr/>
          </p:nvGrpSpPr>
          <p:grpSpPr>
            <a:xfrm flipH="1">
              <a:off x="8183210" y="2407472"/>
              <a:ext cx="780359" cy="1195999"/>
              <a:chOff x="3975528" y="3303922"/>
              <a:chExt cx="780359" cy="1195999"/>
            </a:xfrm>
          </p:grpSpPr>
          <p:sp>
            <p:nvSpPr>
              <p:cNvPr id="1641" name="Google Shape;1641;p36"/>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2" name="Google Shape;1642;p36"/>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3" name="Google Shape;1643;p36"/>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4" name="Google Shape;1644;p36"/>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5" name="Google Shape;1645;p36"/>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6" name="Google Shape;1646;p36"/>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7" name="Google Shape;1647;p36"/>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8" name="Google Shape;1648;p36"/>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9" name="Google Shape;1649;p36"/>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0" name="Google Shape;1650;p36"/>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1" name="Google Shape;1651;p36"/>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2" name="Google Shape;1652;p36"/>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3" name="Google Shape;1653;p36"/>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4" name="Google Shape;1654;p36"/>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5" name="Google Shape;1655;p36"/>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6" name="Google Shape;1656;p36"/>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7" name="Google Shape;1657;p36"/>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8" name="Google Shape;1658;p36"/>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9" name="Google Shape;1659;p36"/>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0" name="Google Shape;1660;p36"/>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1" name="Google Shape;1661;p36"/>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2" name="Google Shape;1662;p36"/>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3" name="Google Shape;1663;p36"/>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4" name="Google Shape;1664;p36"/>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5" name="Google Shape;1665;p36"/>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6" name="Google Shape;1666;p36"/>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67" name="Google Shape;1667;p36"/>
              <p:cNvGrpSpPr/>
              <p:nvPr/>
            </p:nvGrpSpPr>
            <p:grpSpPr>
              <a:xfrm flipH="1">
                <a:off x="4321790" y="3621402"/>
                <a:ext cx="239004" cy="181217"/>
                <a:chOff x="6621095" y="1452181"/>
                <a:chExt cx="330893" cy="250785"/>
              </a:xfrm>
            </p:grpSpPr>
            <p:sp>
              <p:nvSpPr>
                <p:cNvPr id="1668" name="Google Shape;1668;p36"/>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9" name="Google Shape;1669;p36"/>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9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0" name="Google Shape;1670;p36"/>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1" name="Google Shape;1671;p36"/>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2" name="Google Shape;1672;p36"/>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73" name="Google Shape;1673;p36"/>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4" name="Google Shape;1674;p36"/>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675" name="Google Shape;1675;p36"/>
          <p:cNvSpPr txBox="1"/>
          <p:nvPr>
            <p:ph type="ctrTitle"/>
          </p:nvPr>
        </p:nvSpPr>
        <p:spPr>
          <a:xfrm>
            <a:off x="1090750" y="1863600"/>
            <a:ext cx="49482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Comments</a:t>
            </a:r>
            <a:endParaRPr>
              <a:solidFill>
                <a:srgbClr val="741B47"/>
              </a:solidFill>
              <a:latin typeface="Raleway Medium"/>
              <a:ea typeface="Raleway Medium"/>
              <a:cs typeface="Raleway Medium"/>
              <a:sym typeface="Raleway Medium"/>
            </a:endParaRPr>
          </a:p>
        </p:txBody>
      </p:sp>
      <p:pic>
        <p:nvPicPr>
          <p:cNvPr id="1676" name="Google Shape;1676;p36"/>
          <p:cNvPicPr preferRelativeResize="0"/>
          <p:nvPr/>
        </p:nvPicPr>
        <p:blipFill rotWithShape="1">
          <a:blip r:embed="rId3">
            <a:alphaModFix/>
          </a:blip>
          <a:srcRect b="0" l="0" r="0" t="0"/>
          <a:stretch/>
        </p:blipFill>
        <p:spPr>
          <a:xfrm>
            <a:off x="4185800" y="2646975"/>
            <a:ext cx="1001100" cy="9920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14" name="Google Shape;614;p10"/>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615" name="Google Shape;615;p10"/>
          <p:cNvSpPr txBox="1"/>
          <p:nvPr>
            <p:ph idx="4294967295" type="subTitle"/>
          </p:nvPr>
        </p:nvSpPr>
        <p:spPr>
          <a:xfrm>
            <a:off x="833400" y="830175"/>
            <a:ext cx="7842300" cy="3812700"/>
          </a:xfrm>
          <a:prstGeom prst="rect">
            <a:avLst/>
          </a:prstGeom>
          <a:noFill/>
          <a:ln>
            <a:noFill/>
          </a:ln>
        </p:spPr>
        <p:txBody>
          <a:bodyPr anchorCtr="0" anchor="t" bIns="0" lIns="0" spcFirstLastPara="1" rIns="0" wrap="square" tIns="0">
            <a:noAutofit/>
          </a:bodyPr>
          <a:lstStyle/>
          <a:p>
            <a:pPr indent="-450850" lvl="0" marL="457200" marR="0" rtl="0" algn="l">
              <a:lnSpc>
                <a:spcPct val="110000"/>
              </a:lnSpc>
              <a:spcBef>
                <a:spcPts val="600"/>
              </a:spcBef>
              <a:spcAft>
                <a:spcPts val="0"/>
              </a:spcAft>
              <a:buClr>
                <a:srgbClr val="741B47"/>
              </a:buClr>
              <a:buSzPts val="3500"/>
              <a:buFont typeface="Raleway"/>
              <a:buChar char="▶"/>
            </a:pPr>
            <a:r>
              <a:rPr b="0" i="0" lang="tr-TR" sz="3500" u="none" cap="none" strike="noStrike">
                <a:solidFill>
                  <a:srgbClr val="0B5394"/>
                </a:solidFill>
                <a:latin typeface="Raleway"/>
                <a:ea typeface="Raleway"/>
                <a:cs typeface="Raleway"/>
                <a:sym typeface="Raleway"/>
              </a:rPr>
              <a:t>What is Python?</a:t>
            </a:r>
            <a:endParaRPr b="0" i="0" sz="3500" u="none" cap="none" strike="noStrike">
              <a:solidFill>
                <a:srgbClr val="0B5394"/>
              </a:solidFill>
              <a:latin typeface="Raleway"/>
              <a:ea typeface="Raleway"/>
              <a:cs typeface="Raleway"/>
              <a:sym typeface="Raleway"/>
            </a:endParaRPr>
          </a:p>
          <a:p>
            <a:pPr indent="-450850" lvl="0" marL="457200" marR="0" rtl="0" algn="l">
              <a:lnSpc>
                <a:spcPct val="110000"/>
              </a:lnSpc>
              <a:spcBef>
                <a:spcPts val="600"/>
              </a:spcBef>
              <a:spcAft>
                <a:spcPts val="0"/>
              </a:spcAft>
              <a:buClr>
                <a:srgbClr val="741B47"/>
              </a:buClr>
              <a:buSzPts val="3500"/>
              <a:buFont typeface="Raleway"/>
              <a:buChar char="▶"/>
            </a:pPr>
            <a:r>
              <a:rPr lang="tr-TR" sz="3500">
                <a:solidFill>
                  <a:srgbClr val="0B5394"/>
                </a:solidFill>
                <a:latin typeface="Raleway"/>
                <a:ea typeface="Raleway"/>
                <a:cs typeface="Raleway"/>
                <a:sym typeface="Raleway"/>
              </a:rPr>
              <a:t>Historical Development of Python</a:t>
            </a:r>
            <a:endParaRPr b="0" i="0" sz="3500" u="none" cap="none" strike="noStrike">
              <a:solidFill>
                <a:schemeClr val="dk1"/>
              </a:solidFill>
              <a:latin typeface="Raleway"/>
              <a:ea typeface="Raleway"/>
              <a:cs typeface="Raleway"/>
              <a:sym typeface="Raleway"/>
            </a:endParaRPr>
          </a:p>
          <a:p>
            <a:pPr indent="-450850" lvl="0" marL="457200" marR="0" rtl="0" algn="l">
              <a:lnSpc>
                <a:spcPct val="110000"/>
              </a:lnSpc>
              <a:spcBef>
                <a:spcPts val="600"/>
              </a:spcBef>
              <a:spcAft>
                <a:spcPts val="0"/>
              </a:spcAft>
              <a:buClr>
                <a:srgbClr val="741B47"/>
              </a:buClr>
              <a:buSzPts val="3500"/>
              <a:buFont typeface="Raleway"/>
              <a:buChar char="▶"/>
            </a:pPr>
            <a:r>
              <a:rPr lang="tr-TR" sz="3500">
                <a:solidFill>
                  <a:srgbClr val="0B5394"/>
                </a:solidFill>
                <a:latin typeface="Raleway"/>
                <a:ea typeface="Raleway"/>
                <a:cs typeface="Raleway"/>
                <a:sym typeface="Raleway"/>
              </a:rPr>
              <a:t>Review of Tools &amp; Installations</a:t>
            </a:r>
            <a:endParaRPr sz="3500">
              <a:solidFill>
                <a:srgbClr val="0B5394"/>
              </a:solidFill>
              <a:latin typeface="Raleway"/>
              <a:ea typeface="Raleway"/>
              <a:cs typeface="Raleway"/>
              <a:sym typeface="Raleway"/>
            </a:endParaRPr>
          </a:p>
          <a:p>
            <a:pPr indent="-450850" lvl="0" marL="457200" rtl="0" algn="l">
              <a:spcBef>
                <a:spcPts val="600"/>
              </a:spcBef>
              <a:spcAft>
                <a:spcPts val="0"/>
              </a:spcAft>
              <a:buClr>
                <a:srgbClr val="741B47"/>
              </a:buClr>
              <a:buSzPts val="3500"/>
              <a:buFont typeface="Raleway"/>
              <a:buChar char="▶"/>
            </a:pPr>
            <a:r>
              <a:rPr lang="tr-TR" sz="3500">
                <a:solidFill>
                  <a:srgbClr val="0B5394"/>
                </a:solidFill>
                <a:latin typeface="Raleway"/>
                <a:ea typeface="Raleway"/>
                <a:cs typeface="Raleway"/>
                <a:sym typeface="Raleway"/>
              </a:rPr>
              <a:t>First Program ‘Hello World!’</a:t>
            </a:r>
            <a:endParaRPr sz="3500">
              <a:solidFill>
                <a:srgbClr val="0B5394"/>
              </a:solidFill>
              <a:latin typeface="Raleway"/>
              <a:ea typeface="Raleway"/>
              <a:cs typeface="Raleway"/>
              <a:sym typeface="Raleway"/>
            </a:endParaRPr>
          </a:p>
          <a:p>
            <a:pPr indent="-450850" lvl="0" marL="457200" rtl="0" algn="l">
              <a:spcBef>
                <a:spcPts val="600"/>
              </a:spcBef>
              <a:spcAft>
                <a:spcPts val="0"/>
              </a:spcAft>
              <a:buClr>
                <a:srgbClr val="741B47"/>
              </a:buClr>
              <a:buSzPts val="3500"/>
              <a:buFont typeface="Raleway"/>
              <a:buChar char="▶"/>
            </a:pPr>
            <a:r>
              <a:rPr lang="tr-TR" sz="3500">
                <a:solidFill>
                  <a:srgbClr val="0B5394"/>
                </a:solidFill>
                <a:latin typeface="Raleway"/>
                <a:ea typeface="Raleway"/>
                <a:cs typeface="Raleway"/>
                <a:sym typeface="Raleway"/>
              </a:rPr>
              <a:t>Matter of Quotes</a:t>
            </a:r>
            <a:endParaRPr sz="3500">
              <a:solidFill>
                <a:srgbClr val="0B5394"/>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3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682" name="Google Shape;1682;p37"/>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a:t>
            </a:r>
            <a:endParaRPr sz="4000">
              <a:solidFill>
                <a:srgbClr val="419DD3"/>
              </a:solidFill>
              <a:latin typeface="Raleway Medium"/>
              <a:ea typeface="Raleway Medium"/>
              <a:cs typeface="Raleway Medium"/>
              <a:sym typeface="Raleway Medium"/>
            </a:endParaRPr>
          </a:p>
        </p:txBody>
      </p:sp>
      <p:pic>
        <p:nvPicPr>
          <p:cNvPr id="1683" name="Google Shape;1683;p37"/>
          <p:cNvPicPr preferRelativeResize="0"/>
          <p:nvPr/>
        </p:nvPicPr>
        <p:blipFill rotWithShape="1">
          <a:blip r:embed="rId3">
            <a:alphaModFix/>
          </a:blip>
          <a:srcRect b="0" l="-6884" r="24538" t="9502"/>
          <a:stretch/>
        </p:blipFill>
        <p:spPr>
          <a:xfrm>
            <a:off x="5531250" y="2253149"/>
            <a:ext cx="3440550" cy="2695475"/>
          </a:xfrm>
          <a:prstGeom prst="rect">
            <a:avLst/>
          </a:prstGeom>
          <a:noFill/>
          <a:ln>
            <a:noFill/>
          </a:ln>
        </p:spPr>
      </p:pic>
      <p:sp>
        <p:nvSpPr>
          <p:cNvPr id="1684" name="Google Shape;1684;p37"/>
          <p:cNvSpPr/>
          <p:nvPr/>
        </p:nvSpPr>
        <p:spPr>
          <a:xfrm>
            <a:off x="114975" y="586775"/>
            <a:ext cx="3762600" cy="2573400"/>
          </a:xfrm>
          <a:prstGeom prst="cloudCallout">
            <a:avLst>
              <a:gd fmla="val 116613" name="adj1"/>
              <a:gd fmla="val 31042"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666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tr-TR" sz="2300">
                <a:latin typeface="Montserrat Medium"/>
                <a:ea typeface="Montserrat Medium"/>
                <a:cs typeface="Montserrat Medium"/>
                <a:sym typeface="Montserrat Medium"/>
              </a:rPr>
              <a:t>I can't remember why I typed these codes...</a:t>
            </a:r>
            <a:endParaRPr sz="2300">
              <a:latin typeface="Montserrat Medium"/>
              <a:ea typeface="Montserrat Medium"/>
              <a:cs typeface="Montserrat Medium"/>
              <a:sym typeface="Montserrat Medium"/>
            </a:endParaRPr>
          </a:p>
        </p:txBody>
      </p:sp>
      <p:pic>
        <p:nvPicPr>
          <p:cNvPr id="1685" name="Google Shape;1685;p37"/>
          <p:cNvPicPr preferRelativeResize="0"/>
          <p:nvPr/>
        </p:nvPicPr>
        <p:blipFill>
          <a:blip r:embed="rId4">
            <a:alphaModFix/>
          </a:blip>
          <a:stretch>
            <a:fillRect/>
          </a:stretch>
        </p:blipFill>
        <p:spPr>
          <a:xfrm rot="-1009409">
            <a:off x="5841950" y="310025"/>
            <a:ext cx="2819144" cy="1678525"/>
          </a:xfrm>
          <a:prstGeom prst="rect">
            <a:avLst/>
          </a:prstGeom>
          <a:noFill/>
          <a:ln>
            <a:noFill/>
          </a:ln>
        </p:spPr>
      </p:pic>
      <p:pic>
        <p:nvPicPr>
          <p:cNvPr id="1686" name="Google Shape;1686;p37"/>
          <p:cNvPicPr preferRelativeResize="0"/>
          <p:nvPr/>
        </p:nvPicPr>
        <p:blipFill>
          <a:blip r:embed="rId5">
            <a:alphaModFix/>
          </a:blip>
          <a:stretch>
            <a:fillRect/>
          </a:stretch>
        </p:blipFill>
        <p:spPr>
          <a:xfrm rot="919147">
            <a:off x="3779663" y="3214164"/>
            <a:ext cx="1851428" cy="1199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3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692" name="Google Shape;1692;p38"/>
          <p:cNvSpPr txBox="1"/>
          <p:nvPr/>
        </p:nvSpPr>
        <p:spPr>
          <a:xfrm>
            <a:off x="431800" y="250000"/>
            <a:ext cx="8274000" cy="4053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Comments</a:t>
            </a:r>
            <a:endParaRPr b="0" i="0" sz="3400" u="none" cap="none" strike="noStrike">
              <a:solidFill>
                <a:srgbClr val="419ED3"/>
              </a:solidFill>
              <a:latin typeface="Raleway SemiBold"/>
              <a:ea typeface="Raleway SemiBold"/>
              <a:cs typeface="Raleway SemiBold"/>
              <a:sym typeface="Raleway SemiBold"/>
            </a:endParaRPr>
          </a:p>
        </p:txBody>
      </p:sp>
      <p:sp>
        <p:nvSpPr>
          <p:cNvPr id="1693" name="Google Shape;1693;p38"/>
          <p:cNvSpPr txBox="1"/>
          <p:nvPr>
            <p:ph idx="4294967295" type="subTitle"/>
          </p:nvPr>
        </p:nvSpPr>
        <p:spPr>
          <a:xfrm>
            <a:off x="299525" y="800100"/>
            <a:ext cx="8577000" cy="5115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b="1" lang="tr-TR" sz="2400">
                <a:solidFill>
                  <a:srgbClr val="0B5394"/>
                </a:solidFill>
                <a:latin typeface="Montserrat"/>
                <a:ea typeface="Montserrat"/>
                <a:cs typeface="Montserrat"/>
                <a:sym typeface="Montserrat"/>
              </a:rPr>
              <a:t>Single-line Comments</a:t>
            </a:r>
            <a:r>
              <a:rPr lang="tr-TR" sz="2400">
                <a:solidFill>
                  <a:srgbClr val="434343"/>
                </a:solidFill>
                <a:latin typeface="Montserrat"/>
                <a:ea typeface="Montserrat"/>
                <a:cs typeface="Montserrat"/>
                <a:sym typeface="Montserrat"/>
              </a:rPr>
              <a:t> :</a:t>
            </a:r>
            <a:endParaRPr b="0" i="0" sz="2400" u="none" cap="none" strike="noStrike">
              <a:solidFill>
                <a:schemeClr val="dk1"/>
              </a:solidFill>
              <a:latin typeface="Montserrat"/>
              <a:ea typeface="Montserrat"/>
              <a:cs typeface="Montserrat"/>
              <a:sym typeface="Montserrat"/>
            </a:endParaRPr>
          </a:p>
        </p:txBody>
      </p:sp>
      <p:sp>
        <p:nvSpPr>
          <p:cNvPr id="1694" name="Google Shape;1694;p38"/>
          <p:cNvSpPr txBox="1"/>
          <p:nvPr/>
        </p:nvSpPr>
        <p:spPr>
          <a:xfrm>
            <a:off x="299525" y="1302925"/>
            <a:ext cx="7632600" cy="626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38761D"/>
                </a:solidFill>
                <a:latin typeface="Consolas"/>
                <a:ea typeface="Consolas"/>
                <a:cs typeface="Consolas"/>
                <a:sym typeface="Consolas"/>
              </a:rPr>
              <a:t># This is a single line comment</a:t>
            </a:r>
            <a:endParaRPr b="0" i="0" sz="2000" u="none" cap="none" strike="noStrike">
              <a:solidFill>
                <a:srgbClr val="38761D"/>
              </a:solidFill>
              <a:latin typeface="Consolas"/>
              <a:ea typeface="Consolas"/>
              <a:cs typeface="Consolas"/>
              <a:sym typeface="Consolas"/>
            </a:endParaRPr>
          </a:p>
        </p:txBody>
      </p:sp>
      <p:sp>
        <p:nvSpPr>
          <p:cNvPr id="1695" name="Google Shape;1695;p38"/>
          <p:cNvSpPr txBox="1"/>
          <p:nvPr/>
        </p:nvSpPr>
        <p:spPr>
          <a:xfrm>
            <a:off x="2002850" y="3334000"/>
            <a:ext cx="656700" cy="2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3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701" name="Google Shape;1701;p39"/>
          <p:cNvSpPr txBox="1"/>
          <p:nvPr/>
        </p:nvSpPr>
        <p:spPr>
          <a:xfrm>
            <a:off x="431800" y="250000"/>
            <a:ext cx="8274000" cy="4053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Comments</a:t>
            </a:r>
            <a:endParaRPr b="0" i="0" sz="3400" u="none" cap="none" strike="noStrike">
              <a:solidFill>
                <a:srgbClr val="419ED3"/>
              </a:solidFill>
              <a:latin typeface="Raleway SemiBold"/>
              <a:ea typeface="Raleway SemiBold"/>
              <a:cs typeface="Raleway SemiBold"/>
              <a:sym typeface="Raleway SemiBold"/>
            </a:endParaRPr>
          </a:p>
        </p:txBody>
      </p:sp>
      <p:sp>
        <p:nvSpPr>
          <p:cNvPr id="1702" name="Google Shape;1702;p39"/>
          <p:cNvSpPr txBox="1"/>
          <p:nvPr>
            <p:ph idx="4294967295" type="subTitle"/>
          </p:nvPr>
        </p:nvSpPr>
        <p:spPr>
          <a:xfrm>
            <a:off x="299525" y="800100"/>
            <a:ext cx="8577000" cy="5115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b="1" lang="tr-TR" sz="2400">
                <a:solidFill>
                  <a:srgbClr val="0B5394"/>
                </a:solidFill>
                <a:latin typeface="Montserrat"/>
                <a:ea typeface="Montserrat"/>
                <a:cs typeface="Montserrat"/>
                <a:sym typeface="Montserrat"/>
              </a:rPr>
              <a:t>Single-line Comments</a:t>
            </a:r>
            <a:r>
              <a:rPr lang="tr-TR" sz="2400">
                <a:solidFill>
                  <a:srgbClr val="434343"/>
                </a:solidFill>
                <a:latin typeface="Montserrat"/>
                <a:ea typeface="Montserrat"/>
                <a:cs typeface="Montserrat"/>
                <a:sym typeface="Montserrat"/>
              </a:rPr>
              <a:t> :</a:t>
            </a:r>
            <a:endParaRPr b="0" i="0" sz="2400" u="none" cap="none" strike="noStrike">
              <a:solidFill>
                <a:schemeClr val="dk1"/>
              </a:solidFill>
              <a:latin typeface="Montserrat"/>
              <a:ea typeface="Montserrat"/>
              <a:cs typeface="Montserrat"/>
              <a:sym typeface="Montserrat"/>
            </a:endParaRPr>
          </a:p>
        </p:txBody>
      </p:sp>
      <p:sp>
        <p:nvSpPr>
          <p:cNvPr id="1703" name="Google Shape;1703;p39"/>
          <p:cNvSpPr txBox="1"/>
          <p:nvPr/>
        </p:nvSpPr>
        <p:spPr>
          <a:xfrm>
            <a:off x="299525" y="1302925"/>
            <a:ext cx="7632600" cy="626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38761D"/>
                </a:solidFill>
                <a:latin typeface="Consolas"/>
                <a:ea typeface="Consolas"/>
                <a:cs typeface="Consolas"/>
                <a:sym typeface="Consolas"/>
              </a:rPr>
              <a:t># This is a single line comment</a:t>
            </a:r>
            <a:endParaRPr b="0" i="0" sz="2000" u="none" cap="none" strike="noStrike">
              <a:solidFill>
                <a:srgbClr val="38761D"/>
              </a:solidFill>
              <a:latin typeface="Consolas"/>
              <a:ea typeface="Consolas"/>
              <a:cs typeface="Consolas"/>
              <a:sym typeface="Consolas"/>
            </a:endParaRPr>
          </a:p>
        </p:txBody>
      </p:sp>
      <p:sp>
        <p:nvSpPr>
          <p:cNvPr id="1704" name="Google Shape;1704;p39"/>
          <p:cNvSpPr txBox="1"/>
          <p:nvPr/>
        </p:nvSpPr>
        <p:spPr>
          <a:xfrm>
            <a:off x="299525" y="3914375"/>
            <a:ext cx="7632600" cy="6264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hello</a:t>
            </a:r>
            <a:endParaRPr b="0" i="0" sz="2000" u="none" cap="none" strike="noStrike">
              <a:solidFill>
                <a:srgbClr val="434343"/>
              </a:solidFill>
              <a:latin typeface="Consolas"/>
              <a:ea typeface="Consolas"/>
              <a:cs typeface="Consolas"/>
              <a:sym typeface="Consolas"/>
            </a:endParaRPr>
          </a:p>
        </p:txBody>
      </p:sp>
      <p:sp>
        <p:nvSpPr>
          <p:cNvPr id="1705" name="Google Shape;1705;p39"/>
          <p:cNvSpPr txBox="1"/>
          <p:nvPr>
            <p:ph idx="4294967295" type="subTitle"/>
          </p:nvPr>
        </p:nvSpPr>
        <p:spPr>
          <a:xfrm>
            <a:off x="299525" y="2019300"/>
            <a:ext cx="8577000" cy="5115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b="1" lang="tr-TR" sz="2400">
                <a:solidFill>
                  <a:srgbClr val="0B5394"/>
                </a:solidFill>
                <a:latin typeface="Montserrat"/>
                <a:ea typeface="Montserrat"/>
                <a:cs typeface="Montserrat"/>
                <a:sym typeface="Montserrat"/>
              </a:rPr>
              <a:t>Inline Comments</a:t>
            </a:r>
            <a:r>
              <a:rPr lang="tr-TR" sz="2400">
                <a:solidFill>
                  <a:srgbClr val="434343"/>
                </a:solidFill>
                <a:latin typeface="Montserrat"/>
                <a:ea typeface="Montserrat"/>
                <a:cs typeface="Montserrat"/>
                <a:sym typeface="Montserrat"/>
              </a:rPr>
              <a:t> :</a:t>
            </a:r>
            <a:endParaRPr b="0" i="0" sz="2400" u="none" cap="none" strike="noStrike">
              <a:solidFill>
                <a:schemeClr val="dk1"/>
              </a:solidFill>
              <a:latin typeface="Montserrat"/>
              <a:ea typeface="Montserrat"/>
              <a:cs typeface="Montserrat"/>
              <a:sym typeface="Montserrat"/>
            </a:endParaRPr>
          </a:p>
        </p:txBody>
      </p:sp>
      <p:sp>
        <p:nvSpPr>
          <p:cNvPr id="1706" name="Google Shape;1706;p39"/>
          <p:cNvSpPr txBox="1"/>
          <p:nvPr/>
        </p:nvSpPr>
        <p:spPr>
          <a:xfrm>
            <a:off x="299525" y="2522125"/>
            <a:ext cx="7632600" cy="626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a:t>
            </a:r>
            <a:r>
              <a:rPr lang="tr-TR" sz="2000">
                <a:solidFill>
                  <a:srgbClr val="FF0000"/>
                </a:solidFill>
                <a:latin typeface="Consolas"/>
                <a:ea typeface="Consolas"/>
                <a:cs typeface="Consolas"/>
                <a:sym typeface="Consolas"/>
              </a:rPr>
              <a:t>'hello'</a:t>
            </a:r>
            <a:r>
              <a:rPr lang="tr-TR" sz="2000">
                <a:solidFill>
                  <a:srgbClr val="434343"/>
                </a:solidFill>
                <a:latin typeface="Consolas"/>
                <a:ea typeface="Consolas"/>
                <a:cs typeface="Consolas"/>
                <a:sym typeface="Consolas"/>
              </a:rPr>
              <a:t>)</a:t>
            </a:r>
            <a:r>
              <a:rPr lang="tr-TR" sz="2000">
                <a:solidFill>
                  <a:srgbClr val="38761D"/>
                </a:solidFill>
                <a:latin typeface="Consolas"/>
                <a:ea typeface="Consolas"/>
                <a:cs typeface="Consolas"/>
                <a:sym typeface="Consolas"/>
              </a:rPr>
              <a:t>  # This is an inline comment</a:t>
            </a:r>
            <a:endParaRPr b="0" i="0" sz="2000" u="none" cap="none" strike="noStrike">
              <a:solidFill>
                <a:srgbClr val="38761D"/>
              </a:solidFill>
              <a:latin typeface="Consolas"/>
              <a:ea typeface="Consolas"/>
              <a:cs typeface="Consolas"/>
              <a:sym typeface="Consolas"/>
            </a:endParaRPr>
          </a:p>
        </p:txBody>
      </p:sp>
      <p:sp>
        <p:nvSpPr>
          <p:cNvPr id="1707" name="Google Shape;1707;p39"/>
          <p:cNvSpPr txBox="1"/>
          <p:nvPr/>
        </p:nvSpPr>
        <p:spPr>
          <a:xfrm>
            <a:off x="2002850" y="3334000"/>
            <a:ext cx="656700" cy="2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1708" name="Google Shape;1708;p39"/>
          <p:cNvSpPr/>
          <p:nvPr/>
        </p:nvSpPr>
        <p:spPr>
          <a:xfrm>
            <a:off x="2115700" y="2967275"/>
            <a:ext cx="423025" cy="488950"/>
          </a:xfrm>
          <a:custGeom>
            <a:rect b="b" l="l" r="r" t="t"/>
            <a:pathLst>
              <a:path extrusionOk="0" h="19558" w="16921">
                <a:moveTo>
                  <a:pt x="15421" y="0"/>
                </a:moveTo>
                <a:cubicBezTo>
                  <a:pt x="15484" y="1254"/>
                  <a:pt x="18367" y="4262"/>
                  <a:pt x="15797" y="7522"/>
                </a:cubicBezTo>
                <a:cubicBezTo>
                  <a:pt x="13227" y="10782"/>
                  <a:pt x="2633" y="17552"/>
                  <a:pt x="0" y="19558"/>
                </a:cubicBezTo>
              </a:path>
            </a:pathLst>
          </a:custGeom>
          <a:noFill/>
          <a:ln cap="flat" cmpd="sng" w="19050">
            <a:solidFill>
              <a:srgbClr val="38761D"/>
            </a:solidFill>
            <a:prstDash val="solid"/>
            <a:round/>
            <a:headEnd len="med" w="med" type="none"/>
            <a:tailEnd len="med" w="med" type="stealth"/>
          </a:ln>
        </p:spPr>
      </p:sp>
      <p:sp>
        <p:nvSpPr>
          <p:cNvPr id="1709" name="Google Shape;1709;p39"/>
          <p:cNvSpPr/>
          <p:nvPr/>
        </p:nvSpPr>
        <p:spPr>
          <a:xfrm flipH="1">
            <a:off x="2767316" y="2967275"/>
            <a:ext cx="456909" cy="488950"/>
          </a:xfrm>
          <a:custGeom>
            <a:rect b="b" l="l" r="r" t="t"/>
            <a:pathLst>
              <a:path extrusionOk="0" h="19558" w="16921">
                <a:moveTo>
                  <a:pt x="15421" y="0"/>
                </a:moveTo>
                <a:cubicBezTo>
                  <a:pt x="15484" y="1254"/>
                  <a:pt x="18367" y="4262"/>
                  <a:pt x="15797" y="7522"/>
                </a:cubicBezTo>
                <a:cubicBezTo>
                  <a:pt x="13227" y="10782"/>
                  <a:pt x="2633" y="17552"/>
                  <a:pt x="0" y="19558"/>
                </a:cubicBezTo>
              </a:path>
            </a:pathLst>
          </a:custGeom>
          <a:noFill/>
          <a:ln cap="flat" cmpd="sng" w="19050">
            <a:solidFill>
              <a:srgbClr val="38761D"/>
            </a:solidFill>
            <a:prstDash val="solid"/>
            <a:round/>
            <a:headEnd len="med" w="med" type="none"/>
            <a:tailEnd len="med" w="med" type="stealth"/>
          </a:ln>
        </p:spPr>
      </p:sp>
      <p:sp>
        <p:nvSpPr>
          <p:cNvPr id="1710" name="Google Shape;1710;p39"/>
          <p:cNvSpPr txBox="1"/>
          <p:nvPr/>
        </p:nvSpPr>
        <p:spPr>
          <a:xfrm>
            <a:off x="1335250" y="3352800"/>
            <a:ext cx="12036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a:solidFill>
                  <a:srgbClr val="0B5394"/>
                </a:solidFill>
                <a:latin typeface="Raleway"/>
                <a:ea typeface="Raleway"/>
                <a:cs typeface="Raleway"/>
                <a:sym typeface="Raleway"/>
              </a:rPr>
              <a:t>two spaces</a:t>
            </a:r>
            <a:endParaRPr b="1">
              <a:solidFill>
                <a:srgbClr val="0B5394"/>
              </a:solidFill>
              <a:latin typeface="Raleway"/>
              <a:ea typeface="Raleway"/>
              <a:cs typeface="Raleway"/>
              <a:sym typeface="Raleway"/>
            </a:endParaRPr>
          </a:p>
        </p:txBody>
      </p:sp>
      <p:sp>
        <p:nvSpPr>
          <p:cNvPr id="1711" name="Google Shape;1711;p39"/>
          <p:cNvSpPr txBox="1"/>
          <p:nvPr/>
        </p:nvSpPr>
        <p:spPr>
          <a:xfrm>
            <a:off x="2783050" y="3352800"/>
            <a:ext cx="12036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a:solidFill>
                  <a:srgbClr val="0B5394"/>
                </a:solidFill>
                <a:latin typeface="Raleway"/>
                <a:ea typeface="Raleway"/>
                <a:cs typeface="Raleway"/>
                <a:sym typeface="Raleway"/>
              </a:rPr>
              <a:t>one space</a:t>
            </a:r>
            <a:endParaRPr b="1">
              <a:solidFill>
                <a:srgbClr val="0B5394"/>
              </a:solidFill>
              <a:latin typeface="Raleway"/>
              <a:ea typeface="Raleway"/>
              <a:cs typeface="Raleway"/>
              <a:sym typeface="Raleway"/>
            </a:endParaRPr>
          </a:p>
        </p:txBody>
      </p:sp>
      <p:sp>
        <p:nvSpPr>
          <p:cNvPr id="1712" name="Google Shape;1712;p39"/>
          <p:cNvSpPr/>
          <p:nvPr/>
        </p:nvSpPr>
        <p:spPr>
          <a:xfrm>
            <a:off x="3883500" y="3397350"/>
            <a:ext cx="423000" cy="323100"/>
          </a:xfrm>
          <a:prstGeom prst="stripedRightArrow">
            <a:avLst>
              <a:gd fmla="val 50000" name="adj1"/>
              <a:gd fmla="val 50000" name="adj2"/>
            </a:avLst>
          </a:prstGeom>
          <a:solidFill>
            <a:srgbClr val="0B539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9"/>
          <p:cNvSpPr txBox="1"/>
          <p:nvPr/>
        </p:nvSpPr>
        <p:spPr>
          <a:xfrm>
            <a:off x="4307050" y="3276600"/>
            <a:ext cx="3422400" cy="561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tr-TR">
                <a:solidFill>
                  <a:srgbClr val="0B5394"/>
                </a:solidFill>
                <a:latin typeface="Raleway Light"/>
                <a:ea typeface="Raleway Light"/>
                <a:cs typeface="Raleway Light"/>
                <a:sym typeface="Raleway Light"/>
              </a:rPr>
              <a:t>These spacing principles are just PEP8 conventional rules.</a:t>
            </a:r>
            <a:endParaRPr>
              <a:solidFill>
                <a:srgbClr val="0B5394"/>
              </a:solidFill>
              <a:latin typeface="Raleway Light"/>
              <a:ea typeface="Raleway Light"/>
              <a:cs typeface="Raleway Light"/>
              <a:sym typeface="Raleway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4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719" name="Google Shape;1719;p40"/>
          <p:cNvSpPr txBox="1"/>
          <p:nvPr/>
        </p:nvSpPr>
        <p:spPr>
          <a:xfrm>
            <a:off x="431800" y="250000"/>
            <a:ext cx="8274000" cy="4053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Comments</a:t>
            </a:r>
            <a:endParaRPr b="0" i="0" sz="3400" u="none" cap="none" strike="noStrike">
              <a:solidFill>
                <a:srgbClr val="419ED3"/>
              </a:solidFill>
              <a:latin typeface="Raleway SemiBold"/>
              <a:ea typeface="Raleway SemiBold"/>
              <a:cs typeface="Raleway SemiBold"/>
              <a:sym typeface="Raleway SemiBold"/>
            </a:endParaRPr>
          </a:p>
        </p:txBody>
      </p:sp>
      <p:sp>
        <p:nvSpPr>
          <p:cNvPr id="1720" name="Google Shape;1720;p40"/>
          <p:cNvSpPr txBox="1"/>
          <p:nvPr>
            <p:ph idx="4294967295" type="subTitle"/>
          </p:nvPr>
        </p:nvSpPr>
        <p:spPr>
          <a:xfrm>
            <a:off x="299525" y="800100"/>
            <a:ext cx="8577000" cy="5115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b="1" lang="tr-TR" sz="2400">
                <a:solidFill>
                  <a:srgbClr val="0B5394"/>
                </a:solidFill>
                <a:latin typeface="Montserrat"/>
                <a:ea typeface="Montserrat"/>
                <a:cs typeface="Montserrat"/>
                <a:sym typeface="Montserrat"/>
              </a:rPr>
              <a:t>Multi-line Comments</a:t>
            </a:r>
            <a:r>
              <a:rPr lang="tr-TR" sz="2400">
                <a:solidFill>
                  <a:srgbClr val="434343"/>
                </a:solidFill>
                <a:latin typeface="Montserrat"/>
                <a:ea typeface="Montserrat"/>
                <a:cs typeface="Montserrat"/>
                <a:sym typeface="Montserrat"/>
              </a:rPr>
              <a:t> :</a:t>
            </a:r>
            <a:endParaRPr b="0" i="0" sz="2400" u="none" cap="none" strike="noStrike">
              <a:solidFill>
                <a:schemeClr val="dk1"/>
              </a:solidFill>
              <a:latin typeface="Montserrat"/>
              <a:ea typeface="Montserrat"/>
              <a:cs typeface="Montserrat"/>
              <a:sym typeface="Montserrat"/>
            </a:endParaRPr>
          </a:p>
        </p:txBody>
      </p:sp>
      <p:sp>
        <p:nvSpPr>
          <p:cNvPr id="1721" name="Google Shape;1721;p40"/>
          <p:cNvSpPr txBox="1"/>
          <p:nvPr/>
        </p:nvSpPr>
        <p:spPr>
          <a:xfrm>
            <a:off x="299525" y="3761975"/>
            <a:ext cx="7632600" cy="6264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hello</a:t>
            </a:r>
            <a:endParaRPr b="0" i="0" sz="2000" u="none" cap="none" strike="noStrike">
              <a:solidFill>
                <a:srgbClr val="434343"/>
              </a:solidFill>
              <a:latin typeface="Consolas"/>
              <a:ea typeface="Consolas"/>
              <a:cs typeface="Consolas"/>
              <a:sym typeface="Consolas"/>
            </a:endParaRPr>
          </a:p>
        </p:txBody>
      </p:sp>
      <p:sp>
        <p:nvSpPr>
          <p:cNvPr id="1722" name="Google Shape;1722;p40"/>
          <p:cNvSpPr txBox="1"/>
          <p:nvPr/>
        </p:nvSpPr>
        <p:spPr>
          <a:xfrm>
            <a:off x="299525" y="1302925"/>
            <a:ext cx="7632600" cy="12768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a:t>
            </a:r>
            <a:r>
              <a:rPr lang="tr-TR" sz="2000">
                <a:solidFill>
                  <a:srgbClr val="FF0000"/>
                </a:solidFill>
                <a:latin typeface="Consolas"/>
                <a:ea typeface="Consolas"/>
                <a:cs typeface="Consolas"/>
                <a:sym typeface="Consolas"/>
              </a:rPr>
              <a:t>'hello'</a:t>
            </a:r>
            <a:r>
              <a:rPr lang="tr-TR" sz="2000">
                <a:solidFill>
                  <a:srgbClr val="434343"/>
                </a:solidFill>
                <a:latin typeface="Consolas"/>
                <a:ea typeface="Consolas"/>
                <a:cs typeface="Consolas"/>
                <a:sym typeface="Consolas"/>
              </a:rPr>
              <a:t>)</a:t>
            </a:r>
            <a:r>
              <a:rPr lang="tr-TR" sz="2000">
                <a:solidFill>
                  <a:srgbClr val="38761D"/>
                </a:solidFill>
                <a:latin typeface="Consolas"/>
                <a:ea typeface="Consolas"/>
                <a:cs typeface="Consolas"/>
                <a:sym typeface="Consolas"/>
              </a:rPr>
              <a:t>  </a:t>
            </a:r>
            <a:endParaRPr sz="2000">
              <a:solidFill>
                <a:srgbClr val="38761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38761D"/>
                </a:solidFill>
                <a:latin typeface="Consolas"/>
                <a:ea typeface="Consolas"/>
                <a:cs typeface="Consolas"/>
                <a:sym typeface="Consolas"/>
              </a:rPr>
              <a:t># First multi-line comment</a:t>
            </a:r>
            <a:endParaRPr sz="2000">
              <a:solidFill>
                <a:srgbClr val="38761D"/>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38761D"/>
                </a:solidFill>
                <a:latin typeface="Consolas"/>
                <a:ea typeface="Consolas"/>
                <a:cs typeface="Consolas"/>
                <a:sym typeface="Consolas"/>
              </a:rPr>
              <a:t># Second multi-line comment</a:t>
            </a:r>
            <a:endParaRPr sz="2000">
              <a:solidFill>
                <a:srgbClr val="38761D"/>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38761D"/>
                </a:solidFill>
                <a:latin typeface="Consolas"/>
                <a:ea typeface="Consolas"/>
                <a:cs typeface="Consolas"/>
                <a:sym typeface="Consolas"/>
              </a:rPr>
              <a:t># Third multi-line comment</a:t>
            </a:r>
            <a:endParaRPr sz="2000">
              <a:solidFill>
                <a:srgbClr val="38761D"/>
              </a:solidFill>
              <a:latin typeface="Consolas"/>
              <a:ea typeface="Consolas"/>
              <a:cs typeface="Consolas"/>
              <a:sym typeface="Consolas"/>
            </a:endParaRPr>
          </a:p>
        </p:txBody>
      </p:sp>
      <p:sp>
        <p:nvSpPr>
          <p:cNvPr id="1723" name="Google Shape;1723;p40"/>
          <p:cNvSpPr txBox="1"/>
          <p:nvPr/>
        </p:nvSpPr>
        <p:spPr>
          <a:xfrm>
            <a:off x="2002850" y="3334000"/>
            <a:ext cx="656700" cy="2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7" name="Shape 1727"/>
        <p:cNvGrpSpPr/>
        <p:nvPr/>
      </p:nvGrpSpPr>
      <p:grpSpPr>
        <a:xfrm>
          <a:off x="0" y="0"/>
          <a:ext cx="0" cy="0"/>
          <a:chOff x="0" y="0"/>
          <a:chExt cx="0" cy="0"/>
        </a:xfrm>
      </p:grpSpPr>
      <p:sp>
        <p:nvSpPr>
          <p:cNvPr id="1728" name="Google Shape;1728;p4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729" name="Google Shape;1729;p41"/>
          <p:cNvSpPr txBox="1"/>
          <p:nvPr/>
        </p:nvSpPr>
        <p:spPr>
          <a:xfrm>
            <a:off x="431800" y="250000"/>
            <a:ext cx="8274000" cy="4053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Comments</a:t>
            </a:r>
            <a:endParaRPr b="0" i="0" sz="3400" u="none" cap="none" strike="noStrike">
              <a:solidFill>
                <a:srgbClr val="419ED3"/>
              </a:solidFill>
              <a:latin typeface="Raleway SemiBold"/>
              <a:ea typeface="Raleway SemiBold"/>
              <a:cs typeface="Raleway SemiBold"/>
              <a:sym typeface="Raleway SemiBold"/>
            </a:endParaRPr>
          </a:p>
        </p:txBody>
      </p:sp>
      <p:sp>
        <p:nvSpPr>
          <p:cNvPr id="1730" name="Google Shape;1730;p41"/>
          <p:cNvSpPr txBox="1"/>
          <p:nvPr/>
        </p:nvSpPr>
        <p:spPr>
          <a:xfrm>
            <a:off x="2002850" y="3334000"/>
            <a:ext cx="656700" cy="2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1731" name="Google Shape;1731;p41"/>
          <p:cNvSpPr txBox="1"/>
          <p:nvPr>
            <p:ph idx="4294967295" type="subTitle"/>
          </p:nvPr>
        </p:nvSpPr>
        <p:spPr>
          <a:xfrm>
            <a:off x="299525" y="800100"/>
            <a:ext cx="8577000" cy="5115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600"/>
              </a:spcBef>
              <a:spcAft>
                <a:spcPts val="0"/>
              </a:spcAft>
              <a:buNone/>
            </a:pPr>
            <a:r>
              <a:rPr b="1" lang="tr-TR" sz="2400">
                <a:solidFill>
                  <a:srgbClr val="0B5394"/>
                </a:solidFill>
                <a:latin typeface="Montserrat"/>
                <a:ea typeface="Montserrat"/>
                <a:cs typeface="Montserrat"/>
                <a:sym typeface="Montserrat"/>
              </a:rPr>
              <a:t>Keep these in your mind !</a:t>
            </a:r>
            <a:r>
              <a:rPr lang="tr-TR" sz="2400">
                <a:solidFill>
                  <a:srgbClr val="434343"/>
                </a:solidFill>
                <a:latin typeface="Montserrat"/>
                <a:ea typeface="Montserrat"/>
                <a:cs typeface="Montserrat"/>
                <a:sym typeface="Montserrat"/>
              </a:rPr>
              <a:t> :</a:t>
            </a:r>
            <a:endParaRPr b="0" i="0" sz="2400" u="none" cap="none" strike="noStrike">
              <a:solidFill>
                <a:schemeClr val="dk1"/>
              </a:solidFill>
              <a:latin typeface="Montserrat"/>
              <a:ea typeface="Montserrat"/>
              <a:cs typeface="Montserrat"/>
              <a:sym typeface="Montserrat"/>
            </a:endParaRPr>
          </a:p>
        </p:txBody>
      </p:sp>
      <p:pic>
        <p:nvPicPr>
          <p:cNvPr id="1732" name="Google Shape;1732;p41"/>
          <p:cNvPicPr preferRelativeResize="0"/>
          <p:nvPr/>
        </p:nvPicPr>
        <p:blipFill>
          <a:blip r:embed="rId3">
            <a:alphaModFix/>
          </a:blip>
          <a:stretch>
            <a:fillRect/>
          </a:stretch>
        </p:blipFill>
        <p:spPr>
          <a:xfrm>
            <a:off x="5682892" y="1886799"/>
            <a:ext cx="2006508" cy="2517479"/>
          </a:xfrm>
          <a:prstGeom prst="rect">
            <a:avLst/>
          </a:prstGeom>
          <a:noFill/>
          <a:ln>
            <a:noFill/>
          </a:ln>
        </p:spPr>
      </p:pic>
      <p:sp>
        <p:nvSpPr>
          <p:cNvPr id="1733" name="Google Shape;1733;p41"/>
          <p:cNvSpPr txBox="1"/>
          <p:nvPr/>
        </p:nvSpPr>
        <p:spPr>
          <a:xfrm>
            <a:off x="0" y="1295400"/>
            <a:ext cx="5483100" cy="3559500"/>
          </a:xfrm>
          <a:prstGeom prst="rect">
            <a:avLst/>
          </a:prstGeom>
          <a:noFill/>
          <a:ln>
            <a:noFill/>
          </a:ln>
        </p:spPr>
        <p:txBody>
          <a:bodyPr anchorCtr="0" anchor="t" bIns="91425" lIns="91425" spcFirstLastPara="1" rIns="91425" wrap="square" tIns="91425">
            <a:noAutofit/>
          </a:bodyPr>
          <a:lstStyle/>
          <a:p>
            <a:pPr indent="-381000" lvl="0" marL="457200" rtl="0" algn="l">
              <a:lnSpc>
                <a:spcPct val="110000"/>
              </a:lnSpc>
              <a:spcBef>
                <a:spcPts val="600"/>
              </a:spcBef>
              <a:spcAft>
                <a:spcPts val="0"/>
              </a:spcAft>
              <a:buClr>
                <a:srgbClr val="434343"/>
              </a:buClr>
              <a:buSzPts val="2400"/>
              <a:buFont typeface="Montserrat"/>
              <a:buChar char="▸"/>
            </a:pPr>
            <a:r>
              <a:rPr b="1" lang="tr-TR" sz="2000">
                <a:solidFill>
                  <a:srgbClr val="434343"/>
                </a:solidFill>
                <a:latin typeface="Montserrat"/>
                <a:ea typeface="Montserrat"/>
                <a:cs typeface="Montserrat"/>
                <a:sym typeface="Montserrat"/>
              </a:rPr>
              <a:t>Comments should be :</a:t>
            </a:r>
            <a:endParaRPr b="1" sz="2000">
              <a:solidFill>
                <a:srgbClr val="434343"/>
              </a:solidFill>
              <a:latin typeface="Montserrat"/>
              <a:ea typeface="Montserrat"/>
              <a:cs typeface="Montserrat"/>
              <a:sym typeface="Montserrat"/>
            </a:endParaRPr>
          </a:p>
          <a:p>
            <a:pPr indent="-381000" lvl="1" marL="914400" rtl="0" algn="l">
              <a:lnSpc>
                <a:spcPct val="110000"/>
              </a:lnSpc>
              <a:spcBef>
                <a:spcPts val="1000"/>
              </a:spcBef>
              <a:spcAft>
                <a:spcPts val="0"/>
              </a:spcAft>
              <a:buClr>
                <a:srgbClr val="741B47"/>
              </a:buClr>
              <a:buSzPts val="2400"/>
              <a:buFont typeface="Montserrat"/>
              <a:buChar char="▹"/>
            </a:pPr>
            <a:r>
              <a:rPr b="1" lang="tr-TR" sz="2000">
                <a:solidFill>
                  <a:srgbClr val="741B47"/>
                </a:solidFill>
                <a:latin typeface="Montserrat"/>
                <a:ea typeface="Montserrat"/>
                <a:cs typeface="Montserrat"/>
                <a:sym typeface="Montserrat"/>
              </a:rPr>
              <a:t>Sufficient </a:t>
            </a:r>
            <a:endParaRPr b="1" sz="2000">
              <a:solidFill>
                <a:srgbClr val="741B47"/>
              </a:solidFill>
              <a:latin typeface="Montserrat"/>
              <a:ea typeface="Montserrat"/>
              <a:cs typeface="Montserrat"/>
              <a:sym typeface="Montserrat"/>
            </a:endParaRPr>
          </a:p>
          <a:p>
            <a:pPr indent="-381000" lvl="1" marL="914400" rtl="0" algn="l">
              <a:lnSpc>
                <a:spcPct val="110000"/>
              </a:lnSpc>
              <a:spcBef>
                <a:spcPts val="1000"/>
              </a:spcBef>
              <a:spcAft>
                <a:spcPts val="0"/>
              </a:spcAft>
              <a:buClr>
                <a:srgbClr val="741B47"/>
              </a:buClr>
              <a:buSzPts val="2400"/>
              <a:buFont typeface="Montserrat"/>
              <a:buChar char="▹"/>
            </a:pPr>
            <a:r>
              <a:rPr b="1" lang="tr-TR" sz="2000">
                <a:solidFill>
                  <a:srgbClr val="741B47"/>
                </a:solidFill>
                <a:latin typeface="Montserrat"/>
                <a:ea typeface="Montserrat"/>
                <a:cs typeface="Montserrat"/>
                <a:sym typeface="Montserrat"/>
              </a:rPr>
              <a:t>Necessary</a:t>
            </a:r>
            <a:endParaRPr b="1" sz="2000">
              <a:solidFill>
                <a:srgbClr val="741B47"/>
              </a:solidFill>
              <a:latin typeface="Montserrat"/>
              <a:ea typeface="Montserrat"/>
              <a:cs typeface="Montserrat"/>
              <a:sym typeface="Montserrat"/>
            </a:endParaRPr>
          </a:p>
          <a:p>
            <a:pPr indent="-381000" lvl="1" marL="914400" rtl="0" algn="l">
              <a:lnSpc>
                <a:spcPct val="110000"/>
              </a:lnSpc>
              <a:spcBef>
                <a:spcPts val="1000"/>
              </a:spcBef>
              <a:spcAft>
                <a:spcPts val="1000"/>
              </a:spcAft>
              <a:buClr>
                <a:srgbClr val="741B47"/>
              </a:buClr>
              <a:buSzPts val="2400"/>
              <a:buFont typeface="Montserrat"/>
              <a:buChar char="▹"/>
            </a:pPr>
            <a:r>
              <a:rPr b="1" lang="tr-TR" sz="2000">
                <a:solidFill>
                  <a:srgbClr val="741B47"/>
                </a:solidFill>
                <a:latin typeface="Montserrat"/>
                <a:ea typeface="Montserrat"/>
                <a:cs typeface="Montserrat"/>
                <a:sym typeface="Montserrat"/>
              </a:rPr>
              <a:t>Updated</a:t>
            </a:r>
            <a:endParaRPr b="1" sz="2000">
              <a:solidFill>
                <a:srgbClr val="741B47"/>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21" name="Google Shape;621;p11"/>
          <p:cNvSpPr txBox="1"/>
          <p:nvPr>
            <p:ph type="title"/>
          </p:nvPr>
        </p:nvSpPr>
        <p:spPr>
          <a:xfrm>
            <a:off x="431800" y="173800"/>
            <a:ext cx="64296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Python?</a:t>
            </a:r>
            <a:endParaRPr sz="4000">
              <a:solidFill>
                <a:srgbClr val="419DD3"/>
              </a:solidFill>
              <a:latin typeface="Raleway Medium"/>
              <a:ea typeface="Raleway Medium"/>
              <a:cs typeface="Raleway Medium"/>
              <a:sym typeface="Raleway Medium"/>
            </a:endParaRPr>
          </a:p>
        </p:txBody>
      </p:sp>
      <p:pic>
        <p:nvPicPr>
          <p:cNvPr id="622" name="Google Shape;622;p11"/>
          <p:cNvPicPr preferRelativeResize="0"/>
          <p:nvPr/>
        </p:nvPicPr>
        <p:blipFill>
          <a:blip r:embed="rId3">
            <a:alphaModFix/>
          </a:blip>
          <a:stretch>
            <a:fillRect/>
          </a:stretch>
        </p:blipFill>
        <p:spPr>
          <a:xfrm>
            <a:off x="1613175" y="800200"/>
            <a:ext cx="3002450" cy="4248850"/>
          </a:xfrm>
          <a:prstGeom prst="rect">
            <a:avLst/>
          </a:prstGeom>
          <a:noFill/>
          <a:ln>
            <a:noFill/>
          </a:ln>
        </p:spPr>
      </p:pic>
      <p:sp>
        <p:nvSpPr>
          <p:cNvPr id="623" name="Google Shape;623;p11"/>
          <p:cNvSpPr txBox="1"/>
          <p:nvPr/>
        </p:nvSpPr>
        <p:spPr>
          <a:xfrm>
            <a:off x="5008600" y="1221375"/>
            <a:ext cx="1852800" cy="8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4400">
                <a:latin typeface="Raleway"/>
                <a:ea typeface="Raleway"/>
                <a:cs typeface="Raleway"/>
                <a:sym typeface="Raleway"/>
              </a:rPr>
              <a:t>Mr. IT</a:t>
            </a:r>
            <a:endParaRPr b="1" sz="44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29" name="Google Shape;629;p12"/>
          <p:cNvSpPr txBox="1"/>
          <p:nvPr>
            <p:ph type="title"/>
          </p:nvPr>
        </p:nvSpPr>
        <p:spPr>
          <a:xfrm>
            <a:off x="431800" y="173800"/>
            <a:ext cx="64296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Python? (review)</a:t>
            </a:r>
            <a:endParaRPr sz="4000">
              <a:solidFill>
                <a:srgbClr val="419DD3"/>
              </a:solidFill>
              <a:latin typeface="Raleway Medium"/>
              <a:ea typeface="Raleway Medium"/>
              <a:cs typeface="Raleway Medium"/>
              <a:sym typeface="Raleway Medium"/>
            </a:endParaRPr>
          </a:p>
        </p:txBody>
      </p:sp>
      <p:pic>
        <p:nvPicPr>
          <p:cNvPr id="630" name="Google Shape;630;p12"/>
          <p:cNvPicPr preferRelativeResize="0"/>
          <p:nvPr/>
        </p:nvPicPr>
        <p:blipFill>
          <a:blip r:embed="rId3">
            <a:alphaModFix/>
          </a:blip>
          <a:stretch>
            <a:fillRect/>
          </a:stretch>
        </p:blipFill>
        <p:spPr>
          <a:xfrm>
            <a:off x="535825" y="800200"/>
            <a:ext cx="8346601" cy="377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36" name="Google Shape;636;p13"/>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Python?</a:t>
            </a:r>
            <a:endParaRPr sz="4000">
              <a:solidFill>
                <a:srgbClr val="419DD3"/>
              </a:solidFill>
              <a:latin typeface="Raleway Medium"/>
              <a:ea typeface="Raleway Medium"/>
              <a:cs typeface="Raleway Medium"/>
              <a:sym typeface="Raleway Medium"/>
            </a:endParaRPr>
          </a:p>
        </p:txBody>
      </p:sp>
      <p:sp>
        <p:nvSpPr>
          <p:cNvPr id="637" name="Google Shape;637;p13"/>
          <p:cNvSpPr txBox="1"/>
          <p:nvPr>
            <p:ph idx="4294967295" type="subTitle"/>
          </p:nvPr>
        </p:nvSpPr>
        <p:spPr>
          <a:xfrm>
            <a:off x="93475" y="952500"/>
            <a:ext cx="8350500" cy="3233700"/>
          </a:xfrm>
          <a:prstGeom prst="rect">
            <a:avLst/>
          </a:prstGeom>
          <a:noFill/>
          <a:ln>
            <a:noFill/>
          </a:ln>
        </p:spPr>
        <p:txBody>
          <a:bodyPr anchorCtr="0" anchor="t" bIns="0" lIns="0" spcFirstLastPara="1" rIns="0" wrap="square" tIns="0">
            <a:noAutofit/>
          </a:bodyPr>
          <a:lstStyle/>
          <a:p>
            <a:pPr indent="-419100" lvl="0" marL="457200" marR="0" rtl="0" algn="just">
              <a:lnSpc>
                <a:spcPct val="110000"/>
              </a:lnSpc>
              <a:spcBef>
                <a:spcPts val="600"/>
              </a:spcBef>
              <a:spcAft>
                <a:spcPts val="0"/>
              </a:spcAft>
              <a:buSzPts val="3000"/>
              <a:buFont typeface="Raleway"/>
              <a:buChar char="-"/>
            </a:pPr>
            <a:r>
              <a:rPr lang="tr-TR" sz="3000">
                <a:latin typeface="Raleway"/>
                <a:ea typeface="Raleway"/>
                <a:cs typeface="Raleway"/>
                <a:sym typeface="Raleway"/>
              </a:rPr>
              <a:t>Easy to</a:t>
            </a:r>
            <a:r>
              <a:rPr b="1" lang="tr-TR" sz="3000">
                <a:latin typeface="Raleway"/>
                <a:ea typeface="Raleway"/>
                <a:cs typeface="Raleway"/>
                <a:sym typeface="Raleway"/>
              </a:rPr>
              <a:t> </a:t>
            </a:r>
            <a:r>
              <a:rPr b="1" lang="tr-TR" sz="3000">
                <a:solidFill>
                  <a:srgbClr val="0B5394"/>
                </a:solidFill>
                <a:latin typeface="Raleway"/>
                <a:ea typeface="Raleway"/>
                <a:cs typeface="Raleway"/>
                <a:sym typeface="Raleway"/>
              </a:rPr>
              <a:t>learn</a:t>
            </a:r>
            <a:endParaRPr sz="3000">
              <a:solidFill>
                <a:srgbClr val="0B5394"/>
              </a:solidFill>
              <a:latin typeface="Raleway"/>
              <a:ea typeface="Raleway"/>
              <a:cs typeface="Raleway"/>
              <a:sym typeface="Raleway"/>
            </a:endParaRPr>
          </a:p>
          <a:p>
            <a:pPr indent="-419100" lvl="0" marL="457200" marR="0" rtl="0" algn="just">
              <a:lnSpc>
                <a:spcPct val="110000"/>
              </a:lnSpc>
              <a:spcBef>
                <a:spcPts val="0"/>
              </a:spcBef>
              <a:spcAft>
                <a:spcPts val="0"/>
              </a:spcAft>
              <a:buSzPts val="3000"/>
              <a:buFont typeface="Raleway"/>
              <a:buChar char="-"/>
            </a:pPr>
            <a:r>
              <a:rPr lang="tr-TR" sz="3000">
                <a:latin typeface="Raleway"/>
                <a:ea typeface="Raleway"/>
                <a:cs typeface="Raleway"/>
                <a:sym typeface="Raleway"/>
              </a:rPr>
              <a:t>Easy to</a:t>
            </a:r>
            <a:r>
              <a:rPr b="1" lang="tr-TR" sz="3000">
                <a:latin typeface="Raleway"/>
                <a:ea typeface="Raleway"/>
                <a:cs typeface="Raleway"/>
                <a:sym typeface="Raleway"/>
              </a:rPr>
              <a:t> </a:t>
            </a:r>
            <a:r>
              <a:rPr b="1" lang="tr-TR" sz="3000">
                <a:solidFill>
                  <a:srgbClr val="0B5394"/>
                </a:solidFill>
                <a:latin typeface="Raleway"/>
                <a:ea typeface="Raleway"/>
                <a:cs typeface="Raleway"/>
                <a:sym typeface="Raleway"/>
              </a:rPr>
              <a:t>use</a:t>
            </a:r>
            <a:endParaRPr b="1" sz="3000">
              <a:latin typeface="Raleway"/>
              <a:ea typeface="Raleway"/>
              <a:cs typeface="Raleway"/>
              <a:sym typeface="Raleway"/>
            </a:endParaRPr>
          </a:p>
          <a:p>
            <a:pPr indent="-419100" lvl="0" marL="457200" marR="0" rtl="0" algn="just">
              <a:lnSpc>
                <a:spcPct val="110000"/>
              </a:lnSpc>
              <a:spcBef>
                <a:spcPts val="0"/>
              </a:spcBef>
              <a:spcAft>
                <a:spcPts val="0"/>
              </a:spcAft>
              <a:buSzPts val="3000"/>
              <a:buFont typeface="Raleway"/>
              <a:buChar char="-"/>
            </a:pPr>
            <a:r>
              <a:rPr lang="tr-TR" sz="3000">
                <a:latin typeface="Raleway"/>
                <a:ea typeface="Raleway"/>
                <a:cs typeface="Raleway"/>
                <a:sym typeface="Raleway"/>
              </a:rPr>
              <a:t>Easy to</a:t>
            </a:r>
            <a:r>
              <a:rPr b="1" lang="tr-TR" sz="3000">
                <a:latin typeface="Raleway"/>
                <a:ea typeface="Raleway"/>
                <a:cs typeface="Raleway"/>
                <a:sym typeface="Raleway"/>
              </a:rPr>
              <a:t> </a:t>
            </a:r>
            <a:r>
              <a:rPr b="1" lang="tr-TR" sz="3000">
                <a:solidFill>
                  <a:srgbClr val="0B5394"/>
                </a:solidFill>
                <a:latin typeface="Raleway"/>
                <a:ea typeface="Raleway"/>
                <a:cs typeface="Raleway"/>
                <a:sym typeface="Raleway"/>
              </a:rPr>
              <a:t>run</a:t>
            </a:r>
            <a:endParaRPr b="1" sz="3000">
              <a:latin typeface="Raleway"/>
              <a:ea typeface="Raleway"/>
              <a:cs typeface="Raleway"/>
              <a:sym typeface="Raleway"/>
            </a:endParaRPr>
          </a:p>
          <a:p>
            <a:pPr indent="-419100" lvl="0" marL="457200" marR="0" rtl="0" algn="just">
              <a:lnSpc>
                <a:spcPct val="110000"/>
              </a:lnSpc>
              <a:spcBef>
                <a:spcPts val="0"/>
              </a:spcBef>
              <a:spcAft>
                <a:spcPts val="0"/>
              </a:spcAft>
              <a:buSzPts val="3000"/>
              <a:buFont typeface="Raleway"/>
              <a:buChar char="-"/>
            </a:pPr>
            <a:r>
              <a:rPr lang="tr-TR" sz="3000">
                <a:latin typeface="Raleway"/>
                <a:ea typeface="Raleway"/>
                <a:cs typeface="Raleway"/>
                <a:sym typeface="Raleway"/>
              </a:rPr>
              <a:t>Easy to</a:t>
            </a:r>
            <a:r>
              <a:rPr b="1" lang="tr-TR" sz="3000">
                <a:latin typeface="Raleway"/>
                <a:ea typeface="Raleway"/>
                <a:cs typeface="Raleway"/>
                <a:sym typeface="Raleway"/>
              </a:rPr>
              <a:t> </a:t>
            </a:r>
            <a:r>
              <a:rPr b="1" lang="tr-TR" sz="3000">
                <a:solidFill>
                  <a:srgbClr val="0B5394"/>
                </a:solidFill>
                <a:latin typeface="Raleway"/>
                <a:ea typeface="Raleway"/>
                <a:cs typeface="Raleway"/>
                <a:sym typeface="Raleway"/>
              </a:rPr>
              <a:t>read</a:t>
            </a:r>
            <a:endParaRPr b="1" sz="3000">
              <a:latin typeface="Raleway"/>
              <a:ea typeface="Raleway"/>
              <a:cs typeface="Raleway"/>
              <a:sym typeface="Raleway"/>
            </a:endParaRPr>
          </a:p>
          <a:p>
            <a:pPr indent="-419100" lvl="0" marL="457200" marR="0" rtl="0" algn="just">
              <a:lnSpc>
                <a:spcPct val="110000"/>
              </a:lnSpc>
              <a:spcBef>
                <a:spcPts val="0"/>
              </a:spcBef>
              <a:spcAft>
                <a:spcPts val="0"/>
              </a:spcAft>
              <a:buSzPts val="3000"/>
              <a:buFont typeface="Raleway"/>
              <a:buChar char="-"/>
            </a:pPr>
            <a:r>
              <a:rPr lang="tr-TR" sz="3000">
                <a:latin typeface="Raleway"/>
                <a:ea typeface="Raleway"/>
                <a:cs typeface="Raleway"/>
                <a:sym typeface="Raleway"/>
              </a:rPr>
              <a:t>Easy to</a:t>
            </a:r>
            <a:r>
              <a:rPr b="1" lang="tr-TR" sz="3000">
                <a:latin typeface="Raleway"/>
                <a:ea typeface="Raleway"/>
                <a:cs typeface="Raleway"/>
                <a:sym typeface="Raleway"/>
              </a:rPr>
              <a:t> </a:t>
            </a:r>
            <a:r>
              <a:rPr b="1" lang="tr-TR" sz="3000">
                <a:solidFill>
                  <a:srgbClr val="0B5394"/>
                </a:solidFill>
                <a:latin typeface="Raleway"/>
                <a:ea typeface="Raleway"/>
                <a:cs typeface="Raleway"/>
                <a:sym typeface="Raleway"/>
              </a:rPr>
              <a:t>develop</a:t>
            </a:r>
            <a:endParaRPr b="1" sz="3000">
              <a:latin typeface="Raleway"/>
              <a:ea typeface="Raleway"/>
              <a:cs typeface="Raleway"/>
              <a:sym typeface="Raleway"/>
            </a:endParaRPr>
          </a:p>
          <a:p>
            <a:pPr indent="-419100" lvl="0" marL="457200" marR="0" rtl="0" algn="just">
              <a:lnSpc>
                <a:spcPct val="110000"/>
              </a:lnSpc>
              <a:spcBef>
                <a:spcPts val="0"/>
              </a:spcBef>
              <a:spcAft>
                <a:spcPts val="0"/>
              </a:spcAft>
              <a:buSzPts val="3000"/>
              <a:buFont typeface="Raleway"/>
              <a:buChar char="-"/>
            </a:pPr>
            <a:r>
              <a:rPr lang="tr-TR" sz="3000">
                <a:latin typeface="Raleway"/>
                <a:ea typeface="Raleway"/>
                <a:cs typeface="Raleway"/>
                <a:sym typeface="Raleway"/>
              </a:rPr>
              <a:t>Easy to</a:t>
            </a:r>
            <a:r>
              <a:rPr b="1" lang="tr-TR" sz="3000">
                <a:latin typeface="Raleway"/>
                <a:ea typeface="Raleway"/>
                <a:cs typeface="Raleway"/>
                <a:sym typeface="Raleway"/>
              </a:rPr>
              <a:t> </a:t>
            </a:r>
            <a:r>
              <a:rPr b="1" lang="tr-TR" sz="3000">
                <a:solidFill>
                  <a:srgbClr val="0B5394"/>
                </a:solidFill>
                <a:latin typeface="Raleway"/>
                <a:ea typeface="Raleway"/>
                <a:cs typeface="Raleway"/>
                <a:sym typeface="Raleway"/>
              </a:rPr>
              <a:t>teach</a:t>
            </a:r>
            <a:r>
              <a:rPr b="1" lang="tr-TR" sz="3000">
                <a:latin typeface="Raleway"/>
                <a:ea typeface="Raleway"/>
                <a:cs typeface="Raleway"/>
                <a:sym typeface="Raleway"/>
              </a:rPr>
              <a:t>..</a:t>
            </a:r>
            <a:endParaRPr b="1" sz="3000">
              <a:latin typeface="Raleway"/>
              <a:ea typeface="Raleway"/>
              <a:cs typeface="Raleway"/>
              <a:sym typeface="Raleway"/>
            </a:endParaRPr>
          </a:p>
        </p:txBody>
      </p:sp>
      <p:pic>
        <p:nvPicPr>
          <p:cNvPr descr="Before you get started on your journey towards learning Python, it's important to know why! We'll talk through what Python is, where you'll use it, and how it can help you problem solve. For the full 'Intro to Python' course on Microsoft Learn visit: https://aka.ms/MSLearnPython&#10;&#10;Sample code: https://aka.ms/PythonGettingStarted&#10;Watch the entire series: https://aka.ms/PythonBeginnerSeries&#10;&#10;#microsoftdeveloper #pythonforbeginners #learntocode" id="638" name="Google Shape;638;p13" title="Introducing Python | Python for Beginners [2 of 44]">
            <a:hlinkClick r:id="rId3"/>
          </p:cNvPr>
          <p:cNvPicPr preferRelativeResize="0"/>
          <p:nvPr/>
        </p:nvPicPr>
        <p:blipFill>
          <a:blip r:embed="rId4">
            <a:alphaModFix/>
          </a:blip>
          <a:stretch>
            <a:fillRect/>
          </a:stretch>
        </p:blipFill>
        <p:spPr>
          <a:xfrm>
            <a:off x="3886200" y="704850"/>
            <a:ext cx="4572000" cy="3429000"/>
          </a:xfrm>
          <a:prstGeom prst="rect">
            <a:avLst/>
          </a:prstGeom>
          <a:noFill/>
          <a:ln>
            <a:noFill/>
          </a:ln>
        </p:spPr>
      </p:pic>
      <p:sp>
        <p:nvSpPr>
          <p:cNvPr id="639" name="Google Shape;639;p13"/>
          <p:cNvSpPr txBox="1"/>
          <p:nvPr>
            <p:ph idx="4294967295" type="subTitle"/>
          </p:nvPr>
        </p:nvSpPr>
        <p:spPr>
          <a:xfrm>
            <a:off x="3971925" y="4152900"/>
            <a:ext cx="4257600" cy="10911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600"/>
              </a:spcBef>
              <a:spcAft>
                <a:spcPts val="0"/>
              </a:spcAft>
              <a:buNone/>
            </a:pPr>
            <a:r>
              <a:rPr b="1" lang="tr-TR" sz="1800">
                <a:latin typeface="Raleway"/>
                <a:ea typeface="Raleway"/>
                <a:cs typeface="Raleway"/>
                <a:sym typeface="Raleway"/>
              </a:rPr>
              <a:t>‘</a:t>
            </a:r>
            <a:r>
              <a:rPr b="1" lang="tr-TR" sz="1800">
                <a:solidFill>
                  <a:srgbClr val="0B5394"/>
                </a:solidFill>
                <a:latin typeface="Raleway"/>
                <a:ea typeface="Raleway"/>
                <a:cs typeface="Raleway"/>
                <a:sym typeface="Raleway"/>
              </a:rPr>
              <a:t>Microsoft Developers’ </a:t>
            </a:r>
            <a:r>
              <a:rPr lang="tr-TR" sz="1800">
                <a:solidFill>
                  <a:srgbClr val="0B5394"/>
                </a:solidFill>
                <a:latin typeface="Raleway"/>
                <a:ea typeface="Raleway"/>
                <a:cs typeface="Raleway"/>
                <a:sym typeface="Raleway"/>
              </a:rPr>
              <a:t>on Youtube</a:t>
            </a:r>
            <a:r>
              <a:rPr b="1" lang="tr-TR" sz="1800">
                <a:solidFill>
                  <a:srgbClr val="0B5394"/>
                </a:solidFill>
                <a:latin typeface="Raleway"/>
                <a:ea typeface="Raleway"/>
                <a:cs typeface="Raleway"/>
                <a:sym typeface="Raleway"/>
              </a:rPr>
              <a:t> </a:t>
            </a:r>
            <a:r>
              <a:rPr b="1" lang="tr-TR" sz="1800">
                <a:latin typeface="Raleway"/>
                <a:ea typeface="Raleway"/>
                <a:cs typeface="Raleway"/>
                <a:sym typeface="Raleway"/>
              </a:rPr>
              <a:t>:</a:t>
            </a:r>
            <a:endParaRPr b="1" sz="1800">
              <a:latin typeface="Raleway"/>
              <a:ea typeface="Raleway"/>
              <a:cs typeface="Raleway"/>
              <a:sym typeface="Raleway"/>
            </a:endParaRPr>
          </a:p>
          <a:p>
            <a:pPr indent="0" lvl="0" marL="0" marR="0" rtl="0" algn="l">
              <a:lnSpc>
                <a:spcPct val="110000"/>
              </a:lnSpc>
              <a:spcBef>
                <a:spcPts val="600"/>
              </a:spcBef>
              <a:spcAft>
                <a:spcPts val="0"/>
              </a:spcAft>
              <a:buNone/>
            </a:pPr>
            <a:r>
              <a:rPr lang="tr-TR" sz="1400">
                <a:latin typeface="Raleway"/>
                <a:ea typeface="Raleway"/>
                <a:cs typeface="Raleway"/>
                <a:sym typeface="Raleway"/>
              </a:rPr>
              <a:t>-Introducing Python </a:t>
            </a:r>
            <a:r>
              <a:rPr b="1" i="1" lang="tr-TR" sz="1200">
                <a:latin typeface="Raleway"/>
                <a:ea typeface="Raleway"/>
                <a:cs typeface="Raleway"/>
                <a:sym typeface="Raleway"/>
              </a:rPr>
              <a:t>(duration: 3 min 9 sec)</a:t>
            </a:r>
            <a:endParaRPr b="1" i="1" sz="1200">
              <a:latin typeface="Raleway"/>
              <a:ea typeface="Raleway"/>
              <a:cs typeface="Raleway"/>
              <a:sym typeface="Raleway"/>
            </a:endParaRPr>
          </a:p>
          <a:p>
            <a:pPr indent="0" lvl="0" marL="0" marR="0" rtl="0" algn="just">
              <a:lnSpc>
                <a:spcPct val="110000"/>
              </a:lnSpc>
              <a:spcBef>
                <a:spcPts val="600"/>
              </a:spcBef>
              <a:spcAft>
                <a:spcPts val="0"/>
              </a:spcAft>
              <a:buNone/>
            </a:pPr>
            <a:r>
              <a:t/>
            </a:r>
            <a:endParaRPr sz="18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45" name="Google Shape;645;p14"/>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Python?</a:t>
            </a:r>
            <a:endParaRPr sz="4000">
              <a:solidFill>
                <a:srgbClr val="419DD3"/>
              </a:solidFill>
              <a:latin typeface="Raleway Medium"/>
              <a:ea typeface="Raleway Medium"/>
              <a:cs typeface="Raleway Medium"/>
              <a:sym typeface="Raleway Medium"/>
            </a:endParaRPr>
          </a:p>
        </p:txBody>
      </p:sp>
      <p:pic>
        <p:nvPicPr>
          <p:cNvPr id="646" name="Google Shape;646;p14"/>
          <p:cNvPicPr preferRelativeResize="0"/>
          <p:nvPr/>
        </p:nvPicPr>
        <p:blipFill>
          <a:blip r:embed="rId3">
            <a:alphaModFix/>
          </a:blip>
          <a:stretch>
            <a:fillRect/>
          </a:stretch>
        </p:blipFill>
        <p:spPr>
          <a:xfrm>
            <a:off x="2608950" y="727888"/>
            <a:ext cx="1725750" cy="1466875"/>
          </a:xfrm>
          <a:prstGeom prst="rect">
            <a:avLst/>
          </a:prstGeom>
          <a:noFill/>
          <a:ln>
            <a:noFill/>
          </a:ln>
          <a:effectLst>
            <a:outerShdw blurRad="57150" rotWithShape="0" algn="bl" dir="5400000" dist="19050">
              <a:srgbClr val="000000">
                <a:alpha val="50000"/>
              </a:srgbClr>
            </a:outerShdw>
          </a:effectLst>
        </p:spPr>
      </p:pic>
      <p:pic>
        <p:nvPicPr>
          <p:cNvPr id="647" name="Google Shape;647;p14"/>
          <p:cNvPicPr preferRelativeResize="0"/>
          <p:nvPr/>
        </p:nvPicPr>
        <p:blipFill>
          <a:blip r:embed="rId4">
            <a:alphaModFix/>
          </a:blip>
          <a:stretch>
            <a:fillRect/>
          </a:stretch>
        </p:blipFill>
        <p:spPr>
          <a:xfrm>
            <a:off x="7065875" y="3369247"/>
            <a:ext cx="1466895" cy="1466875"/>
          </a:xfrm>
          <a:prstGeom prst="rect">
            <a:avLst/>
          </a:prstGeom>
          <a:noFill/>
          <a:ln>
            <a:noFill/>
          </a:ln>
          <a:effectLst>
            <a:outerShdw blurRad="57150" rotWithShape="0" algn="bl" dir="5400000" dist="19050">
              <a:srgbClr val="000000">
                <a:alpha val="50000"/>
              </a:srgbClr>
            </a:outerShdw>
          </a:effectLst>
        </p:spPr>
      </p:pic>
      <p:pic>
        <p:nvPicPr>
          <p:cNvPr id="648" name="Google Shape;648;p14"/>
          <p:cNvPicPr preferRelativeResize="0"/>
          <p:nvPr/>
        </p:nvPicPr>
        <p:blipFill>
          <a:blip r:embed="rId5">
            <a:alphaModFix/>
          </a:blip>
          <a:stretch>
            <a:fillRect/>
          </a:stretch>
        </p:blipFill>
        <p:spPr>
          <a:xfrm>
            <a:off x="529225" y="800200"/>
            <a:ext cx="1373724" cy="1373724"/>
          </a:xfrm>
          <a:prstGeom prst="rect">
            <a:avLst/>
          </a:prstGeom>
          <a:noFill/>
          <a:ln>
            <a:noFill/>
          </a:ln>
          <a:effectLst>
            <a:outerShdw blurRad="57150" rotWithShape="0" algn="bl" dir="5400000" dist="19050">
              <a:srgbClr val="000000">
                <a:alpha val="50000"/>
              </a:srgbClr>
            </a:outerShdw>
          </a:effectLst>
        </p:spPr>
      </p:pic>
      <p:pic>
        <p:nvPicPr>
          <p:cNvPr id="649" name="Google Shape;649;p14"/>
          <p:cNvPicPr preferRelativeResize="0"/>
          <p:nvPr/>
        </p:nvPicPr>
        <p:blipFill>
          <a:blip r:embed="rId6">
            <a:alphaModFix/>
          </a:blip>
          <a:stretch>
            <a:fillRect/>
          </a:stretch>
        </p:blipFill>
        <p:spPr>
          <a:xfrm>
            <a:off x="6653937" y="647939"/>
            <a:ext cx="2207663" cy="1373725"/>
          </a:xfrm>
          <a:prstGeom prst="rect">
            <a:avLst/>
          </a:prstGeom>
          <a:noFill/>
          <a:ln>
            <a:noFill/>
          </a:ln>
          <a:effectLst>
            <a:outerShdw blurRad="57150" rotWithShape="0" algn="bl" dir="5400000" dist="19050">
              <a:srgbClr val="000000">
                <a:alpha val="50000"/>
              </a:srgbClr>
            </a:outerShdw>
          </a:effectLst>
        </p:spPr>
      </p:pic>
      <p:pic>
        <p:nvPicPr>
          <p:cNvPr id="650" name="Google Shape;650;p14"/>
          <p:cNvPicPr preferRelativeResize="0"/>
          <p:nvPr/>
        </p:nvPicPr>
        <p:blipFill>
          <a:blip r:embed="rId7">
            <a:alphaModFix/>
          </a:blip>
          <a:stretch>
            <a:fillRect/>
          </a:stretch>
        </p:blipFill>
        <p:spPr>
          <a:xfrm>
            <a:off x="7623888" y="1966913"/>
            <a:ext cx="952500" cy="1209675"/>
          </a:xfrm>
          <a:prstGeom prst="rect">
            <a:avLst/>
          </a:prstGeom>
          <a:noFill/>
          <a:ln>
            <a:noFill/>
          </a:ln>
          <a:effectLst>
            <a:outerShdw blurRad="57150" rotWithShape="0" algn="bl" dir="5400000" dist="19050">
              <a:srgbClr val="000000">
                <a:alpha val="50000"/>
              </a:srgbClr>
            </a:outerShdw>
          </a:effectLst>
        </p:spPr>
      </p:pic>
      <p:pic>
        <p:nvPicPr>
          <p:cNvPr id="651" name="Google Shape;651;p14"/>
          <p:cNvPicPr preferRelativeResize="0"/>
          <p:nvPr/>
        </p:nvPicPr>
        <p:blipFill>
          <a:blip r:embed="rId8">
            <a:alphaModFix/>
          </a:blip>
          <a:stretch>
            <a:fillRect/>
          </a:stretch>
        </p:blipFill>
        <p:spPr>
          <a:xfrm>
            <a:off x="4836088" y="568000"/>
            <a:ext cx="1626750" cy="1626750"/>
          </a:xfrm>
          <a:prstGeom prst="rect">
            <a:avLst/>
          </a:prstGeom>
          <a:noFill/>
          <a:ln>
            <a:noFill/>
          </a:ln>
          <a:effectLst>
            <a:outerShdw blurRad="57150" rotWithShape="0" algn="bl" dir="5400000" dist="19050">
              <a:srgbClr val="000000">
                <a:alpha val="50000"/>
              </a:srgbClr>
            </a:outerShdw>
          </a:effectLst>
        </p:spPr>
      </p:pic>
      <p:pic>
        <p:nvPicPr>
          <p:cNvPr id="652" name="Google Shape;652;p14"/>
          <p:cNvPicPr preferRelativeResize="0"/>
          <p:nvPr/>
        </p:nvPicPr>
        <p:blipFill>
          <a:blip r:embed="rId9">
            <a:alphaModFix/>
          </a:blip>
          <a:stretch>
            <a:fillRect/>
          </a:stretch>
        </p:blipFill>
        <p:spPr>
          <a:xfrm>
            <a:off x="2028988" y="3888039"/>
            <a:ext cx="2548250" cy="837125"/>
          </a:xfrm>
          <a:prstGeom prst="rect">
            <a:avLst/>
          </a:prstGeom>
          <a:noFill/>
          <a:ln>
            <a:noFill/>
          </a:ln>
          <a:effectLst>
            <a:outerShdw blurRad="57150" rotWithShape="0" algn="bl" dir="5400000" dist="19050">
              <a:srgbClr val="000000">
                <a:alpha val="50000"/>
              </a:srgbClr>
            </a:outerShdw>
          </a:effectLst>
        </p:spPr>
      </p:pic>
      <p:pic>
        <p:nvPicPr>
          <p:cNvPr id="653" name="Google Shape;653;p14"/>
          <p:cNvPicPr preferRelativeResize="0"/>
          <p:nvPr/>
        </p:nvPicPr>
        <p:blipFill>
          <a:blip r:embed="rId10">
            <a:alphaModFix/>
          </a:blip>
          <a:stretch>
            <a:fillRect/>
          </a:stretch>
        </p:blipFill>
        <p:spPr>
          <a:xfrm>
            <a:off x="284700" y="3095075"/>
            <a:ext cx="1209675" cy="1209675"/>
          </a:xfrm>
          <a:prstGeom prst="rect">
            <a:avLst/>
          </a:prstGeom>
          <a:noFill/>
          <a:ln>
            <a:noFill/>
          </a:ln>
          <a:effectLst>
            <a:outerShdw blurRad="57150" rotWithShape="0" algn="bl" dir="5400000" dist="19050">
              <a:srgbClr val="000000">
                <a:alpha val="50000"/>
              </a:srgbClr>
            </a:outerShdw>
          </a:effectLst>
        </p:spPr>
      </p:pic>
      <p:pic>
        <p:nvPicPr>
          <p:cNvPr id="654" name="Google Shape;654;p14"/>
          <p:cNvPicPr preferRelativeResize="0"/>
          <p:nvPr/>
        </p:nvPicPr>
        <p:blipFill rotWithShape="1">
          <a:blip r:embed="rId11">
            <a:alphaModFix/>
          </a:blip>
          <a:srcRect b="33800" l="0" r="0" t="29901"/>
          <a:stretch/>
        </p:blipFill>
        <p:spPr>
          <a:xfrm>
            <a:off x="4997550" y="3954702"/>
            <a:ext cx="2015992" cy="731750"/>
          </a:xfrm>
          <a:prstGeom prst="rect">
            <a:avLst/>
          </a:prstGeom>
          <a:noFill/>
          <a:ln>
            <a:noFill/>
          </a:ln>
          <a:effectLst>
            <a:outerShdw blurRad="57150" rotWithShape="0" algn="bl" dir="5400000" dist="19050">
              <a:srgbClr val="000000">
                <a:alpha val="50000"/>
              </a:srgbClr>
            </a:outerShdw>
          </a:effectLst>
        </p:spPr>
      </p:pic>
      <p:pic>
        <p:nvPicPr>
          <p:cNvPr id="655" name="Google Shape;655;p14"/>
          <p:cNvPicPr preferRelativeResize="0"/>
          <p:nvPr/>
        </p:nvPicPr>
        <p:blipFill>
          <a:blip r:embed="rId12">
            <a:alphaModFix/>
          </a:blip>
          <a:stretch>
            <a:fillRect/>
          </a:stretch>
        </p:blipFill>
        <p:spPr>
          <a:xfrm>
            <a:off x="3806052" y="2173928"/>
            <a:ext cx="1506163" cy="1492472"/>
          </a:xfrm>
          <a:prstGeom prst="rect">
            <a:avLst/>
          </a:prstGeom>
          <a:noFill/>
          <a:ln>
            <a:noFill/>
          </a:ln>
          <a:effectLst>
            <a:outerShdw blurRad="57150" rotWithShape="0" algn="bl" dir="5400000" dist="19050">
              <a:srgbClr val="000000">
                <a:alpha val="50000"/>
              </a:srgbClr>
            </a:outerShdw>
          </a:effectLst>
        </p:spPr>
      </p:pic>
      <p:sp>
        <p:nvSpPr>
          <p:cNvPr id="656" name="Google Shape;656;p14"/>
          <p:cNvSpPr/>
          <p:nvPr/>
        </p:nvSpPr>
        <p:spPr>
          <a:xfrm>
            <a:off x="3590400" y="2063325"/>
            <a:ext cx="1923600" cy="1718700"/>
          </a:xfrm>
          <a:prstGeom prst="ellipse">
            <a:avLst/>
          </a:prstGeom>
          <a:noFill/>
          <a:ln cap="flat" cmpd="sng" w="19050">
            <a:solidFill>
              <a:srgbClr val="07376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pic>
        <p:nvPicPr>
          <p:cNvPr id="661" name="Google Shape;661;p15"/>
          <p:cNvPicPr preferRelativeResize="0"/>
          <p:nvPr/>
        </p:nvPicPr>
        <p:blipFill>
          <a:blip r:embed="rId3">
            <a:alphaModFix/>
          </a:blip>
          <a:stretch>
            <a:fillRect/>
          </a:stretch>
        </p:blipFill>
        <p:spPr>
          <a:xfrm>
            <a:off x="292875" y="1113025"/>
            <a:ext cx="8142439" cy="3350200"/>
          </a:xfrm>
          <a:prstGeom prst="rect">
            <a:avLst/>
          </a:prstGeom>
          <a:noFill/>
          <a:ln>
            <a:noFill/>
          </a:ln>
        </p:spPr>
      </p:pic>
      <p:sp>
        <p:nvSpPr>
          <p:cNvPr id="662" name="Google Shape;662;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63" name="Google Shape;663;p15"/>
          <p:cNvSpPr txBox="1"/>
          <p:nvPr>
            <p:ph type="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Why Python?</a:t>
            </a:r>
            <a:endParaRPr>
              <a:solidFill>
                <a:srgbClr val="3F98CC"/>
              </a:solidFill>
            </a:endParaRPr>
          </a:p>
          <a:p>
            <a:pPr indent="0" lvl="0" marL="0" rtl="0" algn="l">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664" name="Google Shape;664;p15"/>
          <p:cNvSpPr txBox="1"/>
          <p:nvPr>
            <p:ph idx="4294967295" type="subTitle"/>
          </p:nvPr>
        </p:nvSpPr>
        <p:spPr>
          <a:xfrm>
            <a:off x="93475" y="712225"/>
            <a:ext cx="8783100" cy="4008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600"/>
              </a:spcBef>
              <a:spcAft>
                <a:spcPts val="0"/>
              </a:spcAft>
              <a:buNone/>
            </a:pPr>
            <a:r>
              <a:rPr b="1" lang="tr-TR" sz="1600">
                <a:solidFill>
                  <a:srgbClr val="0B5394"/>
                </a:solidFill>
                <a:latin typeface="Raleway"/>
                <a:ea typeface="Raleway"/>
                <a:cs typeface="Raleway"/>
                <a:sym typeface="Raleway"/>
              </a:rPr>
              <a:t>Some indexes</a:t>
            </a:r>
            <a:r>
              <a:rPr b="1" lang="tr-TR" sz="1600">
                <a:latin typeface="Raleway"/>
                <a:ea typeface="Raleway"/>
                <a:cs typeface="Raleway"/>
                <a:sym typeface="Raleway"/>
              </a:rPr>
              <a:t> </a:t>
            </a:r>
            <a:r>
              <a:rPr lang="tr-TR" sz="1600">
                <a:latin typeface="Raleway"/>
                <a:ea typeface="Raleway"/>
                <a:cs typeface="Raleway"/>
                <a:sym typeface="Raleway"/>
              </a:rPr>
              <a:t>showing the position of Python among the other programming languages.</a:t>
            </a:r>
            <a:endParaRPr sz="1600">
              <a:latin typeface="Raleway"/>
              <a:ea typeface="Raleway"/>
              <a:cs typeface="Raleway"/>
              <a:sym typeface="Raleway"/>
            </a:endParaRPr>
          </a:p>
          <a:p>
            <a:pPr indent="0" lvl="0" marL="0" marR="0" rtl="0" algn="just">
              <a:lnSpc>
                <a:spcPct val="110000"/>
              </a:lnSpc>
              <a:spcBef>
                <a:spcPts val="600"/>
              </a:spcBef>
              <a:spcAft>
                <a:spcPts val="0"/>
              </a:spcAft>
              <a:buNone/>
            </a:pPr>
            <a:r>
              <a:t/>
            </a:r>
            <a:endParaRPr sz="1800">
              <a:latin typeface="Raleway"/>
              <a:ea typeface="Raleway"/>
              <a:cs typeface="Raleway"/>
              <a:sym typeface="Raleway"/>
            </a:endParaRPr>
          </a:p>
        </p:txBody>
      </p:sp>
      <p:sp>
        <p:nvSpPr>
          <p:cNvPr id="665" name="Google Shape;665;p15"/>
          <p:cNvSpPr txBox="1"/>
          <p:nvPr>
            <p:ph idx="4294967295" type="subTitle"/>
          </p:nvPr>
        </p:nvSpPr>
        <p:spPr>
          <a:xfrm>
            <a:off x="1928550" y="4407325"/>
            <a:ext cx="5286900" cy="6597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600"/>
              </a:spcBef>
              <a:spcAft>
                <a:spcPts val="0"/>
              </a:spcAft>
              <a:buNone/>
            </a:pPr>
            <a:r>
              <a:rPr b="1" lang="tr-TR" sz="1700">
                <a:solidFill>
                  <a:srgbClr val="0B5394"/>
                </a:solidFill>
                <a:latin typeface="Raleway"/>
                <a:ea typeface="Raleway"/>
                <a:cs typeface="Raleway"/>
                <a:sym typeface="Raleway"/>
              </a:rPr>
              <a:t>2021 Github’s State of The Octoverse Report</a:t>
            </a:r>
            <a:r>
              <a:rPr b="1" lang="tr-TR" sz="1700">
                <a:latin typeface="Raleway"/>
                <a:ea typeface="Raleway"/>
                <a:cs typeface="Raleway"/>
                <a:sym typeface="Raleway"/>
              </a:rPr>
              <a:t> :</a:t>
            </a:r>
            <a:br>
              <a:rPr b="1" lang="tr-TR" sz="1700">
                <a:latin typeface="Raleway"/>
                <a:ea typeface="Raleway"/>
                <a:cs typeface="Raleway"/>
                <a:sym typeface="Raleway"/>
              </a:rPr>
            </a:br>
            <a:r>
              <a:rPr lang="tr-TR" sz="1300">
                <a:latin typeface="Raleway"/>
                <a:ea typeface="Raleway"/>
                <a:cs typeface="Raleway"/>
                <a:sym typeface="Raleway"/>
              </a:rPr>
              <a:t>-The Second Most Popular Language</a:t>
            </a:r>
            <a:endParaRPr sz="1300">
              <a:latin typeface="Raleway"/>
              <a:ea typeface="Raleway"/>
              <a:cs typeface="Raleway"/>
              <a:sym typeface="Raleway"/>
            </a:endParaRPr>
          </a:p>
          <a:p>
            <a:pPr indent="0" lvl="0" marL="0" marR="0" rtl="0" algn="just">
              <a:lnSpc>
                <a:spcPct val="110000"/>
              </a:lnSpc>
              <a:spcBef>
                <a:spcPts val="600"/>
              </a:spcBef>
              <a:spcAft>
                <a:spcPts val="0"/>
              </a:spcAft>
              <a:buNone/>
            </a:pPr>
            <a:r>
              <a:t/>
            </a:r>
            <a:endParaRPr sz="18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16"/>
          <p:cNvPicPr preferRelativeResize="0"/>
          <p:nvPr/>
        </p:nvPicPr>
        <p:blipFill>
          <a:blip r:embed="rId3">
            <a:alphaModFix/>
          </a:blip>
          <a:stretch>
            <a:fillRect/>
          </a:stretch>
        </p:blipFill>
        <p:spPr>
          <a:xfrm>
            <a:off x="862425" y="1177525"/>
            <a:ext cx="7800849" cy="3129651"/>
          </a:xfrm>
          <a:prstGeom prst="rect">
            <a:avLst/>
          </a:prstGeom>
          <a:noFill/>
          <a:ln>
            <a:noFill/>
          </a:ln>
        </p:spPr>
      </p:pic>
      <p:sp>
        <p:nvSpPr>
          <p:cNvPr id="671" name="Google Shape;671;p16"/>
          <p:cNvSpPr txBox="1"/>
          <p:nvPr>
            <p:ph idx="4294967295" type="subTitle"/>
          </p:nvPr>
        </p:nvSpPr>
        <p:spPr>
          <a:xfrm>
            <a:off x="3308450" y="4307175"/>
            <a:ext cx="2908800" cy="6597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600"/>
              </a:spcBef>
              <a:spcAft>
                <a:spcPts val="0"/>
              </a:spcAft>
              <a:buNone/>
            </a:pPr>
            <a:r>
              <a:rPr b="1" lang="tr-TR" sz="1700">
                <a:solidFill>
                  <a:srgbClr val="0B5394"/>
                </a:solidFill>
                <a:latin typeface="Raleway"/>
                <a:ea typeface="Raleway"/>
                <a:cs typeface="Raleway"/>
                <a:sym typeface="Raleway"/>
              </a:rPr>
              <a:t>2022 Tiobes.com’s Index</a:t>
            </a:r>
            <a:r>
              <a:rPr b="1" lang="tr-TR" sz="1700">
                <a:latin typeface="Raleway"/>
                <a:ea typeface="Raleway"/>
                <a:cs typeface="Raleway"/>
                <a:sym typeface="Raleway"/>
              </a:rPr>
              <a:t> :</a:t>
            </a:r>
            <a:br>
              <a:rPr b="1" lang="tr-TR" sz="1700">
                <a:latin typeface="Raleway"/>
                <a:ea typeface="Raleway"/>
                <a:cs typeface="Raleway"/>
                <a:sym typeface="Raleway"/>
              </a:rPr>
            </a:br>
            <a:r>
              <a:rPr lang="tr-TR" sz="1300">
                <a:latin typeface="Raleway"/>
                <a:ea typeface="Raleway"/>
                <a:cs typeface="Raleway"/>
                <a:sym typeface="Raleway"/>
              </a:rPr>
              <a:t>- The Most Popular Language</a:t>
            </a:r>
            <a:endParaRPr sz="1300">
              <a:latin typeface="Raleway"/>
              <a:ea typeface="Raleway"/>
              <a:cs typeface="Raleway"/>
              <a:sym typeface="Raleway"/>
            </a:endParaRPr>
          </a:p>
          <a:p>
            <a:pPr indent="0" lvl="0" marL="0" marR="0" rtl="0" algn="just">
              <a:lnSpc>
                <a:spcPct val="110000"/>
              </a:lnSpc>
              <a:spcBef>
                <a:spcPts val="600"/>
              </a:spcBef>
              <a:spcAft>
                <a:spcPts val="0"/>
              </a:spcAft>
              <a:buNone/>
            </a:pPr>
            <a:r>
              <a:t/>
            </a:r>
            <a:endParaRPr sz="1800">
              <a:latin typeface="Raleway"/>
              <a:ea typeface="Raleway"/>
              <a:cs typeface="Raleway"/>
              <a:sym typeface="Raleway"/>
            </a:endParaRPr>
          </a:p>
        </p:txBody>
      </p:sp>
      <p:sp>
        <p:nvSpPr>
          <p:cNvPr id="672" name="Google Shape;672;p16"/>
          <p:cNvSpPr txBox="1"/>
          <p:nvPr>
            <p:ph type="ctrTitle"/>
          </p:nvPr>
        </p:nvSpPr>
        <p:spPr>
          <a:xfrm>
            <a:off x="431800" y="173800"/>
            <a:ext cx="56409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Why Python?</a:t>
            </a:r>
            <a:endParaRPr>
              <a:solidFill>
                <a:srgbClr val="3F98CC"/>
              </a:solidFill>
            </a:endParaRPr>
          </a:p>
          <a:p>
            <a:pPr indent="0" lvl="0" marL="0" rtl="0" algn="l">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673" name="Google Shape;673;p16"/>
          <p:cNvSpPr txBox="1"/>
          <p:nvPr>
            <p:ph idx="4294967295" type="subTitle"/>
          </p:nvPr>
        </p:nvSpPr>
        <p:spPr>
          <a:xfrm>
            <a:off x="93475" y="712225"/>
            <a:ext cx="8783100" cy="4008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600"/>
              </a:spcBef>
              <a:spcAft>
                <a:spcPts val="0"/>
              </a:spcAft>
              <a:buNone/>
            </a:pPr>
            <a:r>
              <a:rPr b="1" lang="tr-TR" sz="1600">
                <a:solidFill>
                  <a:srgbClr val="0B5394"/>
                </a:solidFill>
                <a:latin typeface="Raleway"/>
                <a:ea typeface="Raleway"/>
                <a:cs typeface="Raleway"/>
                <a:sym typeface="Raleway"/>
              </a:rPr>
              <a:t>Some indexes</a:t>
            </a:r>
            <a:r>
              <a:rPr b="1" lang="tr-TR" sz="1600">
                <a:latin typeface="Raleway"/>
                <a:ea typeface="Raleway"/>
                <a:cs typeface="Raleway"/>
                <a:sym typeface="Raleway"/>
              </a:rPr>
              <a:t> </a:t>
            </a:r>
            <a:r>
              <a:rPr lang="tr-TR" sz="1600">
                <a:latin typeface="Raleway"/>
                <a:ea typeface="Raleway"/>
                <a:cs typeface="Raleway"/>
                <a:sym typeface="Raleway"/>
              </a:rPr>
              <a:t>showing the position of Python among the other programming languages.</a:t>
            </a:r>
            <a:endParaRPr sz="1600">
              <a:latin typeface="Raleway"/>
              <a:ea typeface="Raleway"/>
              <a:cs typeface="Raleway"/>
              <a:sym typeface="Raleway"/>
            </a:endParaRPr>
          </a:p>
          <a:p>
            <a:pPr indent="0" lvl="0" marL="0" marR="0" rtl="0" algn="just">
              <a:lnSpc>
                <a:spcPct val="110000"/>
              </a:lnSpc>
              <a:spcBef>
                <a:spcPts val="600"/>
              </a:spcBef>
              <a:spcAft>
                <a:spcPts val="0"/>
              </a:spcAft>
              <a:buNone/>
            </a:pPr>
            <a:r>
              <a:t/>
            </a:r>
            <a:endParaRPr sz="18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