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aleway SemiBold"/>
      <p:regular r:id="rId68"/>
      <p:bold r:id="rId69"/>
      <p:italic r:id="rId70"/>
      <p:boldItalic r:id="rId71"/>
    </p:embeddedFont>
    <p:embeddedFont>
      <p:font typeface="Raleway"/>
      <p:regular r:id="rId72"/>
      <p:bold r:id="rId73"/>
      <p:italic r:id="rId74"/>
      <p:boldItalic r:id="rId75"/>
    </p:embeddedFont>
    <p:embeddedFont>
      <p:font typeface="Montserrat"/>
      <p:regular r:id="rId76"/>
      <p:bold r:id="rId77"/>
      <p:italic r:id="rId78"/>
      <p:boldItalic r:id="rId79"/>
    </p:embeddedFont>
    <p:embeddedFont>
      <p:font typeface="Montserrat Medium"/>
      <p:regular r:id="rId80"/>
      <p:bold r:id="rId81"/>
      <p:italic r:id="rId82"/>
      <p:boldItalic r:id="rId83"/>
    </p:embeddedFont>
    <p:embeddedFont>
      <p:font typeface="Montserrat Light"/>
      <p:regular r:id="rId84"/>
      <p:bold r:id="rId85"/>
      <p:italic r:id="rId86"/>
      <p:boldItalic r:id="rId87"/>
    </p:embeddedFont>
    <p:embeddedFont>
      <p:font typeface="Raleway Medium"/>
      <p:regular r:id="rId88"/>
      <p:bold r:id="rId89"/>
      <p:italic r:id="rId90"/>
      <p:boldItalic r:id="rId91"/>
    </p:embeddedFont>
    <p:embeddedFont>
      <p:font typeface="Barlow Light"/>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D588DD-51D0-47BF-BE82-636868839A51}">
  <a:tblStyle styleId="{26D588DD-51D0-47BF-BE82-636868839A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MontserratLight-regular.fntdata"/><Relationship Id="rId83" Type="http://schemas.openxmlformats.org/officeDocument/2006/relationships/font" Target="fonts/MontserratMedium-boldItalic.fntdata"/><Relationship Id="rId42" Type="http://schemas.openxmlformats.org/officeDocument/2006/relationships/slide" Target="slides/slide37.xml"/><Relationship Id="rId86" Type="http://schemas.openxmlformats.org/officeDocument/2006/relationships/font" Target="fonts/MontserratLight-italic.fntdata"/><Relationship Id="rId41" Type="http://schemas.openxmlformats.org/officeDocument/2006/relationships/slide" Target="slides/slide36.xml"/><Relationship Id="rId85" Type="http://schemas.openxmlformats.org/officeDocument/2006/relationships/font" Target="fonts/MontserratLight-bold.fntdata"/><Relationship Id="rId44" Type="http://schemas.openxmlformats.org/officeDocument/2006/relationships/slide" Target="slides/slide39.xml"/><Relationship Id="rId88" Type="http://schemas.openxmlformats.org/officeDocument/2006/relationships/font" Target="fonts/RalewayMedium-regular.fntdata"/><Relationship Id="rId43" Type="http://schemas.openxmlformats.org/officeDocument/2006/relationships/slide" Target="slides/slide38.xml"/><Relationship Id="rId87" Type="http://schemas.openxmlformats.org/officeDocument/2006/relationships/font" Target="fonts/MontserratLight-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alewayMedium-bold.fntdata"/><Relationship Id="rId80" Type="http://schemas.openxmlformats.org/officeDocument/2006/relationships/font" Target="fonts/MontserratMedium-regular.fntdata"/><Relationship Id="rId82" Type="http://schemas.openxmlformats.org/officeDocument/2006/relationships/font" Target="fonts/MontserratMedium-italic.fntdata"/><Relationship Id="rId81" Type="http://schemas.openxmlformats.org/officeDocument/2006/relationships/font" Target="fonts/Montserrat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Montserrat-bold.fntdata"/><Relationship Id="rId32" Type="http://schemas.openxmlformats.org/officeDocument/2006/relationships/slide" Target="slides/slide27.xml"/><Relationship Id="rId76" Type="http://schemas.openxmlformats.org/officeDocument/2006/relationships/font" Target="fonts/Montserrat-regular.fntdata"/><Relationship Id="rId35" Type="http://schemas.openxmlformats.org/officeDocument/2006/relationships/slide" Target="slides/slide30.xml"/><Relationship Id="rId79" Type="http://schemas.openxmlformats.org/officeDocument/2006/relationships/font" Target="fonts/Montserrat-boldItalic.fntdata"/><Relationship Id="rId34" Type="http://schemas.openxmlformats.org/officeDocument/2006/relationships/slide" Target="slides/slide29.xml"/><Relationship Id="rId78" Type="http://schemas.openxmlformats.org/officeDocument/2006/relationships/font" Target="fonts/Montserrat-italic.fntdata"/><Relationship Id="rId71" Type="http://schemas.openxmlformats.org/officeDocument/2006/relationships/font" Target="fonts/RalewaySemiBold-boldItalic.fntdata"/><Relationship Id="rId70" Type="http://schemas.openxmlformats.org/officeDocument/2006/relationships/font" Target="fonts/RalewaySemi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lewaySemiBold-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SemiBold-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BarlowLight-boldItalic.fntdata"/><Relationship Id="rId50" Type="http://schemas.openxmlformats.org/officeDocument/2006/relationships/slide" Target="slides/slide45.xml"/><Relationship Id="rId94" Type="http://schemas.openxmlformats.org/officeDocument/2006/relationships/font" Target="fonts/BarlowLight-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alewayMedium-boldItalic.fntdata"/><Relationship Id="rId90" Type="http://schemas.openxmlformats.org/officeDocument/2006/relationships/font" Target="fonts/RalewayMedium-italic.fntdata"/><Relationship Id="rId93" Type="http://schemas.openxmlformats.org/officeDocument/2006/relationships/font" Target="fonts/BarlowLight-bold.fntdata"/><Relationship Id="rId92" Type="http://schemas.openxmlformats.org/officeDocument/2006/relationships/font" Target="fonts/BarlowLight-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omato#History"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You have seen basic python data types and type conversions so far. I would like to show you how we use these types in some python operations such as :</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cd43c8c83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7cd43c8c83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B5DD"/>
              </a:buClr>
              <a:buSzPts val="1800"/>
              <a:buFont typeface="Barlow Light"/>
              <a:buNone/>
            </a:pPr>
            <a:r>
              <a:rPr lang="tr-TR" sz="1400">
                <a:solidFill>
                  <a:srgbClr val="0B5394"/>
                </a:solidFill>
                <a:latin typeface="Montserrat"/>
                <a:ea typeface="Montserrat"/>
                <a:cs typeface="Montserrat"/>
                <a:sym typeface="Montserrat"/>
              </a:rPr>
              <a:t>Keep in mind this list of priorities for all considered operations</a:t>
            </a:r>
            <a:endParaRPr sz="1400">
              <a:solidFill>
                <a:srgbClr val="0B5394"/>
              </a:solidFill>
              <a:latin typeface="Montserrat"/>
              <a:ea typeface="Montserrat"/>
              <a:cs typeface="Montserrat"/>
              <a:sym typeface="Montserrat"/>
            </a:endParaRPr>
          </a:p>
          <a:p>
            <a:pPr indent="0" lvl="0" marL="0" rtl="0" algn="l">
              <a:lnSpc>
                <a:spcPct val="100000"/>
              </a:lnSpc>
              <a:spcBef>
                <a:spcPts val="0"/>
              </a:spcBef>
              <a:spcAft>
                <a:spcPts val="0"/>
              </a:spcAft>
              <a:buClr>
                <a:srgbClr val="00B5DD"/>
              </a:buClr>
              <a:buSzPts val="1800"/>
              <a:buFont typeface="Barlow Light"/>
              <a:buNone/>
            </a:pPr>
            <a:r>
              <a:t/>
            </a:r>
            <a:endParaRPr sz="1400">
              <a:solidFill>
                <a:srgbClr val="0B5394"/>
              </a:solidFill>
              <a:latin typeface="Montserrat"/>
              <a:ea typeface="Montserrat"/>
              <a:cs typeface="Montserrat"/>
              <a:sym typeface="Montserrat"/>
            </a:endParaRPr>
          </a:p>
          <a:p>
            <a:pPr indent="0" lvl="0" marL="0" rtl="0" algn="ctr">
              <a:lnSpc>
                <a:spcPct val="100000"/>
              </a:lnSpc>
              <a:spcBef>
                <a:spcPts val="0"/>
              </a:spcBef>
              <a:spcAft>
                <a:spcPts val="0"/>
              </a:spcAft>
              <a:buClr>
                <a:schemeClr val="dk1"/>
              </a:buClr>
              <a:buSzPts val="1100"/>
              <a:buFont typeface="Arial"/>
              <a:buNone/>
            </a:pPr>
            <a:r>
              <a:rPr b="1" lang="tr-TR" sz="2400">
                <a:solidFill>
                  <a:srgbClr val="F25239"/>
                </a:solidFill>
                <a:highlight>
                  <a:srgbClr val="F5FAF3"/>
                </a:highlight>
              </a:rPr>
              <a:t>Unary Minus</a:t>
            </a:r>
            <a:endParaRPr b="1" sz="2400">
              <a:solidFill>
                <a:srgbClr val="F25239"/>
              </a:solidFill>
              <a:highlight>
                <a:srgbClr val="F5FAF3"/>
              </a:highlight>
            </a:endParaRPr>
          </a:p>
          <a:p>
            <a:pPr indent="0" lvl="0" marL="0" rtl="0" algn="just">
              <a:lnSpc>
                <a:spcPct val="100000"/>
              </a:lnSpc>
              <a:spcBef>
                <a:spcPts val="0"/>
              </a:spcBef>
              <a:spcAft>
                <a:spcPts val="0"/>
              </a:spcAft>
              <a:buClr>
                <a:schemeClr val="dk1"/>
              </a:buClr>
              <a:buSzPts val="1100"/>
              <a:buFont typeface="Arial"/>
              <a:buNone/>
            </a:pPr>
            <a:r>
              <a:rPr lang="tr-TR" sz="1200">
                <a:solidFill>
                  <a:schemeClr val="dk1"/>
                </a:solidFill>
                <a:highlight>
                  <a:srgbClr val="F5FAF3"/>
                </a:highlight>
              </a:rPr>
              <a:t>“</a:t>
            </a:r>
            <a:r>
              <a:rPr lang="tr-TR" sz="1450">
                <a:solidFill>
                  <a:srgbClr val="005000"/>
                </a:solidFill>
                <a:highlight>
                  <a:srgbClr val="F5FAF3"/>
                </a:highlight>
                <a:latin typeface="Courier New"/>
                <a:ea typeface="Courier New"/>
                <a:cs typeface="Courier New"/>
                <a:sym typeface="Courier New"/>
              </a:rPr>
              <a:t>-”</a:t>
            </a:r>
            <a:r>
              <a:rPr lang="tr-TR" sz="1200">
                <a:solidFill>
                  <a:schemeClr val="dk1"/>
                </a:solidFill>
                <a:highlight>
                  <a:srgbClr val="F5FAF3"/>
                </a:highlight>
              </a:rPr>
              <a:t> is used for two purposes. In some contexts, </a:t>
            </a:r>
            <a:r>
              <a:rPr lang="tr-TR" sz="1450">
                <a:solidFill>
                  <a:srgbClr val="005000"/>
                </a:solidFill>
                <a:highlight>
                  <a:srgbClr val="F5FAF3"/>
                </a:highlight>
                <a:latin typeface="Courier New"/>
                <a:ea typeface="Courier New"/>
                <a:cs typeface="Courier New"/>
                <a:sym typeface="Courier New"/>
              </a:rPr>
              <a:t>-</a:t>
            </a:r>
            <a:r>
              <a:rPr lang="tr-TR" sz="1200">
                <a:solidFill>
                  <a:schemeClr val="dk1"/>
                </a:solidFill>
                <a:highlight>
                  <a:srgbClr val="F5FAF3"/>
                </a:highlight>
              </a:rPr>
              <a:t> is the </a:t>
            </a:r>
            <a:r>
              <a:rPr b="1" lang="tr-TR" sz="1200">
                <a:solidFill>
                  <a:schemeClr val="dk1"/>
                </a:solidFill>
                <a:highlight>
                  <a:srgbClr val="F5FAF3"/>
                </a:highlight>
              </a:rPr>
              <a:t>unary minus</a:t>
            </a:r>
            <a:r>
              <a:rPr lang="tr-TR" sz="1200">
                <a:solidFill>
                  <a:schemeClr val="dk1"/>
                </a:solidFill>
                <a:highlight>
                  <a:srgbClr val="F5FAF3"/>
                </a:highlight>
              </a:rPr>
              <a:t> operator. In other contexts, </a:t>
            </a:r>
            <a:r>
              <a:rPr lang="tr-TR" sz="1450">
                <a:solidFill>
                  <a:srgbClr val="005000"/>
                </a:solidFill>
                <a:highlight>
                  <a:srgbClr val="F5FAF3"/>
                </a:highlight>
                <a:latin typeface="Courier New"/>
                <a:ea typeface="Courier New"/>
                <a:cs typeface="Courier New"/>
                <a:sym typeface="Courier New"/>
              </a:rPr>
              <a:t>-</a:t>
            </a:r>
            <a:r>
              <a:rPr lang="tr-TR" sz="1200">
                <a:solidFill>
                  <a:schemeClr val="dk1"/>
                </a:solidFill>
                <a:highlight>
                  <a:srgbClr val="F5FAF3"/>
                </a:highlight>
              </a:rPr>
              <a:t> is the </a:t>
            </a:r>
            <a:r>
              <a:rPr b="1" lang="tr-TR" sz="1200">
                <a:solidFill>
                  <a:schemeClr val="dk1"/>
                </a:solidFill>
                <a:highlight>
                  <a:srgbClr val="F5FAF3"/>
                </a:highlight>
              </a:rPr>
              <a:t>subtraction</a:t>
            </a:r>
            <a:r>
              <a:rPr lang="tr-TR" sz="1200">
                <a:solidFill>
                  <a:schemeClr val="dk1"/>
                </a:solidFill>
                <a:highlight>
                  <a:srgbClr val="F5FAF3"/>
                </a:highlight>
              </a:rPr>
              <a:t> operator.</a:t>
            </a:r>
            <a:endParaRPr sz="1200">
              <a:solidFill>
                <a:schemeClr val="dk1"/>
              </a:solidFill>
              <a:highlight>
                <a:srgbClr val="F5FAF3"/>
              </a:highlight>
            </a:endParaRPr>
          </a:p>
          <a:p>
            <a:pPr indent="0" lvl="0" marL="0" rtl="0" algn="just">
              <a:lnSpc>
                <a:spcPct val="100000"/>
              </a:lnSpc>
              <a:spcBef>
                <a:spcPts val="0"/>
              </a:spcBef>
              <a:spcAft>
                <a:spcPts val="0"/>
              </a:spcAft>
              <a:buClr>
                <a:schemeClr val="dk1"/>
              </a:buClr>
              <a:buSzPts val="1100"/>
              <a:buFont typeface="Arial"/>
              <a:buNone/>
            </a:pPr>
            <a:r>
              <a:rPr lang="tr-TR" sz="1200">
                <a:solidFill>
                  <a:schemeClr val="dk1"/>
                </a:solidFill>
                <a:highlight>
                  <a:srgbClr val="F5FAF3"/>
                </a:highlight>
              </a:rPr>
              <a:t>The unary minus is used to show a negative number. For example:</a:t>
            </a:r>
            <a:endParaRPr sz="1200">
              <a:solidFill>
                <a:schemeClr val="dk1"/>
              </a:solidFill>
              <a:highlight>
                <a:srgbClr val="F5FAF3"/>
              </a:highlight>
            </a:endParaRPr>
          </a:p>
          <a:p>
            <a:pPr indent="0" lvl="0" marL="0" rtl="0" algn="l">
              <a:lnSpc>
                <a:spcPct val="100000"/>
              </a:lnSpc>
              <a:spcBef>
                <a:spcPts val="0"/>
              </a:spcBef>
              <a:spcAft>
                <a:spcPts val="0"/>
              </a:spcAft>
              <a:buClr>
                <a:srgbClr val="00B5DD"/>
              </a:buClr>
              <a:buSzPts val="1800"/>
              <a:buFont typeface="Barlow Light"/>
              <a:buNone/>
            </a:pPr>
            <a:r>
              <a:rPr lang="tr-TR" sz="1200">
                <a:solidFill>
                  <a:schemeClr val="dk1"/>
                </a:solidFill>
                <a:highlight>
                  <a:srgbClr val="F5FAF3"/>
                </a:highlight>
                <a:latin typeface="Courier New"/>
                <a:ea typeface="Courier New"/>
                <a:cs typeface="Courier New"/>
                <a:sym typeface="Courier New"/>
              </a:rPr>
              <a:t>-97.34</a:t>
            </a:r>
            <a:endParaRPr sz="1200">
              <a:solidFill>
                <a:schemeClr val="dk1"/>
              </a:solidFill>
              <a:highlight>
                <a:srgbClr val="F5FAF3"/>
              </a:highlight>
              <a:latin typeface="Courier New"/>
              <a:ea typeface="Courier New"/>
              <a:cs typeface="Courier New"/>
              <a:sym typeface="Courier New"/>
            </a:endParaRPr>
          </a:p>
          <a:p>
            <a:pPr indent="0" lvl="0" marL="304800" marR="304800" rtl="0" algn="l">
              <a:lnSpc>
                <a:spcPct val="100000"/>
              </a:lnSpc>
              <a:spcBef>
                <a:spcPts val="0"/>
              </a:spcBef>
              <a:spcAft>
                <a:spcPts val="0"/>
              </a:spcAft>
              <a:buClr>
                <a:schemeClr val="dk1"/>
              </a:buClr>
              <a:buSzPts val="1100"/>
              <a:buFont typeface="Arial"/>
              <a:buNone/>
            </a:pPr>
            <a:r>
              <a:t/>
            </a:r>
            <a:endParaRPr sz="1200">
              <a:solidFill>
                <a:schemeClr val="dk1"/>
              </a:solidFill>
              <a:highlight>
                <a:srgbClr val="F5FAF3"/>
              </a:highlight>
              <a:latin typeface="Courier New"/>
              <a:ea typeface="Courier New"/>
              <a:cs typeface="Courier New"/>
              <a:sym typeface="Courier New"/>
            </a:endParaRPr>
          </a:p>
          <a:p>
            <a:pPr indent="0" lvl="0" marL="0" rtl="0" algn="just">
              <a:lnSpc>
                <a:spcPct val="100000"/>
              </a:lnSpc>
              <a:spcBef>
                <a:spcPts val="0"/>
              </a:spcBef>
              <a:spcAft>
                <a:spcPts val="0"/>
              </a:spcAft>
              <a:buClr>
                <a:schemeClr val="dk1"/>
              </a:buClr>
              <a:buSzPts val="1100"/>
              <a:buFont typeface="Arial"/>
              <a:buNone/>
            </a:pPr>
            <a:r>
              <a:rPr lang="tr-TR" sz="1200">
                <a:solidFill>
                  <a:schemeClr val="dk1"/>
                </a:solidFill>
                <a:highlight>
                  <a:srgbClr val="F5FAF3"/>
                </a:highlight>
              </a:rPr>
              <a:t>means "negative ninety seven point thirty four." The subtraction operator is used to show a subtraction of one number from another. For example:</a:t>
            </a:r>
            <a:endParaRPr sz="1200">
              <a:solidFill>
                <a:schemeClr val="dk1"/>
              </a:solidFill>
              <a:highlight>
                <a:srgbClr val="F5FAF3"/>
              </a:highlight>
            </a:endParaRPr>
          </a:p>
          <a:p>
            <a:pPr indent="0" lvl="0" marL="0" rtl="0" algn="l">
              <a:lnSpc>
                <a:spcPct val="100000"/>
              </a:lnSpc>
              <a:spcBef>
                <a:spcPts val="0"/>
              </a:spcBef>
              <a:spcAft>
                <a:spcPts val="0"/>
              </a:spcAft>
              <a:buClr>
                <a:srgbClr val="00B5DD"/>
              </a:buClr>
              <a:buSzPts val="1800"/>
              <a:buFont typeface="Barlow Light"/>
              <a:buNone/>
            </a:pPr>
            <a:r>
              <a:rPr lang="tr-TR" sz="1200">
                <a:solidFill>
                  <a:schemeClr val="dk1"/>
                </a:solidFill>
                <a:highlight>
                  <a:srgbClr val="F5FAF3"/>
                </a:highlight>
                <a:latin typeface="Courier New"/>
                <a:ea typeface="Courier New"/>
                <a:cs typeface="Courier New"/>
                <a:sym typeface="Courier New"/>
              </a:rPr>
              <a:t>95 - 12</a:t>
            </a:r>
            <a:endParaRPr sz="1200">
              <a:solidFill>
                <a:schemeClr val="dk1"/>
              </a:solidFill>
              <a:highlight>
                <a:srgbClr val="F5FAF3"/>
              </a:highlight>
              <a:latin typeface="Courier New"/>
              <a:ea typeface="Courier New"/>
              <a:cs typeface="Courier New"/>
              <a:sym typeface="Courier New"/>
            </a:endParaRPr>
          </a:p>
          <a:p>
            <a:pPr indent="0" lvl="0" marL="304800" marR="304800" rtl="0" algn="l">
              <a:lnSpc>
                <a:spcPct val="100000"/>
              </a:lnSpc>
              <a:spcBef>
                <a:spcPts val="0"/>
              </a:spcBef>
              <a:spcAft>
                <a:spcPts val="0"/>
              </a:spcAft>
              <a:buClr>
                <a:schemeClr val="dk1"/>
              </a:buClr>
              <a:buSzPts val="1100"/>
              <a:buFont typeface="Arial"/>
              <a:buNone/>
            </a:pPr>
            <a:r>
              <a:t/>
            </a:r>
            <a:endParaRPr sz="1200">
              <a:solidFill>
                <a:schemeClr val="dk1"/>
              </a:solidFill>
              <a:highlight>
                <a:srgbClr val="F5FAF3"/>
              </a:highlight>
              <a:latin typeface="Courier New"/>
              <a:ea typeface="Courier New"/>
              <a:cs typeface="Courier New"/>
              <a:sym typeface="Courier New"/>
            </a:endParaRPr>
          </a:p>
          <a:p>
            <a:pPr indent="0" lvl="0" marL="0" rtl="0" algn="just">
              <a:lnSpc>
                <a:spcPct val="100000"/>
              </a:lnSpc>
              <a:spcBef>
                <a:spcPts val="0"/>
              </a:spcBef>
              <a:spcAft>
                <a:spcPts val="0"/>
              </a:spcAft>
              <a:buClr>
                <a:schemeClr val="dk1"/>
              </a:buClr>
              <a:buSzPts val="1100"/>
              <a:buFont typeface="Arial"/>
              <a:buNone/>
            </a:pPr>
            <a:r>
              <a:rPr lang="tr-TR" sz="1200">
                <a:solidFill>
                  <a:schemeClr val="dk1"/>
                </a:solidFill>
                <a:highlight>
                  <a:srgbClr val="F5FAF3"/>
                </a:highlight>
              </a:rPr>
              <a:t>asks for 12 to be subtracted from 95.</a:t>
            </a:r>
            <a:endParaRPr sz="1200">
              <a:solidFill>
                <a:schemeClr val="dk1"/>
              </a:solidFill>
              <a:highlight>
                <a:srgbClr val="F5FAF3"/>
              </a:highlight>
            </a:endParaRPr>
          </a:p>
          <a:p>
            <a:pPr indent="0" lvl="0" marL="0" rtl="0" algn="just">
              <a:lnSpc>
                <a:spcPct val="100000"/>
              </a:lnSpc>
              <a:spcBef>
                <a:spcPts val="0"/>
              </a:spcBef>
              <a:spcAft>
                <a:spcPts val="0"/>
              </a:spcAft>
              <a:buClr>
                <a:schemeClr val="dk1"/>
              </a:buClr>
              <a:buSzPts val="1100"/>
              <a:buFont typeface="Arial"/>
              <a:buNone/>
            </a:pPr>
            <a:r>
              <a:rPr lang="tr-TR" sz="1200">
                <a:solidFill>
                  <a:schemeClr val="dk1"/>
                </a:solidFill>
                <a:highlight>
                  <a:srgbClr val="F5FAF3"/>
                </a:highlight>
              </a:rPr>
              <a:t>The </a:t>
            </a:r>
            <a:r>
              <a:rPr lang="tr-TR" sz="1200" u="sng">
                <a:solidFill>
                  <a:schemeClr val="dk1"/>
                </a:solidFill>
                <a:highlight>
                  <a:srgbClr val="F5FAF3"/>
                </a:highlight>
              </a:rPr>
              <a:t>unary minus</a:t>
            </a:r>
            <a:r>
              <a:rPr lang="tr-TR" sz="1200">
                <a:solidFill>
                  <a:schemeClr val="dk1"/>
                </a:solidFill>
                <a:highlight>
                  <a:srgbClr val="F5FAF3"/>
                </a:highlight>
              </a:rPr>
              <a:t> operator has high precedence. Addition and subtraction have </a:t>
            </a:r>
            <a:r>
              <a:rPr lang="tr-TR" sz="1200" u="sng">
                <a:solidFill>
                  <a:schemeClr val="dk1"/>
                </a:solidFill>
                <a:highlight>
                  <a:srgbClr val="F5FAF3"/>
                </a:highlight>
              </a:rPr>
              <a:t>low</a:t>
            </a:r>
            <a:r>
              <a:rPr lang="tr-TR" sz="1200">
                <a:solidFill>
                  <a:schemeClr val="dk1"/>
                </a:solidFill>
                <a:highlight>
                  <a:srgbClr val="F5FAF3"/>
                </a:highlight>
              </a:rPr>
              <a:t> precedence. For example</a:t>
            </a:r>
            <a:endParaRPr sz="1200">
              <a:solidFill>
                <a:schemeClr val="dk1"/>
              </a:solidFill>
              <a:highlight>
                <a:srgbClr val="F5FAF3"/>
              </a:highlight>
            </a:endParaRPr>
          </a:p>
          <a:p>
            <a:pPr indent="0" lvl="0" marL="0" rtl="0" algn="l">
              <a:lnSpc>
                <a:spcPct val="100000"/>
              </a:lnSpc>
              <a:spcBef>
                <a:spcPts val="0"/>
              </a:spcBef>
              <a:spcAft>
                <a:spcPts val="0"/>
              </a:spcAft>
              <a:buClr>
                <a:srgbClr val="00B5DD"/>
              </a:buClr>
              <a:buSzPts val="1800"/>
              <a:buFont typeface="Barlow Light"/>
              <a:buNone/>
            </a:pPr>
            <a:r>
              <a:rPr lang="tr-TR" sz="1200">
                <a:solidFill>
                  <a:schemeClr val="dk1"/>
                </a:solidFill>
                <a:highlight>
                  <a:srgbClr val="F5FAF3"/>
                </a:highlight>
                <a:latin typeface="Courier New"/>
                <a:ea typeface="Courier New"/>
                <a:cs typeface="Courier New"/>
                <a:sym typeface="Courier New"/>
              </a:rPr>
              <a:t>-12 + 3</a:t>
            </a:r>
            <a:endParaRPr sz="1200">
              <a:solidFill>
                <a:schemeClr val="dk1"/>
              </a:solidFill>
              <a:highlight>
                <a:srgbClr val="F5FAF3"/>
              </a:highlight>
              <a:latin typeface="Courier New"/>
              <a:ea typeface="Courier New"/>
              <a:cs typeface="Courier New"/>
              <a:sym typeface="Courier New"/>
            </a:endParaRPr>
          </a:p>
          <a:p>
            <a:pPr indent="0" lvl="0" marL="304800" marR="304800" rtl="0" algn="l">
              <a:lnSpc>
                <a:spcPct val="100000"/>
              </a:lnSpc>
              <a:spcBef>
                <a:spcPts val="0"/>
              </a:spcBef>
              <a:spcAft>
                <a:spcPts val="0"/>
              </a:spcAft>
              <a:buClr>
                <a:schemeClr val="dk1"/>
              </a:buClr>
              <a:buSzPts val="1100"/>
              <a:buFont typeface="Arial"/>
              <a:buNone/>
            </a:pPr>
            <a:r>
              <a:t/>
            </a:r>
            <a:endParaRPr sz="1200">
              <a:solidFill>
                <a:schemeClr val="dk1"/>
              </a:solidFill>
              <a:highlight>
                <a:srgbClr val="F5FAF3"/>
              </a:highlight>
              <a:latin typeface="Courier New"/>
              <a:ea typeface="Courier New"/>
              <a:cs typeface="Courier New"/>
              <a:sym typeface="Courier New"/>
            </a:endParaRPr>
          </a:p>
          <a:p>
            <a:pPr indent="0" lvl="0" marL="0" rtl="0" algn="just">
              <a:lnSpc>
                <a:spcPct val="100000"/>
              </a:lnSpc>
              <a:spcBef>
                <a:spcPts val="0"/>
              </a:spcBef>
              <a:spcAft>
                <a:spcPts val="0"/>
              </a:spcAft>
              <a:buClr>
                <a:schemeClr val="dk1"/>
              </a:buClr>
              <a:buSzPts val="1100"/>
              <a:buFont typeface="Arial"/>
              <a:buNone/>
            </a:pPr>
            <a:r>
              <a:rPr lang="tr-TR" sz="1200">
                <a:solidFill>
                  <a:schemeClr val="dk1"/>
                </a:solidFill>
                <a:highlight>
                  <a:srgbClr val="F5FAF3"/>
                </a:highlight>
              </a:rPr>
              <a:t>means add 3 to negative 12 (resulting in -9). The unary minus is done first, so it applies only to the twelve.</a:t>
            </a:r>
            <a:endParaRPr sz="1200">
              <a:solidFill>
                <a:schemeClr val="dk1"/>
              </a:solidFill>
              <a:highlight>
                <a:srgbClr val="F5FAF3"/>
              </a:highlight>
            </a:endParaRPr>
          </a:p>
          <a:p>
            <a:pPr indent="0" lvl="0" marL="0" rtl="0" algn="just">
              <a:lnSpc>
                <a:spcPct val="100000"/>
              </a:lnSpc>
              <a:spcBef>
                <a:spcPts val="0"/>
              </a:spcBef>
              <a:spcAft>
                <a:spcPts val="0"/>
              </a:spcAft>
              <a:buClr>
                <a:schemeClr val="dk1"/>
              </a:buClr>
              <a:buSzPts val="1100"/>
              <a:buFont typeface="Arial"/>
              <a:buNone/>
            </a:pPr>
            <a:r>
              <a:rPr b="1" lang="tr-TR" sz="1200">
                <a:solidFill>
                  <a:schemeClr val="dk1"/>
                </a:solidFill>
                <a:highlight>
                  <a:srgbClr val="F5FAF3"/>
                </a:highlight>
              </a:rPr>
              <a:t>unary plus</a:t>
            </a:r>
            <a:r>
              <a:rPr lang="tr-TR" sz="1200">
                <a:solidFill>
                  <a:schemeClr val="dk1"/>
                </a:solidFill>
                <a:highlight>
                  <a:srgbClr val="F5FAF3"/>
                </a:highlight>
              </a:rPr>
              <a:t> </a:t>
            </a:r>
            <a:r>
              <a:rPr lang="tr-TR" sz="1450">
                <a:solidFill>
                  <a:srgbClr val="005000"/>
                </a:solidFill>
                <a:highlight>
                  <a:srgbClr val="F5FAF3"/>
                </a:highlight>
                <a:latin typeface="Courier New"/>
                <a:ea typeface="Courier New"/>
                <a:cs typeface="Courier New"/>
                <a:sym typeface="Courier New"/>
              </a:rPr>
              <a:t>+</a:t>
            </a:r>
            <a:r>
              <a:rPr lang="tr-TR" sz="1200">
                <a:solidFill>
                  <a:schemeClr val="dk1"/>
                </a:solidFill>
                <a:highlight>
                  <a:srgbClr val="F5FAF3"/>
                </a:highlight>
              </a:rPr>
              <a:t> can be applied to a number to show that it is positive. It also has high precedence. It is rarely used.</a:t>
            </a:r>
            <a:endParaRPr sz="1400">
              <a:solidFill>
                <a:srgbClr val="0B5394"/>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latin typeface="Consolas"/>
              <a:ea typeface="Consolas"/>
              <a:cs typeface="Consolas"/>
              <a:sym typeface="Consola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1a29ca35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71a29ca35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t>So by keeping in mind this priorities, let’s solve this example </a:t>
            </a:r>
            <a:r>
              <a:rPr lang="tr-TR" sz="1400">
                <a:solidFill>
                  <a:srgbClr val="434343"/>
                </a:solidFill>
              </a:rPr>
              <a:t>Without using any Interpreter or IDLE, just calculate the result please in your mind.</a:t>
            </a:r>
            <a:endParaRPr sz="1400">
              <a:solidFill>
                <a:srgbClr val="434343"/>
              </a:solidFill>
            </a:endParaRPr>
          </a:p>
          <a:p>
            <a:pPr indent="0" lvl="0" marL="0" rtl="0" algn="l">
              <a:lnSpc>
                <a:spcPct val="100000"/>
              </a:lnSpc>
              <a:spcBef>
                <a:spcPts val="0"/>
              </a:spcBef>
              <a:spcAft>
                <a:spcPts val="0"/>
              </a:spcAft>
              <a:buSzPts val="1400"/>
              <a:buNone/>
            </a:pPr>
            <a:r>
              <a:rPr lang="tr-TR" sz="1400">
                <a:solidFill>
                  <a:srgbClr val="434343"/>
                </a:solidFill>
              </a:rPr>
              <a:t>I wanna see your responses via pear deck as well.</a:t>
            </a:r>
            <a:endParaRPr sz="1400">
              <a:solidFill>
                <a:srgbClr val="434343"/>
              </a:solidFill>
            </a:endParaRPr>
          </a:p>
          <a:p>
            <a:pPr indent="0" lvl="0" marL="0" rtl="0" algn="l">
              <a:lnSpc>
                <a:spcPct val="100000"/>
              </a:lnSpc>
              <a:spcBef>
                <a:spcPts val="0"/>
              </a:spcBef>
              <a:spcAft>
                <a:spcPts val="0"/>
              </a:spcAft>
              <a:buSzPts val="1400"/>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chemeClr val="dk1"/>
                </a:solidFill>
                <a:latin typeface="Consolas"/>
                <a:ea typeface="Consolas"/>
                <a:cs typeface="Consolas"/>
                <a:sym typeface="Consolas"/>
              </a:rPr>
              <a:t>a = (1 + 3 ) ** (2 ** (1 * 2 / 2) / 2)</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latin typeface="Consolas"/>
              <a:ea typeface="Consolas"/>
              <a:cs typeface="Consolas"/>
              <a:sym typeface="Consola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1a29ca35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71a29ca35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Let’s remember the </a:t>
            </a:r>
            <a:r>
              <a:rPr lang="tr-TR" sz="1400"/>
              <a:t>priorities</a:t>
            </a:r>
            <a:r>
              <a:rPr lang="tr-TR" sz="1400"/>
              <a:t> of </a:t>
            </a:r>
            <a:r>
              <a:rPr lang="tr-TR" sz="1400"/>
              <a:t>arithmetic</a:t>
            </a:r>
            <a:r>
              <a:rPr lang="tr-TR" sz="1400"/>
              <a:t> operations. First </a:t>
            </a:r>
            <a:r>
              <a:rPr lang="tr-TR" sz="1400"/>
              <a:t>parenthesis</a:t>
            </a:r>
            <a:r>
              <a:rPr lang="tr-TR" sz="1400"/>
              <a:t>. </a:t>
            </a:r>
            <a:endParaRPr sz="1400"/>
          </a:p>
          <a:p>
            <a:pPr indent="0" lvl="0" marL="0" rtl="0" algn="l">
              <a:lnSpc>
                <a:spcPct val="100000"/>
              </a:lnSpc>
              <a:spcBef>
                <a:spcPts val="0"/>
              </a:spcBef>
              <a:spcAft>
                <a:spcPts val="0"/>
              </a:spcAft>
              <a:buSzPts val="1400"/>
              <a:buNone/>
            </a:pPr>
            <a:r>
              <a:rPr lang="tr-TR" sz="1400"/>
              <a:t>so we have two to power of one division by two. Here, the priority belongs to power </a:t>
            </a:r>
            <a:r>
              <a:rPr lang="tr-TR" sz="1400"/>
              <a:t>operator</a:t>
            </a:r>
            <a:r>
              <a:rPr lang="tr-TR" sz="1400"/>
              <a:t>. So we calculate two to power of 1 and then we divide the result by two, so we calculated the big parenthesis and it becomes the power of the other small parenthesis which is four. so the result is four to power of float one</a:t>
            </a:r>
            <a:endParaRPr sz="1400"/>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Clr>
                <a:schemeClr val="dk1"/>
              </a:buClr>
              <a:buSzPts val="1100"/>
              <a:buFont typeface="Arial"/>
              <a:buNone/>
            </a:pPr>
            <a:r>
              <a:rPr lang="tr-TR" sz="1400">
                <a:solidFill>
                  <a:srgbClr val="3A3F50"/>
                </a:solidFill>
                <a:latin typeface="Consolas"/>
                <a:ea typeface="Consolas"/>
                <a:cs typeface="Consolas"/>
                <a:sym typeface="Consolas"/>
              </a:rPr>
              <a:t>a = (1 + 3 ) ** (2 ** (1 * 2 / 2) / 2)</a:t>
            </a:r>
            <a:endParaRPr sz="1400">
              <a:solidFill>
                <a:srgbClr val="3A3F5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3A3F50"/>
                </a:solidFill>
                <a:latin typeface="Consolas"/>
                <a:ea typeface="Consolas"/>
                <a:cs typeface="Consolas"/>
                <a:sym typeface="Consolas"/>
              </a:rPr>
              <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13cea604c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713cea604c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 </a:t>
            </a:r>
            <a:r>
              <a:rPr b="1" lang="tr-TR" sz="1400">
                <a:solidFill>
                  <a:srgbClr val="FF0000"/>
                </a:solidFill>
                <a:highlight>
                  <a:srgbClr val="EFEFEF"/>
                </a:highlight>
              </a:rPr>
              <a:t>\</a:t>
            </a:r>
            <a:r>
              <a:rPr lang="tr-TR" sz="1400">
                <a:solidFill>
                  <a:srgbClr val="434343"/>
                </a:solidFill>
              </a:rPr>
              <a:t> is a special sign used in expressions called </a:t>
            </a:r>
            <a:r>
              <a:rPr b="1" lang="tr-TR" sz="1400">
                <a:solidFill>
                  <a:srgbClr val="0B5394"/>
                </a:solidFill>
              </a:rPr>
              <a:t>escape sequences</a:t>
            </a:r>
            <a:r>
              <a:rPr lang="tr-TR" sz="1400">
                <a:solidFill>
                  <a:srgbClr val="434343"/>
                </a:solidFill>
              </a:rPr>
              <a:t>, which behaves according to the character immediately after 👉🏻 </a:t>
            </a:r>
            <a:r>
              <a:rPr b="1" lang="tr-TR" sz="1400">
                <a:solidFill>
                  <a:srgbClr val="FF0000"/>
                </a:solidFill>
                <a:highlight>
                  <a:srgbClr val="EFEFEF"/>
                </a:highlight>
              </a:rPr>
              <a:t>\</a:t>
            </a:r>
            <a:r>
              <a:rPr lang="tr-TR" sz="1400">
                <a:solidFill>
                  <a:srgbClr val="434343"/>
                </a:solidFill>
              </a:rPr>
              <a:t>. if a special character comes after backslash then python ignores the specification of this special character. Here are basic escape sequences in Python:</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e1a4524c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e1a4524c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434343"/>
              </a:solidFill>
              <a:latin typeface="Raleway"/>
              <a:ea typeface="Raleway"/>
              <a:cs typeface="Raleway"/>
              <a:sym typeface="Raleway"/>
            </a:endParaRPr>
          </a:p>
          <a:p>
            <a:pPr indent="0" lvl="0" marL="0" rtl="0" algn="l">
              <a:spcBef>
                <a:spcPts val="0"/>
              </a:spcBef>
              <a:spcAft>
                <a:spcPts val="0"/>
              </a:spcAft>
              <a:buNone/>
            </a:pPr>
            <a:r>
              <a:rPr lang="tr-TR" sz="1300">
                <a:solidFill>
                  <a:srgbClr val="434343"/>
                </a:solidFill>
                <a:latin typeface="Raleway"/>
                <a:ea typeface="Raleway"/>
                <a:cs typeface="Raleway"/>
                <a:sym typeface="Raleway"/>
              </a:rPr>
              <a:t>brainstorming....</a:t>
            </a:r>
            <a:endParaRPr sz="1300">
              <a:solidFill>
                <a:srgbClr val="434343"/>
              </a:solidFill>
              <a:latin typeface="Raleway"/>
              <a:ea typeface="Raleway"/>
              <a:cs typeface="Raleway"/>
              <a:sym typeface="Raleway"/>
            </a:endParaRPr>
          </a:p>
          <a:p>
            <a:pPr indent="0" lvl="0" marL="0" rtl="0" algn="l">
              <a:spcBef>
                <a:spcPts val="0"/>
              </a:spcBef>
              <a:spcAft>
                <a:spcPts val="0"/>
              </a:spcAft>
              <a:buNone/>
            </a:pPr>
            <a:r>
              <a:rPr lang="tr-TR" sz="1300">
                <a:solidFill>
                  <a:srgbClr val="434343"/>
                </a:solidFill>
                <a:latin typeface="Raleway"/>
                <a:ea typeface="Raleway"/>
                <a:cs typeface="Raleway"/>
                <a:sym typeface="Raleway"/>
              </a:rPr>
              <a:t>how this output displayed. examine them carefully</a:t>
            </a:r>
            <a:endParaRPr sz="1300">
              <a:solidFill>
                <a:srgbClr val="434343"/>
              </a:solidFill>
              <a:latin typeface="Raleway"/>
              <a:ea typeface="Raleway"/>
              <a:cs typeface="Raleway"/>
              <a:sym typeface="Raleway"/>
            </a:endParaRPr>
          </a:p>
          <a:p>
            <a:pPr indent="0" lvl="0" marL="0" rtl="0" algn="l">
              <a:spcBef>
                <a:spcPts val="0"/>
              </a:spcBef>
              <a:spcAft>
                <a:spcPts val="0"/>
              </a:spcAft>
              <a:buNone/>
            </a:pPr>
            <a:r>
              <a:t/>
            </a:r>
            <a:endParaRPr b="1" sz="1300" u="sng">
              <a:solidFill>
                <a:srgbClr val="434343"/>
              </a:solidFill>
              <a:latin typeface="Raleway"/>
              <a:ea typeface="Raleway"/>
              <a:cs typeface="Raleway"/>
              <a:sym typeface="Raleway"/>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'we are'</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'\boosting'</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'our'</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'\brotherhood'</a:t>
            </a:r>
            <a:r>
              <a:rPr lang="tr-TR" sz="1400">
                <a:solidFill>
                  <a:srgbClr val="434343"/>
                </a:solidFill>
                <a:latin typeface="Consolas"/>
                <a:ea typeface="Consolas"/>
                <a:cs typeface="Consolas"/>
                <a:sym typeface="Consolas"/>
              </a:rPr>
              <a:t>)</a:t>
            </a:r>
            <a:r>
              <a:rPr lang="tr-TR" sz="1400">
                <a:solidFill>
                  <a:srgbClr val="0000FF"/>
                </a:solidFill>
                <a:latin typeface="Consolas"/>
                <a:ea typeface="Consolas"/>
                <a:cs typeface="Consolas"/>
                <a:sym typeface="Consolas"/>
              </a:rPr>
              <a:t> </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'it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s essential to learn Python</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s libraries in IT World'</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'C:</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north pole</a:t>
            </a:r>
            <a:r>
              <a:rPr lang="tr-TR" sz="1400">
                <a:solidFill>
                  <a:srgbClr val="434343"/>
                </a:solidFill>
                <a:latin typeface="Consolas"/>
                <a:ea typeface="Consolas"/>
                <a:cs typeface="Consolas"/>
                <a:sym typeface="Consolas"/>
              </a:rPr>
              <a:t>\n</a:t>
            </a:r>
            <a:r>
              <a:rPr lang="tr-TR" sz="1400">
                <a:solidFill>
                  <a:srgbClr val="FF0000"/>
                </a:solidFill>
                <a:latin typeface="Consolas"/>
                <a:ea typeface="Consolas"/>
                <a:cs typeface="Consolas"/>
                <a:sym typeface="Consolas"/>
              </a:rPr>
              <a:t>oise_penguins.txt'</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solidFill>
                  <a:srgbClr val="FF0000"/>
                </a:solidFill>
                <a:latin typeface="Consolas"/>
                <a:ea typeface="Consolas"/>
                <a:cs typeface="Consolas"/>
                <a:sym typeface="Consolas"/>
              </a:rPr>
              <a:t>'first'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'second'</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'third'</a:t>
            </a:r>
            <a:r>
              <a:rPr lang="tr-TR" sz="1400">
                <a:solidFill>
                  <a:srgbClr val="434343"/>
                </a:solidFill>
                <a:latin typeface="Consolas"/>
                <a:ea typeface="Consolas"/>
                <a:cs typeface="Consolas"/>
                <a:sym typeface="Consolas"/>
              </a:rPr>
              <a:t>, sep=</a:t>
            </a:r>
            <a:r>
              <a:rPr lang="tr-TR" sz="1400">
                <a:solidFill>
                  <a:srgbClr val="FF0000"/>
                </a:solidFill>
                <a:latin typeface="Consolas"/>
                <a:ea typeface="Consolas"/>
                <a:cs typeface="Consolas"/>
                <a:sym typeface="Consolas"/>
              </a:rPr>
              <a:t>'</a:t>
            </a:r>
            <a:r>
              <a:rPr lang="tr-TR" sz="1400">
                <a:solidFill>
                  <a:srgbClr val="434343"/>
                </a:solidFill>
                <a:latin typeface="Consolas"/>
                <a:ea typeface="Consolas"/>
                <a:cs typeface="Consolas"/>
                <a:sym typeface="Consolas"/>
              </a:rPr>
              <a:t>\t</a:t>
            </a:r>
            <a:r>
              <a:rPr lang="tr-TR" sz="1400">
                <a:solidFill>
                  <a:srgbClr val="FF0000"/>
                </a:solidFill>
                <a:latin typeface="Consolas"/>
                <a:ea typeface="Consolas"/>
                <a:cs typeface="Consolas"/>
                <a:sym typeface="Consolas"/>
              </a:rPr>
              <a:t>'</a:t>
            </a:r>
            <a:r>
              <a:rPr lang="tr-TR" sz="1400">
                <a:solidFill>
                  <a:schemeClr val="dk1"/>
                </a:solidFill>
                <a:latin typeface="Consolas"/>
                <a:ea typeface="Consolas"/>
                <a:cs typeface="Consolas"/>
                <a:sym typeface="Consolas"/>
              </a:rPr>
              <a:t>)</a:t>
            </a:r>
            <a:endParaRPr sz="1000">
              <a:solidFill>
                <a:srgbClr val="434343"/>
              </a:solidFill>
              <a:latin typeface="Consolas"/>
              <a:ea typeface="Consolas"/>
              <a:cs typeface="Consolas"/>
              <a:sym typeface="Consolas"/>
            </a:endParaRPr>
          </a:p>
          <a:p>
            <a:pPr indent="0" lvl="0" marL="0" rtl="0" algn="l">
              <a:spcBef>
                <a:spcPts val="0"/>
              </a:spcBef>
              <a:spcAft>
                <a:spcPts val="0"/>
              </a:spcAft>
              <a:buNone/>
            </a:pPr>
            <a:r>
              <a:t/>
            </a:r>
            <a:endParaRPr b="1" sz="1300" u="sng">
              <a:solidFill>
                <a:srgbClr val="434343"/>
              </a:solidFill>
              <a:latin typeface="Raleway"/>
              <a:ea typeface="Raleway"/>
              <a:cs typeface="Raleway"/>
              <a:sym typeface="Raleway"/>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13cea604c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713cea604c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300" u="sng">
                <a:solidFill>
                  <a:srgbClr val="434343"/>
                </a:solidFill>
                <a:latin typeface="Raleway"/>
                <a:ea typeface="Raleway"/>
                <a:cs typeface="Raleway"/>
                <a:sym typeface="Raleway"/>
              </a:rPr>
              <a:t>brainstorming</a:t>
            </a:r>
            <a:r>
              <a:rPr lang="tr-TR" sz="1300" u="sng">
                <a:solidFill>
                  <a:srgbClr val="434343"/>
                </a:solidFill>
                <a:latin typeface="Raleway"/>
                <a:ea typeface="Raleway"/>
                <a:cs typeface="Raleway"/>
                <a:sym typeface="Raleway"/>
              </a:rPr>
              <a:t>....</a:t>
            </a:r>
            <a:endParaRPr sz="1300" u="sng">
              <a:solidFill>
                <a:srgbClr val="434343"/>
              </a:solidFill>
              <a:latin typeface="Raleway"/>
              <a:ea typeface="Raleway"/>
              <a:cs typeface="Raleway"/>
              <a:sym typeface="Raleway"/>
            </a:endParaRPr>
          </a:p>
          <a:p>
            <a:pPr indent="0" lvl="0" marL="0" rtl="0" algn="l">
              <a:spcBef>
                <a:spcPts val="0"/>
              </a:spcBef>
              <a:spcAft>
                <a:spcPts val="0"/>
              </a:spcAft>
              <a:buNone/>
            </a:pPr>
            <a:r>
              <a:rPr lang="tr-TR" sz="1300">
                <a:solidFill>
                  <a:srgbClr val="434343"/>
                </a:solidFill>
                <a:latin typeface="Raleway"/>
                <a:ea typeface="Raleway"/>
                <a:cs typeface="Raleway"/>
                <a:sym typeface="Raleway"/>
              </a:rPr>
              <a:t>how this output displayed. examine them carefully</a:t>
            </a:r>
            <a:endParaRPr sz="1300">
              <a:solidFill>
                <a:srgbClr val="434343"/>
              </a:solidFill>
              <a:latin typeface="Raleway"/>
              <a:ea typeface="Raleway"/>
              <a:cs typeface="Raleway"/>
              <a:sym typeface="Raleway"/>
            </a:endParaRPr>
          </a:p>
          <a:p>
            <a:pPr indent="0" lvl="0" marL="0" rtl="0" algn="l">
              <a:spcBef>
                <a:spcPts val="0"/>
              </a:spcBef>
              <a:spcAft>
                <a:spcPts val="0"/>
              </a:spcAft>
              <a:buNone/>
            </a:pPr>
            <a:r>
              <a:rPr lang="tr-TR" sz="1450">
                <a:solidFill>
                  <a:srgbClr val="373A3C"/>
                </a:solidFill>
                <a:highlight>
                  <a:srgbClr val="FFFFFF"/>
                </a:highlight>
              </a:rPr>
              <a:t>Normally when we use 👉🏻</a:t>
            </a:r>
            <a:r>
              <a:rPr lang="tr-TR" sz="1450">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inside the 👉🏻</a:t>
            </a:r>
            <a:r>
              <a:rPr lang="tr-TR" sz="1450">
                <a:solidFill>
                  <a:srgbClr val="FF0000"/>
                </a:solidFill>
                <a:highlight>
                  <a:srgbClr val="F0F0F0"/>
                </a:highlight>
                <a:latin typeface="Consolas"/>
                <a:ea typeface="Consolas"/>
                <a:cs typeface="Consolas"/>
                <a:sym typeface="Consolas"/>
              </a:rPr>
              <a:t>' '</a:t>
            </a:r>
            <a:r>
              <a:rPr lang="tr-TR" sz="1450">
                <a:solidFill>
                  <a:srgbClr val="373A3C"/>
                </a:solidFill>
                <a:highlight>
                  <a:srgbClr val="FFFFFF"/>
                </a:highlight>
              </a:rPr>
              <a:t>, Python will give error. Because single-quote in single quotes gives an error. But here, in the example below, 👉🏻</a:t>
            </a:r>
            <a:r>
              <a:rPr lang="tr-TR" sz="1450">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allows single-quote 👉🏻</a:t>
            </a:r>
            <a:r>
              <a:rPr lang="tr-TR" sz="1450">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to be ignored. So it gives no error.</a:t>
            </a:r>
            <a:endParaRPr sz="1300">
              <a:solidFill>
                <a:srgbClr val="434343"/>
              </a:solidFill>
              <a:latin typeface="Raleway"/>
              <a:ea typeface="Raleway"/>
              <a:cs typeface="Raleway"/>
              <a:sym typeface="Raleway"/>
            </a:endParaRPr>
          </a:p>
          <a:p>
            <a:pPr indent="0" lvl="0" marL="0" rtl="0" algn="l">
              <a:spcBef>
                <a:spcPts val="0"/>
              </a:spcBef>
              <a:spcAft>
                <a:spcPts val="0"/>
              </a:spcAft>
              <a:buNone/>
            </a:pPr>
            <a:r>
              <a:t/>
            </a:r>
            <a:endParaRPr sz="1300" u="sng">
              <a:solidFill>
                <a:srgbClr val="434343"/>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'we are'</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'\boosting'</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'our'</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'\brotherhood'</a:t>
            </a:r>
            <a:r>
              <a:rPr lang="tr-TR" sz="1400">
                <a:solidFill>
                  <a:srgbClr val="434343"/>
                </a:solidFill>
                <a:latin typeface="Consolas"/>
                <a:ea typeface="Consolas"/>
                <a:cs typeface="Consolas"/>
                <a:sym typeface="Consolas"/>
              </a:rPr>
              <a:t>)</a:t>
            </a:r>
            <a:r>
              <a:rPr lang="tr-TR" sz="1400">
                <a:solidFill>
                  <a:srgbClr val="0000FF"/>
                </a:solidFill>
                <a:latin typeface="Consolas"/>
                <a:ea typeface="Consolas"/>
                <a:cs typeface="Consolas"/>
                <a:sym typeface="Consolas"/>
              </a:rPr>
              <a:t> </a:t>
            </a:r>
            <a:endParaRPr sz="14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'it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s essential to learn Python</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s libraries in IT World'</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'C:</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north pole</a:t>
            </a:r>
            <a:r>
              <a:rPr lang="tr-TR" sz="1400">
                <a:solidFill>
                  <a:srgbClr val="434343"/>
                </a:solidFill>
                <a:latin typeface="Consolas"/>
                <a:ea typeface="Consolas"/>
                <a:cs typeface="Consolas"/>
                <a:sym typeface="Consolas"/>
              </a:rPr>
              <a:t>\n</a:t>
            </a:r>
            <a:r>
              <a:rPr lang="tr-TR" sz="1400">
                <a:solidFill>
                  <a:srgbClr val="FF0000"/>
                </a:solidFill>
                <a:latin typeface="Consolas"/>
                <a:ea typeface="Consolas"/>
                <a:cs typeface="Consolas"/>
                <a:sym typeface="Consolas"/>
              </a:rPr>
              <a:t>oise_penguins.txt'</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solidFill>
                  <a:srgbClr val="FF0000"/>
                </a:solidFill>
                <a:latin typeface="Consolas"/>
                <a:ea typeface="Consolas"/>
                <a:cs typeface="Consolas"/>
                <a:sym typeface="Consolas"/>
              </a:rPr>
              <a:t>'first'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'second'</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 'third'</a:t>
            </a:r>
            <a:r>
              <a:rPr lang="tr-TR" sz="1400">
                <a:solidFill>
                  <a:srgbClr val="434343"/>
                </a:solidFill>
                <a:latin typeface="Consolas"/>
                <a:ea typeface="Consolas"/>
                <a:cs typeface="Consolas"/>
                <a:sym typeface="Consolas"/>
              </a:rPr>
              <a:t>, sep=</a:t>
            </a:r>
            <a:r>
              <a:rPr lang="tr-TR" sz="1400">
                <a:solidFill>
                  <a:srgbClr val="FF0000"/>
                </a:solidFill>
                <a:latin typeface="Consolas"/>
                <a:ea typeface="Consolas"/>
                <a:cs typeface="Consolas"/>
                <a:sym typeface="Consolas"/>
              </a:rPr>
              <a:t>'</a:t>
            </a:r>
            <a:r>
              <a:rPr lang="tr-TR" sz="1400">
                <a:solidFill>
                  <a:srgbClr val="434343"/>
                </a:solidFill>
                <a:latin typeface="Consolas"/>
                <a:ea typeface="Consolas"/>
                <a:cs typeface="Consolas"/>
                <a:sym typeface="Consolas"/>
              </a:rPr>
              <a:t>\t</a:t>
            </a:r>
            <a:r>
              <a:rPr lang="tr-TR" sz="1400">
                <a:solidFill>
                  <a:srgbClr val="FF0000"/>
                </a:solidFill>
                <a:latin typeface="Consolas"/>
                <a:ea typeface="Consolas"/>
                <a:cs typeface="Consolas"/>
                <a:sym typeface="Consolas"/>
              </a:rPr>
              <a:t>'</a:t>
            </a:r>
            <a:r>
              <a:rPr lang="tr-TR" sz="1400">
                <a:solidFill>
                  <a:schemeClr val="dk1"/>
                </a:solidFill>
                <a:latin typeface="Consolas"/>
                <a:ea typeface="Consolas"/>
                <a:cs typeface="Consolas"/>
                <a:sym typeface="Consolas"/>
              </a:rPr>
              <a:t>)</a:t>
            </a:r>
            <a:endParaRPr sz="1000">
              <a:solidFill>
                <a:srgbClr val="434343"/>
              </a:solidFill>
              <a:latin typeface="Consolas"/>
              <a:ea typeface="Consolas"/>
              <a:cs typeface="Consolas"/>
              <a:sym typeface="Consola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d1513c0b2_0_5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dd1513c0b2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Hello. How are you guys. I see and follow your correspondence and messages from channels. I think you have achieved a very good Synergy. I follow your good work about your python assignments and your codes. Continue like this. interactive way of working together will be very useful to you. Believe it. ok anyway.</a:t>
            </a:r>
            <a:endParaRPr sz="1400"/>
          </a:p>
          <a:p>
            <a:pPr indent="0" lvl="0" marL="0" rtl="0" algn="l">
              <a:lnSpc>
                <a:spcPct val="100000"/>
              </a:lnSpc>
              <a:spcBef>
                <a:spcPts val="0"/>
              </a:spcBef>
              <a:spcAft>
                <a:spcPts val="0"/>
              </a:spcAft>
              <a:buSzPts val="1400"/>
              <a:buNone/>
            </a:pPr>
            <a:r>
              <a:rPr lang="tr-TR" sz="1400"/>
              <a:t>Yess. We keep learning data types. This time we are gonna go to deeper of Boolean types that you’ve learned. As I stated before, my friends, you have to learn this topic well. It is Really important python or even programming concept that you will deal with in your career.</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dd1513c0b2_0_8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8" name="Google Shape;738;gdd1513c0b2_0_8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So what we have here...</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dd1513c0b2_0_8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5" name="Google Shape;745;gdd1513c0b2_0_8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tr-TR" sz="1450">
                <a:solidFill>
                  <a:srgbClr val="373A3C"/>
                </a:solidFill>
                <a:highlight>
                  <a:srgbClr val="FFFFFF"/>
                </a:highlight>
              </a:rPr>
              <a:t>Let’s take a quick review, if you want. As we learned in the previous lesson boolean or </a:t>
            </a:r>
            <a:r>
              <a:rPr lang="tr-TR" sz="1450">
                <a:solidFill>
                  <a:srgbClr val="FF0000"/>
                </a:solidFill>
                <a:highlight>
                  <a:srgbClr val="F0F0F0"/>
                </a:highlight>
                <a:latin typeface="Consolas"/>
                <a:ea typeface="Consolas"/>
                <a:cs typeface="Consolas"/>
                <a:sym typeface="Consolas"/>
              </a:rPr>
              <a:t>bool</a:t>
            </a:r>
            <a:r>
              <a:rPr lang="tr-TR" sz="1450">
                <a:solidFill>
                  <a:srgbClr val="373A3C"/>
                </a:solidFill>
                <a:highlight>
                  <a:srgbClr val="FFFFFF"/>
                </a:highlight>
              </a:rPr>
              <a:t> can only have two values. What were they? </a:t>
            </a:r>
            <a:r>
              <a:rPr lang="tr-TR" sz="1450">
                <a:solidFill>
                  <a:srgbClr val="FF0000"/>
                </a:solidFill>
                <a:highlight>
                  <a:srgbClr val="F0F0F0"/>
                </a:highlight>
                <a:latin typeface="Consolas"/>
                <a:ea typeface="Consolas"/>
                <a:cs typeface="Consolas"/>
                <a:sym typeface="Consolas"/>
              </a:rPr>
              <a:t>True</a:t>
            </a:r>
            <a:r>
              <a:rPr lang="tr-TR" sz="1450">
                <a:solidFill>
                  <a:srgbClr val="373A3C"/>
                </a:solidFill>
                <a:highlight>
                  <a:srgbClr val="FFFFFF"/>
                </a:highlight>
              </a:rPr>
              <a:t> and </a:t>
            </a:r>
            <a:r>
              <a:rPr lang="tr-TR" sz="1450">
                <a:solidFill>
                  <a:srgbClr val="FF0000"/>
                </a:solidFill>
                <a:highlight>
                  <a:srgbClr val="F0F0F0"/>
                </a:highlight>
                <a:latin typeface="Consolas"/>
                <a:ea typeface="Consolas"/>
                <a:cs typeface="Consolas"/>
                <a:sym typeface="Consolas"/>
              </a:rPr>
              <a:t>False</a:t>
            </a:r>
            <a:r>
              <a:rPr lang="tr-TR" sz="1450">
                <a:solidFill>
                  <a:srgbClr val="373A3C"/>
                </a:solidFill>
                <a:highlight>
                  <a:srgbClr val="FFFFFF"/>
                </a:highlight>
              </a:rPr>
              <a:t>.</a:t>
            </a:r>
            <a:endParaRPr sz="1450">
              <a:solidFill>
                <a:srgbClr val="373A3C"/>
              </a:solidFill>
              <a:highlight>
                <a:srgbClr val="FFFFFF"/>
              </a:highlight>
            </a:endParaRPr>
          </a:p>
          <a:p>
            <a:pPr indent="0" lvl="0" marL="0" rtl="0" algn="l">
              <a:lnSpc>
                <a:spcPct val="115000"/>
              </a:lnSpc>
              <a:spcBef>
                <a:spcPts val="1200"/>
              </a:spcBef>
              <a:spcAft>
                <a:spcPts val="0"/>
              </a:spcAft>
              <a:buSzPts val="1100"/>
              <a:buNone/>
            </a:pPr>
            <a:r>
              <a:rPr lang="tr-TR" sz="1450">
                <a:solidFill>
                  <a:srgbClr val="373A3C"/>
                </a:solidFill>
                <a:highlight>
                  <a:srgbClr val="FFFFFF"/>
                </a:highlight>
              </a:rPr>
              <a:t>To put it easily, we can say that </a:t>
            </a:r>
            <a:r>
              <a:rPr lang="tr-TR" sz="1450">
                <a:solidFill>
                  <a:srgbClr val="FF0000"/>
                </a:solidFill>
                <a:highlight>
                  <a:srgbClr val="F0F0F0"/>
                </a:highlight>
                <a:latin typeface="Consolas"/>
                <a:ea typeface="Consolas"/>
                <a:cs typeface="Consolas"/>
                <a:sym typeface="Consolas"/>
              </a:rPr>
              <a:t>bool</a:t>
            </a:r>
            <a:r>
              <a:rPr lang="tr-TR" sz="1450">
                <a:solidFill>
                  <a:srgbClr val="373A3C"/>
                </a:solidFill>
                <a:highlight>
                  <a:srgbClr val="FFFFFF"/>
                </a:highlight>
              </a:rPr>
              <a:t> represent 1 and 0. let me put it in a different word, yes &amp; no or exist &amp; nonexistent can be expressed by </a:t>
            </a:r>
            <a:r>
              <a:rPr lang="tr-TR" sz="1450">
                <a:solidFill>
                  <a:srgbClr val="FF0000"/>
                </a:solidFill>
                <a:highlight>
                  <a:srgbClr val="F0F0F0"/>
                </a:highlight>
                <a:latin typeface="Consolas"/>
                <a:ea typeface="Consolas"/>
                <a:cs typeface="Consolas"/>
                <a:sym typeface="Consolas"/>
              </a:rPr>
              <a:t>bool</a:t>
            </a:r>
            <a:r>
              <a:rPr lang="tr-TR" sz="1450">
                <a:solidFill>
                  <a:srgbClr val="373A3C"/>
                </a:solidFill>
                <a:highlight>
                  <a:srgbClr val="FFFFFF"/>
                </a:highlight>
              </a:rPr>
              <a:t> type.</a:t>
            </a:r>
            <a:endParaRPr sz="1450">
              <a:solidFill>
                <a:srgbClr val="373A3C"/>
              </a:solidFill>
              <a:highlight>
                <a:srgbClr val="FFFFFF"/>
              </a:highlight>
            </a:endParaRPr>
          </a:p>
          <a:p>
            <a:pPr indent="0" lvl="0" marL="0" rtl="0" algn="l">
              <a:lnSpc>
                <a:spcPct val="115000"/>
              </a:lnSpc>
              <a:spcBef>
                <a:spcPts val="1200"/>
              </a:spcBef>
              <a:spcAft>
                <a:spcPts val="0"/>
              </a:spcAft>
              <a:buSzPts val="1100"/>
              <a:buNone/>
            </a:pPr>
            <a:r>
              <a:rPr lang="tr-TR" sz="1450">
                <a:solidFill>
                  <a:srgbClr val="373A3C"/>
                </a:solidFill>
                <a:highlight>
                  <a:srgbClr val="FFFFFF"/>
                </a:highlight>
              </a:rPr>
              <a:t>For example, let's define a variable as to whether students have passed a course. Let the variable be called </a:t>
            </a:r>
            <a:r>
              <a:rPr lang="tr-TR" sz="1450">
                <a:solidFill>
                  <a:srgbClr val="FF0000"/>
                </a:solidFill>
                <a:highlight>
                  <a:srgbClr val="F0F0F0"/>
                </a:highlight>
                <a:latin typeface="Consolas"/>
                <a:ea typeface="Consolas"/>
                <a:cs typeface="Consolas"/>
                <a:sym typeface="Consolas"/>
              </a:rPr>
              <a:t>is_pass</a:t>
            </a:r>
            <a:r>
              <a:rPr lang="tr-TR" sz="1450">
                <a:solidFill>
                  <a:srgbClr val="373A3C"/>
                </a:solidFill>
                <a:highlight>
                  <a:srgbClr val="FFFFFF"/>
                </a:highlight>
              </a:rPr>
              <a:t>. Then;</a:t>
            </a:r>
            <a:endParaRPr sz="1450">
              <a:solidFill>
                <a:srgbClr val="373A3C"/>
              </a:solidFill>
              <a:highlight>
                <a:srgbClr val="FFFFFF"/>
              </a:highlight>
            </a:endParaRPr>
          </a:p>
          <a:p>
            <a:pPr indent="0" lvl="0" marL="203200" marR="279400" rtl="0" algn="l">
              <a:lnSpc>
                <a:spcPct val="115000"/>
              </a:lnSpc>
              <a:spcBef>
                <a:spcPts val="1200"/>
              </a:spcBef>
              <a:spcAft>
                <a:spcPts val="0"/>
              </a:spcAft>
              <a:buSzPts val="1100"/>
              <a:buNone/>
            </a:pPr>
            <a:r>
              <a:rPr lang="tr-TR" sz="1450">
                <a:solidFill>
                  <a:srgbClr val="4A1E1E"/>
                </a:solidFill>
                <a:highlight>
                  <a:srgbClr val="FFFFFF"/>
                </a:highlight>
              </a:rPr>
              <a:t>If you pass the course : </a:t>
            </a:r>
            <a:r>
              <a:rPr lang="tr-TR" sz="1450">
                <a:solidFill>
                  <a:srgbClr val="FF0000"/>
                </a:solidFill>
                <a:highlight>
                  <a:srgbClr val="F0F0F0"/>
                </a:highlight>
                <a:latin typeface="Consolas"/>
                <a:ea typeface="Consolas"/>
                <a:cs typeface="Consolas"/>
                <a:sym typeface="Consolas"/>
              </a:rPr>
              <a:t>is_pass = True</a:t>
            </a:r>
            <a:r>
              <a:rPr lang="tr-TR" sz="1450">
                <a:solidFill>
                  <a:srgbClr val="4A1E1E"/>
                </a:solidFill>
                <a:highlight>
                  <a:srgbClr val="FFFFFF"/>
                </a:highlight>
              </a:rPr>
              <a:t>,</a:t>
            </a:r>
            <a:endParaRPr sz="1450">
              <a:solidFill>
                <a:srgbClr val="4A1E1E"/>
              </a:solidFill>
              <a:highlight>
                <a:srgbClr val="FFFFFF"/>
              </a:highlight>
            </a:endParaRPr>
          </a:p>
          <a:p>
            <a:pPr indent="0" lvl="0" marL="203200" marR="279400" rtl="0" algn="l">
              <a:lnSpc>
                <a:spcPct val="115000"/>
              </a:lnSpc>
              <a:spcBef>
                <a:spcPts val="0"/>
              </a:spcBef>
              <a:spcAft>
                <a:spcPts val="0"/>
              </a:spcAft>
              <a:buClr>
                <a:schemeClr val="dk1"/>
              </a:buClr>
              <a:buSzPts val="1100"/>
              <a:buFont typeface="Arial"/>
              <a:buNone/>
            </a:pPr>
            <a:r>
              <a:rPr lang="tr-TR" sz="1450">
                <a:solidFill>
                  <a:srgbClr val="4A1E1E"/>
                </a:solidFill>
                <a:highlight>
                  <a:srgbClr val="FFFFFF"/>
                </a:highlight>
              </a:rPr>
              <a:t>If you did not pass the course : </a:t>
            </a:r>
            <a:r>
              <a:rPr lang="tr-TR" sz="1450">
                <a:solidFill>
                  <a:srgbClr val="FF0000"/>
                </a:solidFill>
                <a:highlight>
                  <a:srgbClr val="F0F0F0"/>
                </a:highlight>
                <a:latin typeface="Consolas"/>
                <a:ea typeface="Consolas"/>
                <a:cs typeface="Consolas"/>
                <a:sym typeface="Consolas"/>
              </a:rPr>
              <a:t>is_pass = False</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dd1513c0b2_0_8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dd1513c0b2_0_8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then. Let’s move on! What we have here is that Boolean Logic Expressions. My friends, these definitions are key knowledge for setting boolean algorithms in python. Let’s read them together one by one. and operator : if there is no false then the last expression is your result. if there are any false, which means at least one false then the first false is your result. how it works we are gonna see in jupyter soon. let’s jump to or operator : it has opposite logic of and operator. that is : if all values is False then the result is the last one from left to right. if there there is any true value, the first True is your result.</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dd1513c0b2_0_8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gdd1513c0b2_0_8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logic = 'True' and 3 or not [] or 0</a:t>
            </a:r>
            <a:endParaRPr/>
          </a:p>
          <a:p>
            <a:pPr indent="0" lvl="0" marL="0" rtl="0" algn="l">
              <a:lnSpc>
                <a:spcPct val="100000"/>
              </a:lnSpc>
              <a:spcBef>
                <a:spcPts val="0"/>
              </a:spcBef>
              <a:spcAft>
                <a:spcPts val="0"/>
              </a:spcAft>
              <a:buSzPts val="1400"/>
              <a:buNone/>
            </a:pPr>
            <a:r>
              <a:rPr lang="tr-TR"/>
              <a:t>print(logic)</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dd1513c0b2_0_9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gdd1513c0b2_0_9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Yes my friend. Think of that we have all three boolean logic operator at a same time in a code line. How the python behave these operator is related to their priority. What I am trying to say is that they have order of priority.</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dd1513c0b2_0_9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1" name="Google Shape;781;gdd1513c0b2_0_9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latin typeface="Montserrat"/>
                <a:ea typeface="Montserrat"/>
                <a:cs typeface="Montserrat"/>
                <a:sym typeface="Montserrat"/>
              </a:rPr>
              <a:t>It is important to remember that, logical operators have a different priority and it has an effect on the order of evaluation.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dd1513c0b2_0_9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gdd1513c0b2_0_9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bool_var = False </a:t>
            </a:r>
            <a:r>
              <a:rPr lang="tr-TR" sz="1400">
                <a:solidFill>
                  <a:srgbClr val="0000FF"/>
                </a:solidFill>
                <a:latin typeface="Consolas"/>
                <a:ea typeface="Consolas"/>
                <a:cs typeface="Consolas"/>
                <a:sym typeface="Consolas"/>
              </a:rPr>
              <a:t>and</a:t>
            </a:r>
            <a:r>
              <a:rPr lang="tr-TR" sz="1400">
                <a:solidFill>
                  <a:srgbClr val="434343"/>
                </a:solidFill>
                <a:latin typeface="Consolas"/>
                <a:ea typeface="Consolas"/>
                <a:cs typeface="Consolas"/>
                <a:sym typeface="Consolas"/>
              </a:rPr>
              <a:t> </a:t>
            </a:r>
            <a:r>
              <a:rPr lang="tr-TR" sz="1400">
                <a:solidFill>
                  <a:srgbClr val="0000FF"/>
                </a:solidFill>
                <a:latin typeface="Consolas"/>
                <a:ea typeface="Consolas"/>
                <a:cs typeface="Consolas"/>
                <a:sym typeface="Consolas"/>
              </a:rPr>
              <a:t>not</a:t>
            </a:r>
            <a:r>
              <a:rPr lang="tr-TR" sz="1400">
                <a:solidFill>
                  <a:srgbClr val="434343"/>
                </a:solidFill>
                <a:latin typeface="Consolas"/>
                <a:ea typeface="Consolas"/>
                <a:cs typeface="Consolas"/>
                <a:sym typeface="Consolas"/>
              </a:rPr>
              <a:t> True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(bool_var)</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dd1513c0b2_0_9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8" name="Google Shape;798;gdd1513c0b2_0_9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bool_var = False </a:t>
            </a:r>
            <a:r>
              <a:rPr lang="tr-TR" sz="1400">
                <a:solidFill>
                  <a:srgbClr val="0000FF"/>
                </a:solidFill>
                <a:latin typeface="Consolas"/>
                <a:ea typeface="Consolas"/>
                <a:cs typeface="Consolas"/>
                <a:sym typeface="Consolas"/>
              </a:rPr>
              <a:t>and</a:t>
            </a:r>
            <a:r>
              <a:rPr lang="tr-TR" sz="1400">
                <a:solidFill>
                  <a:srgbClr val="434343"/>
                </a:solidFill>
                <a:latin typeface="Consolas"/>
                <a:ea typeface="Consolas"/>
                <a:cs typeface="Consolas"/>
                <a:sym typeface="Consolas"/>
              </a:rPr>
              <a:t> </a:t>
            </a:r>
            <a:r>
              <a:rPr lang="tr-TR" sz="1400">
                <a:solidFill>
                  <a:srgbClr val="0000FF"/>
                </a:solidFill>
                <a:latin typeface="Consolas"/>
                <a:ea typeface="Consolas"/>
                <a:cs typeface="Consolas"/>
                <a:sym typeface="Consolas"/>
              </a:rPr>
              <a:t>not</a:t>
            </a:r>
            <a:r>
              <a:rPr lang="tr-TR" sz="1400">
                <a:solidFill>
                  <a:srgbClr val="434343"/>
                </a:solidFill>
                <a:latin typeface="Consolas"/>
                <a:ea typeface="Consolas"/>
                <a:cs typeface="Consolas"/>
                <a:sym typeface="Consolas"/>
              </a:rPr>
              <a:t> True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(bool_var)</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dd1513c0b2_0_9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gdd1513c0b2_0_9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bool_var = False </a:t>
            </a:r>
            <a:r>
              <a:rPr lang="tr-TR" sz="1400">
                <a:solidFill>
                  <a:srgbClr val="0000FF"/>
                </a:solidFill>
                <a:latin typeface="Consolas"/>
                <a:ea typeface="Consolas"/>
                <a:cs typeface="Consolas"/>
                <a:sym typeface="Consolas"/>
              </a:rPr>
              <a:t>and</a:t>
            </a:r>
            <a:r>
              <a:rPr lang="tr-TR" sz="1400">
                <a:solidFill>
                  <a:srgbClr val="434343"/>
                </a:solidFill>
                <a:latin typeface="Consolas"/>
                <a:ea typeface="Consolas"/>
                <a:cs typeface="Consolas"/>
                <a:sym typeface="Consolas"/>
              </a:rPr>
              <a:t> </a:t>
            </a:r>
            <a:r>
              <a:rPr lang="tr-TR" sz="1400">
                <a:solidFill>
                  <a:srgbClr val="0000FF"/>
                </a:solidFill>
                <a:latin typeface="Consolas"/>
                <a:ea typeface="Consolas"/>
                <a:cs typeface="Consolas"/>
                <a:sym typeface="Consolas"/>
              </a:rPr>
              <a:t>not</a:t>
            </a:r>
            <a:r>
              <a:rPr lang="tr-TR" sz="1400">
                <a:solidFill>
                  <a:srgbClr val="434343"/>
                </a:solidFill>
                <a:latin typeface="Consolas"/>
                <a:ea typeface="Consolas"/>
                <a:cs typeface="Consolas"/>
                <a:sym typeface="Consolas"/>
              </a:rPr>
              <a:t> True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(bool_var)</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dd1513c0b2_0_9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2" name="Google Shape;822;gdd1513c0b2_0_9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bool_var = False </a:t>
            </a:r>
            <a:r>
              <a:rPr lang="tr-TR" sz="1400">
                <a:solidFill>
                  <a:srgbClr val="0000FF"/>
                </a:solidFill>
                <a:latin typeface="Consolas"/>
                <a:ea typeface="Consolas"/>
                <a:cs typeface="Consolas"/>
                <a:sym typeface="Consolas"/>
              </a:rPr>
              <a:t>and</a:t>
            </a:r>
            <a:r>
              <a:rPr lang="tr-TR" sz="1400">
                <a:solidFill>
                  <a:srgbClr val="434343"/>
                </a:solidFill>
                <a:latin typeface="Consolas"/>
                <a:ea typeface="Consolas"/>
                <a:cs typeface="Consolas"/>
                <a:sym typeface="Consolas"/>
              </a:rPr>
              <a:t> </a:t>
            </a:r>
            <a:r>
              <a:rPr lang="tr-TR" sz="1400">
                <a:solidFill>
                  <a:srgbClr val="0000FF"/>
                </a:solidFill>
                <a:latin typeface="Consolas"/>
                <a:ea typeface="Consolas"/>
                <a:cs typeface="Consolas"/>
                <a:sym typeface="Consolas"/>
              </a:rPr>
              <a:t>not</a:t>
            </a:r>
            <a:r>
              <a:rPr lang="tr-TR" sz="1400">
                <a:solidFill>
                  <a:srgbClr val="434343"/>
                </a:solidFill>
                <a:latin typeface="Consolas"/>
                <a:ea typeface="Consolas"/>
                <a:cs typeface="Consolas"/>
                <a:sym typeface="Consolas"/>
              </a:rPr>
              <a:t> True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(bool_var)</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dd1513c0b2_0_9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6" name="Google Shape;836;gdd1513c0b2_0_9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We have a single line boolean logic operator syntax here that you should have been familiar with it in pre-class content on lms. Let's follow the steps to see How we do that.</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dd1513c0b2_0_9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gdd1513c0b2_0_9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Now we came to another key point of boolean phenomenon in python. Truth values… So what is that? Did you get it from your pre-class contents?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50">
                <a:solidFill>
                  <a:srgbClr val="373A3C"/>
                </a:solidFill>
                <a:highlight>
                  <a:srgbClr val="FFFFFF"/>
                </a:highlight>
              </a:rPr>
              <a:t>In Python, there are almost all of the arithmetic operations we use in mathematics. They are so simple to use and we can also use these operations on almost all data types, including string. You are gonna see How we do that. it is obvious, right? then I want you to complete this interactive matching question then.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dd1513c0b2_0_9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9" name="Google Shape;849;gdd1513c0b2_0_9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Although Python has its own boolean data type, you know them which are True and False, we often use non-boolean values in logical operations.</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Now, my friends listen to me very carefully : The values of non-boolean types (integers, strings, etc.) are considered truthy or falsy when used with logical operations, depending on whether they are seen as </a:t>
            </a:r>
            <a:r>
              <a:rPr lang="tr-TR" sz="1400">
                <a:solidFill>
                  <a:srgbClr val="0000FF"/>
                </a:solidFill>
                <a:highlight>
                  <a:srgbClr val="EFEFEF"/>
                </a:highlight>
              </a:rPr>
              <a:t>True</a:t>
            </a:r>
            <a:r>
              <a:rPr lang="tr-TR" sz="1400">
                <a:solidFill>
                  <a:srgbClr val="434343"/>
                </a:solidFill>
              </a:rPr>
              <a:t> or </a:t>
            </a:r>
            <a:r>
              <a:rPr lang="tr-TR" sz="1400">
                <a:solidFill>
                  <a:srgbClr val="0000FF"/>
                </a:solidFill>
                <a:highlight>
                  <a:srgbClr val="EFEFEF"/>
                </a:highlight>
              </a:rPr>
              <a:t>False</a:t>
            </a:r>
            <a:r>
              <a:rPr lang="tr-TR" sz="1400">
                <a:solidFill>
                  <a:srgbClr val="434343"/>
                </a:solidFill>
              </a:rPr>
              <a:t> by the python interpreter.</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The values on the screen are considered falsy, in that they evaluate to </a:t>
            </a:r>
            <a:r>
              <a:rPr lang="tr-TR" sz="1400">
                <a:solidFill>
                  <a:srgbClr val="0000FF"/>
                </a:solidFill>
                <a:highlight>
                  <a:srgbClr val="EFEFEF"/>
                </a:highlight>
              </a:rPr>
              <a:t>False</a:t>
            </a:r>
            <a:r>
              <a:rPr lang="tr-TR" sz="1400">
                <a:solidFill>
                  <a:srgbClr val="434343"/>
                </a:solidFill>
              </a:rPr>
              <a:t> when applied to a boolean operator (</a:t>
            </a:r>
            <a:r>
              <a:rPr lang="tr-TR" sz="1400">
                <a:solidFill>
                  <a:srgbClr val="434343"/>
                </a:solidFill>
                <a:highlight>
                  <a:srgbClr val="EFEFEF"/>
                </a:highlight>
              </a:rPr>
              <a:t>and</a:t>
            </a:r>
            <a:r>
              <a:rPr lang="tr-TR" sz="1400">
                <a:solidFill>
                  <a:srgbClr val="434343"/>
                </a:solidFill>
              </a:rPr>
              <a:t>, </a:t>
            </a:r>
            <a:r>
              <a:rPr lang="tr-TR" sz="1400">
                <a:solidFill>
                  <a:srgbClr val="434343"/>
                </a:solidFill>
                <a:highlight>
                  <a:srgbClr val="EFEFEF"/>
                </a:highlight>
              </a:rPr>
              <a:t>or</a:t>
            </a:r>
            <a:r>
              <a:rPr lang="tr-TR" sz="1400">
                <a:solidFill>
                  <a:srgbClr val="434343"/>
                </a:solidFill>
              </a:rPr>
              <a:t>, </a:t>
            </a:r>
            <a:r>
              <a:rPr lang="tr-TR" sz="1400">
                <a:solidFill>
                  <a:srgbClr val="434343"/>
                </a:solidFill>
                <a:highlight>
                  <a:srgbClr val="EFEFEF"/>
                </a:highlight>
              </a:rPr>
              <a:t>not</a:t>
            </a:r>
            <a:r>
              <a:rPr lang="tr-TR" sz="1400">
                <a:solidFill>
                  <a:srgbClr val="434343"/>
                </a:solidFill>
              </a:rPr>
              <a:t>) Any remaining value other than these is considered as True in python.</a:t>
            </a:r>
            <a:endParaRPr sz="1400">
              <a:solidFill>
                <a:srgbClr val="434343"/>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dd1513c0b2_0_10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gdd1513c0b2_0_10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print(2 and </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hello world</a:t>
            </a:r>
            <a:r>
              <a:rPr lang="tr-TR" sz="1400">
                <a:latin typeface="Consolas"/>
                <a:ea typeface="Consolas"/>
                <a:cs typeface="Consolas"/>
                <a:sym typeface="Consolas"/>
              </a:rPr>
              <a:t>"</a:t>
            </a: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 and </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be happy!</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print(None and ())</a:t>
            </a:r>
            <a:endParaRPr sz="1400">
              <a:latin typeface="Consolas"/>
              <a:ea typeface="Consolas"/>
              <a:cs typeface="Consolas"/>
              <a:sym typeface="Consola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dd1513c0b2_0_10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5" name="Google Shape;865;gdd1513c0b2_0_10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print(2 and "hello world")</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 and "be happy!")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print(None and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dd1513c0b2_0_10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gdd1513c0b2_0_10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print(2 or </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hello world</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 or </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be happy!</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print(None or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 or 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print({0} or False)</a:t>
            </a:r>
            <a:endParaRPr sz="1400">
              <a:latin typeface="Consolas"/>
              <a:ea typeface="Consolas"/>
              <a:cs typeface="Consolas"/>
              <a:sym typeface="Consola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dd1513c0b2_0_10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gdd1513c0b2_0_10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print(2 or "hello world")</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 or "be happy!")</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print(None or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 or 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print({0} or False)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16b8d775ce3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9" name="Google Shape;889;g16b8d775ce3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as you already know, While explaining the subjects we will cover as a lesson, it is our primary method to explain directly through examples. So now, let's discuss this issue with examples.</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6b8d775ce3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7" name="Google Shape;897;g16b8d775ce3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You can access all elements of a string type data very easily. Accordance with the sequence of string letters, you can specify them from left to right in brackets. You can put the indices that you want to access to</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So what are the outputs. Let’s solve it together.</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fruit = </a:t>
            </a:r>
            <a:r>
              <a:rPr lang="tr-TR" sz="1050">
                <a:solidFill>
                  <a:srgbClr val="A31515"/>
                </a:solidFill>
                <a:highlight>
                  <a:srgbClr val="FFFFFE"/>
                </a:highlight>
                <a:latin typeface="Courier New"/>
                <a:ea typeface="Courier New"/>
                <a:cs typeface="Courier New"/>
                <a:sym typeface="Courier New"/>
              </a:rPr>
              <a:t>'Orange'</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'Word : '</a:t>
            </a:r>
            <a:r>
              <a:rPr lang="tr-TR" sz="1050">
                <a:solidFill>
                  <a:schemeClr val="dk1"/>
                </a:solidFill>
                <a:highlight>
                  <a:srgbClr val="FFFFFE"/>
                </a:highlight>
                <a:latin typeface="Courier New"/>
                <a:ea typeface="Courier New"/>
                <a:cs typeface="Courier New"/>
                <a:sym typeface="Courier New"/>
              </a:rPr>
              <a:t>, fruit)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'First letter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0</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'Second letter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1</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'3rd to 5th letters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2</a:t>
            </a:r>
            <a:r>
              <a:rPr lang="tr-TR" sz="1050">
                <a:solidFill>
                  <a:schemeClr val="dk1"/>
                </a:solidFill>
                <a:highlight>
                  <a:srgbClr val="FFFFFE"/>
                </a:highlight>
                <a:latin typeface="Courier New"/>
                <a:ea typeface="Courier New"/>
                <a:cs typeface="Courier New"/>
                <a:sym typeface="Courier New"/>
              </a:rPr>
              <a:t>:</a:t>
            </a:r>
            <a:r>
              <a:rPr lang="tr-TR" sz="1050">
                <a:solidFill>
                  <a:srgbClr val="09885A"/>
                </a:solidFill>
                <a:highlight>
                  <a:srgbClr val="FFFFFE"/>
                </a:highlight>
                <a:latin typeface="Courier New"/>
                <a:ea typeface="Courier New"/>
                <a:cs typeface="Courier New"/>
                <a:sym typeface="Courier New"/>
              </a:rPr>
              <a:t>5</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'Letters all after 3rd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2</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just">
              <a:lnSpc>
                <a:spcPct val="110000"/>
              </a:lnSpc>
              <a:spcBef>
                <a:spcPts val="600"/>
              </a:spcBef>
              <a:spcAft>
                <a:spcPts val="0"/>
              </a:spcAft>
              <a:buNone/>
            </a:pPr>
            <a:r>
              <a:t/>
            </a:r>
            <a:endParaRPr sz="1400">
              <a:solidFill>
                <a:srgbClr val="434343"/>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6b8d775ce3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5" name="Google Shape;905;g16b8d775ce3_0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when we run it, this is the output. Let’s examine the output line by line. == </a:t>
            </a:r>
            <a:r>
              <a:rPr b="1" lang="tr-TR" sz="1400"/>
              <a:t>next slide</a:t>
            </a:r>
            <a:r>
              <a:rPr lang="tr-TR" sz="1400"/>
              <a:t>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fruit = </a:t>
            </a:r>
            <a:r>
              <a:rPr lang="tr-TR" sz="1050">
                <a:solidFill>
                  <a:srgbClr val="A31515"/>
                </a:solidFill>
                <a:highlight>
                  <a:srgbClr val="FFFFFE"/>
                </a:highlight>
                <a:latin typeface="Courier New"/>
                <a:ea typeface="Courier New"/>
                <a:cs typeface="Courier New"/>
                <a:sym typeface="Courier New"/>
              </a:rPr>
              <a:t>'Orange'</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'Word : '</a:t>
            </a:r>
            <a:r>
              <a:rPr lang="tr-TR" sz="1050">
                <a:solidFill>
                  <a:schemeClr val="dk1"/>
                </a:solidFill>
                <a:highlight>
                  <a:srgbClr val="FFFFFE"/>
                </a:highlight>
                <a:latin typeface="Courier New"/>
                <a:ea typeface="Courier New"/>
                <a:cs typeface="Courier New"/>
                <a:sym typeface="Courier New"/>
              </a:rPr>
              <a:t>, fruit)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'First letter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0</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'Second letter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1</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'3rd to 5th letters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2</a:t>
            </a:r>
            <a:r>
              <a:rPr lang="tr-TR" sz="1050">
                <a:solidFill>
                  <a:schemeClr val="dk1"/>
                </a:solidFill>
                <a:highlight>
                  <a:srgbClr val="FFFFFE"/>
                </a:highlight>
                <a:latin typeface="Courier New"/>
                <a:ea typeface="Courier New"/>
                <a:cs typeface="Courier New"/>
                <a:sym typeface="Courier New"/>
              </a:rPr>
              <a:t>:</a:t>
            </a:r>
            <a:r>
              <a:rPr lang="tr-TR" sz="1050">
                <a:solidFill>
                  <a:srgbClr val="09885A"/>
                </a:solidFill>
                <a:highlight>
                  <a:srgbClr val="FFFFFE"/>
                </a:highlight>
                <a:latin typeface="Courier New"/>
                <a:ea typeface="Courier New"/>
                <a:cs typeface="Courier New"/>
                <a:sym typeface="Courier New"/>
              </a:rPr>
              <a:t>5</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'Letters all after 3rd : '</a:t>
            </a:r>
            <a:r>
              <a:rPr lang="tr-TR" sz="1050">
                <a:solidFill>
                  <a:schemeClr val="dk1"/>
                </a:solidFill>
                <a:highlight>
                  <a:srgbClr val="FFFFFE"/>
                </a:highlight>
                <a:latin typeface="Courier New"/>
                <a:ea typeface="Courier New"/>
                <a:cs typeface="Courier New"/>
                <a:sym typeface="Courier New"/>
              </a:rPr>
              <a:t>, fruit[</a:t>
            </a:r>
            <a:r>
              <a:rPr lang="tr-TR" sz="1050">
                <a:solidFill>
                  <a:srgbClr val="09885A"/>
                </a:solidFill>
                <a:highlight>
                  <a:srgbClr val="FFFFFE"/>
                </a:highlight>
                <a:latin typeface="Courier New"/>
                <a:ea typeface="Courier New"/>
                <a:cs typeface="Courier New"/>
                <a:sym typeface="Courier New"/>
              </a:rPr>
              <a:t>2</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6b8d775ce3_0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4" name="Google Shape;914;g16b8d775ce3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when we run it, this is the output. Let’s examine the output line by line. all the iterable values, which means separable into their elements, have indices. that is we can separate them into their elements. and the strings are iterable. so we can separate them as well. ok the first index is always starts from zero. do not confuse with the length of the iterables. did you know len function. did you studied it in pre-class? ok. len function returns the length of the iterables. in this case the length of this string is six, right? all indexing and slicing syntax are similar. we have start parameter, stop parameter and step parameter as well. it starts from start index, goes to stop minus one by step index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If we wanna print out the whole string, we simply call the variable name.</a:t>
            </a:r>
            <a:endParaRPr sz="1400"/>
          </a:p>
          <a:p>
            <a:pPr indent="0" lvl="0" marL="0" rtl="0" algn="l">
              <a:lnSpc>
                <a:spcPct val="100000"/>
              </a:lnSpc>
              <a:spcBef>
                <a:spcPts val="0"/>
              </a:spcBef>
              <a:spcAft>
                <a:spcPts val="0"/>
              </a:spcAft>
              <a:buSzPts val="1400"/>
              <a:buNone/>
            </a:pPr>
            <a:r>
              <a:rPr lang="tr-TR" sz="1400"/>
              <a:t>and if we wanna access and print out the first character of the string we put the first index which is zero, in a square bracket. in python we always use square bracket for accessing, indexing and slicing operations.</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When slicing a variable and doesn’t matter its type, I mean all the iterables, the stop index represents the end minus one. did i make myself clear?</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16b8d775ce3_0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5" name="Google Shape;925;g16b8d775ce3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You can use the </a:t>
            </a:r>
            <a:r>
              <a:rPr lang="tr-TR" sz="1400">
                <a:solidFill>
                  <a:srgbClr val="FF00FF"/>
                </a:solidFill>
                <a:highlight>
                  <a:srgbClr val="EFEFEF"/>
                </a:highlight>
              </a:rPr>
              <a:t>len</a:t>
            </a:r>
            <a:r>
              <a:rPr lang="tr-TR" sz="1400">
                <a:solidFill>
                  <a:srgbClr val="434343"/>
                </a:solidFill>
                <a:highlight>
                  <a:srgbClr val="EFEFEF"/>
                </a:highlight>
              </a:rPr>
              <a:t>()</a:t>
            </a:r>
            <a:r>
              <a:rPr lang="tr-TR" sz="1400">
                <a:solidFill>
                  <a:srgbClr val="434343"/>
                </a:solidFill>
              </a:rPr>
              <a:t> function to find out the length (number of characters) of a text or a variable of any iterable type. It returns an </a:t>
            </a:r>
            <a:r>
              <a:rPr lang="tr-TR" sz="1400">
                <a:solidFill>
                  <a:srgbClr val="434343"/>
                </a:solidFill>
                <a:highlight>
                  <a:srgbClr val="EFEFEF"/>
                </a:highlight>
              </a:rPr>
              <a:t>int</a:t>
            </a:r>
            <a:r>
              <a:rPr lang="tr-TR" sz="1400">
                <a:solidFill>
                  <a:srgbClr val="434343"/>
                </a:solidFill>
              </a:rPr>
              <a:t> type. it counts the elements of an iterable.</a:t>
            </a:r>
            <a:endParaRPr sz="1400">
              <a:solidFill>
                <a:srgbClr val="434343"/>
              </a:solidFill>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önce hatayı bulalım. çoğul...</a:t>
            </a:r>
            <a:endParaRPr sz="1400">
              <a:solidFill>
                <a:srgbClr val="434343"/>
              </a:solidFill>
            </a:endParaRPr>
          </a:p>
          <a:p>
            <a:pPr indent="0" lvl="0" marL="0" rtl="0" algn="l">
              <a:lnSpc>
                <a:spcPct val="135714"/>
              </a:lnSpc>
              <a:spcBef>
                <a:spcPts val="0"/>
              </a:spcBef>
              <a:spcAft>
                <a:spcPts val="0"/>
              </a:spcAft>
              <a:buClr>
                <a:schemeClr val="dk1"/>
              </a:buClr>
              <a:buSzPts val="1100"/>
              <a:buFont typeface="Arial"/>
              <a:buNone/>
            </a:pPr>
            <a:r>
              <a:rPr lang="tr-TR" sz="1050">
                <a:solidFill>
                  <a:srgbClr val="008000"/>
                </a:solidFill>
                <a:highlight>
                  <a:srgbClr val="FFFFFE"/>
                </a:highlight>
                <a:latin typeface="Courier New"/>
                <a:ea typeface="Courier New"/>
                <a:cs typeface="Courier New"/>
                <a:sym typeface="Courier New"/>
              </a:rPr>
              <a:t># find the error first!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vegetable = </a:t>
            </a:r>
            <a:r>
              <a:rPr lang="tr-TR" sz="1050">
                <a:solidFill>
                  <a:srgbClr val="A31515"/>
                </a:solidFill>
                <a:highlight>
                  <a:srgbClr val="FFFFFE"/>
                </a:highlight>
                <a:latin typeface="Courier New"/>
                <a:ea typeface="Courier New"/>
                <a:cs typeface="Courier New"/>
                <a:sym typeface="Courier New"/>
              </a:rPr>
              <a:t>"Tomato"</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'length of the word'</a:t>
            </a:r>
            <a:r>
              <a:rPr lang="tr-TR" sz="1050">
                <a:solidFill>
                  <a:schemeClr val="dk1"/>
                </a:solidFill>
                <a:highlight>
                  <a:srgbClr val="FFFFFE"/>
                </a:highlight>
                <a:latin typeface="Courier New"/>
                <a:ea typeface="Courier New"/>
                <a:cs typeface="Courier New"/>
                <a:sym typeface="Courier New"/>
              </a:rPr>
              <a:t>, vegetable, </a:t>
            </a:r>
            <a:r>
              <a:rPr lang="tr-TR" sz="1050">
                <a:solidFill>
                  <a:srgbClr val="A31515"/>
                </a:solidFill>
                <a:highlight>
                  <a:srgbClr val="FFFFFE"/>
                </a:highlight>
                <a:latin typeface="Courier New"/>
                <a:ea typeface="Courier New"/>
                <a:cs typeface="Courier New"/>
                <a:sym typeface="Courier New"/>
              </a:rPr>
              <a:t>"is : "</a:t>
            </a:r>
            <a:r>
              <a:rPr lang="tr-TR" sz="1050">
                <a:solidFill>
                  <a:schemeClr val="dk1"/>
                </a:solidFill>
                <a:highlight>
                  <a:srgbClr val="FFFFFE"/>
                </a:highlight>
                <a:latin typeface="Courier New"/>
                <a:ea typeface="Courier New"/>
                <a:cs typeface="Courier New"/>
                <a:sym typeface="Courier New"/>
              </a:rPr>
              <a:t>, </a:t>
            </a:r>
            <a:r>
              <a:rPr lang="tr-TR" sz="1050">
                <a:solidFill>
                  <a:srgbClr val="795E26"/>
                </a:solidFill>
                <a:highlight>
                  <a:srgbClr val="FFFFFE"/>
                </a:highlight>
                <a:latin typeface="Courier New"/>
                <a:ea typeface="Courier New"/>
                <a:cs typeface="Courier New"/>
                <a:sym typeface="Courier New"/>
              </a:rPr>
              <a:t>len</a:t>
            </a:r>
            <a:r>
              <a:rPr lang="tr-TR" sz="1050">
                <a:solidFill>
                  <a:schemeClr val="dk1"/>
                </a:solidFill>
                <a:highlight>
                  <a:srgbClr val="FFFFFE"/>
                </a:highlight>
                <a:latin typeface="Courier New"/>
                <a:ea typeface="Courier New"/>
                <a:cs typeface="Courier New"/>
                <a:sym typeface="Courier New"/>
              </a:rPr>
              <a:t>(vegetables))</a:t>
            </a:r>
            <a:endParaRPr sz="1050">
              <a:solidFill>
                <a:schemeClr val="dk1"/>
              </a:solidFill>
              <a:highlight>
                <a:srgbClr val="FFFFFE"/>
              </a:highlight>
              <a:latin typeface="Courier New"/>
              <a:ea typeface="Courier New"/>
              <a:cs typeface="Courier New"/>
              <a:sym typeface="Courier New"/>
            </a:endParaRPr>
          </a:p>
          <a:p>
            <a:pPr indent="0" lvl="0" marL="0" rtl="0" algn="just">
              <a:lnSpc>
                <a:spcPct val="110000"/>
              </a:lnSpc>
              <a:spcBef>
                <a:spcPts val="600"/>
              </a:spcBef>
              <a:spcAft>
                <a:spcPts val="0"/>
              </a:spcAft>
              <a:buNone/>
            </a:pPr>
            <a:r>
              <a:t/>
            </a:r>
            <a:endParaRPr sz="1400">
              <a:solidFill>
                <a:srgbClr val="434343"/>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13cea604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713cea60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Here are some mathematical operations with numbers</a:t>
            </a:r>
            <a:endParaRPr sz="1400"/>
          </a:p>
          <a:p>
            <a:pPr indent="0" lvl="0" marL="0" rtl="0" algn="l">
              <a:lnSpc>
                <a:spcPct val="100000"/>
              </a:lnSpc>
              <a:spcBef>
                <a:spcPts val="0"/>
              </a:spcBef>
              <a:spcAft>
                <a:spcPts val="0"/>
              </a:spcAft>
              <a:buSzPts val="1400"/>
              <a:buNone/>
            </a:pPr>
            <a:r>
              <a:rPr lang="tr-TR" sz="1400"/>
              <a:t>a hundred plus </a:t>
            </a:r>
            <a:r>
              <a:rPr lang="tr-TR" sz="1400"/>
              <a:t>forty</a:t>
            </a:r>
            <a:r>
              <a:rPr lang="tr-TR" sz="1400"/>
              <a:t> </a:t>
            </a:r>
            <a:r>
              <a:rPr lang="tr-TR" sz="1400"/>
              <a:t>five</a:t>
            </a:r>
            <a:endParaRPr sz="1400"/>
          </a:p>
          <a:p>
            <a:pPr indent="0" lvl="0" marL="0" rtl="0" algn="l">
              <a:lnSpc>
                <a:spcPct val="100000"/>
              </a:lnSpc>
              <a:spcBef>
                <a:spcPts val="0"/>
              </a:spcBef>
              <a:spcAft>
                <a:spcPts val="0"/>
              </a:spcAft>
              <a:buSzPts val="1400"/>
              <a:buNone/>
            </a:pPr>
            <a:r>
              <a:rPr lang="tr-TR" sz="1400"/>
              <a:t>five hundred minus sixty five… and it is used very often for selecting even and odd numbers..</a:t>
            </a:r>
            <a:endParaRPr sz="1400"/>
          </a:p>
          <a:p>
            <a:pPr indent="0" lvl="0" marL="0" rtl="0" algn="l">
              <a:lnSpc>
                <a:spcPct val="100000"/>
              </a:lnSpc>
              <a:spcBef>
                <a:spcPts val="0"/>
              </a:spcBef>
              <a:spcAft>
                <a:spcPts val="0"/>
              </a:spcAft>
              <a:buSzPts val="1400"/>
              <a:buNone/>
            </a:pPr>
            <a:r>
              <a:rPr lang="tr-TR" sz="1400"/>
              <a:t>twenty five times four is equals to one hundred</a:t>
            </a:r>
            <a:endParaRPr sz="1400"/>
          </a:p>
          <a:p>
            <a:pPr indent="0" lvl="0" marL="0" rtl="0" algn="l">
              <a:lnSpc>
                <a:spcPct val="100000"/>
              </a:lnSpc>
              <a:spcBef>
                <a:spcPts val="0"/>
              </a:spcBef>
              <a:spcAft>
                <a:spcPts val="0"/>
              </a:spcAft>
              <a:buSzPts val="1400"/>
              <a:buNone/>
            </a:pPr>
            <a:r>
              <a:rPr lang="tr-TR" sz="1400"/>
              <a:t>ten divided by two is equals float five. by the way, division operations always return float type.</a:t>
            </a:r>
            <a:endParaRPr sz="1400"/>
          </a:p>
          <a:p>
            <a:pPr indent="0" lvl="0" marL="0" rtl="0" algn="l">
              <a:lnSpc>
                <a:spcPct val="100000"/>
              </a:lnSpc>
              <a:spcBef>
                <a:spcPts val="0"/>
              </a:spcBef>
              <a:spcAft>
                <a:spcPts val="0"/>
              </a:spcAft>
              <a:buSzPts val="1400"/>
              <a:buNone/>
            </a:pPr>
            <a:r>
              <a:rPr lang="tr-TR" sz="1400"/>
              <a:t>the integer part of eleven divided by two is five.</a:t>
            </a:r>
            <a:endParaRPr sz="1400"/>
          </a:p>
          <a:p>
            <a:pPr indent="0" lvl="0" marL="0" rtl="0" algn="l">
              <a:lnSpc>
                <a:spcPct val="100000"/>
              </a:lnSpc>
              <a:spcBef>
                <a:spcPts val="0"/>
              </a:spcBef>
              <a:spcAft>
                <a:spcPts val="0"/>
              </a:spcAft>
              <a:buSzPts val="1400"/>
              <a:buNone/>
            </a:pPr>
            <a:r>
              <a:rPr lang="tr-TR" sz="1400"/>
              <a:t>5 to the power of 3 equals a hundred twenty five</a:t>
            </a:r>
            <a:endParaRPr sz="1400"/>
          </a:p>
          <a:p>
            <a:pPr indent="0" lvl="0" marL="0" rtl="0" algn="l">
              <a:lnSpc>
                <a:spcPct val="100000"/>
              </a:lnSpc>
              <a:spcBef>
                <a:spcPts val="0"/>
              </a:spcBef>
              <a:spcAft>
                <a:spcPts val="0"/>
              </a:spcAft>
              <a:buSzPts val="1400"/>
              <a:buNone/>
            </a:pPr>
            <a:r>
              <a:rPr lang="tr-TR" sz="1400"/>
              <a:t>ten modulus 3 which means the remainder of ten divided by 3 is 1</a:t>
            </a:r>
            <a:endParaRPr sz="1400"/>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6b8d775ce3_0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3" name="Google Shape;933;g16b8d775ce3_0_3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So let’s count the elements of this string we have “</a:t>
            </a:r>
            <a:r>
              <a:rPr lang="tr-TR" sz="1400" u="sng">
                <a:solidFill>
                  <a:schemeClr val="hlink"/>
                </a:solidFill>
                <a:hlinkClick r:id="rId2"/>
              </a:rPr>
              <a:t>tomato</a:t>
            </a:r>
            <a:r>
              <a:rPr lang="tr-TR" sz="1400"/>
              <a:t>” by the way...Think about it, meals, in the Ottoman Empire, were without tomato paste. I can't imagine.… .. we have six elements which means we have six characters.</a:t>
            </a:r>
            <a:endParaRPr sz="1400"/>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6b8d775ce3_0_3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g16b8d775ce3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You have learned very important phenomenon of strings, which is indexing and slicing, so far. and now we can start to learn formatting methods with arithmetic syntaxes. buuut what we gonna do first is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16b8d775ce3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g16b8d775ce3_0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We can use arithmetic operator syntaxes in string formatting operations. and here are basic operators we use in string formatting. plus, equal and asterisk signs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16b8d775ce3_0_3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g16b8d775ce3_0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So you should have learned how we teach in in-class? We directly, dive into the topic with examples right? That is how we teach. And the key point of that learning methodology here is studying the pre-classes. so when we come to the interactive question here you can realize that we use plus sign in this question. </a:t>
            </a:r>
            <a:r>
              <a:rPr lang="tr-TR" sz="1450">
                <a:solidFill>
                  <a:srgbClr val="373A3C"/>
                </a:solidFill>
                <a:highlight>
                  <a:srgbClr val="FFFFFF"/>
                </a:highlight>
              </a:rPr>
              <a:t>We can use </a:t>
            </a:r>
            <a:r>
              <a:rPr lang="tr-TR">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operator for combining the two string together without any spaces. </a:t>
            </a:r>
            <a:r>
              <a:rPr lang="tr-TR" sz="1400"/>
              <a:t>remember that if you use plus sign with strings actually we do concatenate them. we stick them together.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str_two = </a:t>
            </a:r>
            <a:r>
              <a:rPr lang="tr-TR" sz="1400">
                <a:solidFill>
                  <a:srgbClr val="FF0000"/>
                </a:solidFill>
                <a:latin typeface="Consolas"/>
                <a:ea typeface="Consolas"/>
                <a:cs typeface="Consolas"/>
                <a:sym typeface="Consolas"/>
              </a:rPr>
              <a:t>'case'</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str_comb = str_one + str_two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'upper'</a:t>
            </a:r>
            <a:r>
              <a:rPr lang="tr-TR" sz="1400">
                <a:solidFill>
                  <a:srgbClr val="434343"/>
                </a:solidFill>
                <a:latin typeface="Consolas"/>
                <a:ea typeface="Consolas"/>
                <a:cs typeface="Consolas"/>
                <a:sym typeface="Consolas"/>
              </a:rPr>
              <a:t> + </a:t>
            </a:r>
            <a:r>
              <a:rPr lang="tr-TR" sz="1400">
                <a:solidFill>
                  <a:srgbClr val="FF0000"/>
                </a:solidFill>
                <a:latin typeface="Consolas"/>
                <a:ea typeface="Consolas"/>
                <a:cs typeface="Consolas"/>
                <a:sym typeface="Consolas"/>
              </a:rPr>
              <a:t>'case'</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 + str_two)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(str_comb)</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16b8d775ce3_0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9" name="Google Shape;969;g16b8d775ce3_0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so as you can see that all </a:t>
            </a:r>
            <a:r>
              <a:rPr lang="tr-TR" sz="1400">
                <a:solidFill>
                  <a:schemeClr val="dk1"/>
                </a:solidFill>
              </a:rPr>
              <a:t>the </a:t>
            </a:r>
            <a:r>
              <a:rPr lang="tr-TR" sz="1400"/>
              <a:t>outputs are the same. check your answers. anything unclear? and do you want me to review the output for you?</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str_two = </a:t>
            </a:r>
            <a:r>
              <a:rPr lang="tr-TR" sz="1400">
                <a:solidFill>
                  <a:srgbClr val="FF0000"/>
                </a:solidFill>
                <a:latin typeface="Consolas"/>
                <a:ea typeface="Consolas"/>
                <a:cs typeface="Consolas"/>
                <a:sym typeface="Consolas"/>
              </a:rPr>
              <a:t>'case'</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str_comb = str_one + str_two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a:t>
            </a:r>
            <a:r>
              <a:rPr lang="tr-TR" sz="1400">
                <a:solidFill>
                  <a:srgbClr val="FF0000"/>
                </a:solidFill>
                <a:latin typeface="Consolas"/>
                <a:ea typeface="Consolas"/>
                <a:cs typeface="Consolas"/>
                <a:sym typeface="Consolas"/>
              </a:rPr>
              <a:t>'upper'</a:t>
            </a:r>
            <a:r>
              <a:rPr lang="tr-TR" sz="1400">
                <a:solidFill>
                  <a:srgbClr val="434343"/>
                </a:solidFill>
                <a:latin typeface="Consolas"/>
                <a:ea typeface="Consolas"/>
                <a:cs typeface="Consolas"/>
                <a:sym typeface="Consolas"/>
              </a:rPr>
              <a:t> + </a:t>
            </a:r>
            <a:r>
              <a:rPr lang="tr-TR" sz="1400">
                <a:solidFill>
                  <a:srgbClr val="FF0000"/>
                </a:solidFill>
                <a:latin typeface="Consolas"/>
                <a:ea typeface="Consolas"/>
                <a:cs typeface="Consolas"/>
                <a:sym typeface="Consolas"/>
              </a:rPr>
              <a:t>'case'</a:t>
            </a:r>
            <a:r>
              <a:rPr lang="tr-TR" sz="1400">
                <a:solidFill>
                  <a:srgbClr val="434343"/>
                </a:solidFill>
                <a:latin typeface="Consolas"/>
                <a:ea typeface="Consolas"/>
                <a:cs typeface="Consolas"/>
                <a:sym typeface="Consolas"/>
              </a:rPr>
              <a:t>)</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 + str_two)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(str_comb)</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16b8d775ce3_0_4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g16b8d775ce3_0_4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sz="1450">
                <a:solidFill>
                  <a:srgbClr val="373A3C"/>
                </a:solidFill>
                <a:highlight>
                  <a:srgbClr val="FFFFFF"/>
                </a:highlight>
              </a:rPr>
              <a:t>In this example we use asterisk operator. We use </a:t>
            </a:r>
            <a:r>
              <a:rPr lang="tr-TR">
                <a:solidFill>
                  <a:srgbClr val="FF0000"/>
                </a:solidFill>
                <a:highlight>
                  <a:srgbClr val="F0F0F0"/>
                </a:highlight>
                <a:latin typeface="Consolas"/>
                <a:ea typeface="Consolas"/>
                <a:cs typeface="Consolas"/>
                <a:sym typeface="Consolas"/>
              </a:rPr>
              <a:t>*</a:t>
            </a:r>
            <a:r>
              <a:rPr lang="tr-TR" sz="1450">
                <a:solidFill>
                  <a:srgbClr val="373A3C"/>
                </a:solidFill>
                <a:highlight>
                  <a:srgbClr val="FFFFFF"/>
                </a:highlight>
              </a:rPr>
              <a:t> operator for repeating the string without any spaces. yess remember your pre-class knowledge.</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str_two = 3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str_comb = str_one * 3</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(str_two)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(str_comb)</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 str_one)</a:t>
            </a:r>
            <a:endParaRPr sz="1400">
              <a:solidFill>
                <a:srgbClr val="434343"/>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6b8d775ce3_0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g16b8d775ce3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ok when we follow the statements here we can see that the word upper repeats 3 times with no space. but we have another usage of asterisk in strings. you may not get familiar with this usage from your pre-class material i think. …</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str_two = 3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str_comb = str_one * 3</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(str_two)</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(str_comb)</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 str_one)</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6b8d775ce3_0_4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g16b8d775ce3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rPr>
              <a:t>What's happening here is a different method of separation. we put the asterisk in front of the iterable like this and it separates the iterable, - in this case we have string type here, - into its elements. </a:t>
            </a:r>
            <a:endParaRPr sz="1400">
              <a:solidFill>
                <a:schemeClr val="dk1"/>
              </a:solidFill>
            </a:endParaRPr>
          </a:p>
          <a:p>
            <a:pPr indent="0" lvl="0" marL="0" rtl="0" algn="l">
              <a:spcBef>
                <a:spcPts val="0"/>
              </a:spcBef>
              <a:spcAft>
                <a:spcPts val="0"/>
              </a:spcAft>
              <a:buClr>
                <a:schemeClr val="dk1"/>
              </a:buClr>
              <a:buSzPts val="1400"/>
              <a:buFont typeface="Arial"/>
              <a:buNone/>
            </a:pPr>
            <a:r>
              <a:t/>
            </a:r>
            <a:endParaRPr sz="1400">
              <a:solidFill>
                <a:schemeClr val="dk1"/>
              </a:solidFill>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 "Clarusway"</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6b8d775ce3_0_4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4" name="Google Shape;1014;g16b8d775ce3_0_4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And the last arithmetic operator we use : equal sign</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'case'</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'letter'</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'end'</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a:t>
            </a:r>
            <a:endParaRPr sz="8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6b8d775ce3_0_4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5" name="Google Shape;1025;g16b8d775ce3_0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we can concatenate or repeat the string  with using plus or asterisk sign with equal sign together. (explain it on the tablet) it consecutively cumulatively concatenate the values</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'upper'</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'case'</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'letter'</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434343"/>
                </a:solidFill>
                <a:latin typeface="Consolas"/>
                <a:ea typeface="Consolas"/>
                <a:cs typeface="Consolas"/>
                <a:sym typeface="Consolas"/>
              </a:rPr>
              <a:t>str_one += </a:t>
            </a:r>
            <a:r>
              <a:rPr lang="tr-TR" sz="1400">
                <a:solidFill>
                  <a:srgbClr val="FF0000"/>
                </a:solidFill>
                <a:latin typeface="Consolas"/>
                <a:ea typeface="Consolas"/>
                <a:cs typeface="Consolas"/>
                <a:sym typeface="Consolas"/>
              </a:rPr>
              <a:t>'end'</a:t>
            </a:r>
            <a:endParaRPr sz="1400">
              <a:solidFill>
                <a:srgbClr val="434343"/>
              </a:solidFill>
              <a:latin typeface="Consolas"/>
              <a:ea typeface="Consolas"/>
              <a:cs typeface="Consolas"/>
              <a:sym typeface="Consolas"/>
            </a:endParaRPr>
          </a:p>
          <a:p>
            <a:pPr indent="0" lvl="0" marL="0" rtl="0" algn="l">
              <a:spcBef>
                <a:spcPts val="0"/>
              </a:spcBef>
              <a:spcAft>
                <a:spcPts val="0"/>
              </a:spcAft>
              <a:buClr>
                <a:schemeClr val="dk1"/>
              </a:buClr>
              <a:buSzPts val="2000"/>
              <a:buFont typeface="Arial"/>
              <a:buNone/>
            </a:pPr>
            <a:r>
              <a:rPr lang="tr-TR" sz="1400">
                <a:solidFill>
                  <a:srgbClr val="0000FF"/>
                </a:solidFill>
                <a:latin typeface="Consolas"/>
                <a:ea typeface="Consolas"/>
                <a:cs typeface="Consolas"/>
                <a:sym typeface="Consolas"/>
              </a:rPr>
              <a:t>print</a:t>
            </a:r>
            <a:r>
              <a:rPr lang="tr-TR" sz="1400">
                <a:solidFill>
                  <a:srgbClr val="434343"/>
                </a:solidFill>
                <a:latin typeface="Consolas"/>
                <a:ea typeface="Consolas"/>
                <a:cs typeface="Consolas"/>
                <a:sym typeface="Consolas"/>
              </a:rPr>
              <a:t>(str_one)</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just">
              <a:lnSpc>
                <a:spcPct val="110000"/>
              </a:lnSpc>
              <a:spcBef>
                <a:spcPts val="600"/>
              </a:spcBef>
              <a:spcAft>
                <a:spcPts val="0"/>
              </a:spcAft>
              <a:buNone/>
            </a:pPr>
            <a:r>
              <a:rPr lang="tr-TR" sz="1400">
                <a:solidFill>
                  <a:srgbClr val="434343"/>
                </a:solidFill>
                <a:latin typeface="Montserrat"/>
                <a:ea typeface="Montserrat"/>
                <a:cs typeface="Montserrat"/>
                <a:sym typeface="Montserrat"/>
              </a:rPr>
              <a:t>Let’s grasp these operations through several examples:</a:t>
            </a:r>
            <a:endParaRPr sz="1400">
              <a:solidFill>
                <a:srgbClr val="434343"/>
              </a:solidFill>
              <a:latin typeface="Montserrat"/>
              <a:ea typeface="Montserrat"/>
              <a:cs typeface="Montserrat"/>
              <a:sym typeface="Montserra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print(11-7)</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print(4 + 11.0)</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11 - 7")</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4</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 + 4)</a:t>
            </a:r>
            <a:endParaRPr sz="1400">
              <a:latin typeface="Consolas"/>
              <a:ea typeface="Consolas"/>
              <a:cs typeface="Consolas"/>
              <a:sym typeface="Consola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16c1d8b590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8" name="Google Shape;1038;g16c1d8b590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Now, we come to my favorite formatting methods. I don’t know, like to use it.</a:t>
            </a: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6c1d8b5900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4" name="Google Shape;1044;g16c1d8b5900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b="1" lang="tr-TR" sz="1400">
                <a:solidFill>
                  <a:srgbClr val="434343"/>
                </a:solidFill>
                <a:highlight>
                  <a:srgbClr val="EFEFEF"/>
                </a:highlight>
              </a:rPr>
              <a:t>string.format()</a:t>
            </a:r>
            <a:r>
              <a:rPr lang="tr-TR" sz="1400">
                <a:solidFill>
                  <a:srgbClr val="434343"/>
                </a:solidFill>
              </a:rPr>
              <a:t> method is the improved form of </a:t>
            </a:r>
            <a:r>
              <a:rPr b="1" lang="tr-TR" sz="1400">
                <a:solidFill>
                  <a:srgbClr val="434343"/>
                </a:solidFill>
                <a:highlight>
                  <a:srgbClr val="EFEFEF"/>
                </a:highlight>
              </a:rPr>
              <a:t>%</a:t>
            </a:r>
            <a:r>
              <a:rPr lang="tr-TR" sz="1400">
                <a:solidFill>
                  <a:srgbClr val="434343"/>
                </a:solidFill>
              </a:rPr>
              <a:t> Operator formatting that we skipped. as i stated before.:</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rPr>
              <a:t>The value of expression comes from </a:t>
            </a:r>
            <a:r>
              <a:rPr b="1" lang="tr-TR" sz="1400">
                <a:solidFill>
                  <a:srgbClr val="434343"/>
                </a:solidFill>
                <a:highlight>
                  <a:srgbClr val="EFEFEF"/>
                </a:highlight>
              </a:rPr>
              <a:t>.format()</a:t>
            </a:r>
            <a:r>
              <a:rPr lang="tr-TR" sz="1400">
                <a:solidFill>
                  <a:srgbClr val="434343"/>
                </a:solidFill>
              </a:rPr>
              <a:t> method in order. Curly braces 👉🏻 </a:t>
            </a:r>
            <a:r>
              <a:rPr b="1" lang="tr-TR" sz="1400">
                <a:solidFill>
                  <a:srgbClr val="434343"/>
                </a:solidFill>
                <a:highlight>
                  <a:srgbClr val="EFEFEF"/>
                </a:highlight>
              </a:rPr>
              <a:t>{}</a:t>
            </a:r>
            <a:r>
              <a:rPr lang="tr-TR" sz="1400">
                <a:solidFill>
                  <a:srgbClr val="434343"/>
                </a:solidFill>
              </a:rPr>
              <a:t> receives values from </a:t>
            </a:r>
            <a:r>
              <a:rPr b="1" lang="tr-TR" sz="1400">
                <a:solidFill>
                  <a:srgbClr val="434343"/>
                </a:solidFill>
                <a:highlight>
                  <a:srgbClr val="EFEFEF"/>
                </a:highlight>
              </a:rPr>
              <a:t>.format()</a:t>
            </a:r>
            <a:r>
              <a:rPr lang="tr-TR" sz="1400">
                <a:solidFill>
                  <a:srgbClr val="434343"/>
                </a:solidFill>
              </a:rPr>
              <a:t>. </a:t>
            </a:r>
            <a:endParaRPr sz="1400">
              <a:solidFill>
                <a:srgbClr val="434343"/>
              </a:solidFill>
            </a:endParaRPr>
          </a:p>
          <a:p>
            <a:pPr indent="0" lvl="0" marL="0" rtl="0" algn="just">
              <a:lnSpc>
                <a:spcPct val="110000"/>
              </a:lnSpc>
              <a:spcBef>
                <a:spcPts val="600"/>
              </a:spcBef>
              <a:spcAft>
                <a:spcPts val="0"/>
              </a:spcAft>
              <a:buNone/>
            </a:pPr>
            <a:r>
              <a:rPr b="1" lang="tr-TR" sz="1450">
                <a:solidFill>
                  <a:srgbClr val="373A3C"/>
                </a:solidFill>
                <a:highlight>
                  <a:srgbClr val="FFFFFF"/>
                </a:highlight>
              </a:rPr>
              <a:t>If any question, extra explanation : </a:t>
            </a:r>
            <a:endParaRPr b="1" sz="1450">
              <a:solidFill>
                <a:srgbClr val="373A3C"/>
              </a:solidFill>
              <a:highlight>
                <a:srgbClr val="FFFFFF"/>
              </a:highlight>
            </a:endParaRPr>
          </a:p>
          <a:p>
            <a:pPr indent="0" lvl="0" marL="0" rtl="0" algn="just">
              <a:lnSpc>
                <a:spcPct val="110000"/>
              </a:lnSpc>
              <a:spcBef>
                <a:spcPts val="600"/>
              </a:spcBef>
              <a:spcAft>
                <a:spcPts val="0"/>
              </a:spcAft>
              <a:buNone/>
            </a:pPr>
            <a:r>
              <a:rPr lang="tr-TR" sz="1450">
                <a:solidFill>
                  <a:srgbClr val="373A3C"/>
                </a:solidFill>
                <a:highlight>
                  <a:srgbClr val="FFFFFF"/>
                </a:highlight>
              </a:rPr>
              <a:t>We have stated to you what the function is? in the previous lessons. At this point, let us give the definition of the term method. A method is like a function, except it is attached to an object. We call a method on an object, and it possibly makes changes to that object (like </a:t>
            </a:r>
            <a:r>
              <a:rPr lang="tr-TR">
                <a:solidFill>
                  <a:srgbClr val="FF0000"/>
                </a:solidFill>
                <a:highlight>
                  <a:srgbClr val="F0F0F0"/>
                </a:highlight>
                <a:latin typeface="Consolas"/>
                <a:ea typeface="Consolas"/>
                <a:cs typeface="Consolas"/>
                <a:sym typeface="Consolas"/>
              </a:rPr>
              <a:t>string.format()</a:t>
            </a:r>
            <a:r>
              <a:rPr lang="tr-TR" sz="1450">
                <a:solidFill>
                  <a:srgbClr val="373A3C"/>
                </a:solidFill>
                <a:highlight>
                  <a:srgbClr val="FFFFFF"/>
                </a:highlight>
              </a:rPr>
              <a:t>). </a:t>
            </a:r>
            <a:endParaRPr sz="1450">
              <a:solidFill>
                <a:srgbClr val="373A3C"/>
              </a:solidFill>
              <a:highlight>
                <a:srgbClr val="FFFFFF"/>
              </a:highlight>
            </a:endParaRPr>
          </a:p>
          <a:p>
            <a:pPr indent="0" lvl="0" marL="0" rtl="0" algn="just">
              <a:lnSpc>
                <a:spcPct val="110000"/>
              </a:lnSpc>
              <a:spcBef>
                <a:spcPts val="600"/>
              </a:spcBef>
              <a:spcAft>
                <a:spcPts val="0"/>
              </a:spcAft>
              <a:buNone/>
            </a:pPr>
            <a:r>
              <a:t/>
            </a:r>
            <a:endParaRPr sz="1450">
              <a:solidFill>
                <a:srgbClr val="373A3C"/>
              </a:solidFill>
              <a:highlight>
                <a:srgbClr val="FFFFFF"/>
              </a:highlight>
            </a:endParaRPr>
          </a:p>
          <a:p>
            <a:pPr indent="0" lvl="0" marL="0" rtl="0" algn="l">
              <a:spcBef>
                <a:spcPts val="0"/>
              </a:spcBef>
              <a:spcAft>
                <a:spcPts val="0"/>
              </a:spcAft>
              <a:buClr>
                <a:schemeClr val="dk1"/>
              </a:buClr>
              <a:buSzPts val="2000"/>
              <a:buFont typeface="Arial"/>
              <a:buNone/>
            </a:pPr>
            <a:r>
              <a:rPr lang="tr-TR" sz="1400">
                <a:solidFill>
                  <a:srgbClr val="FF0000"/>
                </a:solidFill>
                <a:latin typeface="Consolas"/>
                <a:ea typeface="Consolas"/>
                <a:cs typeface="Consolas"/>
                <a:sym typeface="Consolas"/>
              </a:rPr>
              <a:t>'string {} string {} string'</a:t>
            </a:r>
            <a:r>
              <a:rPr lang="tr-TR" sz="1400">
                <a:solidFill>
                  <a:srgbClr val="434343"/>
                </a:solidFill>
                <a:latin typeface="Consolas"/>
                <a:ea typeface="Consolas"/>
                <a:cs typeface="Consolas"/>
                <a:sym typeface="Consolas"/>
              </a:rPr>
              <a:t>.</a:t>
            </a:r>
            <a:r>
              <a:rPr lang="tr-TR" sz="1400">
                <a:solidFill>
                  <a:srgbClr val="FF00FF"/>
                </a:solidFill>
                <a:latin typeface="Consolas"/>
                <a:ea typeface="Consolas"/>
                <a:cs typeface="Consolas"/>
                <a:sym typeface="Consolas"/>
              </a:rPr>
              <a:t>format</a:t>
            </a:r>
            <a:r>
              <a:rPr lang="tr-TR" sz="1400">
                <a:solidFill>
                  <a:srgbClr val="434343"/>
                </a:solidFill>
                <a:latin typeface="Consolas"/>
                <a:ea typeface="Consolas"/>
                <a:cs typeface="Consolas"/>
                <a:sym typeface="Consolas"/>
              </a:rPr>
              <a:t>(data1, data2)</a:t>
            </a:r>
            <a:endParaRPr sz="1400">
              <a:solidFill>
                <a:srgbClr val="434343"/>
              </a:solidFill>
              <a:latin typeface="Consolas"/>
              <a:ea typeface="Consolas"/>
              <a:cs typeface="Consolas"/>
              <a:sym typeface="Consolas"/>
            </a:endParaRPr>
          </a:p>
          <a:p>
            <a:pPr indent="0" lvl="0" marL="0" rtl="0" algn="just">
              <a:lnSpc>
                <a:spcPct val="110000"/>
              </a:lnSpc>
              <a:spcBef>
                <a:spcPts val="600"/>
              </a:spcBef>
              <a:spcAft>
                <a:spcPts val="0"/>
              </a:spcAft>
              <a:buNone/>
            </a:pPr>
            <a:r>
              <a:t/>
            </a:r>
            <a:endParaRPr sz="1450">
              <a:solidFill>
                <a:srgbClr val="373A3C"/>
              </a:solidFill>
              <a:highlight>
                <a:srgbClr val="FFFFFF"/>
              </a:highligh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16c1d8b5900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2" name="Google Shape;1052;g16c1d8b5900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Let’s take a closer look at this formatting method with this example on the screen. ok what we have here.. again tomato..</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fruit = </a:t>
            </a:r>
            <a:r>
              <a:rPr lang="tr-TR" sz="1050">
                <a:solidFill>
                  <a:srgbClr val="A31515"/>
                </a:solidFill>
                <a:highlight>
                  <a:srgbClr val="FFFFFE"/>
                </a:highlight>
                <a:latin typeface="Courier New"/>
                <a:ea typeface="Courier New"/>
                <a:cs typeface="Courier New"/>
                <a:sym typeface="Courier New"/>
              </a:rPr>
              <a:t>"Orange"</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vegetable = </a:t>
            </a:r>
            <a:r>
              <a:rPr lang="tr-TR" sz="1050">
                <a:solidFill>
                  <a:srgbClr val="A31515"/>
                </a:solidFill>
                <a:highlight>
                  <a:srgbClr val="FFFFFE"/>
                </a:highlight>
                <a:latin typeface="Courier New"/>
                <a:ea typeface="Courier New"/>
                <a:cs typeface="Courier New"/>
                <a:sym typeface="Courier New"/>
              </a:rPr>
              <a:t>'Tomato'</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amount = </a:t>
            </a:r>
            <a:r>
              <a:rPr lang="tr-TR" sz="1050">
                <a:solidFill>
                  <a:srgbClr val="09885A"/>
                </a:solidFill>
                <a:highlight>
                  <a:srgbClr val="FFFFFE"/>
                </a:highlight>
                <a:latin typeface="Courier New"/>
                <a:ea typeface="Courier New"/>
                <a:cs typeface="Courier New"/>
                <a:sym typeface="Courier New"/>
              </a:rPr>
              <a:t>4</a:t>
            </a:r>
            <a:endParaRPr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"The amount of {} we bought is {} pounds"</a:t>
            </a:r>
            <a:r>
              <a:rPr lang="tr-TR" sz="1050">
                <a:solidFill>
                  <a:schemeClr val="dk1"/>
                </a:solidFill>
                <a:highlight>
                  <a:srgbClr val="FFFFFE"/>
                </a:highlight>
                <a:latin typeface="Courier New"/>
                <a:ea typeface="Courier New"/>
                <a:cs typeface="Courier New"/>
                <a:sym typeface="Courier New"/>
              </a:rPr>
              <a:t>.</a:t>
            </a:r>
            <a:r>
              <a:rPr lang="tr-TR" sz="1050">
                <a:solidFill>
                  <a:srgbClr val="795E26"/>
                </a:solidFill>
                <a:highlight>
                  <a:srgbClr val="FFFFFE"/>
                </a:highlight>
                <a:latin typeface="Courier New"/>
                <a:ea typeface="Courier New"/>
                <a:cs typeface="Courier New"/>
                <a:sym typeface="Courier New"/>
              </a:rPr>
              <a:t>format</a:t>
            </a:r>
            <a:r>
              <a:rPr lang="tr-TR" sz="1050">
                <a:solidFill>
                  <a:schemeClr val="dk1"/>
                </a:solidFill>
                <a:highlight>
                  <a:srgbClr val="FFFFFE"/>
                </a:highlight>
                <a:latin typeface="Courier New"/>
                <a:ea typeface="Courier New"/>
                <a:cs typeface="Courier New"/>
                <a:sym typeface="Courier New"/>
              </a:rPr>
              <a:t>(fruit, amount))</a:t>
            </a:r>
            <a:endParaRPr sz="105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g16b8d775ce3_0_8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g16b8d775ce3_0_8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and we come to the last formatting method in use. this is the newest and simplest method we have in python. let’s take a closer look</a:t>
            </a:r>
            <a:endParaRPr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g16b8d775ce3_0_8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6" name="Google Shape;1066;g16b8d775ce3_0_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0000"/>
              </a:lnSpc>
              <a:spcBef>
                <a:spcPts val="600"/>
              </a:spcBef>
              <a:spcAft>
                <a:spcPts val="0"/>
              </a:spcAft>
              <a:buNone/>
            </a:pPr>
            <a:r>
              <a:rPr lang="tr-TR" sz="1400">
                <a:solidFill>
                  <a:srgbClr val="434343"/>
                </a:solidFill>
              </a:rPr>
              <a:t>i said that, It is the easiest and useful formatting method of the strings.</a:t>
            </a:r>
            <a:endParaRPr sz="1400">
              <a:solidFill>
                <a:srgbClr val="434343"/>
              </a:solidFill>
            </a:endParaRPr>
          </a:p>
          <a:p>
            <a:pPr indent="0" lvl="0" marL="0" rtl="0" algn="just">
              <a:lnSpc>
                <a:spcPct val="110000"/>
              </a:lnSpc>
              <a:spcBef>
                <a:spcPts val="600"/>
              </a:spcBef>
              <a:spcAft>
                <a:spcPts val="0"/>
              </a:spcAft>
              <a:buNone/>
            </a:pPr>
            <a:r>
              <a:rPr lang="tr-TR" sz="1400">
                <a:solidFill>
                  <a:srgbClr val="434343"/>
                </a:solidFill>
                <a:highlight>
                  <a:srgbClr val="EFEFEF"/>
                </a:highlight>
              </a:rPr>
              <a:t>f-string</a:t>
            </a:r>
            <a:r>
              <a:rPr lang="tr-TR" sz="1400">
                <a:solidFill>
                  <a:srgbClr val="434343"/>
                </a:solidFill>
              </a:rPr>
              <a:t> is the string syntax that is enclosed in quotes with a letter </a:t>
            </a:r>
            <a:r>
              <a:rPr lang="tr-TR" sz="1400">
                <a:solidFill>
                  <a:srgbClr val="434343"/>
                </a:solidFill>
                <a:highlight>
                  <a:srgbClr val="EFEFEF"/>
                </a:highlight>
              </a:rPr>
              <a:t>f</a:t>
            </a:r>
            <a:r>
              <a:rPr lang="tr-TR" sz="1400">
                <a:solidFill>
                  <a:srgbClr val="434343"/>
                </a:solidFill>
              </a:rPr>
              <a:t> at the beginning. Curly braces 👉🏻 </a:t>
            </a:r>
            <a:r>
              <a:rPr lang="tr-TR" sz="1400">
                <a:solidFill>
                  <a:srgbClr val="434343"/>
                </a:solidFill>
                <a:highlight>
                  <a:srgbClr val="EFEFEF"/>
                </a:highlight>
              </a:rPr>
              <a:t>{}</a:t>
            </a:r>
            <a:r>
              <a:rPr lang="tr-TR" sz="1400">
                <a:solidFill>
                  <a:srgbClr val="434343"/>
                </a:solidFill>
              </a:rPr>
              <a:t> that contain variable names or expressions (I am gonna show you just now) are used to replace with their values. how we do that, let’s learn it with examples as usual</a:t>
            </a: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16b8d775ce3_0_8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4" name="Google Shape;1074;g16b8d775ce3_0_8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We couldn't get rid of that tomato.</a:t>
            </a:r>
            <a:endParaRPr sz="1400"/>
          </a:p>
          <a:p>
            <a:pPr indent="0" lvl="0" marL="0" rtl="0" algn="l">
              <a:lnSpc>
                <a:spcPct val="100000"/>
              </a:lnSpc>
              <a:spcBef>
                <a:spcPts val="0"/>
              </a:spcBef>
              <a:spcAft>
                <a:spcPts val="0"/>
              </a:spcAft>
              <a:buSzPts val="1400"/>
              <a:buNone/>
            </a:pPr>
            <a:r>
              <a:rPr lang="tr-TR" sz="1400"/>
              <a:t>the syntax is simple. the value of the variable goes to the allocated curly braces. that is all. it is very straightforward.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fruit = </a:t>
            </a:r>
            <a:r>
              <a:rPr lang="tr-TR" sz="1050">
                <a:solidFill>
                  <a:srgbClr val="A31515"/>
                </a:solidFill>
                <a:highlight>
                  <a:srgbClr val="FFFFFE"/>
                </a:highlight>
                <a:latin typeface="Courier New"/>
                <a:ea typeface="Courier New"/>
                <a:cs typeface="Courier New"/>
                <a:sym typeface="Courier New"/>
              </a:rPr>
              <a:t>"Orange"</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vegetable = </a:t>
            </a:r>
            <a:r>
              <a:rPr lang="tr-TR" sz="1050">
                <a:solidFill>
                  <a:srgbClr val="A31515"/>
                </a:solidFill>
                <a:highlight>
                  <a:srgbClr val="FFFFFE"/>
                </a:highlight>
                <a:latin typeface="Courier New"/>
                <a:ea typeface="Courier New"/>
                <a:cs typeface="Courier New"/>
                <a:sym typeface="Courier New"/>
              </a:rPr>
              <a:t>'Tomato'</a:t>
            </a:r>
            <a:endParaRPr sz="105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chemeClr val="dk1"/>
                </a:solidFill>
                <a:highlight>
                  <a:srgbClr val="FFFFFE"/>
                </a:highlight>
                <a:latin typeface="Courier New"/>
                <a:ea typeface="Courier New"/>
                <a:cs typeface="Courier New"/>
                <a:sym typeface="Courier New"/>
              </a:rPr>
              <a:t>amount = </a:t>
            </a:r>
            <a:r>
              <a:rPr lang="tr-TR" sz="1050">
                <a:solidFill>
                  <a:srgbClr val="09885A"/>
                </a:solidFill>
                <a:highlight>
                  <a:srgbClr val="FFFFFE"/>
                </a:highlight>
                <a:latin typeface="Courier New"/>
                <a:ea typeface="Courier New"/>
                <a:cs typeface="Courier New"/>
                <a:sym typeface="Courier New"/>
              </a:rPr>
              <a:t>6</a:t>
            </a:r>
            <a:endParaRPr sz="105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TR" sz="1050">
                <a:solidFill>
                  <a:srgbClr val="795E26"/>
                </a:solidFill>
                <a:highlight>
                  <a:srgbClr val="FFFFFE"/>
                </a:highlight>
                <a:latin typeface="Courier New"/>
                <a:ea typeface="Courier New"/>
                <a:cs typeface="Courier New"/>
                <a:sym typeface="Courier New"/>
              </a:rPr>
              <a:t>print</a:t>
            </a:r>
            <a:r>
              <a:rPr lang="tr-TR" sz="1050">
                <a:solidFill>
                  <a:schemeClr val="dk1"/>
                </a:solidFill>
                <a:highlight>
                  <a:srgbClr val="FFFFFE"/>
                </a:highlight>
                <a:latin typeface="Courier New"/>
                <a:ea typeface="Courier New"/>
                <a:cs typeface="Courier New"/>
                <a:sym typeface="Courier New"/>
              </a:rPr>
              <a:t>(</a:t>
            </a:r>
            <a:r>
              <a:rPr lang="tr-TR" sz="1050">
                <a:solidFill>
                  <a:srgbClr val="A31515"/>
                </a:solidFill>
                <a:highlight>
                  <a:srgbClr val="FFFFFE"/>
                </a:highlight>
                <a:latin typeface="Courier New"/>
                <a:ea typeface="Courier New"/>
                <a:cs typeface="Courier New"/>
                <a:sym typeface="Courier New"/>
              </a:rPr>
              <a:t>"The amount of {fruit} and {vegetable} we bought is {amount} pounds"</a:t>
            </a:r>
            <a:r>
              <a:rPr lang="tr-TR"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16b8d775ce3_0_8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2" name="Google Shape;1082;g16b8d775ce3_0_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we run it the output is </a:t>
            </a: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6b8d775ce3_0_8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g16b8d775ce3_0_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so you have an interactive practice on peardeck. </a:t>
            </a:r>
            <a:endParaRPr sz="1400"/>
          </a:p>
          <a:p>
            <a:pPr indent="0" lvl="0" marL="0" rtl="0" algn="l">
              <a:lnSpc>
                <a:spcPct val="100000"/>
              </a:lnSpc>
              <a:spcBef>
                <a:spcPts val="0"/>
              </a:spcBef>
              <a:spcAft>
                <a:spcPts val="0"/>
              </a:spcAft>
              <a:buSzPts val="1400"/>
              <a:buNone/>
            </a:pPr>
            <a:r>
              <a:rPr lang="tr-TR" sz="1400"/>
              <a:t>As  I said just now that we can use some expression either. </a:t>
            </a:r>
            <a:r>
              <a:rPr lang="tr-TR" sz="1400">
                <a:solidFill>
                  <a:srgbClr val="434343"/>
                </a:solidFill>
              </a:rPr>
              <a:t>You can use all valid expressions, variables, and even methods in curly braces. </a:t>
            </a:r>
            <a:r>
              <a:rPr lang="tr-TR" sz="1400"/>
              <a:t>in this example we have an expression two to power of three.  </a:t>
            </a:r>
            <a:endParaRPr sz="1400"/>
          </a:p>
          <a:p>
            <a:pPr indent="0" lvl="0" marL="0" rtl="0" algn="l">
              <a:spcBef>
                <a:spcPts val="0"/>
              </a:spcBef>
              <a:spcAft>
                <a:spcPts val="0"/>
              </a:spcAft>
              <a:buClr>
                <a:schemeClr val="dk1"/>
              </a:buClr>
              <a:buSzPts val="1400"/>
              <a:buFont typeface="Arial"/>
              <a:buNone/>
            </a:pPr>
            <a:r>
              <a:t/>
            </a:r>
            <a:endParaRPr sz="1400">
              <a:solidFill>
                <a:schemeClr val="dk1"/>
              </a:solidFill>
            </a:endParaRPr>
          </a:p>
          <a:p>
            <a:pPr indent="0" lvl="0" marL="0" rtl="0" algn="l">
              <a:spcBef>
                <a:spcPts val="0"/>
              </a:spcBef>
              <a:spcAft>
                <a:spcPts val="0"/>
              </a:spcAft>
              <a:buSzPts val="1400"/>
              <a:buNone/>
            </a:pPr>
            <a:r>
              <a:rPr lang="tr-TR" sz="1400">
                <a:solidFill>
                  <a:schemeClr val="dk1"/>
                </a:solidFill>
              </a:rPr>
              <a:t>by the way, I emphasize again as this is important. let me explain something here. please listen to me carefully. my friend, when you see “try to guess or figure out in your mind” label or something like that then you should figure out the output in your mind. Do not use any idle, playground or jupyter etc. figure out the output by putting yourself in the place of python, thinking like it.</a:t>
            </a:r>
            <a:endParaRPr sz="1400">
              <a:solidFill>
                <a:schemeClr val="dk1"/>
              </a:solidFill>
            </a:endParaRPr>
          </a:p>
          <a:p>
            <a:pPr indent="0" lvl="0" marL="0" rtl="0" algn="l">
              <a:spcBef>
                <a:spcPts val="0"/>
              </a:spcBef>
              <a:spcAft>
                <a:spcPts val="0"/>
              </a:spcAft>
              <a:buSzPts val="1400"/>
              <a:buNone/>
            </a:pPr>
            <a:r>
              <a:t/>
            </a:r>
            <a:endParaRPr sz="1400">
              <a:solidFill>
                <a:schemeClr val="dk1"/>
              </a:solidFill>
            </a:endParaRPr>
          </a:p>
          <a:p>
            <a:pPr indent="0" lvl="0" marL="0" rtl="0" algn="l">
              <a:spcBef>
                <a:spcPts val="0"/>
              </a:spcBef>
              <a:spcAft>
                <a:spcPts val="0"/>
              </a:spcAft>
              <a:buClr>
                <a:schemeClr val="dk1"/>
              </a:buClr>
              <a:buSzPts val="1400"/>
              <a:buFont typeface="Arial"/>
              <a:buNone/>
            </a:pPr>
            <a:r>
              <a:rPr lang="tr-TR" sz="1200">
                <a:solidFill>
                  <a:schemeClr val="dk1"/>
                </a:solidFill>
              </a:rPr>
              <a:t>“””Believe me, you will strengthen your IT Part of your brain with This way. It allows you to think as python. when doing this you read the code line by line, calculate and extract some logic, some expressions etc. it is very important for your learning of the python and the logic of codes.”””</a:t>
            </a:r>
            <a:r>
              <a:rPr lang="tr-TR" sz="1400">
                <a:solidFill>
                  <a:schemeClr val="dk1"/>
                </a:solidFill>
              </a:rPr>
              <a:t> ok. then you have a minute</a:t>
            </a:r>
            <a:endParaRPr sz="1400">
              <a:solidFill>
                <a:schemeClr val="dk1"/>
              </a:solidFill>
            </a:endParaRPr>
          </a:p>
          <a:p>
            <a:pPr indent="0" lvl="0" marL="0" rtl="0" algn="l">
              <a:spcBef>
                <a:spcPts val="0"/>
              </a:spcBef>
              <a:spcAft>
                <a:spcPts val="0"/>
              </a:spcAft>
              <a:buClr>
                <a:schemeClr val="dk1"/>
              </a:buClr>
              <a:buSzPts val="1400"/>
              <a:buFont typeface="Arial"/>
              <a:buNone/>
            </a:pPr>
            <a:r>
              <a:t/>
            </a:r>
            <a:endParaRPr sz="1400">
              <a:solidFill>
                <a:schemeClr val="dk1"/>
              </a:solidFill>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sample = f"{2 ** 3}"</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print(sample)</a:t>
            </a:r>
            <a:endParaRPr sz="1400">
              <a:solidFill>
                <a:schemeClr val="dk1"/>
              </a:solidFill>
              <a:latin typeface="Consolas"/>
              <a:ea typeface="Consolas"/>
              <a:cs typeface="Consolas"/>
              <a:sym typeface="Consola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6b8d775ce3_0_8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0" name="Google Shape;1100;g16b8d775ce3_0_8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as you can see the output, we use this expression in curly braces and we did not use any variable here. since we don't need to use any variable, right?</a:t>
            </a:r>
            <a:endParaRPr sz="1400"/>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6b8d775ce3_0_8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9" name="Google Shape;1109;g16b8d775ce3_0_8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1bf391190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71bf391190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When we run the output is .. there 3 lines of output and the last line raised an error due to the wrong addition of integer and string type. addition operation works with same type of value. you must have know that when we use addition sign with strings we </a:t>
            </a:r>
            <a:r>
              <a:rPr lang="tr-TR" sz="1400"/>
              <a:t>concatenate</a:t>
            </a:r>
            <a:r>
              <a:rPr lang="tr-TR" sz="1400"/>
              <a:t> them. which means we stick them together.</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print(11-7)</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print(4 + 11.0)</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a:t>
            </a:r>
            <a:r>
              <a:rPr lang="tr-TR" sz="1400">
                <a:solidFill>
                  <a:srgbClr val="3A3F50"/>
                </a:solidFill>
                <a:latin typeface="Consolas"/>
                <a:ea typeface="Consolas"/>
                <a:cs typeface="Consolas"/>
                <a:sym typeface="Consolas"/>
              </a:rPr>
              <a:t>"</a:t>
            </a:r>
            <a:r>
              <a:rPr lang="tr-TR" sz="1400">
                <a:solidFill>
                  <a:schemeClr val="dk1"/>
                </a:solidFill>
                <a:latin typeface="Consolas"/>
                <a:ea typeface="Consolas"/>
                <a:cs typeface="Consolas"/>
                <a:sym typeface="Consolas"/>
              </a:rPr>
              <a:t>11 - 7")</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a:t>
            </a:r>
            <a:r>
              <a:rPr lang="tr-TR" sz="1400">
                <a:solidFill>
                  <a:srgbClr val="3A3F50"/>
                </a:solidFill>
                <a:latin typeface="Consolas"/>
                <a:ea typeface="Consolas"/>
                <a:cs typeface="Consolas"/>
                <a:sym typeface="Consolas"/>
              </a:rPr>
              <a:t>"</a:t>
            </a:r>
            <a:r>
              <a:rPr lang="tr-TR" sz="1400">
                <a:solidFill>
                  <a:schemeClr val="dk1"/>
                </a:solidFill>
                <a:latin typeface="Consolas"/>
                <a:ea typeface="Consolas"/>
                <a:cs typeface="Consolas"/>
                <a:sym typeface="Consolas"/>
              </a:rPr>
              <a:t>4</a:t>
            </a:r>
            <a:r>
              <a:rPr lang="tr-TR" sz="1400">
                <a:solidFill>
                  <a:srgbClr val="3A3F50"/>
                </a:solidFill>
                <a:latin typeface="Consolas"/>
                <a:ea typeface="Consolas"/>
                <a:cs typeface="Consolas"/>
                <a:sym typeface="Consolas"/>
              </a:rPr>
              <a:t>"</a:t>
            </a:r>
            <a:r>
              <a:rPr lang="tr-TR" sz="1400">
                <a:solidFill>
                  <a:schemeClr val="dk1"/>
                </a:solidFill>
                <a:latin typeface="Consolas"/>
                <a:ea typeface="Consolas"/>
                <a:cs typeface="Consolas"/>
                <a:sym typeface="Consolas"/>
              </a:rPr>
              <a:t> + 4)</a:t>
            </a: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6b8d775ce3_0_8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8" name="Google Shape;1118;g16b8d775ce3_0_8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as i say just now we can use even methods which means functions inside the curly braces of the  f formatting method. as usual we use curly braces for that. we put the method inside the curly braces. that is all. we do.</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my_name = </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MARIAM</a:t>
            </a:r>
            <a:r>
              <a:rPr lang="tr-TR" sz="1400">
                <a:solidFill>
                  <a:schemeClr val="dk1"/>
                </a:solidFill>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output = f</a:t>
            </a:r>
            <a:r>
              <a:rPr lang="tr-TR" sz="1400">
                <a:solidFill>
                  <a:schemeClr val="dk1"/>
                </a:solidFill>
                <a:latin typeface="Consolas"/>
                <a:ea typeface="Consolas"/>
                <a:cs typeface="Consolas"/>
                <a:sym typeface="Consolas"/>
              </a:rPr>
              <a:t>"</a:t>
            </a:r>
            <a:r>
              <a:rPr lang="tr-TR" sz="1400">
                <a:latin typeface="Consolas"/>
                <a:ea typeface="Consolas"/>
                <a:cs typeface="Consolas"/>
                <a:sym typeface="Consolas"/>
              </a:rPr>
              <a:t>My name is {my_name.capitalize()}</a:t>
            </a:r>
            <a:r>
              <a:rPr lang="tr-TR" sz="1400">
                <a:solidFill>
                  <a:schemeClr val="dk1"/>
                </a:solidFill>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print(output)</a:t>
            </a:r>
            <a:endParaRPr sz="1400">
              <a:latin typeface="Consolas"/>
              <a:ea typeface="Consolas"/>
              <a:cs typeface="Consolas"/>
              <a:sym typeface="Consola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16b8d775ce3_0_8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6" name="Google Shape;1126;g16b8d775ce3_0_8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16b8d775ce3_0_8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4" name="Google Shape;1134;g16b8d775ce3_0_8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Here comes quiz</a:t>
            </a:r>
            <a:endParaRPr sz="1400"/>
          </a:p>
          <a:p>
            <a:pPr indent="0" lvl="0" marL="0" rtl="0" algn="l">
              <a:lnSpc>
                <a:spcPct val="100000"/>
              </a:lnSpc>
              <a:spcBef>
                <a:spcPts val="0"/>
              </a:spcBef>
              <a:spcAft>
                <a:spcPts val="0"/>
              </a:spcAft>
              <a:buSzPts val="1400"/>
              <a:buNone/>
            </a:pPr>
            <a:r>
              <a:t/>
            </a:r>
            <a:endParaRPr sz="1400"/>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name = </a:t>
            </a:r>
            <a:r>
              <a:rPr lang="tr-TR" sz="1400">
                <a:solidFill>
                  <a:srgbClr val="FF0000"/>
                </a:solidFill>
                <a:latin typeface="Consolas"/>
                <a:ea typeface="Consolas"/>
                <a:cs typeface="Consolas"/>
                <a:sym typeface="Consolas"/>
              </a:rPr>
              <a:t>"Susan"</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age = </a:t>
            </a:r>
            <a:r>
              <a:rPr lang="tr-TR" sz="1400">
                <a:solidFill>
                  <a:srgbClr val="FF0000"/>
                </a:solidFill>
                <a:latin typeface="Consolas"/>
                <a:ea typeface="Consolas"/>
                <a:cs typeface="Consolas"/>
                <a:sym typeface="Consolas"/>
              </a:rPr>
              <a:t>"young"</a:t>
            </a:r>
            <a:endParaRPr sz="14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rgbClr val="434343"/>
                </a:solidFill>
                <a:latin typeface="Consolas"/>
                <a:ea typeface="Consolas"/>
                <a:cs typeface="Consolas"/>
                <a:sym typeface="Consolas"/>
              </a:rPr>
              <a:t>gender = </a:t>
            </a:r>
            <a:r>
              <a:rPr lang="tr-TR" sz="1400">
                <a:solidFill>
                  <a:srgbClr val="FF0000"/>
                </a:solidFill>
                <a:latin typeface="Consolas"/>
                <a:ea typeface="Consolas"/>
                <a:cs typeface="Consolas"/>
                <a:sym typeface="Consolas"/>
              </a:rPr>
              <a:t>"lady"</a:t>
            </a:r>
            <a:endParaRPr sz="1400">
              <a:solidFill>
                <a:srgbClr val="FF0000"/>
              </a:solidFill>
              <a:latin typeface="Consolas"/>
              <a:ea typeface="Consolas"/>
              <a:cs typeface="Consolas"/>
              <a:sym typeface="Consolas"/>
            </a:endParaRPr>
          </a:p>
          <a:p>
            <a:pPr indent="0" lvl="0" marL="0" rtl="0" algn="l">
              <a:spcBef>
                <a:spcPts val="0"/>
              </a:spcBef>
              <a:spcAft>
                <a:spcPts val="0"/>
              </a:spcAft>
              <a:buSzPts val="1100"/>
              <a:buNone/>
            </a:pPr>
            <a:r>
              <a:rPr lang="tr-TR" sz="1400">
                <a:solidFill>
                  <a:srgbClr val="434343"/>
                </a:solidFill>
                <a:latin typeface="Consolas"/>
                <a:ea typeface="Consolas"/>
                <a:cs typeface="Consolas"/>
                <a:sym typeface="Consolas"/>
              </a:rPr>
              <a:t>school = </a:t>
            </a:r>
            <a:r>
              <a:rPr lang="tr-TR" sz="1400">
                <a:solidFill>
                  <a:srgbClr val="FF0000"/>
                </a:solidFill>
                <a:latin typeface="Consolas"/>
                <a:ea typeface="Consolas"/>
                <a:cs typeface="Consolas"/>
                <a:sym typeface="Consolas"/>
              </a:rPr>
              <a:t>"CLRWY IT university"</a:t>
            </a:r>
            <a:endParaRPr sz="1400">
              <a:solidFill>
                <a:srgbClr val="FF0000"/>
              </a:solidFill>
              <a:latin typeface="Consolas"/>
              <a:ea typeface="Consolas"/>
              <a:cs typeface="Consolas"/>
              <a:sym typeface="Consolas"/>
            </a:endParaRPr>
          </a:p>
          <a:p>
            <a:pPr indent="0" lvl="0" marL="0" rtl="0" algn="l">
              <a:spcBef>
                <a:spcPts val="0"/>
              </a:spcBef>
              <a:spcAft>
                <a:spcPts val="0"/>
              </a:spcAft>
              <a:buSzPts val="1100"/>
              <a:buNone/>
            </a:pPr>
            <a:r>
              <a:t/>
            </a:r>
            <a:endParaRPr sz="1400">
              <a:solidFill>
                <a:srgbClr val="FF0000"/>
              </a:solidFill>
              <a:latin typeface="Consolas"/>
              <a:ea typeface="Consolas"/>
              <a:cs typeface="Consolas"/>
              <a:sym typeface="Consolas"/>
            </a:endParaRPr>
          </a:p>
          <a:p>
            <a:pPr indent="0" lvl="0" marL="0" rtl="0" algn="l">
              <a:spcBef>
                <a:spcPts val="0"/>
              </a:spcBef>
              <a:spcAft>
                <a:spcPts val="0"/>
              </a:spcAft>
              <a:buSzPts val="1100"/>
              <a:buNone/>
            </a:pPr>
            <a:r>
              <a:rPr lang="tr-TR" sz="1400">
                <a:solidFill>
                  <a:schemeClr val="dk1"/>
                </a:solidFill>
                <a:latin typeface="Consolas"/>
                <a:ea typeface="Consolas"/>
                <a:cs typeface="Consolas"/>
                <a:sym typeface="Consolas"/>
              </a:rPr>
              <a:t>output = {</a:t>
            </a:r>
            <a:endParaRPr sz="1400">
              <a:solidFill>
                <a:schemeClr val="dk1"/>
              </a:solidFill>
              <a:latin typeface="Consolas"/>
              <a:ea typeface="Consolas"/>
              <a:cs typeface="Consolas"/>
              <a:sym typeface="Consolas"/>
            </a:endParaRPr>
          </a:p>
          <a:p>
            <a:pPr indent="0" lvl="0" marL="0" rtl="0" algn="l">
              <a:spcBef>
                <a:spcPts val="0"/>
              </a:spcBef>
              <a:spcAft>
                <a:spcPts val="0"/>
              </a:spcAft>
              <a:buSzPts val="1100"/>
              <a:buNone/>
            </a:pPr>
            <a:r>
              <a:rPr lang="tr-TR" sz="1400">
                <a:solidFill>
                  <a:schemeClr val="dk1"/>
                </a:solidFill>
                <a:latin typeface="Consolas"/>
                <a:ea typeface="Consolas"/>
                <a:cs typeface="Consolas"/>
                <a:sym typeface="Consolas"/>
              </a:rPr>
              <a:t>	f"{name} is a {age} "</a:t>
            </a:r>
            <a:endParaRPr sz="1400">
              <a:solidFill>
                <a:schemeClr val="dk1"/>
              </a:solidFill>
              <a:latin typeface="Consolas"/>
              <a:ea typeface="Consolas"/>
              <a:cs typeface="Consolas"/>
              <a:sym typeface="Consolas"/>
            </a:endParaRPr>
          </a:p>
          <a:p>
            <a:pPr indent="0" lvl="0" marL="0" rtl="0" algn="l">
              <a:spcBef>
                <a:spcPts val="0"/>
              </a:spcBef>
              <a:spcAft>
                <a:spcPts val="0"/>
              </a:spcAft>
              <a:buSzPts val="1100"/>
              <a:buNone/>
            </a:pPr>
            <a:r>
              <a:rPr lang="tr-TR" sz="1400">
                <a:solidFill>
                  <a:schemeClr val="dk1"/>
                </a:solidFill>
                <a:latin typeface="Consolas"/>
                <a:ea typeface="Consolas"/>
                <a:cs typeface="Consolas"/>
                <a:sym typeface="Consolas"/>
              </a:rPr>
              <a:t>	f"{gender} and she is a student "</a:t>
            </a:r>
            <a:endParaRPr sz="1400">
              <a:solidFill>
                <a:schemeClr val="dk1"/>
              </a:solidFill>
              <a:latin typeface="Consolas"/>
              <a:ea typeface="Consolas"/>
              <a:cs typeface="Consolas"/>
              <a:sym typeface="Consolas"/>
            </a:endParaRPr>
          </a:p>
          <a:p>
            <a:pPr indent="0" lvl="0" marL="0" rtl="0" algn="l">
              <a:spcBef>
                <a:spcPts val="0"/>
              </a:spcBef>
              <a:spcAft>
                <a:spcPts val="0"/>
              </a:spcAft>
              <a:buSzPts val="1100"/>
              <a:buNone/>
            </a:pPr>
            <a:r>
              <a:rPr lang="tr-TR" sz="1400">
                <a:solidFill>
                  <a:schemeClr val="dk1"/>
                </a:solidFill>
                <a:latin typeface="Consolas"/>
                <a:ea typeface="Consolas"/>
                <a:cs typeface="Consolas"/>
                <a:sym typeface="Consolas"/>
              </a:rPr>
              <a:t>	f"at the {school}."</a:t>
            </a:r>
            <a:endParaRPr sz="1400">
              <a:solidFill>
                <a:schemeClr val="dk1"/>
              </a:solidFill>
              <a:latin typeface="Consolas"/>
              <a:ea typeface="Consolas"/>
              <a:cs typeface="Consolas"/>
              <a:sym typeface="Consolas"/>
            </a:endParaRPr>
          </a:p>
          <a:p>
            <a:pPr indent="0" lvl="0" marL="0" rtl="0" algn="l">
              <a:spcBef>
                <a:spcPts val="0"/>
              </a:spcBef>
              <a:spcAft>
                <a:spcPts val="0"/>
              </a:spcAft>
              <a:buSzPts val="1100"/>
              <a:buNone/>
            </a:pPr>
            <a:r>
              <a:rPr lang="tr-TR"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tr-TR" sz="1400">
                <a:solidFill>
                  <a:schemeClr val="dk1"/>
                </a:solidFill>
                <a:latin typeface="Consolas"/>
                <a:ea typeface="Consolas"/>
                <a:cs typeface="Consolas"/>
                <a:sym typeface="Consolas"/>
              </a:rPr>
              <a:t>print(output)</a:t>
            </a:r>
            <a:endParaRPr sz="1400">
              <a:solidFill>
                <a:schemeClr val="dk1"/>
              </a:solidFill>
              <a:latin typeface="Consolas"/>
              <a:ea typeface="Consolas"/>
              <a:cs typeface="Consolas"/>
              <a:sym typeface="Consola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cd43c8c83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7cd43c8c8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t>In this exercise, I would like to emphasize the importance of the modulus. We use it very often in our </a:t>
            </a:r>
            <a:r>
              <a:rPr lang="tr-TR" sz="1400"/>
              <a:t>real life</a:t>
            </a:r>
            <a:r>
              <a:rPr lang="tr-TR" sz="1400"/>
              <a:t> </a:t>
            </a:r>
            <a:r>
              <a:rPr lang="tr-TR" sz="1400"/>
              <a:t>projects. In general we use modulus with the number two in order to detect odd and even numbers. how we do that? Can anyone tell how we do this with the modulus in Python? Yess if a number divided by two using modulus and if the result is 1 then the number is odd and if the result is zero then the number is even. Because even numbers do not leave a remainder when divided by two.</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print(11 % 2)</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rPr lang="tr-TR" sz="1400">
                <a:latin typeface="Consolas"/>
                <a:ea typeface="Consolas"/>
                <a:cs typeface="Consolas"/>
                <a:sym typeface="Consolas"/>
              </a:rPr>
              <a:t>print((4 * 5) / 2)</a:t>
            </a:r>
            <a:endParaRPr sz="1400">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13cea604c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713cea604c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print(11 % 2)</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400"/>
              <a:buFont typeface="Arial"/>
              <a:buNone/>
            </a:pPr>
            <a:r>
              <a:rPr lang="tr-TR" sz="1400">
                <a:solidFill>
                  <a:schemeClr val="dk1"/>
                </a:solidFill>
                <a:latin typeface="Consolas"/>
                <a:ea typeface="Consolas"/>
                <a:cs typeface="Consolas"/>
                <a:sym typeface="Consolas"/>
              </a:rPr>
              <a:t>print((4 * 5) / 2)</a:t>
            </a:r>
            <a:endParaRPr sz="14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13cea604c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713cea604c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All arithmetic operators can be used in the same way.</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36" name="Google Shape;36;p6"/>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sz="1800"/>
            </a:lvl1pPr>
            <a:lvl2pPr indent="-342900" lvl="1" marL="914400" algn="l">
              <a:lnSpc>
                <a:spcPct val="110000"/>
              </a:lnSpc>
              <a:spcBef>
                <a:spcPts val="600"/>
              </a:spcBef>
              <a:spcAft>
                <a:spcPts val="0"/>
              </a:spcAft>
              <a:buClr>
                <a:srgbClr val="741B47"/>
              </a:buClr>
              <a:buSzPts val="1800"/>
              <a:buChar char="▹"/>
              <a:defRPr sz="1800"/>
            </a:lvl2pPr>
            <a:lvl3pPr indent="-342900" lvl="2" marL="1371600" algn="l">
              <a:lnSpc>
                <a:spcPct val="110000"/>
              </a:lnSpc>
              <a:spcBef>
                <a:spcPts val="600"/>
              </a:spcBef>
              <a:spcAft>
                <a:spcPts val="0"/>
              </a:spcAft>
              <a:buClr>
                <a:srgbClr val="741B47"/>
              </a:buClr>
              <a:buSzPts val="1800"/>
              <a:buChar char="▹"/>
              <a:defRPr sz="1800"/>
            </a:lvl3pPr>
            <a:lvl4pPr indent="-342900" lvl="3" marL="1828800" algn="l">
              <a:lnSpc>
                <a:spcPct val="110000"/>
              </a:lnSpc>
              <a:spcBef>
                <a:spcPts val="600"/>
              </a:spcBef>
              <a:spcAft>
                <a:spcPts val="0"/>
              </a:spcAft>
              <a:buClr>
                <a:srgbClr val="741B47"/>
              </a:buClr>
              <a:buSzPts val="1800"/>
              <a:buChar char="▹"/>
              <a:defRPr sz="1800"/>
            </a:lvl4pPr>
            <a:lvl5pPr indent="-342900" lvl="4" marL="2286000" algn="l">
              <a:lnSpc>
                <a:spcPct val="110000"/>
              </a:lnSpc>
              <a:spcBef>
                <a:spcPts val="600"/>
              </a:spcBef>
              <a:spcAft>
                <a:spcPts val="0"/>
              </a:spcAft>
              <a:buClr>
                <a:srgbClr val="741B47"/>
              </a:buClr>
              <a:buSzPts val="1800"/>
              <a:buChar char="▹"/>
              <a:defRPr sz="1800"/>
            </a:lvl5pPr>
            <a:lvl6pPr indent="-342900" lvl="5" marL="2743200" algn="l">
              <a:lnSpc>
                <a:spcPct val="110000"/>
              </a:lnSpc>
              <a:spcBef>
                <a:spcPts val="600"/>
              </a:spcBef>
              <a:spcAft>
                <a:spcPts val="0"/>
              </a:spcAft>
              <a:buClr>
                <a:srgbClr val="741B47"/>
              </a:buClr>
              <a:buSzPts val="1800"/>
              <a:buChar char="▹"/>
              <a:defRPr sz="1800"/>
            </a:lvl6pPr>
            <a:lvl7pPr indent="-342900" lvl="6" marL="3200400" algn="l">
              <a:lnSpc>
                <a:spcPct val="110000"/>
              </a:lnSpc>
              <a:spcBef>
                <a:spcPts val="600"/>
              </a:spcBef>
              <a:spcAft>
                <a:spcPts val="0"/>
              </a:spcAft>
              <a:buClr>
                <a:srgbClr val="741B47"/>
              </a:buClr>
              <a:buSzPts val="1800"/>
              <a:buChar char="▹"/>
              <a:defRPr sz="1800"/>
            </a:lvl7pPr>
            <a:lvl8pPr indent="-342900" lvl="7" marL="3657600" algn="l">
              <a:lnSpc>
                <a:spcPct val="110000"/>
              </a:lnSpc>
              <a:spcBef>
                <a:spcPts val="600"/>
              </a:spcBef>
              <a:spcAft>
                <a:spcPts val="0"/>
              </a:spcAft>
              <a:buClr>
                <a:srgbClr val="741B47"/>
              </a:buClr>
              <a:buSzPts val="1800"/>
              <a:buChar char="▹"/>
              <a:defRPr sz="1800"/>
            </a:lvl8pPr>
            <a:lvl9pPr indent="-342900" lvl="8" marL="4114800" algn="l">
              <a:lnSpc>
                <a:spcPct val="110000"/>
              </a:lnSpc>
              <a:spcBef>
                <a:spcPts val="600"/>
              </a:spcBef>
              <a:spcAft>
                <a:spcPts val="0"/>
              </a:spcAft>
              <a:buClr>
                <a:srgbClr val="741B47"/>
              </a:buClr>
              <a:buSzPts val="1800"/>
              <a:buChar char="▹"/>
              <a:defRPr sz="1800"/>
            </a:lvl9pPr>
          </a:lstStyle>
          <a:p/>
        </p:txBody>
      </p:sp>
      <p:sp>
        <p:nvSpPr>
          <p:cNvPr id="37" name="Google Shape;37;p6"/>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38" name="Google Shape;38;p6"/>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pic>
        <p:nvPicPr>
          <p:cNvPr id="40" name="Google Shape;40;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1" name="Google Shape;41;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42" name="Shape 42"/>
        <p:cNvGrpSpPr/>
        <p:nvPr/>
      </p:nvGrpSpPr>
      <p:grpSpPr>
        <a:xfrm>
          <a:off x="0" y="0"/>
          <a:ext cx="0" cy="0"/>
          <a:chOff x="0" y="0"/>
          <a:chExt cx="0" cy="0"/>
        </a:xfrm>
      </p:grpSpPr>
      <p:sp>
        <p:nvSpPr>
          <p:cNvPr id="43" name="Google Shape;43;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44" name="Google Shape;44;p7"/>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CV2lBVEdiRDQ5SERnZ0h3cXVkMHV1R3RFVDhNRnh5T0YzeW5JcGpLb2RjIiwiY29udGVudElkIjoiY3VzdG9tLXJlc3BvbnNlLWZyZWVSZXNwb25zZS10ZXh0Iiwic2xpZGVJZCI6Imc3MWEyOWNhMzU5XzBfNCIsImNvbnRlbnRJbnN0YW5jZUlkIjoiMUJXaUFUR2JENDlIRGdnSHdxdWQwdXVHdEVUOE1GeHlPRjN5bklwaktvZGMvMjJmZDNiNTMtM2U3MC00ZDYyLWEyYjctNmFkOWI3MjYxMzc2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CV2lBVEdiRDQ5SERnZ0h3cXVkMHV1R3RFVDhNRnh5T0YzeW5JcGpLb2RjIiwiY29udGVudElkIjoiY3VzdG9tLXJlc3BvbnNlLWZyZWVSZXNwb25zZS10ZXh0Iiwic2xpZGVJZCI6Imc3Y2Q0M2M4YzgzXzFfMTA5IiwiY29udGVudEluc3RhbmNlSWQiOiIxQldpQVRHYkQ0OUhEZ2dId3F1ZDB1dUd0RVQ4TUZ4eU9GM3luSXBqS29kYy85NGI0NzdjZi04YjQzLTQxNjctYjBhYy1mYjQ1ZGI3NGRjZjkifQ==pearId=magic-pear-metadata-identifie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29vZ2xlLXNsaWRlcy1hZGRvbi1yZXNwb25zZS1mb290ZXIiLCJsYXN0RWRpdGVkQnkiOiIxMDk2ODQ0NTEwNzIyODAxNjA5NTkiLCJwcmVzZW50YXRpb25JZCI6IjFQYzlkcGlrYV9HNEFtZTNYbTB3eXpVcTRiNGJNMnNRV1FwOWdfT0VaTzlnIiwiY29udGVudElkIjoiY3VzdG9tLXJlc3BvbnNlLWZyZWVSZXNwb25zZS10ZXh0Iiwic2xpZGVJZCI6Imc2ZTE0NjhlOGUyXzBfNTAiLCJjb250ZW50SW5zdGFuY2VJZCI6IjFQYzlkcGlrYV9HNEFtZTNYbTB3eXpVcTRiNGJNMnNRV1FwOWdfT0VaTzlnLzBkYTk2NWE3LWNhZTItNGMyNC1iM2UyLTJkMDkwYzdiZWZmMCJ9pearId=magic-pear-metadata-identifier" TargetMode="Externa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QYzlkcGlrYV9HNEFtZTNYbTB3eXpVcTRiNGJNMnNRV1FwOWdfT0VaTzlnIiwiY29udGVudElkIjoiY3VzdG9tLXJlc3BvbnNlLWZyZWVSZXNwb25zZS10ZXh0Iiwic2xpZGVJZCI6Imc2ZTE0NjhlOGUyXzBfNzIiLCJjb250ZW50SW5zdGFuY2VJZCI6IjFQYzlkcGlrYV9HNEFtZTNYbTB3eXpVcTRiNGJNMnNRV1FwOWdfT0VaTzlnL2Q5YjFjOTRiLTM1OTMtNGNhOC1hYmM5LWU2ZjQzY2FiMjdlNSJ9pearId=magic-pear-metadata-identifi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CQ0UxZ185VEdqOFhCbTh2ZDFXNW9wREowXzM1YVdIR2ZjOUNQR05aWG5rIiwiY29udGVudElkIjoiY3VzdG9tLXJlc3BvbnNlLWZyZWVSZXNwb25zZS10ZXh0Iiwic2xpZGVJZCI6Imc3MTNmZTRiODYzXzBfNDYiLCJjb250ZW50SW5zdGFuY2VJZCI6IjFCQ0UxZ185VEdqOFhCbTh2ZDFXNW9wREowXzM1YVdIR2ZjOUNQR05aWG5rL2Y3ZjgwMDk1LWRlYWItNDYwNC05YTk4LTQxZDk1Nzk0YTkyMCJ9pearId=magic-pear-metadata-identifier"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6.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CQ0UxZ185VEdqOFhCbTh2ZDFXNW9wREowXzM1YVdIR2ZjOUNQR05aWG5rIiwiY29udGVudElkIjoiY3VzdG9tLXJlc3BvbnNlLWZyZWVSZXNwb25zZS10ZXh0Iiwic2xpZGVJZCI6Imc3MTNmZTRiODYzXzBfNjYiLCJjb250ZW50SW5zdGFuY2VJZCI6IjFCQ0UxZ185VEdqOFhCbTh2ZDFXNW9wREowXzM1YVdIR2ZjOUNQR05aWG5rLzllNzE4ZDE3LTAzYzAtNDExMi1iYzZhLTNiZGI5Y2JmYzJkNSJ9pearId=magic-pear-metadata-identifie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CQ0UxZ185VEdqOFhCbTh2ZDFXNW9wREowXzM1YVdIR2ZjOUNQR05aWG5rIiwiY29udGVudElkIjoiY3VzdG9tLXJlc3BvbnNlLWZyZWVSZXNwb25zZS10ZXh0Iiwic2xpZGVJZCI6Imc3MTNmZTRiODYzXzBfOTkiLCJjb250ZW50SW5zdGFuY2VJZCI6IjFCQ0UxZ185VEdqOFhCbTh2ZDFXNW9wREowXzM1YVdIR2ZjOUNQR05aWG5rLzJiNGExNjhmLTA3MmItNGU0MS1hM2MzLWRjZjc5NTgxNzhkYSJ9pearId=magic-pear-metadata-identifier"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CV2lBVEdiRDQ5SERnZ0h3cXVkMHV1R3RFVDhNRnh5T0YzeW5JcGpLb2RjIiwiY29udGVudElkIjoiY3VzdG9tLXJlc3BvbnNlLWZyZWVSZXNwb25zZS10ZXh0Iiwic2xpZGVJZCI6InAzIiwiY29udGVudEluc3RhbmNlSWQiOiIxQldpQVRHYkQ0OUhEZ2dId3F1ZDB1dUd0RVQ4TUZ4eU9GM3luSXBqS29kYy84YzUyYmZmOS1lNGQ0LTQ5ZTMtOWFiYy04NmYzYTgxYTNiMDYifQ==pearId=magic-pear-metadata-identifier"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8.png"/><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23.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CQ0UxZ185VEdqOFhCbTh2ZDFXNW9wREowXzM1YVdIR2ZjOUNQR05aWG5rIiwiY29udGVudElkIjoiY3VzdG9tLXJlc3BvbnNlLWZyZWVSZXNwb25zZS10ZXh0Iiwic2xpZGVJZCI6Imc3Y2UzNDQ3MTc2XzBfMTY4IiwiY29udGVudEluc3RhbmNlSWQiOiIxQkNFMWdfOVRHajhYQm04dmQxVzVvcERKMF8zNWFXSEdmYzlDUEdOWlhuay81ZGVlM2U2YS1kZjI4LTQ2NzMtOTA3My1jYzA3YjE4NmE0OWMifQ==pearId=magic-pear-metadata-identifier"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4.png"/><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dontchangethislink.peardeckmagic.zone?eyJ0eXBlIjoiZ29vZ2xlLXNsaWRlcy1hZGRvbi1yZXNwb25zZS1mb290ZXIiLCJsYXN0RWRpdGVkQnkiOiIxMDk2ODQ0NTEwNzIyODAxNjA5NTkiLCJwcmVzZW50YXRpb25JZCI6IjFCV2lBVEdiRDQ5SERnZ0h3cXVkMHV1R3RFVDhNRnh5T0YzeW5JcGpLb2RjIiwiY29udGVudElkIjoiY3VzdG9tLXJlc3BvbnNlLWZyZWVSZXNwb25zZS10ZXh0Iiwic2xpZGVJZCI6Imc3Y2Q0M2M4YzgzXzFfMTMiLCJjb250ZW50SW5zdGFuY2VJZCI6IjFCV2lBVEdiRDQ5SERnZ0h3cXVkMHV1R3RFVDhNRnh5T0YzeW5JcGpLb2RjLzUzM2NhOTk5LTk5OWEtNGY5ZC1hNDM2LTA1NGFjODkyYWMxMSJ9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8"/>
          <p:cNvGrpSpPr/>
          <p:nvPr/>
        </p:nvGrpSpPr>
        <p:grpSpPr>
          <a:xfrm>
            <a:off x="5122427" y="470551"/>
            <a:ext cx="3841143" cy="3893303"/>
            <a:chOff x="5122427" y="668001"/>
            <a:chExt cx="3841143" cy="3893303"/>
          </a:xfrm>
        </p:grpSpPr>
        <p:grpSp>
          <p:nvGrpSpPr>
            <p:cNvPr id="52" name="Google Shape;52;p8"/>
            <p:cNvGrpSpPr/>
            <p:nvPr/>
          </p:nvGrpSpPr>
          <p:grpSpPr>
            <a:xfrm>
              <a:off x="5144045" y="893590"/>
              <a:ext cx="2833667" cy="2964311"/>
              <a:chOff x="3860721" y="1330073"/>
              <a:chExt cx="3544299" cy="3707706"/>
            </a:xfrm>
          </p:grpSpPr>
          <p:sp>
            <p:nvSpPr>
              <p:cNvPr id="53" name="Google Shape;53;p8"/>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8"/>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8"/>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8"/>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8"/>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8"/>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8"/>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8"/>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8"/>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8"/>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8"/>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8"/>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8"/>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8"/>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8"/>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8"/>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8"/>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8"/>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8"/>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8"/>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8"/>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8"/>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8"/>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8"/>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8"/>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8"/>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8"/>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8"/>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8"/>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8"/>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8"/>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8"/>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8"/>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8"/>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8"/>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8"/>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8"/>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8"/>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8"/>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8"/>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8"/>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8"/>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8"/>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8"/>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8"/>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8"/>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8"/>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8"/>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8"/>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8"/>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8"/>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8"/>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8"/>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8"/>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8"/>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8"/>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8"/>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8"/>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8"/>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8"/>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8"/>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8"/>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8"/>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8"/>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8"/>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8"/>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8"/>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8"/>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8"/>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8"/>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8"/>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8"/>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8"/>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8"/>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8"/>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8"/>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8"/>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8"/>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8"/>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8"/>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8"/>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8"/>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8"/>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8"/>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8"/>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8"/>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8"/>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8"/>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8"/>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8"/>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8"/>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8"/>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8"/>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8"/>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8"/>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8"/>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8"/>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8"/>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8"/>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8"/>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8"/>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8"/>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8"/>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8"/>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8"/>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8"/>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60" name="Google Shape;160;p8"/>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8"/>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8"/>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8"/>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8"/>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8"/>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8"/>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8"/>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8"/>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8"/>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8"/>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8"/>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8"/>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8"/>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8"/>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8"/>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8"/>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8"/>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8"/>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8"/>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8"/>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8"/>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8"/>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8"/>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8"/>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8"/>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8"/>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8"/>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8"/>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8"/>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8"/>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91" name="Google Shape;191;p8"/>
            <p:cNvGrpSpPr/>
            <p:nvPr/>
          </p:nvGrpSpPr>
          <p:grpSpPr>
            <a:xfrm flipH="1">
              <a:off x="5678143" y="1227582"/>
              <a:ext cx="345795" cy="1043508"/>
              <a:chOff x="5678143" y="1151382"/>
              <a:chExt cx="345795" cy="1043508"/>
            </a:xfrm>
          </p:grpSpPr>
          <p:sp>
            <p:nvSpPr>
              <p:cNvPr id="192" name="Google Shape;192;p8"/>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8"/>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8"/>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8"/>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8"/>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8"/>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8"/>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8"/>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8"/>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8"/>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8"/>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9" name="Google Shape;209;p8"/>
            <p:cNvGrpSpPr/>
            <p:nvPr/>
          </p:nvGrpSpPr>
          <p:grpSpPr>
            <a:xfrm>
              <a:off x="5122427" y="3292365"/>
              <a:ext cx="823270" cy="1268939"/>
              <a:chOff x="5490177" y="3555452"/>
              <a:chExt cx="823270" cy="1268939"/>
            </a:xfrm>
          </p:grpSpPr>
          <p:sp>
            <p:nvSpPr>
              <p:cNvPr id="210" name="Google Shape;210;p8"/>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8"/>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8"/>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8"/>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8"/>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8"/>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8"/>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8"/>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8"/>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8"/>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8"/>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8"/>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8"/>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8"/>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8"/>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8"/>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8"/>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8"/>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8"/>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8"/>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8"/>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8"/>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8"/>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3" name="Google Shape;233;p8"/>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8"/>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8"/>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8"/>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8"/>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8"/>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8"/>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8"/>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41" name="Google Shape;241;p8"/>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8"/>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8"/>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8"/>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8"/>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8"/>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8"/>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8"/>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8"/>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8"/>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8"/>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8"/>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8"/>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8"/>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8"/>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8"/>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8"/>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8"/>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8"/>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8"/>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8"/>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8"/>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8"/>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8"/>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8"/>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8"/>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8"/>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8"/>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8"/>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8"/>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8"/>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8"/>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8"/>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8"/>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8"/>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8"/>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77" name="Google Shape;277;p8"/>
            <p:cNvGrpSpPr/>
            <p:nvPr/>
          </p:nvGrpSpPr>
          <p:grpSpPr>
            <a:xfrm>
              <a:off x="6544681" y="927100"/>
              <a:ext cx="264550" cy="200503"/>
              <a:chOff x="6621095" y="1452181"/>
              <a:chExt cx="330893" cy="250785"/>
            </a:xfrm>
          </p:grpSpPr>
          <p:sp>
            <p:nvSpPr>
              <p:cNvPr id="278" name="Google Shape;278;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83" name="Google Shape;283;p8"/>
            <p:cNvGrpSpPr/>
            <p:nvPr/>
          </p:nvGrpSpPr>
          <p:grpSpPr>
            <a:xfrm>
              <a:off x="7210360" y="1314224"/>
              <a:ext cx="264550" cy="200503"/>
              <a:chOff x="6621095" y="1452181"/>
              <a:chExt cx="330893" cy="250785"/>
            </a:xfrm>
          </p:grpSpPr>
          <p:sp>
            <p:nvSpPr>
              <p:cNvPr id="284" name="Google Shape;284;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9" name="Google Shape;289;p8"/>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8"/>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1" name="Google Shape;291;p8"/>
            <p:cNvGrpSpPr/>
            <p:nvPr/>
          </p:nvGrpSpPr>
          <p:grpSpPr>
            <a:xfrm flipH="1">
              <a:off x="8183211" y="2407472"/>
              <a:ext cx="780359" cy="1195999"/>
              <a:chOff x="3975528" y="3303922"/>
              <a:chExt cx="780359" cy="1195999"/>
            </a:xfrm>
          </p:grpSpPr>
          <p:sp>
            <p:nvSpPr>
              <p:cNvPr id="292" name="Google Shape;292;p8"/>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8"/>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8"/>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8"/>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8"/>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8"/>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8"/>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8"/>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8"/>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8"/>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8"/>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7450"/>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8"/>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8"/>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8"/>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8"/>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8"/>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8"/>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8"/>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8"/>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8"/>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8"/>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8"/>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8"/>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8" name="Google Shape;318;p8"/>
              <p:cNvGrpSpPr/>
              <p:nvPr/>
            </p:nvGrpSpPr>
            <p:grpSpPr>
              <a:xfrm flipH="1">
                <a:off x="4321769" y="3621401"/>
                <a:ext cx="239005" cy="181217"/>
                <a:chOff x="6621095" y="1452181"/>
                <a:chExt cx="330893" cy="250785"/>
              </a:xfrm>
            </p:grpSpPr>
            <p:sp>
              <p:nvSpPr>
                <p:cNvPr id="319" name="Google Shape;319;p8"/>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p8"/>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8"/>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8"/>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8"/>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24" name="Google Shape;324;p8"/>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5" name="Google Shape;325;p8"/>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9803"/>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26" name="Google Shape;326;p8"/>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Simple Operations</a:t>
            </a:r>
            <a:endParaRPr>
              <a:solidFill>
                <a:srgbClr val="741B47"/>
              </a:solidFill>
              <a:latin typeface="Raleway Medium"/>
              <a:ea typeface="Raleway Medium"/>
              <a:cs typeface="Raleway Medium"/>
              <a:sym typeface="Raleway Medium"/>
            </a:endParaRPr>
          </a:p>
        </p:txBody>
      </p:sp>
      <p:pic>
        <p:nvPicPr>
          <p:cNvPr id="327" name="Google Shape;327;p8"/>
          <p:cNvPicPr preferRelativeResize="0"/>
          <p:nvPr/>
        </p:nvPicPr>
        <p:blipFill rotWithShape="1">
          <a:blip r:embed="rId3">
            <a:alphaModFix/>
          </a:blip>
          <a:srcRect b="0" l="0" r="0" t="0"/>
          <a:stretch/>
        </p:blipFill>
        <p:spPr>
          <a:xfrm>
            <a:off x="3279525" y="1556200"/>
            <a:ext cx="1008300" cy="999125"/>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98" name="Google Shape;398;p1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4000">
              <a:solidFill>
                <a:srgbClr val="419DD3"/>
              </a:solidFill>
              <a:latin typeface="Raleway Medium"/>
              <a:ea typeface="Raleway Medium"/>
              <a:cs typeface="Raleway Medium"/>
              <a:sym typeface="Raleway Medium"/>
            </a:endParaRPr>
          </a:p>
        </p:txBody>
      </p:sp>
      <p:pic>
        <p:nvPicPr>
          <p:cNvPr id="399" name="Google Shape;399;p17"/>
          <p:cNvPicPr preferRelativeResize="0"/>
          <p:nvPr/>
        </p:nvPicPr>
        <p:blipFill>
          <a:blip r:embed="rId3">
            <a:alphaModFix/>
          </a:blip>
          <a:stretch>
            <a:fillRect/>
          </a:stretch>
        </p:blipFill>
        <p:spPr>
          <a:xfrm>
            <a:off x="228600" y="1632000"/>
            <a:ext cx="5591175" cy="2619375"/>
          </a:xfrm>
          <a:prstGeom prst="rect">
            <a:avLst/>
          </a:prstGeom>
          <a:noFill/>
          <a:ln>
            <a:noFill/>
          </a:ln>
        </p:spPr>
      </p:pic>
      <p:sp>
        <p:nvSpPr>
          <p:cNvPr id="400" name="Google Shape;400;p17"/>
          <p:cNvSpPr txBox="1"/>
          <p:nvPr>
            <p:ph idx="4294967295" type="subTitle"/>
          </p:nvPr>
        </p:nvSpPr>
        <p:spPr>
          <a:xfrm>
            <a:off x="3846850" y="902900"/>
            <a:ext cx="1083000" cy="921900"/>
          </a:xfrm>
          <a:prstGeom prst="rect">
            <a:avLst/>
          </a:prstGeom>
          <a:solidFill>
            <a:srgbClr val="FFD966"/>
          </a:solidFill>
          <a:ln>
            <a:noFill/>
          </a:ln>
          <a:effectLst>
            <a:outerShdw blurRad="57150" rotWithShape="0" algn="bl" dir="5400000" dist="19050">
              <a:srgbClr val="000000">
                <a:alpha val="49410"/>
              </a:srgbClr>
            </a:outerShdw>
          </a:effectLst>
        </p:spPr>
        <p:txBody>
          <a:bodyPr anchorCtr="0" anchor="ctr" bIns="0" lIns="0" spcFirstLastPara="1" rIns="0" wrap="square" tIns="0">
            <a:noAutofit/>
          </a:bodyPr>
          <a:lstStyle/>
          <a:p>
            <a:pPr indent="0" lvl="0" marL="0" marR="0" rtl="0" algn="ctr">
              <a:lnSpc>
                <a:spcPct val="110000"/>
              </a:lnSpc>
              <a:spcBef>
                <a:spcPts val="600"/>
              </a:spcBef>
              <a:spcAft>
                <a:spcPts val="0"/>
              </a:spcAft>
              <a:buClr>
                <a:schemeClr val="accent1"/>
              </a:buClr>
              <a:buSzPts val="1800"/>
              <a:buFont typeface="Barlow Light"/>
              <a:buNone/>
            </a:pPr>
            <a:r>
              <a:rPr lang="tr-TR" sz="6200">
                <a:solidFill>
                  <a:srgbClr val="FF0000"/>
                </a:solidFill>
                <a:latin typeface="Montserrat"/>
                <a:ea typeface="Montserrat"/>
                <a:cs typeface="Montserrat"/>
                <a:sym typeface="Montserrat"/>
              </a:rPr>
              <a:t>⚠</a:t>
            </a:r>
            <a:endParaRPr b="0" i="0" sz="5200" u="none" cap="none" strike="noStrike">
              <a:solidFill>
                <a:srgbClr val="FF0000"/>
              </a:solidFill>
              <a:highlight>
                <a:srgbClr val="EFEFE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06" name="Google Shape;406;p18"/>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Arithmetic Operations</a:t>
            </a:r>
            <a:endParaRPr b="0" i="0" sz="3400" u="none" cap="none" strike="noStrike">
              <a:solidFill>
                <a:srgbClr val="419ED3"/>
              </a:solidFill>
              <a:latin typeface="Raleway SemiBold"/>
              <a:ea typeface="Raleway SemiBold"/>
              <a:cs typeface="Raleway SemiBold"/>
              <a:sym typeface="Raleway SemiBold"/>
            </a:endParaRPr>
          </a:p>
        </p:txBody>
      </p:sp>
      <p:sp>
        <p:nvSpPr>
          <p:cNvPr id="407" name="Google Shape;407;p18"/>
          <p:cNvSpPr txBox="1"/>
          <p:nvPr>
            <p:ph idx="4294967295" type="subTitle"/>
          </p:nvPr>
        </p:nvSpPr>
        <p:spPr>
          <a:xfrm>
            <a:off x="299525" y="800100"/>
            <a:ext cx="8577000" cy="18186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Interactive question :</a:t>
            </a:r>
            <a:endParaRPr sz="2400">
              <a:solidFill>
                <a:srgbClr val="434343"/>
              </a:solidFill>
              <a:latin typeface="Montserrat"/>
              <a:ea typeface="Montserrat"/>
              <a:cs typeface="Montserrat"/>
              <a:sym typeface="Montserrat"/>
            </a:endParaRPr>
          </a:p>
        </p:txBody>
      </p:sp>
      <p:sp>
        <p:nvSpPr>
          <p:cNvPr id="408" name="Google Shape;408;p18"/>
          <p:cNvSpPr txBox="1"/>
          <p:nvPr/>
        </p:nvSpPr>
        <p:spPr>
          <a:xfrm>
            <a:off x="143600" y="2177700"/>
            <a:ext cx="8760000" cy="10164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200">
                <a:latin typeface="Consolas"/>
                <a:ea typeface="Consolas"/>
                <a:cs typeface="Consolas"/>
                <a:sym typeface="Consolas"/>
              </a:rPr>
              <a:t>a = (1 + 3 ) ** (2 ** (1 * 2 / 2) / 2)</a:t>
            </a:r>
            <a:endParaRPr sz="2200">
              <a:latin typeface="Consolas"/>
              <a:ea typeface="Consolas"/>
              <a:cs typeface="Consolas"/>
              <a:sym typeface="Consolas"/>
            </a:endParaRPr>
          </a:p>
          <a:p>
            <a:pPr indent="0" lvl="0" marL="0" rtl="0" algn="l">
              <a:spcBef>
                <a:spcPts val="0"/>
              </a:spcBef>
              <a:spcAft>
                <a:spcPts val="0"/>
              </a:spcAft>
              <a:buNone/>
            </a:pPr>
            <a:r>
              <a:rPr lang="tr-TR" sz="2200">
                <a:solidFill>
                  <a:srgbClr val="0000FF"/>
                </a:solidFill>
                <a:latin typeface="Consolas"/>
                <a:ea typeface="Consolas"/>
                <a:cs typeface="Consolas"/>
                <a:sym typeface="Consolas"/>
              </a:rPr>
              <a:t>print</a:t>
            </a:r>
            <a:r>
              <a:rPr lang="tr-TR" sz="2200">
                <a:latin typeface="Consolas"/>
                <a:ea typeface="Consolas"/>
                <a:cs typeface="Consolas"/>
                <a:sym typeface="Consolas"/>
              </a:rPr>
              <a:t>(a)</a:t>
            </a:r>
            <a:endParaRPr sz="2200">
              <a:solidFill>
                <a:srgbClr val="434343"/>
              </a:solidFill>
              <a:latin typeface="Consolas"/>
              <a:ea typeface="Consolas"/>
              <a:cs typeface="Consolas"/>
              <a:sym typeface="Consolas"/>
            </a:endParaRPr>
          </a:p>
        </p:txBody>
      </p:sp>
      <p:sp>
        <p:nvSpPr>
          <p:cNvPr id="409" name="Google Shape;409;p18">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15" name="Google Shape;415;p19"/>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Arithmetic Operations</a:t>
            </a:r>
            <a:endParaRPr b="0" i="0" sz="3400" u="none" cap="none" strike="noStrike">
              <a:solidFill>
                <a:srgbClr val="419ED3"/>
              </a:solidFill>
              <a:latin typeface="Raleway SemiBold"/>
              <a:ea typeface="Raleway SemiBold"/>
              <a:cs typeface="Raleway SemiBold"/>
              <a:sym typeface="Raleway SemiBold"/>
            </a:endParaRPr>
          </a:p>
        </p:txBody>
      </p:sp>
      <p:sp>
        <p:nvSpPr>
          <p:cNvPr id="416" name="Google Shape;416;p19"/>
          <p:cNvSpPr txBox="1"/>
          <p:nvPr>
            <p:ph idx="4294967295" type="subTitle"/>
          </p:nvPr>
        </p:nvSpPr>
        <p:spPr>
          <a:xfrm>
            <a:off x="299525" y="800100"/>
            <a:ext cx="8577000" cy="18186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The output :</a:t>
            </a:r>
            <a:endParaRPr sz="2400">
              <a:solidFill>
                <a:srgbClr val="434343"/>
              </a:solidFill>
              <a:latin typeface="Montserrat"/>
              <a:ea typeface="Montserrat"/>
              <a:cs typeface="Montserrat"/>
              <a:sym typeface="Montserrat"/>
            </a:endParaRPr>
          </a:p>
        </p:txBody>
      </p:sp>
      <p:sp>
        <p:nvSpPr>
          <p:cNvPr id="417" name="Google Shape;417;p19"/>
          <p:cNvSpPr txBox="1"/>
          <p:nvPr/>
        </p:nvSpPr>
        <p:spPr>
          <a:xfrm>
            <a:off x="143600" y="2177700"/>
            <a:ext cx="8760000" cy="10164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2200">
                <a:latin typeface="Consolas"/>
                <a:ea typeface="Consolas"/>
                <a:cs typeface="Consolas"/>
                <a:sym typeface="Consolas"/>
              </a:rPr>
              <a:t>a = (1 + 3 ) ** (2 ** (1 * 2 / 2) / 2)</a:t>
            </a:r>
            <a:endParaRPr sz="2200">
              <a:latin typeface="Consolas"/>
              <a:ea typeface="Consolas"/>
              <a:cs typeface="Consolas"/>
              <a:sym typeface="Consolas"/>
            </a:endParaRPr>
          </a:p>
          <a:p>
            <a:pPr indent="0" lvl="0" marL="0" rtl="0" algn="l">
              <a:spcBef>
                <a:spcPts val="0"/>
              </a:spcBef>
              <a:spcAft>
                <a:spcPts val="0"/>
              </a:spcAft>
              <a:buNone/>
            </a:pPr>
            <a:r>
              <a:rPr lang="tr-TR" sz="2200">
                <a:solidFill>
                  <a:srgbClr val="0000FF"/>
                </a:solidFill>
                <a:latin typeface="Consolas"/>
                <a:ea typeface="Consolas"/>
                <a:cs typeface="Consolas"/>
                <a:sym typeface="Consolas"/>
              </a:rPr>
              <a:t>print</a:t>
            </a:r>
            <a:r>
              <a:rPr lang="tr-TR" sz="2200">
                <a:latin typeface="Consolas"/>
                <a:ea typeface="Consolas"/>
                <a:cs typeface="Consolas"/>
                <a:sym typeface="Consolas"/>
              </a:rPr>
              <a:t>(a)</a:t>
            </a:r>
            <a:endParaRPr sz="2200">
              <a:solidFill>
                <a:srgbClr val="434343"/>
              </a:solidFill>
              <a:latin typeface="Consolas"/>
              <a:ea typeface="Consolas"/>
              <a:cs typeface="Consolas"/>
              <a:sym typeface="Consolas"/>
            </a:endParaRPr>
          </a:p>
        </p:txBody>
      </p:sp>
      <p:sp>
        <p:nvSpPr>
          <p:cNvPr id="418" name="Google Shape;418;p19"/>
          <p:cNvSpPr txBox="1"/>
          <p:nvPr/>
        </p:nvSpPr>
        <p:spPr>
          <a:xfrm>
            <a:off x="143600" y="3666100"/>
            <a:ext cx="8760000" cy="6264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4.0</a:t>
            </a:r>
            <a:endParaRPr b="0" i="0" sz="2000" u="none" cap="none" strike="noStrike">
              <a:solidFill>
                <a:srgbClr val="434343"/>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0"/>
          <p:cNvSpPr txBox="1"/>
          <p:nvPr>
            <p:ph type="ctrTitle"/>
          </p:nvPr>
        </p:nvSpPr>
        <p:spPr>
          <a:xfrm>
            <a:off x="1085850" y="2291500"/>
            <a:ext cx="6715200" cy="6315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Escape Sequences</a:t>
            </a:r>
            <a:endParaRPr>
              <a:solidFill>
                <a:srgbClr val="409CD1"/>
              </a:solidFill>
            </a:endParaRPr>
          </a:p>
        </p:txBody>
      </p:sp>
      <p:sp>
        <p:nvSpPr>
          <p:cNvPr id="424" name="Google Shape;424;p20"/>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t/>
            </a:r>
            <a:endParaRPr/>
          </a:p>
        </p:txBody>
      </p:sp>
      <p:sp>
        <p:nvSpPr>
          <p:cNvPr id="425" name="Google Shape;425;p20"/>
          <p:cNvSpPr txBox="1"/>
          <p:nvPr/>
        </p:nvSpPr>
        <p:spPr>
          <a:xfrm rot="-1155845">
            <a:off x="2317791" y="1758115"/>
            <a:ext cx="937492" cy="6315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lang="tr-TR" sz="4800">
                <a:solidFill>
                  <a:srgbClr val="FF0000"/>
                </a:solidFill>
                <a:highlight>
                  <a:srgbClr val="F0F0F0"/>
                </a:highlight>
                <a:latin typeface="Consolas"/>
                <a:ea typeface="Consolas"/>
                <a:cs typeface="Consolas"/>
                <a:sym typeface="Consolas"/>
              </a:rPr>
              <a:t>\n</a:t>
            </a:r>
            <a:endParaRPr b="0" i="0" sz="4800" u="none" cap="none" strike="noStrike">
              <a:solidFill>
                <a:srgbClr val="000000"/>
              </a:solidFill>
              <a:latin typeface="Consolas"/>
              <a:ea typeface="Consolas"/>
              <a:cs typeface="Consolas"/>
              <a:sym typeface="Consolas"/>
            </a:endParaRPr>
          </a:p>
        </p:txBody>
      </p:sp>
      <p:sp>
        <p:nvSpPr>
          <p:cNvPr id="426" name="Google Shape;426;p20"/>
          <p:cNvSpPr txBox="1"/>
          <p:nvPr/>
        </p:nvSpPr>
        <p:spPr>
          <a:xfrm rot="-264369">
            <a:off x="4648984" y="1688182"/>
            <a:ext cx="1768928" cy="63157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lang="tr-TR" sz="4400">
                <a:solidFill>
                  <a:srgbClr val="FF0000"/>
                </a:solidFill>
                <a:highlight>
                  <a:srgbClr val="F0F0F0"/>
                </a:highlight>
                <a:latin typeface="Consolas"/>
                <a:ea typeface="Consolas"/>
                <a:cs typeface="Consolas"/>
                <a:sym typeface="Consolas"/>
              </a:rPr>
              <a:t>\t</a:t>
            </a:r>
            <a:endParaRPr b="0" i="0" sz="4400" u="none" cap="none" strike="noStrike">
              <a:solidFill>
                <a:srgbClr val="000000"/>
              </a:solidFill>
              <a:latin typeface="Consolas"/>
              <a:ea typeface="Consolas"/>
              <a:cs typeface="Consolas"/>
              <a:sym typeface="Consolas"/>
            </a:endParaRPr>
          </a:p>
        </p:txBody>
      </p:sp>
      <p:sp>
        <p:nvSpPr>
          <p:cNvPr id="427" name="Google Shape;427;p20"/>
          <p:cNvSpPr txBox="1"/>
          <p:nvPr/>
        </p:nvSpPr>
        <p:spPr>
          <a:xfrm rot="1449775">
            <a:off x="3028564" y="3307707"/>
            <a:ext cx="1027526" cy="63153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lang="tr-TR" sz="4400">
                <a:solidFill>
                  <a:srgbClr val="FF0000"/>
                </a:solidFill>
                <a:highlight>
                  <a:srgbClr val="F0F0F0"/>
                </a:highlight>
                <a:latin typeface="Consolas"/>
                <a:ea typeface="Consolas"/>
                <a:cs typeface="Consolas"/>
                <a:sym typeface="Consolas"/>
              </a:rPr>
              <a:t>\b</a:t>
            </a:r>
            <a:endParaRPr b="0" i="0" sz="4400" u="none" cap="none" strike="noStrike">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33" name="Google Shape;433;p21"/>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Escape Sequences </a:t>
            </a:r>
            <a:r>
              <a:rPr lang="tr-TR" sz="3100">
                <a:solidFill>
                  <a:srgbClr val="741B47"/>
                </a:solidFill>
                <a:latin typeface="Raleway Medium"/>
                <a:ea typeface="Raleway Medium"/>
                <a:cs typeface="Raleway Medium"/>
                <a:sym typeface="Raleway Medium"/>
              </a:rPr>
              <a:t>(review)</a:t>
            </a:r>
            <a:endParaRPr b="0" i="0" sz="3100" u="none" cap="none" strike="noStrike">
              <a:solidFill>
                <a:srgbClr val="419ED3"/>
              </a:solidFill>
              <a:latin typeface="Raleway SemiBold"/>
              <a:ea typeface="Raleway SemiBold"/>
              <a:cs typeface="Raleway SemiBold"/>
              <a:sym typeface="Raleway SemiBold"/>
            </a:endParaRPr>
          </a:p>
        </p:txBody>
      </p:sp>
      <p:sp>
        <p:nvSpPr>
          <p:cNvPr id="434" name="Google Shape;434;p21"/>
          <p:cNvSpPr txBox="1"/>
          <p:nvPr>
            <p:ph idx="4294967295" type="subTitle"/>
          </p:nvPr>
        </p:nvSpPr>
        <p:spPr>
          <a:xfrm>
            <a:off x="299525" y="800100"/>
            <a:ext cx="8577000" cy="1875300"/>
          </a:xfrm>
          <a:prstGeom prst="rect">
            <a:avLst/>
          </a:prstGeom>
          <a:noFill/>
          <a:ln>
            <a:noFill/>
          </a:ln>
        </p:spPr>
        <p:txBody>
          <a:bodyPr anchorCtr="0" anchor="t" bIns="0" lIns="0" spcFirstLastPara="1" rIns="0" wrap="square" tIns="0">
            <a:noAutofit/>
          </a:bodyPr>
          <a:lstStyle/>
          <a:p>
            <a:pPr indent="-431800" lvl="0" marL="457200" marR="0" rtl="0" algn="just">
              <a:lnSpc>
                <a:spcPct val="110000"/>
              </a:lnSpc>
              <a:spcBef>
                <a:spcPts val="600"/>
              </a:spcBef>
              <a:spcAft>
                <a:spcPts val="0"/>
              </a:spcAft>
              <a:buClr>
                <a:srgbClr val="741B47"/>
              </a:buClr>
              <a:buSzPts val="3200"/>
              <a:buFont typeface="Raleway"/>
              <a:buChar char="▸"/>
            </a:pPr>
            <a:r>
              <a:t/>
            </a:r>
            <a:endParaRPr i="0" sz="2400" u="none" cap="none" strike="noStrike">
              <a:solidFill>
                <a:srgbClr val="434343"/>
              </a:solidFill>
              <a:latin typeface="Montserrat"/>
              <a:ea typeface="Montserrat"/>
              <a:cs typeface="Montserrat"/>
              <a:sym typeface="Montserrat"/>
            </a:endParaRPr>
          </a:p>
        </p:txBody>
      </p:sp>
      <p:pic>
        <p:nvPicPr>
          <p:cNvPr id="435" name="Google Shape;435;p21"/>
          <p:cNvPicPr preferRelativeResize="0"/>
          <p:nvPr/>
        </p:nvPicPr>
        <p:blipFill>
          <a:blip r:embed="rId3">
            <a:alphaModFix/>
          </a:blip>
          <a:stretch>
            <a:fillRect/>
          </a:stretch>
        </p:blipFill>
        <p:spPr>
          <a:xfrm>
            <a:off x="152400" y="2827800"/>
            <a:ext cx="8804676" cy="1656550"/>
          </a:xfrm>
          <a:prstGeom prst="rect">
            <a:avLst/>
          </a:prstGeom>
          <a:noFill/>
          <a:ln>
            <a:noFill/>
          </a:ln>
        </p:spPr>
      </p:pic>
      <p:sp>
        <p:nvSpPr>
          <p:cNvPr id="436" name="Google Shape;436;p21"/>
          <p:cNvSpPr txBox="1"/>
          <p:nvPr/>
        </p:nvSpPr>
        <p:spPr>
          <a:xfrm>
            <a:off x="637875" y="998450"/>
            <a:ext cx="6856800" cy="9993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200">
                <a:solidFill>
                  <a:srgbClr val="0B5394"/>
                </a:solidFill>
                <a:latin typeface="Montserrat"/>
                <a:ea typeface="Montserrat"/>
                <a:cs typeface="Montserrat"/>
                <a:sym typeface="Montserrat"/>
              </a:rPr>
              <a:t>Python </a:t>
            </a:r>
            <a:r>
              <a:rPr b="0" i="0" lang="tr-TR" sz="2200" u="none" cap="none" strike="noStrike">
                <a:solidFill>
                  <a:srgbClr val="434343"/>
                </a:solidFill>
                <a:latin typeface="Montserrat"/>
                <a:ea typeface="Montserrat"/>
                <a:cs typeface="Montserrat"/>
                <a:sym typeface="Montserrat"/>
              </a:rPr>
              <a:t>ignores </a:t>
            </a:r>
            <a:r>
              <a:rPr lang="tr-TR" sz="2200">
                <a:solidFill>
                  <a:srgbClr val="434343"/>
                </a:solidFill>
                <a:latin typeface="Montserrat"/>
                <a:ea typeface="Montserrat"/>
                <a:cs typeface="Montserrat"/>
                <a:sym typeface="Montserrat"/>
              </a:rPr>
              <a:t>any </a:t>
            </a:r>
            <a:r>
              <a:rPr b="0" i="0" lang="tr-TR" sz="2200" u="none" cap="none" strike="noStrike">
                <a:solidFill>
                  <a:srgbClr val="434343"/>
                </a:solidFill>
                <a:latin typeface="Montserrat"/>
                <a:ea typeface="Montserrat"/>
                <a:cs typeface="Montserrat"/>
                <a:sym typeface="Montserrat"/>
              </a:rPr>
              <a:t>char</a:t>
            </a:r>
            <a:r>
              <a:rPr lang="tr-TR" sz="2200">
                <a:solidFill>
                  <a:srgbClr val="434343"/>
                </a:solidFill>
                <a:latin typeface="Montserrat"/>
                <a:ea typeface="Montserrat"/>
                <a:cs typeface="Montserrat"/>
                <a:sym typeface="Montserrat"/>
              </a:rPr>
              <a:t>acter which comes immediately after </a:t>
            </a:r>
            <a:r>
              <a:rPr lang="tr-TR" sz="2200">
                <a:solidFill>
                  <a:srgbClr val="FF0000"/>
                </a:solidFill>
                <a:highlight>
                  <a:srgbClr val="EFEFEF"/>
                </a:highlight>
                <a:latin typeface="Consolas"/>
                <a:ea typeface="Consolas"/>
                <a:cs typeface="Consolas"/>
                <a:sym typeface="Consolas"/>
              </a:rPr>
              <a:t> </a:t>
            </a:r>
            <a:r>
              <a:rPr b="1" lang="tr-TR" sz="2200">
                <a:solidFill>
                  <a:srgbClr val="FF0000"/>
                </a:solidFill>
                <a:highlight>
                  <a:srgbClr val="EFEFEF"/>
                </a:highlight>
                <a:latin typeface="Consolas"/>
                <a:ea typeface="Consolas"/>
                <a:cs typeface="Consolas"/>
                <a:sym typeface="Consolas"/>
              </a:rPr>
              <a:t>\</a:t>
            </a:r>
            <a:r>
              <a:rPr lang="tr-TR" sz="2200">
                <a:solidFill>
                  <a:srgbClr val="FF0000"/>
                </a:solidFill>
                <a:highlight>
                  <a:srgbClr val="EFEFEF"/>
                </a:highlight>
                <a:latin typeface="Consolas"/>
                <a:ea typeface="Consolas"/>
                <a:cs typeface="Consolas"/>
                <a:sym typeface="Consolas"/>
              </a:rPr>
              <a:t> </a:t>
            </a:r>
            <a:r>
              <a:rPr b="0" i="0" lang="tr-TR" sz="2200" u="none" cap="none" strike="noStrike">
                <a:solidFill>
                  <a:srgbClr val="434343"/>
                </a:solidFill>
                <a:latin typeface="Montserrat"/>
                <a:ea typeface="Montserrat"/>
                <a:cs typeface="Montserrat"/>
                <a:sym typeface="Montserrat"/>
              </a:rPr>
              <a:t>.</a:t>
            </a:r>
            <a:endParaRPr b="0" i="0" sz="2200" u="none" cap="none" strike="noStrike">
              <a:solidFill>
                <a:srgbClr val="43434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42" name="Google Shape;442;p22"/>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Escape Sequences, Quiz</a:t>
            </a:r>
            <a:endParaRPr b="0" i="0" sz="3400" u="none" cap="none" strike="noStrike">
              <a:solidFill>
                <a:srgbClr val="419ED3"/>
              </a:solidFill>
              <a:latin typeface="Raleway SemiBold"/>
              <a:ea typeface="Raleway SemiBold"/>
              <a:cs typeface="Raleway SemiBold"/>
              <a:sym typeface="Raleway SemiBold"/>
            </a:endParaRPr>
          </a:p>
        </p:txBody>
      </p:sp>
      <p:sp>
        <p:nvSpPr>
          <p:cNvPr id="443" name="Google Shape;443;p22"/>
          <p:cNvSpPr txBox="1"/>
          <p:nvPr>
            <p:ph idx="4294967295" type="subTitle"/>
          </p:nvPr>
        </p:nvSpPr>
        <p:spPr>
          <a:xfrm>
            <a:off x="299525" y="800100"/>
            <a:ext cx="8577000" cy="9213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1" lang="tr-TR" sz="2400">
                <a:solidFill>
                  <a:srgbClr val="0B5394"/>
                </a:solidFill>
                <a:latin typeface="Montserrat"/>
                <a:ea typeface="Montserrat"/>
                <a:cs typeface="Montserrat"/>
                <a:sym typeface="Montserrat"/>
              </a:rPr>
              <a:t>Let’s</a:t>
            </a:r>
            <a:r>
              <a:rPr b="0" i="0" lang="tr-TR" sz="2400" u="none" cap="none" strike="noStrike">
                <a:solidFill>
                  <a:srgbClr val="434343"/>
                </a:solidFill>
                <a:latin typeface="Montserrat"/>
                <a:ea typeface="Montserrat"/>
                <a:cs typeface="Montserrat"/>
                <a:sym typeface="Montserrat"/>
              </a:rPr>
              <a:t> </a:t>
            </a:r>
            <a:r>
              <a:rPr lang="tr-TR" sz="2400">
                <a:solidFill>
                  <a:srgbClr val="434343"/>
                </a:solidFill>
                <a:latin typeface="Montserrat"/>
                <a:ea typeface="Montserrat"/>
                <a:cs typeface="Montserrat"/>
                <a:sym typeface="Montserrat"/>
              </a:rPr>
              <a:t>take a closer look at the escape sequences through the examples.</a:t>
            </a:r>
            <a:endParaRPr b="0" i="0" sz="2400" u="none" cap="none" strike="noStrike">
              <a:solidFill>
                <a:srgbClr val="434343"/>
              </a:solidFill>
              <a:latin typeface="Montserrat"/>
              <a:ea typeface="Montserrat"/>
              <a:cs typeface="Montserrat"/>
              <a:sym typeface="Montserrat"/>
            </a:endParaRPr>
          </a:p>
        </p:txBody>
      </p:sp>
      <p:sp>
        <p:nvSpPr>
          <p:cNvPr id="444" name="Google Shape;444;p22"/>
          <p:cNvSpPr txBox="1"/>
          <p:nvPr/>
        </p:nvSpPr>
        <p:spPr>
          <a:xfrm>
            <a:off x="98000" y="2048350"/>
            <a:ext cx="8607900" cy="12081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'we are'</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'\boosting'</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'our'</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'\brotherhood'</a:t>
            </a:r>
            <a:r>
              <a:rPr lang="tr-TR" sz="1800">
                <a:solidFill>
                  <a:srgbClr val="434343"/>
                </a:solidFill>
                <a:latin typeface="Consolas"/>
                <a:ea typeface="Consolas"/>
                <a:cs typeface="Consolas"/>
                <a:sym typeface="Consolas"/>
              </a:rPr>
              <a:t>)</a:t>
            </a:r>
            <a:r>
              <a:rPr lang="tr-TR" sz="1800">
                <a:solidFill>
                  <a:srgbClr val="0000FF"/>
                </a:solidFill>
                <a:latin typeface="Consolas"/>
                <a:ea typeface="Consolas"/>
                <a:cs typeface="Consolas"/>
                <a:sym typeface="Consolas"/>
              </a:rPr>
              <a:t> </a:t>
            </a:r>
            <a:endParaRPr sz="1800">
              <a:solidFill>
                <a:srgbClr val="0000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'it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s essential to learn Python</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s libraries in IT World'</a:t>
            </a:r>
            <a:r>
              <a:rPr lang="tr-TR" sz="1800">
                <a:solidFill>
                  <a:srgbClr val="434343"/>
                </a:solidFill>
                <a:latin typeface="Consolas"/>
                <a:ea typeface="Consolas"/>
                <a:cs typeface="Consolas"/>
                <a:sym typeface="Consolas"/>
              </a:rPr>
              <a:t>)</a:t>
            </a:r>
            <a:endParaRPr sz="18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'C:</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north pole</a:t>
            </a:r>
            <a:r>
              <a:rPr lang="tr-TR" sz="1800">
                <a:solidFill>
                  <a:srgbClr val="434343"/>
                </a:solidFill>
                <a:latin typeface="Consolas"/>
                <a:ea typeface="Consolas"/>
                <a:cs typeface="Consolas"/>
                <a:sym typeface="Consolas"/>
              </a:rPr>
              <a:t>\n</a:t>
            </a:r>
            <a:r>
              <a:rPr lang="tr-TR" sz="1800">
                <a:solidFill>
                  <a:srgbClr val="FF0000"/>
                </a:solidFill>
                <a:latin typeface="Consolas"/>
                <a:ea typeface="Consolas"/>
                <a:cs typeface="Consolas"/>
                <a:sym typeface="Consolas"/>
              </a:rPr>
              <a:t>oise_penguins.txt'</a:t>
            </a:r>
            <a:r>
              <a:rPr lang="tr-TR" sz="1800">
                <a:solidFill>
                  <a:srgbClr val="434343"/>
                </a:solidFill>
                <a:latin typeface="Consolas"/>
                <a:ea typeface="Consolas"/>
                <a:cs typeface="Consolas"/>
                <a:sym typeface="Consolas"/>
              </a:rPr>
              <a:t>)</a:t>
            </a:r>
            <a:endParaRPr sz="18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latin typeface="Consolas"/>
                <a:ea typeface="Consolas"/>
                <a:cs typeface="Consolas"/>
                <a:sym typeface="Consolas"/>
              </a:rPr>
              <a:t>(</a:t>
            </a:r>
            <a:r>
              <a:rPr lang="tr-TR" sz="1800">
                <a:solidFill>
                  <a:srgbClr val="FF0000"/>
                </a:solidFill>
                <a:latin typeface="Consolas"/>
                <a:ea typeface="Consolas"/>
                <a:cs typeface="Consolas"/>
                <a:sym typeface="Consolas"/>
              </a:rPr>
              <a:t>'first'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'second'</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'third'</a:t>
            </a:r>
            <a:r>
              <a:rPr lang="tr-TR" sz="1800">
                <a:solidFill>
                  <a:srgbClr val="434343"/>
                </a:solidFill>
                <a:latin typeface="Consolas"/>
                <a:ea typeface="Consolas"/>
                <a:cs typeface="Consolas"/>
                <a:sym typeface="Consolas"/>
              </a:rPr>
              <a:t>, sep=</a:t>
            </a:r>
            <a:r>
              <a:rPr lang="tr-TR" sz="1800">
                <a:solidFill>
                  <a:srgbClr val="FF0000"/>
                </a:solidFill>
                <a:latin typeface="Consolas"/>
                <a:ea typeface="Consolas"/>
                <a:cs typeface="Consolas"/>
                <a:sym typeface="Consolas"/>
              </a:rPr>
              <a:t>'</a:t>
            </a:r>
            <a:r>
              <a:rPr lang="tr-TR" sz="1800">
                <a:solidFill>
                  <a:srgbClr val="434343"/>
                </a:solidFill>
                <a:latin typeface="Consolas"/>
                <a:ea typeface="Consolas"/>
                <a:cs typeface="Consolas"/>
                <a:sym typeface="Consolas"/>
              </a:rPr>
              <a:t>\t</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a:t>
            </a:r>
            <a:endParaRPr sz="1800">
              <a:solidFill>
                <a:srgbClr val="434343"/>
              </a:solidFill>
              <a:latin typeface="Consolas"/>
              <a:ea typeface="Consolas"/>
              <a:cs typeface="Consolas"/>
              <a:sym typeface="Consolas"/>
            </a:endParaRPr>
          </a:p>
        </p:txBody>
      </p:sp>
      <p:sp>
        <p:nvSpPr>
          <p:cNvPr id="445" name="Google Shape;445;p22">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51" name="Google Shape;451;p23"/>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Escape Sequences, Quiz</a:t>
            </a:r>
            <a:endParaRPr b="0" i="0" sz="3400" u="none" cap="none" strike="noStrike">
              <a:solidFill>
                <a:srgbClr val="419ED3"/>
              </a:solidFill>
              <a:latin typeface="Raleway SemiBold"/>
              <a:ea typeface="Raleway SemiBold"/>
              <a:cs typeface="Raleway SemiBold"/>
              <a:sym typeface="Raleway SemiBold"/>
            </a:endParaRPr>
          </a:p>
        </p:txBody>
      </p:sp>
      <p:sp>
        <p:nvSpPr>
          <p:cNvPr id="452" name="Google Shape;452;p23"/>
          <p:cNvSpPr txBox="1"/>
          <p:nvPr>
            <p:ph idx="4294967295" type="subTitle"/>
          </p:nvPr>
        </p:nvSpPr>
        <p:spPr>
          <a:xfrm>
            <a:off x="299525" y="800100"/>
            <a:ext cx="8577000" cy="9213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b="1" lang="tr-TR" sz="2400">
                <a:solidFill>
                  <a:srgbClr val="0B5394"/>
                </a:solidFill>
                <a:latin typeface="Montserrat"/>
                <a:ea typeface="Montserrat"/>
                <a:cs typeface="Montserrat"/>
                <a:sym typeface="Montserrat"/>
              </a:rPr>
              <a:t>Let’s</a:t>
            </a:r>
            <a:r>
              <a:rPr b="0" i="0" lang="tr-TR" sz="2400" u="none" cap="none" strike="noStrike">
                <a:solidFill>
                  <a:srgbClr val="434343"/>
                </a:solidFill>
                <a:latin typeface="Montserrat"/>
                <a:ea typeface="Montserrat"/>
                <a:cs typeface="Montserrat"/>
                <a:sym typeface="Montserrat"/>
              </a:rPr>
              <a:t> </a:t>
            </a:r>
            <a:r>
              <a:rPr lang="tr-TR" sz="2400">
                <a:solidFill>
                  <a:srgbClr val="434343"/>
                </a:solidFill>
                <a:latin typeface="Montserrat"/>
                <a:ea typeface="Montserrat"/>
                <a:cs typeface="Montserrat"/>
                <a:sym typeface="Montserrat"/>
              </a:rPr>
              <a:t>take a closer look at the escape sequences through the examples.</a:t>
            </a:r>
            <a:endParaRPr b="0" i="0" sz="2400" u="none" cap="none" strike="noStrike">
              <a:solidFill>
                <a:srgbClr val="434343"/>
              </a:solidFill>
              <a:latin typeface="Montserrat"/>
              <a:ea typeface="Montserrat"/>
              <a:cs typeface="Montserrat"/>
              <a:sym typeface="Montserrat"/>
            </a:endParaRPr>
          </a:p>
        </p:txBody>
      </p:sp>
      <p:sp>
        <p:nvSpPr>
          <p:cNvPr id="453" name="Google Shape;453;p23"/>
          <p:cNvSpPr txBox="1"/>
          <p:nvPr/>
        </p:nvSpPr>
        <p:spPr>
          <a:xfrm>
            <a:off x="98000" y="2048350"/>
            <a:ext cx="8607900" cy="12057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'we are'</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'\boosting'</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'our'</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'\brotherhood'</a:t>
            </a:r>
            <a:r>
              <a:rPr lang="tr-TR" sz="1800">
                <a:solidFill>
                  <a:srgbClr val="434343"/>
                </a:solidFill>
                <a:latin typeface="Consolas"/>
                <a:ea typeface="Consolas"/>
                <a:cs typeface="Consolas"/>
                <a:sym typeface="Consolas"/>
              </a:rPr>
              <a:t>)</a:t>
            </a:r>
            <a:r>
              <a:rPr lang="tr-TR" sz="1800">
                <a:solidFill>
                  <a:srgbClr val="0000FF"/>
                </a:solidFill>
                <a:latin typeface="Consolas"/>
                <a:ea typeface="Consolas"/>
                <a:cs typeface="Consolas"/>
                <a:sym typeface="Consolas"/>
              </a:rPr>
              <a:t> </a:t>
            </a:r>
            <a:endParaRPr sz="1800">
              <a:solidFill>
                <a:srgbClr val="0000FF"/>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'it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s essential to learn Python</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s libraries in IT World'</a:t>
            </a:r>
            <a:r>
              <a:rPr lang="tr-TR" sz="1800">
                <a:solidFill>
                  <a:srgbClr val="434343"/>
                </a:solidFill>
                <a:latin typeface="Consolas"/>
                <a:ea typeface="Consolas"/>
                <a:cs typeface="Consolas"/>
                <a:sym typeface="Consolas"/>
              </a:rPr>
              <a:t>)</a:t>
            </a:r>
            <a:endParaRPr sz="18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'C:</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north pole</a:t>
            </a:r>
            <a:r>
              <a:rPr lang="tr-TR" sz="1800">
                <a:solidFill>
                  <a:srgbClr val="434343"/>
                </a:solidFill>
                <a:latin typeface="Consolas"/>
                <a:ea typeface="Consolas"/>
                <a:cs typeface="Consolas"/>
                <a:sym typeface="Consolas"/>
              </a:rPr>
              <a:t>\n</a:t>
            </a:r>
            <a:r>
              <a:rPr lang="tr-TR" sz="1800">
                <a:solidFill>
                  <a:srgbClr val="FF0000"/>
                </a:solidFill>
                <a:latin typeface="Consolas"/>
                <a:ea typeface="Consolas"/>
                <a:cs typeface="Consolas"/>
                <a:sym typeface="Consolas"/>
              </a:rPr>
              <a:t>oise_penguins.txt'</a:t>
            </a:r>
            <a:r>
              <a:rPr lang="tr-TR" sz="1800">
                <a:solidFill>
                  <a:srgbClr val="434343"/>
                </a:solidFill>
                <a:latin typeface="Consolas"/>
                <a:ea typeface="Consolas"/>
                <a:cs typeface="Consolas"/>
                <a:sym typeface="Consolas"/>
              </a:rPr>
              <a:t>)</a:t>
            </a:r>
            <a:endParaRPr sz="18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0000FF"/>
                </a:solidFill>
                <a:latin typeface="Consolas"/>
                <a:ea typeface="Consolas"/>
                <a:cs typeface="Consolas"/>
                <a:sym typeface="Consolas"/>
              </a:rPr>
              <a:t>print</a:t>
            </a:r>
            <a:r>
              <a:rPr lang="tr-TR" sz="1800">
                <a:latin typeface="Consolas"/>
                <a:ea typeface="Consolas"/>
                <a:cs typeface="Consolas"/>
                <a:sym typeface="Consolas"/>
              </a:rPr>
              <a:t>(</a:t>
            </a:r>
            <a:r>
              <a:rPr lang="tr-TR" sz="1800">
                <a:solidFill>
                  <a:srgbClr val="FF0000"/>
                </a:solidFill>
                <a:latin typeface="Consolas"/>
                <a:ea typeface="Consolas"/>
                <a:cs typeface="Consolas"/>
                <a:sym typeface="Consolas"/>
              </a:rPr>
              <a:t>'first'</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'second'</a:t>
            </a:r>
            <a:r>
              <a:rPr lang="tr-TR" sz="1800">
                <a:solidFill>
                  <a:srgbClr val="434343"/>
                </a:solidFill>
                <a:latin typeface="Consolas"/>
                <a:ea typeface="Consolas"/>
                <a:cs typeface="Consolas"/>
                <a:sym typeface="Consolas"/>
              </a:rPr>
              <a:t>,</a:t>
            </a:r>
            <a:r>
              <a:rPr lang="tr-TR" sz="1800">
                <a:solidFill>
                  <a:srgbClr val="FF0000"/>
                </a:solidFill>
                <a:latin typeface="Consolas"/>
                <a:ea typeface="Consolas"/>
                <a:cs typeface="Consolas"/>
                <a:sym typeface="Consolas"/>
              </a:rPr>
              <a:t> 'third'</a:t>
            </a:r>
            <a:r>
              <a:rPr lang="tr-TR" sz="1800">
                <a:solidFill>
                  <a:srgbClr val="434343"/>
                </a:solidFill>
                <a:latin typeface="Consolas"/>
                <a:ea typeface="Consolas"/>
                <a:cs typeface="Consolas"/>
                <a:sym typeface="Consolas"/>
              </a:rPr>
              <a:t>, sep=</a:t>
            </a:r>
            <a:r>
              <a:rPr lang="tr-TR" sz="1800">
                <a:solidFill>
                  <a:srgbClr val="FF0000"/>
                </a:solidFill>
                <a:latin typeface="Consolas"/>
                <a:ea typeface="Consolas"/>
                <a:cs typeface="Consolas"/>
                <a:sym typeface="Consolas"/>
              </a:rPr>
              <a:t>'</a:t>
            </a:r>
            <a:r>
              <a:rPr lang="tr-TR" sz="1800">
                <a:solidFill>
                  <a:srgbClr val="434343"/>
                </a:solidFill>
                <a:latin typeface="Consolas"/>
                <a:ea typeface="Consolas"/>
                <a:cs typeface="Consolas"/>
                <a:sym typeface="Consolas"/>
              </a:rPr>
              <a:t>\t</a:t>
            </a:r>
            <a:r>
              <a:rPr lang="tr-TR" sz="1800">
                <a:solidFill>
                  <a:srgbClr val="FF0000"/>
                </a:solidFill>
                <a:latin typeface="Consolas"/>
                <a:ea typeface="Consolas"/>
                <a:cs typeface="Consolas"/>
                <a:sym typeface="Consolas"/>
              </a:rPr>
              <a:t>'</a:t>
            </a:r>
            <a:r>
              <a:rPr lang="tr-TR" sz="1800">
                <a:latin typeface="Consolas"/>
                <a:ea typeface="Consolas"/>
                <a:cs typeface="Consolas"/>
                <a:sym typeface="Consolas"/>
              </a:rPr>
              <a:t>)</a:t>
            </a:r>
            <a:endParaRPr sz="1800">
              <a:solidFill>
                <a:srgbClr val="0000FF"/>
              </a:solidFill>
              <a:latin typeface="Consolas"/>
              <a:ea typeface="Consolas"/>
              <a:cs typeface="Consolas"/>
              <a:sym typeface="Consolas"/>
            </a:endParaRPr>
          </a:p>
        </p:txBody>
      </p:sp>
      <p:sp>
        <p:nvSpPr>
          <p:cNvPr id="454" name="Google Shape;454;p23"/>
          <p:cNvSpPr txBox="1"/>
          <p:nvPr/>
        </p:nvSpPr>
        <p:spPr>
          <a:xfrm>
            <a:off x="98000" y="3812100"/>
            <a:ext cx="8607900" cy="12057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1800">
                <a:solidFill>
                  <a:srgbClr val="434343"/>
                </a:solidFill>
                <a:latin typeface="Consolas"/>
                <a:ea typeface="Consolas"/>
                <a:cs typeface="Consolas"/>
                <a:sym typeface="Consolas"/>
              </a:rPr>
              <a:t>we areoosting ourrotherhood</a:t>
            </a:r>
            <a:endParaRPr sz="18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1800">
                <a:solidFill>
                  <a:srgbClr val="434343"/>
                </a:solidFill>
                <a:latin typeface="Consolas"/>
                <a:ea typeface="Consolas"/>
                <a:cs typeface="Consolas"/>
                <a:sym typeface="Consolas"/>
              </a:rPr>
              <a:t>it's essential to learn Python's libraries in IT World</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434343"/>
                </a:solidFill>
                <a:latin typeface="Consolas"/>
                <a:ea typeface="Consolas"/>
                <a:cs typeface="Consolas"/>
                <a:sym typeface="Consolas"/>
              </a:rPr>
              <a:t>C:\north pole</a:t>
            </a:r>
            <a:endParaRPr sz="18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1800">
                <a:solidFill>
                  <a:srgbClr val="434343"/>
                </a:solidFill>
                <a:latin typeface="Consolas"/>
                <a:ea typeface="Consolas"/>
                <a:cs typeface="Consolas"/>
                <a:sym typeface="Consolas"/>
              </a:rPr>
              <a:t>oise_penguins.txtfirst   second   third</a:t>
            </a:r>
            <a:endParaRPr sz="1600">
              <a:solidFill>
                <a:srgbClr val="434343"/>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24"/>
          <p:cNvGrpSpPr/>
          <p:nvPr/>
        </p:nvGrpSpPr>
        <p:grpSpPr>
          <a:xfrm>
            <a:off x="5122427" y="470551"/>
            <a:ext cx="3841143" cy="3893303"/>
            <a:chOff x="5122427" y="668001"/>
            <a:chExt cx="3841143" cy="3893303"/>
          </a:xfrm>
        </p:grpSpPr>
        <p:grpSp>
          <p:nvGrpSpPr>
            <p:cNvPr id="460" name="Google Shape;460;p24"/>
            <p:cNvGrpSpPr/>
            <p:nvPr/>
          </p:nvGrpSpPr>
          <p:grpSpPr>
            <a:xfrm>
              <a:off x="5144045" y="893590"/>
              <a:ext cx="2833667" cy="2964311"/>
              <a:chOff x="3860721" y="1330073"/>
              <a:chExt cx="3544299" cy="3707706"/>
            </a:xfrm>
          </p:grpSpPr>
          <p:sp>
            <p:nvSpPr>
              <p:cNvPr id="461" name="Google Shape;461;p24"/>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2" name="Google Shape;462;p24"/>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3" name="Google Shape;463;p24"/>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4" name="Google Shape;464;p24"/>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5" name="Google Shape;465;p24"/>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6" name="Google Shape;466;p24"/>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7" name="Google Shape;467;p24"/>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8" name="Google Shape;468;p24"/>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9" name="Google Shape;469;p24"/>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0" name="Google Shape;470;p24"/>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1" name="Google Shape;471;p24"/>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2" name="Google Shape;472;p24"/>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3" name="Google Shape;473;p24"/>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4" name="Google Shape;474;p24"/>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5" name="Google Shape;475;p24"/>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6" name="Google Shape;476;p24"/>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7" name="Google Shape;477;p24"/>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8" name="Google Shape;478;p24"/>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9" name="Google Shape;479;p24"/>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0" name="Google Shape;480;p24"/>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1" name="Google Shape;481;p24"/>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2" name="Google Shape;482;p24"/>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3" name="Google Shape;483;p24"/>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4" name="Google Shape;484;p24"/>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5" name="Google Shape;485;p24"/>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6" name="Google Shape;486;p24"/>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7" name="Google Shape;487;p24"/>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8" name="Google Shape;488;p24"/>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9" name="Google Shape;489;p24"/>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0" name="Google Shape;490;p24"/>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1" name="Google Shape;491;p24"/>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2" name="Google Shape;492;p24"/>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3" name="Google Shape;493;p24"/>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4" name="Google Shape;494;p24"/>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5" name="Google Shape;495;p24"/>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24"/>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24"/>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8" name="Google Shape;498;p24"/>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9" name="Google Shape;499;p24"/>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0" name="Google Shape;500;p24"/>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1" name="Google Shape;501;p24"/>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2" name="Google Shape;502;p24"/>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3" name="Google Shape;503;p24"/>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4" name="Google Shape;504;p24"/>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5" name="Google Shape;505;p24"/>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6" name="Google Shape;506;p24"/>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7" name="Google Shape;507;p24"/>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8" name="Google Shape;508;p24"/>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9" name="Google Shape;509;p24"/>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0" name="Google Shape;510;p24"/>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1" name="Google Shape;511;p24"/>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2" name="Google Shape;512;p24"/>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3" name="Google Shape;513;p24"/>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4" name="Google Shape;514;p24"/>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5" name="Google Shape;515;p24"/>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6" name="Google Shape;516;p24"/>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7" name="Google Shape;517;p24"/>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8" name="Google Shape;518;p24"/>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9" name="Google Shape;519;p24"/>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0" name="Google Shape;520;p24"/>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1" name="Google Shape;521;p24"/>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2" name="Google Shape;522;p24"/>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3" name="Google Shape;523;p24"/>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4" name="Google Shape;524;p24"/>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5" name="Google Shape;525;p24"/>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6" name="Google Shape;526;p24"/>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7" name="Google Shape;527;p24"/>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8" name="Google Shape;528;p24"/>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9" name="Google Shape;529;p24"/>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0" name="Google Shape;530;p24"/>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1" name="Google Shape;531;p24"/>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2" name="Google Shape;532;p24"/>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3" name="Google Shape;533;p24"/>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4" name="Google Shape;534;p24"/>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5" name="Google Shape;535;p24"/>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6" name="Google Shape;536;p24"/>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p24"/>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8" name="Google Shape;538;p24"/>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p24"/>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0" name="Google Shape;540;p24"/>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1" name="Google Shape;541;p24"/>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2" name="Google Shape;542;p24"/>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3" name="Google Shape;543;p24"/>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4" name="Google Shape;544;p24"/>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p24"/>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6" name="Google Shape;546;p24"/>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 name="Google Shape;547;p24"/>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 name="Google Shape;548;p24"/>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 name="Google Shape;549;p24"/>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0" name="Google Shape;550;p24"/>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p24"/>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2" name="Google Shape;552;p24"/>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3" name="Google Shape;553;p24"/>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 name="Google Shape;554;p24"/>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 name="Google Shape;555;p24"/>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 name="Google Shape;556;p24"/>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p24"/>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8" name="Google Shape;558;p24"/>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 name="Google Shape;559;p24"/>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 name="Google Shape;560;p24"/>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 name="Google Shape;561;p24"/>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 name="Google Shape;562;p24"/>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p24"/>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 name="Google Shape;564;p24"/>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5" name="Google Shape;565;p24"/>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6" name="Google Shape;566;p24"/>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7" name="Google Shape;567;p24"/>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568" name="Google Shape;568;p24"/>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 name="Google Shape;569;p24"/>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 name="Google Shape;570;p24"/>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1" name="Google Shape;571;p24"/>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2" name="Google Shape;572;p24"/>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3" name="Google Shape;573;p24"/>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4" name="Google Shape;574;p24"/>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5" name="Google Shape;575;p24"/>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6" name="Google Shape;576;p24"/>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7" name="Google Shape;577;p24"/>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8" name="Google Shape;578;p24"/>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9" name="Google Shape;579;p24"/>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0" name="Google Shape;580;p24"/>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1" name="Google Shape;581;p24"/>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2" name="Google Shape;582;p24"/>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3" name="Google Shape;583;p24"/>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4" name="Google Shape;584;p24"/>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5" name="Google Shape;585;p24"/>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6" name="Google Shape;586;p24"/>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7" name="Google Shape;587;p24"/>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8" name="Google Shape;588;p24"/>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9" name="Google Shape;589;p24"/>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0" name="Google Shape;590;p24"/>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1" name="Google Shape;591;p24"/>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2" name="Google Shape;592;p24"/>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3" name="Google Shape;593;p24"/>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24"/>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24"/>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24"/>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24"/>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24"/>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99" name="Google Shape;599;p24"/>
            <p:cNvGrpSpPr/>
            <p:nvPr/>
          </p:nvGrpSpPr>
          <p:grpSpPr>
            <a:xfrm flipH="1">
              <a:off x="5678143" y="1227582"/>
              <a:ext cx="345795" cy="1043508"/>
              <a:chOff x="5678143" y="1151382"/>
              <a:chExt cx="345795" cy="1043508"/>
            </a:xfrm>
          </p:grpSpPr>
          <p:sp>
            <p:nvSpPr>
              <p:cNvPr id="600" name="Google Shape;600;p24"/>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24"/>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24"/>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24"/>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24"/>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24"/>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24"/>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24"/>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24"/>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24"/>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24"/>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24"/>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24"/>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24"/>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24"/>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24"/>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24"/>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17" name="Google Shape;617;p24"/>
            <p:cNvGrpSpPr/>
            <p:nvPr/>
          </p:nvGrpSpPr>
          <p:grpSpPr>
            <a:xfrm>
              <a:off x="5122427" y="3292365"/>
              <a:ext cx="823270" cy="1268939"/>
              <a:chOff x="5490177" y="3555452"/>
              <a:chExt cx="823270" cy="1268939"/>
            </a:xfrm>
          </p:grpSpPr>
          <p:sp>
            <p:nvSpPr>
              <p:cNvPr id="618" name="Google Shape;618;p24"/>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24"/>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24"/>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24"/>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24"/>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24"/>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24"/>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24"/>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24"/>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24"/>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24"/>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24"/>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24"/>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24"/>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24"/>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24"/>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24"/>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24"/>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24"/>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24"/>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24"/>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24"/>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24"/>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24"/>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24"/>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24"/>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24"/>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24"/>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24"/>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24"/>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24"/>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49" name="Google Shape;649;p24"/>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24"/>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24"/>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24"/>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24"/>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24"/>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24"/>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24"/>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24"/>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24"/>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24"/>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24"/>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24"/>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24"/>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24"/>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24"/>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24"/>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24"/>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24"/>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24"/>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24"/>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24"/>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24"/>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24"/>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24"/>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24"/>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24"/>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24"/>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24"/>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24"/>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24"/>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24"/>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24"/>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24"/>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24"/>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24"/>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85" name="Google Shape;685;p24"/>
            <p:cNvGrpSpPr/>
            <p:nvPr/>
          </p:nvGrpSpPr>
          <p:grpSpPr>
            <a:xfrm>
              <a:off x="6544660" y="927098"/>
              <a:ext cx="264549" cy="200503"/>
              <a:chOff x="6621095" y="1452181"/>
              <a:chExt cx="330893" cy="250785"/>
            </a:xfrm>
          </p:grpSpPr>
          <p:sp>
            <p:nvSpPr>
              <p:cNvPr id="686" name="Google Shape;686;p2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2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2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2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2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691" name="Google Shape;691;p24"/>
            <p:cNvGrpSpPr/>
            <p:nvPr/>
          </p:nvGrpSpPr>
          <p:grpSpPr>
            <a:xfrm>
              <a:off x="7210339" y="1314222"/>
              <a:ext cx="264549" cy="200503"/>
              <a:chOff x="6621095" y="1452181"/>
              <a:chExt cx="330893" cy="250785"/>
            </a:xfrm>
          </p:grpSpPr>
          <p:sp>
            <p:nvSpPr>
              <p:cNvPr id="692" name="Google Shape;692;p2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2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2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2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2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97" name="Google Shape;697;p24"/>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24"/>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99" name="Google Shape;699;p24"/>
            <p:cNvGrpSpPr/>
            <p:nvPr/>
          </p:nvGrpSpPr>
          <p:grpSpPr>
            <a:xfrm flipH="1">
              <a:off x="8183210" y="2407472"/>
              <a:ext cx="780359" cy="1195999"/>
              <a:chOff x="3975528" y="3303922"/>
              <a:chExt cx="780359" cy="1195999"/>
            </a:xfrm>
          </p:grpSpPr>
          <p:sp>
            <p:nvSpPr>
              <p:cNvPr id="700" name="Google Shape;700;p24"/>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24"/>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24"/>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24"/>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24"/>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24"/>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24"/>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24"/>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24"/>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24"/>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24"/>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24"/>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24"/>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24"/>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7450"/>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24"/>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24"/>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24"/>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24"/>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24"/>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24"/>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24"/>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24"/>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24"/>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24"/>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24"/>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24"/>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726" name="Google Shape;726;p24"/>
              <p:cNvGrpSpPr/>
              <p:nvPr/>
            </p:nvGrpSpPr>
            <p:grpSpPr>
              <a:xfrm flipH="1">
                <a:off x="4321790" y="3621402"/>
                <a:ext cx="239004" cy="181217"/>
                <a:chOff x="6621095" y="1452181"/>
                <a:chExt cx="330893" cy="250785"/>
              </a:xfrm>
            </p:grpSpPr>
            <p:sp>
              <p:nvSpPr>
                <p:cNvPr id="727" name="Google Shape;727;p24"/>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24"/>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24"/>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24"/>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24"/>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32" name="Google Shape;732;p24"/>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24"/>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a:effectLst>
                <a:outerShdw blurRad="57150" rotWithShape="0" algn="bl" dir="5400000" dist="19050">
                  <a:srgbClr val="000000">
                    <a:alpha val="498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734" name="Google Shape;734;p24"/>
          <p:cNvSpPr txBox="1"/>
          <p:nvPr>
            <p:ph type="ctrTitle"/>
          </p:nvPr>
        </p:nvSpPr>
        <p:spPr>
          <a:xfrm>
            <a:off x="1090750" y="1863600"/>
            <a:ext cx="49482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Medium"/>
                <a:ea typeface="Raleway Medium"/>
                <a:cs typeface="Raleway Medium"/>
                <a:sym typeface="Raleway Medium"/>
              </a:rPr>
              <a:t>Boolean Operations</a:t>
            </a:r>
            <a:endParaRPr>
              <a:solidFill>
                <a:srgbClr val="741B47"/>
              </a:solidFill>
              <a:latin typeface="Raleway Medium"/>
              <a:ea typeface="Raleway Medium"/>
              <a:cs typeface="Raleway Medium"/>
              <a:sym typeface="Raleway Medium"/>
            </a:endParaRPr>
          </a:p>
        </p:txBody>
      </p:sp>
      <p:pic>
        <p:nvPicPr>
          <p:cNvPr id="735" name="Google Shape;735;p24"/>
          <p:cNvPicPr preferRelativeResize="0"/>
          <p:nvPr/>
        </p:nvPicPr>
        <p:blipFill rotWithShape="1">
          <a:blip r:embed="rId3">
            <a:alphaModFix/>
          </a:blip>
          <a:srcRect b="0" l="0" r="0" t="0"/>
          <a:stretch/>
        </p:blipFill>
        <p:spPr>
          <a:xfrm>
            <a:off x="3608650" y="1593800"/>
            <a:ext cx="1008300" cy="999125"/>
          </a:xfrm>
          <a:prstGeom prst="rect">
            <a:avLst/>
          </a:prstGeom>
          <a:noFill/>
          <a:ln>
            <a:noFill/>
          </a:ln>
          <a:effectLst>
            <a:outerShdw blurRad="57150" rotWithShape="0" algn="bl" dir="5400000" dist="19050">
              <a:srgbClr val="000000">
                <a:alpha val="4941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5"/>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41" name="Google Shape;741;p25"/>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742" name="Google Shape;742;p25"/>
          <p:cNvSpPr txBox="1"/>
          <p:nvPr>
            <p:ph idx="4294967295" type="subTitle"/>
          </p:nvPr>
        </p:nvSpPr>
        <p:spPr>
          <a:xfrm>
            <a:off x="845725" y="1305875"/>
            <a:ext cx="7842300" cy="27894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Boolean Logic Expressions</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Order of Priority</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b="0" i="0" lang="tr-TR" sz="3600" u="none" cap="none" strike="noStrike">
                <a:solidFill>
                  <a:srgbClr val="0B5394"/>
                </a:solidFill>
                <a:latin typeface="Raleway"/>
                <a:ea typeface="Raleway"/>
                <a:cs typeface="Raleway"/>
                <a:sym typeface="Raleway"/>
              </a:rPr>
              <a:t>Truth Values of Logic Statements</a:t>
            </a:r>
            <a:endParaRPr b="0" i="0" sz="3600" u="none" cap="none" strike="noStrike">
              <a:solidFill>
                <a:srgbClr val="0B5394"/>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26"/>
          <p:cNvSpPr txBox="1"/>
          <p:nvPr>
            <p:ph type="ctrTitle"/>
          </p:nvPr>
        </p:nvSpPr>
        <p:spPr>
          <a:xfrm>
            <a:off x="1085850" y="2424050"/>
            <a:ext cx="5966400" cy="5751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Boolean Logic Expressions</a:t>
            </a:r>
            <a:endParaRPr sz="3600">
              <a:solidFill>
                <a:srgbClr val="741B47"/>
              </a:solidFill>
              <a:latin typeface="Raleway Medium"/>
              <a:ea typeface="Raleway Medium"/>
              <a:cs typeface="Raleway Medium"/>
              <a:sym typeface="Raleway Medium"/>
            </a:endParaRPr>
          </a:p>
        </p:txBody>
      </p:sp>
      <p:sp>
        <p:nvSpPr>
          <p:cNvPr id="748" name="Google Shape;748;p26"/>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0"/>
              </a:spcBef>
              <a:spcAft>
                <a:spcPts val="0"/>
              </a:spcAft>
              <a:buSzPts val="1800"/>
              <a:buNone/>
            </a:pPr>
            <a:r>
              <a:t/>
            </a:r>
            <a:endParaRPr/>
          </a:p>
        </p:txBody>
      </p:sp>
      <p:sp>
        <p:nvSpPr>
          <p:cNvPr id="749" name="Google Shape;749;p26"/>
          <p:cNvSpPr txBox="1"/>
          <p:nvPr/>
        </p:nvSpPr>
        <p:spPr>
          <a:xfrm rot="1914846">
            <a:off x="358309" y="1540605"/>
            <a:ext cx="1057794" cy="849345"/>
          </a:xfrm>
          <a:prstGeom prst="rect">
            <a:avLst/>
          </a:prstGeom>
          <a:no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b="0" i="0" lang="tr-TR" sz="3500" u="none" cap="none" strike="noStrike">
                <a:solidFill>
                  <a:srgbClr val="0000FF"/>
                </a:solidFill>
                <a:highlight>
                  <a:srgbClr val="F3F3F3"/>
                </a:highlight>
                <a:latin typeface="Consolas"/>
                <a:ea typeface="Consolas"/>
                <a:cs typeface="Consolas"/>
                <a:sym typeface="Consolas"/>
              </a:rPr>
              <a:t>not</a:t>
            </a:r>
            <a:endParaRPr b="0" i="0" sz="3500" u="none" cap="none" strike="noStrike">
              <a:solidFill>
                <a:srgbClr val="0000FF"/>
              </a:solidFill>
              <a:highlight>
                <a:srgbClr val="F3F3F3"/>
              </a:highlight>
              <a:latin typeface="Consolas"/>
              <a:ea typeface="Consolas"/>
              <a:cs typeface="Consolas"/>
              <a:sym typeface="Consolas"/>
            </a:endParaRPr>
          </a:p>
        </p:txBody>
      </p:sp>
      <p:sp>
        <p:nvSpPr>
          <p:cNvPr id="750" name="Google Shape;750;p26"/>
          <p:cNvSpPr txBox="1"/>
          <p:nvPr/>
        </p:nvSpPr>
        <p:spPr>
          <a:xfrm rot="753493">
            <a:off x="7355822" y="1478210"/>
            <a:ext cx="1077580" cy="601201"/>
          </a:xfrm>
          <a:prstGeom prst="rect">
            <a:avLst/>
          </a:prstGeom>
          <a:no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tr-TR" sz="4400" u="none" cap="none" strike="noStrike">
                <a:solidFill>
                  <a:srgbClr val="0000FF"/>
                </a:solidFill>
                <a:highlight>
                  <a:srgbClr val="EFEFEF"/>
                </a:highlight>
                <a:latin typeface="Consolas"/>
                <a:ea typeface="Consolas"/>
                <a:cs typeface="Consolas"/>
                <a:sym typeface="Consolas"/>
              </a:rPr>
              <a:t>or</a:t>
            </a:r>
            <a:endParaRPr b="1" i="0" sz="4400" u="none" cap="none" strike="noStrike">
              <a:solidFill>
                <a:srgbClr val="0000FF"/>
              </a:solidFill>
              <a:highlight>
                <a:srgbClr val="EFEFEF"/>
              </a:highlight>
              <a:latin typeface="Consolas"/>
              <a:ea typeface="Consolas"/>
              <a:cs typeface="Consolas"/>
              <a:sym typeface="Consolas"/>
            </a:endParaRPr>
          </a:p>
        </p:txBody>
      </p:sp>
      <p:sp>
        <p:nvSpPr>
          <p:cNvPr id="751" name="Google Shape;751;p26"/>
          <p:cNvSpPr txBox="1"/>
          <p:nvPr/>
        </p:nvSpPr>
        <p:spPr>
          <a:xfrm rot="-420419">
            <a:off x="3659414" y="2569439"/>
            <a:ext cx="993520" cy="874744"/>
          </a:xfrm>
          <a:prstGeom prst="rect">
            <a:avLst/>
          </a:prstGeom>
          <a:noFill/>
          <a:ln>
            <a:noFill/>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tr-TR" sz="3300" u="none" cap="none" strike="noStrike">
                <a:solidFill>
                  <a:srgbClr val="0000FF"/>
                </a:solidFill>
                <a:highlight>
                  <a:srgbClr val="D9D9D9"/>
                </a:highlight>
                <a:latin typeface="Consolas"/>
                <a:ea typeface="Consolas"/>
                <a:cs typeface="Consolas"/>
                <a:sym typeface="Consolas"/>
              </a:rPr>
              <a:t>and</a:t>
            </a:r>
            <a:endParaRPr b="1" i="0" sz="3300" u="none" cap="none" strike="noStrike">
              <a:solidFill>
                <a:srgbClr val="0000FF"/>
              </a:solidFill>
              <a:highlight>
                <a:srgbClr val="D9D9D9"/>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9"/>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33" name="Google Shape;333;p9"/>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b="0" i="0" lang="tr-TR" sz="4800" u="none" cap="none" strike="noStrike">
                <a:solidFill>
                  <a:srgbClr val="741B47"/>
                </a:solidFill>
                <a:latin typeface="Raleway Medium"/>
                <a:ea typeface="Raleway Medium"/>
                <a:cs typeface="Raleway Medium"/>
                <a:sym typeface="Raleway Medium"/>
              </a:rPr>
              <a:t>Table of Contents</a:t>
            </a:r>
            <a:endParaRPr b="0" i="0" sz="4800" u="none" cap="none" strike="noStrike">
              <a:solidFill>
                <a:srgbClr val="741B47"/>
              </a:solidFill>
              <a:latin typeface="Raleway Medium"/>
              <a:ea typeface="Raleway Medium"/>
              <a:cs typeface="Raleway Medium"/>
              <a:sym typeface="Raleway Medium"/>
            </a:endParaRPr>
          </a:p>
        </p:txBody>
      </p:sp>
      <p:sp>
        <p:nvSpPr>
          <p:cNvPr id="334" name="Google Shape;334;p9"/>
          <p:cNvSpPr txBox="1"/>
          <p:nvPr>
            <p:ph idx="4294967295" type="subTitle"/>
          </p:nvPr>
        </p:nvSpPr>
        <p:spPr>
          <a:xfrm>
            <a:off x="835725" y="1652500"/>
            <a:ext cx="7842300" cy="21633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Arithmetic Operations</a:t>
            </a:r>
            <a:endParaRPr b="0" i="0" sz="3600" u="none" cap="none" strike="noStrike">
              <a:solidFill>
                <a:srgbClr val="0B5394"/>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lang="tr-TR" sz="3600">
                <a:solidFill>
                  <a:srgbClr val="0B5394"/>
                </a:solidFill>
                <a:latin typeface="Raleway"/>
                <a:ea typeface="Raleway"/>
                <a:cs typeface="Raleway"/>
                <a:sym typeface="Raleway"/>
              </a:rPr>
              <a:t>Escape Sequences</a:t>
            </a:r>
            <a:endParaRPr b="0" i="0" sz="3600" u="none" cap="none" strike="noStrike">
              <a:solidFill>
                <a:srgbClr val="0B5394"/>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57" name="Google Shape;757;p2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Boolean Logic Expressions</a:t>
            </a:r>
            <a:endParaRPr sz="4000">
              <a:solidFill>
                <a:srgbClr val="419DD3"/>
              </a:solidFill>
              <a:latin typeface="Raleway Medium"/>
              <a:ea typeface="Raleway Medium"/>
              <a:cs typeface="Raleway Medium"/>
              <a:sym typeface="Raleway Medium"/>
            </a:endParaRPr>
          </a:p>
        </p:txBody>
      </p:sp>
      <p:sp>
        <p:nvSpPr>
          <p:cNvPr id="758" name="Google Shape;758;p27"/>
          <p:cNvSpPr txBox="1"/>
          <p:nvPr>
            <p:ph idx="4294967295" type="subTitle"/>
          </p:nvPr>
        </p:nvSpPr>
        <p:spPr>
          <a:xfrm>
            <a:off x="67625" y="800200"/>
            <a:ext cx="8783100" cy="563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b="0" i="0" lang="tr-TR" sz="2400" u="none" cap="none" strike="noStrike">
                <a:solidFill>
                  <a:srgbClr val="434343"/>
                </a:solidFill>
                <a:latin typeface="Montserrat"/>
                <a:ea typeface="Montserrat"/>
                <a:cs typeface="Montserrat"/>
                <a:sym typeface="Montserrat"/>
              </a:rPr>
              <a:t>There are three built-in operators in Python :</a:t>
            </a:r>
            <a:endParaRPr b="0" i="0" sz="2400" u="none" cap="none" strike="noStrike">
              <a:solidFill>
                <a:srgbClr val="434343"/>
              </a:solidFill>
              <a:latin typeface="Montserrat"/>
              <a:ea typeface="Montserrat"/>
              <a:cs typeface="Montserrat"/>
              <a:sym typeface="Montserrat"/>
            </a:endParaRPr>
          </a:p>
        </p:txBody>
      </p:sp>
      <p:sp>
        <p:nvSpPr>
          <p:cNvPr id="759" name="Google Shape;759;p27"/>
          <p:cNvSpPr txBox="1"/>
          <p:nvPr/>
        </p:nvSpPr>
        <p:spPr>
          <a:xfrm>
            <a:off x="246275" y="1615300"/>
            <a:ext cx="828300" cy="4686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tr-TR" sz="2800" u="none" cap="none" strike="noStrike">
                <a:solidFill>
                  <a:srgbClr val="0000FF"/>
                </a:solidFill>
                <a:highlight>
                  <a:srgbClr val="EFEFEF"/>
                </a:highlight>
                <a:latin typeface="Consolas"/>
                <a:ea typeface="Consolas"/>
                <a:cs typeface="Consolas"/>
                <a:sym typeface="Consolas"/>
              </a:rPr>
              <a:t>and</a:t>
            </a:r>
            <a:r>
              <a:rPr b="0" i="0" lang="tr-TR" sz="2800" u="none" cap="none" strike="noStrike">
                <a:solidFill>
                  <a:srgbClr val="434343"/>
                </a:solidFill>
                <a:latin typeface="Montserrat"/>
                <a:ea typeface="Montserrat"/>
                <a:cs typeface="Montserrat"/>
                <a:sym typeface="Montserrat"/>
              </a:rPr>
              <a:t> </a:t>
            </a:r>
            <a:endParaRPr b="0" i="0" sz="2600" u="none" cap="none" strike="noStrike">
              <a:solidFill>
                <a:srgbClr val="434343"/>
              </a:solidFill>
              <a:latin typeface="Montserrat"/>
              <a:ea typeface="Montserrat"/>
              <a:cs typeface="Montserrat"/>
              <a:sym typeface="Montserrat"/>
            </a:endParaRPr>
          </a:p>
        </p:txBody>
      </p:sp>
      <p:sp>
        <p:nvSpPr>
          <p:cNvPr id="760" name="Google Shape;760;p27"/>
          <p:cNvSpPr txBox="1"/>
          <p:nvPr>
            <p:ph idx="4294967295" type="subTitle"/>
          </p:nvPr>
        </p:nvSpPr>
        <p:spPr>
          <a:xfrm>
            <a:off x="1250750" y="1333600"/>
            <a:ext cx="7719900" cy="1116600"/>
          </a:xfrm>
          <a:prstGeom prst="rect">
            <a:avLst/>
          </a:prstGeom>
          <a:noFill/>
          <a:ln cap="flat" cmpd="sng" w="9525">
            <a:solidFill>
              <a:srgbClr val="45818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0" i="0" lang="tr-TR" sz="2000" u="none" cap="none" strike="noStrike">
                <a:solidFill>
                  <a:srgbClr val="434343"/>
                </a:solidFill>
                <a:latin typeface="Montserrat"/>
                <a:ea typeface="Montserrat"/>
                <a:cs typeface="Montserrat"/>
                <a:sym typeface="Montserrat"/>
              </a:rPr>
              <a:t>It evaluates all expressions and returns the </a:t>
            </a:r>
            <a:r>
              <a:rPr b="1" i="0" lang="tr-TR" sz="2000" u="none" cap="none" strike="noStrike">
                <a:solidFill>
                  <a:srgbClr val="434343"/>
                </a:solidFill>
                <a:latin typeface="Montserrat"/>
                <a:ea typeface="Montserrat"/>
                <a:cs typeface="Montserrat"/>
                <a:sym typeface="Montserrat"/>
              </a:rPr>
              <a:t>last</a:t>
            </a:r>
            <a:r>
              <a:rPr b="0" i="0" lang="tr-TR" sz="2000" u="none" cap="none" strike="noStrike">
                <a:solidFill>
                  <a:srgbClr val="434343"/>
                </a:solidFill>
                <a:latin typeface="Montserrat"/>
                <a:ea typeface="Montserrat"/>
                <a:cs typeface="Montserrat"/>
                <a:sym typeface="Montserrat"/>
              </a:rPr>
              <a:t> expression if </a:t>
            </a:r>
            <a:r>
              <a:rPr b="1" i="0" lang="tr-TR" sz="2000" u="none" cap="none" strike="noStrike">
                <a:solidFill>
                  <a:srgbClr val="434343"/>
                </a:solidFill>
                <a:latin typeface="Montserrat"/>
                <a:ea typeface="Montserrat"/>
                <a:cs typeface="Montserrat"/>
                <a:sym typeface="Montserrat"/>
              </a:rPr>
              <a:t>all </a:t>
            </a:r>
            <a:r>
              <a:rPr b="0" i="0" lang="tr-TR" sz="2000" u="none" cap="none" strike="noStrike">
                <a:solidFill>
                  <a:srgbClr val="434343"/>
                </a:solidFill>
                <a:latin typeface="Montserrat"/>
                <a:ea typeface="Montserrat"/>
                <a:cs typeface="Montserrat"/>
                <a:sym typeface="Montserrat"/>
              </a:rPr>
              <a:t>expressions are evaluated </a:t>
            </a:r>
            <a:r>
              <a:rPr b="0" i="0" lang="tr-TR" sz="2000" u="none" cap="none" strike="noStrike">
                <a:solidFill>
                  <a:srgbClr val="0000FF"/>
                </a:solidFill>
                <a:highlight>
                  <a:srgbClr val="EFEFEF"/>
                </a:highlight>
                <a:latin typeface="Consolas"/>
                <a:ea typeface="Consolas"/>
                <a:cs typeface="Consolas"/>
                <a:sym typeface="Consolas"/>
              </a:rPr>
              <a:t>True</a:t>
            </a:r>
            <a:r>
              <a:rPr b="0" i="0" lang="tr-TR" sz="2000" u="none" cap="none" strike="noStrike">
                <a:solidFill>
                  <a:srgbClr val="434343"/>
                </a:solidFill>
                <a:latin typeface="Montserrat"/>
                <a:ea typeface="Montserrat"/>
                <a:cs typeface="Montserrat"/>
                <a:sym typeface="Montserrat"/>
              </a:rPr>
              <a:t>. Otherwise, it returns the </a:t>
            </a:r>
            <a:r>
              <a:rPr b="1" i="0" lang="tr-TR" sz="2000" u="none" cap="none" strike="noStrike">
                <a:solidFill>
                  <a:srgbClr val="434343"/>
                </a:solidFill>
                <a:latin typeface="Montserrat"/>
                <a:ea typeface="Montserrat"/>
                <a:cs typeface="Montserrat"/>
                <a:sym typeface="Montserrat"/>
              </a:rPr>
              <a:t>first </a:t>
            </a:r>
            <a:r>
              <a:rPr b="0" i="0" lang="tr-TR" sz="2000" u="none" cap="none" strike="noStrike">
                <a:solidFill>
                  <a:srgbClr val="434343"/>
                </a:solidFill>
                <a:latin typeface="Montserrat"/>
                <a:ea typeface="Montserrat"/>
                <a:cs typeface="Montserrat"/>
                <a:sym typeface="Montserrat"/>
              </a:rPr>
              <a:t>value that evaluated </a:t>
            </a:r>
            <a:r>
              <a:rPr b="0" i="0" lang="tr-TR" sz="2000" u="none" cap="none" strike="noStrike">
                <a:solidFill>
                  <a:srgbClr val="0000FF"/>
                </a:solidFill>
                <a:highlight>
                  <a:srgbClr val="EFEFEF"/>
                </a:highlight>
                <a:latin typeface="Consolas"/>
                <a:ea typeface="Consolas"/>
                <a:cs typeface="Consolas"/>
                <a:sym typeface="Consolas"/>
              </a:rPr>
              <a:t>False</a:t>
            </a:r>
            <a:r>
              <a:rPr b="0" i="0" lang="tr-TR" sz="2000" u="none" cap="none" strike="noStrike">
                <a:solidFill>
                  <a:srgbClr val="434343"/>
                </a:solidFill>
                <a:latin typeface="Montserrat"/>
                <a:ea typeface="Montserrat"/>
                <a:cs typeface="Montserrat"/>
                <a:sym typeface="Montserrat"/>
              </a:rPr>
              <a:t>.</a:t>
            </a:r>
            <a:endParaRPr b="0" i="0" sz="2000" u="none" cap="none" strike="noStrike">
              <a:solidFill>
                <a:srgbClr val="434343"/>
              </a:solidFill>
              <a:latin typeface="Montserrat"/>
              <a:ea typeface="Montserrat"/>
              <a:cs typeface="Montserrat"/>
              <a:sym typeface="Montserrat"/>
            </a:endParaRPr>
          </a:p>
        </p:txBody>
      </p:sp>
      <p:sp>
        <p:nvSpPr>
          <p:cNvPr id="761" name="Google Shape;761;p27"/>
          <p:cNvSpPr txBox="1"/>
          <p:nvPr/>
        </p:nvSpPr>
        <p:spPr>
          <a:xfrm>
            <a:off x="246275" y="2854525"/>
            <a:ext cx="828300" cy="4686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tr-TR" sz="2800" u="none" cap="none" strike="noStrike">
                <a:solidFill>
                  <a:srgbClr val="0000FF"/>
                </a:solidFill>
                <a:highlight>
                  <a:srgbClr val="EFEFEF"/>
                </a:highlight>
                <a:latin typeface="Consolas"/>
                <a:ea typeface="Consolas"/>
                <a:cs typeface="Consolas"/>
                <a:sym typeface="Consolas"/>
              </a:rPr>
              <a:t>or</a:t>
            </a:r>
            <a:endParaRPr b="0" i="0" sz="2600" u="none" cap="none" strike="noStrike">
              <a:solidFill>
                <a:srgbClr val="434343"/>
              </a:solidFill>
              <a:latin typeface="Montserrat"/>
              <a:ea typeface="Montserrat"/>
              <a:cs typeface="Montserrat"/>
              <a:sym typeface="Montserrat"/>
            </a:endParaRPr>
          </a:p>
        </p:txBody>
      </p:sp>
      <p:sp>
        <p:nvSpPr>
          <p:cNvPr id="762" name="Google Shape;762;p27"/>
          <p:cNvSpPr txBox="1"/>
          <p:nvPr>
            <p:ph idx="4294967295" type="subTitle"/>
          </p:nvPr>
        </p:nvSpPr>
        <p:spPr>
          <a:xfrm>
            <a:off x="1250625" y="2646775"/>
            <a:ext cx="7719900" cy="819000"/>
          </a:xfrm>
          <a:prstGeom prst="rect">
            <a:avLst/>
          </a:prstGeom>
          <a:noFill/>
          <a:ln cap="flat" cmpd="sng" w="9525">
            <a:solidFill>
              <a:srgbClr val="45818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0" i="0" lang="tr-TR" sz="2000" u="none" cap="none" strike="noStrike">
                <a:solidFill>
                  <a:srgbClr val="434343"/>
                </a:solidFill>
                <a:latin typeface="Montserrat"/>
                <a:ea typeface="Montserrat"/>
                <a:cs typeface="Montserrat"/>
                <a:sym typeface="Montserrat"/>
              </a:rPr>
              <a:t>It evaluates the expressions left to right and returns the ﬁrst value that evaluated </a:t>
            </a:r>
            <a:r>
              <a:rPr b="0" i="0" lang="tr-TR" sz="2000" u="none" cap="none" strike="noStrike">
                <a:solidFill>
                  <a:srgbClr val="0000FF"/>
                </a:solidFill>
                <a:highlight>
                  <a:srgbClr val="F3F3F3"/>
                </a:highlight>
                <a:latin typeface="Consolas"/>
                <a:ea typeface="Consolas"/>
                <a:cs typeface="Consolas"/>
                <a:sym typeface="Consolas"/>
              </a:rPr>
              <a:t>True</a:t>
            </a:r>
            <a:r>
              <a:rPr b="0" i="0" lang="tr-TR" sz="2000" u="none" cap="none" strike="noStrike">
                <a:solidFill>
                  <a:srgbClr val="434343"/>
                </a:solidFill>
                <a:latin typeface="Montserrat"/>
                <a:ea typeface="Montserrat"/>
                <a:cs typeface="Montserrat"/>
                <a:sym typeface="Montserrat"/>
              </a:rPr>
              <a:t> or the last value (if none is </a:t>
            </a:r>
            <a:r>
              <a:rPr b="0" i="0" lang="tr-TR" sz="2000" u="none" cap="none" strike="noStrike">
                <a:solidFill>
                  <a:srgbClr val="0000FF"/>
                </a:solidFill>
                <a:highlight>
                  <a:srgbClr val="F3F3F3"/>
                </a:highlight>
                <a:latin typeface="Consolas"/>
                <a:ea typeface="Consolas"/>
                <a:cs typeface="Consolas"/>
                <a:sym typeface="Consolas"/>
              </a:rPr>
              <a:t>True</a:t>
            </a:r>
            <a:r>
              <a:rPr b="0" i="0" lang="tr-TR" sz="2000" u="none" cap="none" strike="noStrike">
                <a:solidFill>
                  <a:srgbClr val="434343"/>
                </a:solidFill>
                <a:latin typeface="Montserrat"/>
                <a:ea typeface="Montserrat"/>
                <a:cs typeface="Montserrat"/>
                <a:sym typeface="Montserrat"/>
              </a:rPr>
              <a:t>).</a:t>
            </a:r>
            <a:endParaRPr b="0" i="0" sz="2000" u="none" cap="none" strike="noStrike">
              <a:solidFill>
                <a:srgbClr val="434343"/>
              </a:solidFill>
              <a:latin typeface="Montserrat"/>
              <a:ea typeface="Montserrat"/>
              <a:cs typeface="Montserrat"/>
              <a:sym typeface="Montserrat"/>
            </a:endParaRPr>
          </a:p>
        </p:txBody>
      </p:sp>
      <p:sp>
        <p:nvSpPr>
          <p:cNvPr id="763" name="Google Shape;763;p27"/>
          <p:cNvSpPr txBox="1"/>
          <p:nvPr/>
        </p:nvSpPr>
        <p:spPr>
          <a:xfrm>
            <a:off x="246275" y="3921325"/>
            <a:ext cx="828300" cy="4686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200"/>
              <a:buFont typeface="Arial"/>
              <a:buNone/>
            </a:pPr>
            <a:r>
              <a:rPr b="0" i="0" lang="tr-TR" sz="2800" u="none" cap="none" strike="noStrike">
                <a:solidFill>
                  <a:srgbClr val="0000FF"/>
                </a:solidFill>
                <a:highlight>
                  <a:srgbClr val="EFEFEF"/>
                </a:highlight>
                <a:latin typeface="Consolas"/>
                <a:ea typeface="Consolas"/>
                <a:cs typeface="Consolas"/>
                <a:sym typeface="Consolas"/>
              </a:rPr>
              <a:t>not</a:t>
            </a:r>
            <a:endParaRPr b="0" i="0" sz="2600" u="none" cap="none" strike="noStrike">
              <a:solidFill>
                <a:srgbClr val="434343"/>
              </a:solidFill>
              <a:latin typeface="Montserrat"/>
              <a:ea typeface="Montserrat"/>
              <a:cs typeface="Montserrat"/>
              <a:sym typeface="Montserrat"/>
            </a:endParaRPr>
          </a:p>
        </p:txBody>
      </p:sp>
      <p:sp>
        <p:nvSpPr>
          <p:cNvPr id="764" name="Google Shape;764;p27"/>
          <p:cNvSpPr txBox="1"/>
          <p:nvPr>
            <p:ph idx="4294967295" type="subTitle"/>
          </p:nvPr>
        </p:nvSpPr>
        <p:spPr>
          <a:xfrm>
            <a:off x="1250625" y="3713575"/>
            <a:ext cx="7719900" cy="819000"/>
          </a:xfrm>
          <a:prstGeom prst="rect">
            <a:avLst/>
          </a:prstGeom>
          <a:noFill/>
          <a:ln cap="flat" cmpd="sng" w="9525">
            <a:solidFill>
              <a:srgbClr val="45818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0" i="0" lang="tr-TR" sz="2000" u="none" cap="none" strike="noStrike">
                <a:solidFill>
                  <a:srgbClr val="434343"/>
                </a:solidFill>
                <a:latin typeface="Montserrat"/>
                <a:ea typeface="Montserrat"/>
                <a:cs typeface="Montserrat"/>
                <a:sym typeface="Montserrat"/>
              </a:rPr>
              <a:t>It evaluates the expression that follows it as the opposite of the truth. eg. </a:t>
            </a:r>
            <a:r>
              <a:rPr b="0" i="0" lang="tr-TR" sz="2000" u="none" cap="none" strike="noStrike">
                <a:solidFill>
                  <a:srgbClr val="0000FF"/>
                </a:solidFill>
                <a:highlight>
                  <a:srgbClr val="F3F3F3"/>
                </a:highlight>
                <a:latin typeface="Consolas"/>
                <a:ea typeface="Consolas"/>
                <a:cs typeface="Consolas"/>
                <a:sym typeface="Consolas"/>
              </a:rPr>
              <a:t>not True</a:t>
            </a:r>
            <a:r>
              <a:rPr b="0" i="0" lang="tr-TR" sz="2000" u="none" cap="none" strike="noStrike">
                <a:solidFill>
                  <a:srgbClr val="434343"/>
                </a:solidFill>
                <a:latin typeface="Montserrat"/>
                <a:ea typeface="Montserrat"/>
                <a:cs typeface="Montserrat"/>
                <a:sym typeface="Montserrat"/>
              </a:rPr>
              <a:t> means </a:t>
            </a:r>
            <a:r>
              <a:rPr b="0" i="0" lang="tr-TR" sz="2000" u="none" cap="none" strike="noStrike">
                <a:solidFill>
                  <a:srgbClr val="0000FF"/>
                </a:solidFill>
                <a:highlight>
                  <a:srgbClr val="F3F3F3"/>
                </a:highlight>
                <a:latin typeface="Consolas"/>
                <a:ea typeface="Consolas"/>
                <a:cs typeface="Consolas"/>
                <a:sym typeface="Consolas"/>
              </a:rPr>
              <a:t>False</a:t>
            </a:r>
            <a:endParaRPr b="0" i="0" sz="2000" u="none" cap="none" strike="noStrike">
              <a:solidFill>
                <a:srgbClr val="0000FF"/>
              </a:solidFill>
              <a:highlight>
                <a:srgbClr val="F3F3F3"/>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70" name="Google Shape;770;p28"/>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Boolean Logic Expressions</a:t>
            </a:r>
            <a:endParaRPr sz="4000">
              <a:solidFill>
                <a:srgbClr val="419DD3"/>
              </a:solidFill>
              <a:latin typeface="Raleway Medium"/>
              <a:ea typeface="Raleway Medium"/>
              <a:cs typeface="Raleway Medium"/>
              <a:sym typeface="Raleway Medium"/>
            </a:endParaRPr>
          </a:p>
        </p:txBody>
      </p:sp>
      <p:sp>
        <p:nvSpPr>
          <p:cNvPr id="771" name="Google Shape;771;p28"/>
          <p:cNvSpPr txBox="1"/>
          <p:nvPr>
            <p:ph idx="4294967295" type="subTitle"/>
          </p:nvPr>
        </p:nvSpPr>
        <p:spPr>
          <a:xfrm>
            <a:off x="67625" y="800200"/>
            <a:ext cx="8783100" cy="563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Table of Logic Expressions</a:t>
            </a:r>
            <a:r>
              <a:rPr b="0" i="0" lang="tr-TR" sz="2400" u="none" cap="none" strike="noStrike">
                <a:solidFill>
                  <a:srgbClr val="434343"/>
                </a:solidFill>
                <a:latin typeface="Montserrat"/>
                <a:ea typeface="Montserrat"/>
                <a:cs typeface="Montserrat"/>
                <a:sym typeface="Montserrat"/>
              </a:rPr>
              <a:t> in Python :</a:t>
            </a:r>
            <a:endParaRPr b="0" i="0" sz="2400" u="none" cap="none" strike="noStrike">
              <a:solidFill>
                <a:srgbClr val="434343"/>
              </a:solidFill>
              <a:latin typeface="Montserrat"/>
              <a:ea typeface="Montserrat"/>
              <a:cs typeface="Montserrat"/>
              <a:sym typeface="Montserrat"/>
            </a:endParaRPr>
          </a:p>
        </p:txBody>
      </p:sp>
      <p:pic>
        <p:nvPicPr>
          <p:cNvPr id="772" name="Google Shape;772;p28"/>
          <p:cNvPicPr preferRelativeResize="0"/>
          <p:nvPr/>
        </p:nvPicPr>
        <p:blipFill>
          <a:blip r:embed="rId3">
            <a:alphaModFix/>
          </a:blip>
          <a:stretch>
            <a:fillRect/>
          </a:stretch>
        </p:blipFill>
        <p:spPr>
          <a:xfrm>
            <a:off x="685800" y="1287100"/>
            <a:ext cx="5343600" cy="3475400"/>
          </a:xfrm>
          <a:prstGeom prst="rect">
            <a:avLst/>
          </a:prstGeom>
          <a:noFill/>
          <a:ln cap="flat" cmpd="sng" w="9525">
            <a:solidFill>
              <a:srgbClr val="073763"/>
            </a:solidFill>
            <a:prstDash val="solid"/>
            <a:round/>
            <a:headEnd len="sm" w="sm" type="none"/>
            <a:tailEnd len="sm" w="sm" type="none"/>
          </a:ln>
          <a:effectLst>
            <a:outerShdw blurRad="57150" rotWithShape="0" algn="bl" dir="5400000" dist="19050">
              <a:srgbClr val="000000">
                <a:alpha val="50000"/>
              </a:srgbClr>
            </a:outerShdw>
          </a:effectLst>
        </p:spPr>
      </p:pic>
      <p:sp>
        <p:nvSpPr>
          <p:cNvPr id="773" name="Google Shape;773;p28"/>
          <p:cNvSpPr txBox="1"/>
          <p:nvPr/>
        </p:nvSpPr>
        <p:spPr>
          <a:xfrm>
            <a:off x="6130825" y="1837300"/>
            <a:ext cx="2915100" cy="16848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800">
                <a:solidFill>
                  <a:srgbClr val="0B5394"/>
                </a:solidFill>
                <a:latin typeface="Montserrat"/>
                <a:ea typeface="Montserrat"/>
                <a:cs typeface="Montserrat"/>
                <a:sym typeface="Montserrat"/>
              </a:rPr>
              <a:t>It’s better </a:t>
            </a:r>
            <a:r>
              <a:rPr b="0" i="0" lang="tr-TR" sz="2800" u="none" cap="none" strike="noStrike">
                <a:solidFill>
                  <a:srgbClr val="434343"/>
                </a:solidFill>
                <a:latin typeface="Montserrat"/>
                <a:ea typeface="Montserrat"/>
                <a:cs typeface="Montserrat"/>
                <a:sym typeface="Montserrat"/>
              </a:rPr>
              <a:t>to keep thi</a:t>
            </a:r>
            <a:r>
              <a:rPr lang="tr-TR" sz="2800">
                <a:solidFill>
                  <a:srgbClr val="434343"/>
                </a:solidFill>
                <a:latin typeface="Montserrat"/>
                <a:ea typeface="Montserrat"/>
                <a:cs typeface="Montserrat"/>
                <a:sym typeface="Montserrat"/>
              </a:rPr>
              <a:t>s table</a:t>
            </a:r>
            <a:r>
              <a:rPr b="0" i="0" lang="tr-TR" sz="2800" u="none" cap="none" strike="noStrike">
                <a:solidFill>
                  <a:srgbClr val="434343"/>
                </a:solidFill>
                <a:latin typeface="Montserrat"/>
                <a:ea typeface="Montserrat"/>
                <a:cs typeface="Montserrat"/>
                <a:sym typeface="Montserrat"/>
              </a:rPr>
              <a:t> i</a:t>
            </a:r>
            <a:r>
              <a:rPr lang="tr-TR" sz="2800">
                <a:solidFill>
                  <a:srgbClr val="434343"/>
                </a:solidFill>
                <a:latin typeface="Montserrat"/>
                <a:ea typeface="Montserrat"/>
                <a:cs typeface="Montserrat"/>
                <a:sym typeface="Montserrat"/>
              </a:rPr>
              <a:t>n mind</a:t>
            </a:r>
            <a:r>
              <a:rPr b="0" i="0" lang="tr-TR" sz="2800" u="none" cap="none" strike="noStrike">
                <a:solidFill>
                  <a:srgbClr val="434343"/>
                </a:solidFill>
                <a:latin typeface="Montserrat"/>
                <a:ea typeface="Montserrat"/>
                <a:cs typeface="Montserrat"/>
                <a:sym typeface="Montserrat"/>
              </a:rPr>
              <a:t>.</a:t>
            </a:r>
            <a:endParaRPr b="0" i="0" sz="2800" u="none" cap="none" strike="noStrike">
              <a:solidFill>
                <a:srgbClr val="434343"/>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29"/>
          <p:cNvSpPr txBox="1"/>
          <p:nvPr>
            <p:ph type="ctrTitle"/>
          </p:nvPr>
        </p:nvSpPr>
        <p:spPr>
          <a:xfrm>
            <a:off x="933450" y="2168225"/>
            <a:ext cx="6848400" cy="6786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Order of Priority</a:t>
            </a:r>
            <a:endParaRPr>
              <a:solidFill>
                <a:srgbClr val="409CD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84" name="Google Shape;784;p30"/>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Order of Priority</a:t>
            </a:r>
            <a:endParaRPr b="0" i="0" sz="3400" u="none" cap="none" strike="noStrike">
              <a:solidFill>
                <a:srgbClr val="419ED3"/>
              </a:solidFill>
              <a:latin typeface="Raleway SemiBold"/>
              <a:ea typeface="Raleway SemiBold"/>
              <a:cs typeface="Raleway SemiBold"/>
              <a:sym typeface="Raleway SemiBold"/>
            </a:endParaRPr>
          </a:p>
        </p:txBody>
      </p:sp>
      <p:sp>
        <p:nvSpPr>
          <p:cNvPr id="785" name="Google Shape;785;p30"/>
          <p:cNvSpPr txBox="1"/>
          <p:nvPr>
            <p:ph idx="4294967295" type="subTitle"/>
          </p:nvPr>
        </p:nvSpPr>
        <p:spPr>
          <a:xfrm>
            <a:off x="299525" y="800100"/>
            <a:ext cx="8577000" cy="1772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Here are the operators </a:t>
            </a:r>
            <a:r>
              <a:rPr lang="tr-TR" sz="2400">
                <a:solidFill>
                  <a:srgbClr val="434343"/>
                </a:solidFill>
                <a:latin typeface="Montserrat Medium"/>
                <a:ea typeface="Montserrat Medium"/>
                <a:cs typeface="Montserrat Medium"/>
                <a:sym typeface="Montserrat Medium"/>
              </a:rPr>
              <a:t>in order</a:t>
            </a:r>
            <a:r>
              <a:rPr lang="tr-TR" sz="2400">
                <a:solidFill>
                  <a:srgbClr val="434343"/>
                </a:solidFill>
                <a:latin typeface="Montserrat"/>
                <a:ea typeface="Montserrat"/>
                <a:cs typeface="Montserrat"/>
                <a:sym typeface="Montserrat"/>
              </a:rPr>
              <a:t> of their </a:t>
            </a:r>
            <a:r>
              <a:rPr lang="tr-TR" sz="2400">
                <a:solidFill>
                  <a:srgbClr val="434343"/>
                </a:solidFill>
                <a:latin typeface="Montserrat Medium"/>
                <a:ea typeface="Montserrat Medium"/>
                <a:cs typeface="Montserrat Medium"/>
                <a:sym typeface="Montserrat Medium"/>
              </a:rPr>
              <a:t>priorities</a:t>
            </a:r>
            <a:r>
              <a:rPr lang="tr-TR" sz="2400">
                <a:solidFill>
                  <a:srgbClr val="434343"/>
                </a:solidFill>
                <a:latin typeface="Montserrat"/>
                <a:ea typeface="Montserrat"/>
                <a:cs typeface="Montserrat"/>
                <a:sym typeface="Montserrat"/>
              </a:rPr>
              <a:t> :</a:t>
            </a:r>
            <a:endParaRPr b="0" i="0" sz="2400" u="none" cap="none" strike="noStrike">
              <a:solidFill>
                <a:schemeClr val="dk1"/>
              </a:solidFill>
              <a:latin typeface="Montserrat"/>
              <a:ea typeface="Montserrat"/>
              <a:cs typeface="Montserrat"/>
              <a:sym typeface="Montserrat"/>
            </a:endParaRPr>
          </a:p>
        </p:txBody>
      </p:sp>
      <p:sp>
        <p:nvSpPr>
          <p:cNvPr id="786" name="Google Shape;786;p30"/>
          <p:cNvSpPr txBox="1"/>
          <p:nvPr/>
        </p:nvSpPr>
        <p:spPr>
          <a:xfrm>
            <a:off x="782375" y="1990775"/>
            <a:ext cx="1378200" cy="20610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1.  </a:t>
            </a:r>
            <a:r>
              <a:rPr lang="tr-TR" sz="3200">
                <a:solidFill>
                  <a:srgbClr val="0000FF"/>
                </a:solidFill>
                <a:highlight>
                  <a:srgbClr val="EFEFEF"/>
                </a:highlight>
                <a:latin typeface="Consolas"/>
                <a:ea typeface="Consolas"/>
                <a:cs typeface="Consolas"/>
                <a:sym typeface="Consolas"/>
              </a:rPr>
              <a:t>not</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2. </a:t>
            </a:r>
            <a:r>
              <a:rPr lang="tr-TR" sz="3200">
                <a:solidFill>
                  <a:srgbClr val="0000FF"/>
                </a:solidFill>
                <a:highlight>
                  <a:srgbClr val="EFEFEF"/>
                </a:highlight>
                <a:latin typeface="Consolas"/>
                <a:ea typeface="Consolas"/>
                <a:cs typeface="Consolas"/>
                <a:sym typeface="Consolas"/>
              </a:rPr>
              <a:t>and</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3. </a:t>
            </a:r>
            <a:r>
              <a:rPr lang="tr-TR" sz="3200">
                <a:solidFill>
                  <a:srgbClr val="0000FF"/>
                </a:solidFill>
                <a:highlight>
                  <a:srgbClr val="EFEFEF"/>
                </a:highlight>
                <a:latin typeface="Consolas"/>
                <a:ea typeface="Consolas"/>
                <a:cs typeface="Consolas"/>
                <a:sym typeface="Consolas"/>
              </a:rPr>
              <a:t>or</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t/>
            </a:r>
            <a:endParaRPr sz="3200">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sz="3200">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792" name="Google Shape;792;p31"/>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Order of Priority</a:t>
            </a:r>
            <a:endParaRPr b="0" i="0" sz="3400" u="none" cap="none" strike="noStrike">
              <a:solidFill>
                <a:srgbClr val="419ED3"/>
              </a:solidFill>
              <a:latin typeface="Raleway SemiBold"/>
              <a:ea typeface="Raleway SemiBold"/>
              <a:cs typeface="Raleway SemiBold"/>
              <a:sym typeface="Raleway SemiBold"/>
            </a:endParaRPr>
          </a:p>
        </p:txBody>
      </p:sp>
      <p:sp>
        <p:nvSpPr>
          <p:cNvPr id="793" name="Google Shape;793;p31"/>
          <p:cNvSpPr txBox="1"/>
          <p:nvPr>
            <p:ph idx="4294967295" type="subTitle"/>
          </p:nvPr>
        </p:nvSpPr>
        <p:spPr>
          <a:xfrm>
            <a:off x="299525" y="800100"/>
            <a:ext cx="8577000" cy="1772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It is important to remember that, logical operators have a different priority and it has an effect on the order of evaluation.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Here are the operators in order of their priorities :</a:t>
            </a:r>
            <a:endParaRPr b="0" i="0" sz="2400" u="none" cap="none" strike="noStrike">
              <a:solidFill>
                <a:schemeClr val="dk1"/>
              </a:solidFill>
              <a:latin typeface="Montserrat"/>
              <a:ea typeface="Montserrat"/>
              <a:cs typeface="Montserrat"/>
              <a:sym typeface="Montserrat"/>
            </a:endParaRPr>
          </a:p>
        </p:txBody>
      </p:sp>
      <p:sp>
        <p:nvSpPr>
          <p:cNvPr id="794" name="Google Shape;794;p31"/>
          <p:cNvSpPr txBox="1"/>
          <p:nvPr/>
        </p:nvSpPr>
        <p:spPr>
          <a:xfrm>
            <a:off x="812825" y="2721200"/>
            <a:ext cx="1378200" cy="20610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1. </a:t>
            </a:r>
            <a:r>
              <a:rPr lang="tr-TR" sz="3200">
                <a:solidFill>
                  <a:srgbClr val="0000FF"/>
                </a:solidFill>
                <a:highlight>
                  <a:srgbClr val="EFEFEF"/>
                </a:highlight>
                <a:latin typeface="Consolas"/>
                <a:ea typeface="Consolas"/>
                <a:cs typeface="Consolas"/>
                <a:sym typeface="Consolas"/>
              </a:rPr>
              <a:t>not</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2. </a:t>
            </a:r>
            <a:r>
              <a:rPr lang="tr-TR" sz="3200">
                <a:solidFill>
                  <a:srgbClr val="0000FF"/>
                </a:solidFill>
                <a:highlight>
                  <a:srgbClr val="EFEFEF"/>
                </a:highlight>
                <a:latin typeface="Consolas"/>
                <a:ea typeface="Consolas"/>
                <a:cs typeface="Consolas"/>
                <a:sym typeface="Consolas"/>
              </a:rPr>
              <a:t>and</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3. </a:t>
            </a:r>
            <a:r>
              <a:rPr lang="tr-TR" sz="3200">
                <a:solidFill>
                  <a:srgbClr val="0000FF"/>
                </a:solidFill>
                <a:highlight>
                  <a:srgbClr val="EFEFEF"/>
                </a:highlight>
                <a:latin typeface="Consolas"/>
                <a:ea typeface="Consolas"/>
                <a:cs typeface="Consolas"/>
                <a:sym typeface="Consolas"/>
              </a:rPr>
              <a:t>or</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t/>
            </a:r>
            <a:endParaRPr sz="3200">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sz="3200">
              <a:solidFill>
                <a:srgbClr val="434343"/>
              </a:solidFill>
              <a:latin typeface="Montserrat"/>
              <a:ea typeface="Montserrat"/>
              <a:cs typeface="Montserrat"/>
              <a:sym typeface="Montserrat"/>
            </a:endParaRPr>
          </a:p>
        </p:txBody>
      </p:sp>
      <p:sp>
        <p:nvSpPr>
          <p:cNvPr id="795" name="Google Shape;795;p31"/>
          <p:cNvSpPr txBox="1"/>
          <p:nvPr/>
        </p:nvSpPr>
        <p:spPr>
          <a:xfrm>
            <a:off x="2753575" y="3127763"/>
            <a:ext cx="6123000" cy="981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bool_var = False </a:t>
            </a:r>
            <a:r>
              <a:rPr lang="tr-TR" sz="2000">
                <a:solidFill>
                  <a:srgbClr val="0000FF"/>
                </a:solidFill>
                <a:latin typeface="Consolas"/>
                <a:ea typeface="Consolas"/>
                <a:cs typeface="Consolas"/>
                <a:sym typeface="Consolas"/>
              </a:rPr>
              <a:t>and</a:t>
            </a: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not</a:t>
            </a:r>
            <a:r>
              <a:rPr lang="tr-TR" sz="2000">
                <a:solidFill>
                  <a:srgbClr val="434343"/>
                </a:solidFill>
                <a:latin typeface="Consolas"/>
                <a:ea typeface="Consolas"/>
                <a:cs typeface="Consolas"/>
                <a:sym typeface="Consolas"/>
              </a:rPr>
              <a:t> True</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(bool_var)</a:t>
            </a:r>
            <a:endParaRPr sz="2000">
              <a:solidFill>
                <a:srgbClr val="434343"/>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01" name="Google Shape;801;p32"/>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Order of Priority</a:t>
            </a:r>
            <a:endParaRPr b="0" i="0" sz="3400" u="none" cap="none" strike="noStrike">
              <a:solidFill>
                <a:srgbClr val="419ED3"/>
              </a:solidFill>
              <a:latin typeface="Raleway SemiBold"/>
              <a:ea typeface="Raleway SemiBold"/>
              <a:cs typeface="Raleway SemiBold"/>
              <a:sym typeface="Raleway SemiBold"/>
            </a:endParaRPr>
          </a:p>
        </p:txBody>
      </p:sp>
      <p:sp>
        <p:nvSpPr>
          <p:cNvPr id="802" name="Google Shape;802;p32"/>
          <p:cNvSpPr txBox="1"/>
          <p:nvPr>
            <p:ph idx="4294967295" type="subTitle"/>
          </p:nvPr>
        </p:nvSpPr>
        <p:spPr>
          <a:xfrm>
            <a:off x="299525" y="800100"/>
            <a:ext cx="8577000" cy="1772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It is important to remember that, logical operators have a different priority and it has an effect on the order of evaluation.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Here are the operators in order of their priorities :</a:t>
            </a:r>
            <a:endParaRPr b="0" i="0" sz="2400" u="none" cap="none" strike="noStrike">
              <a:solidFill>
                <a:schemeClr val="dk1"/>
              </a:solidFill>
              <a:latin typeface="Montserrat"/>
              <a:ea typeface="Montserrat"/>
              <a:cs typeface="Montserrat"/>
              <a:sym typeface="Montserrat"/>
            </a:endParaRPr>
          </a:p>
        </p:txBody>
      </p:sp>
      <p:sp>
        <p:nvSpPr>
          <p:cNvPr id="803" name="Google Shape;803;p32"/>
          <p:cNvSpPr txBox="1"/>
          <p:nvPr/>
        </p:nvSpPr>
        <p:spPr>
          <a:xfrm>
            <a:off x="812825" y="2721200"/>
            <a:ext cx="1378200" cy="20610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1. </a:t>
            </a:r>
            <a:r>
              <a:rPr lang="tr-TR" sz="3200">
                <a:solidFill>
                  <a:srgbClr val="0000FF"/>
                </a:solidFill>
                <a:highlight>
                  <a:srgbClr val="EFEFEF"/>
                </a:highlight>
                <a:latin typeface="Consolas"/>
                <a:ea typeface="Consolas"/>
                <a:cs typeface="Consolas"/>
                <a:sym typeface="Consolas"/>
              </a:rPr>
              <a:t>not</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2. </a:t>
            </a:r>
            <a:r>
              <a:rPr lang="tr-TR" sz="3200">
                <a:solidFill>
                  <a:srgbClr val="0000FF"/>
                </a:solidFill>
                <a:highlight>
                  <a:srgbClr val="EFEFEF"/>
                </a:highlight>
                <a:latin typeface="Consolas"/>
                <a:ea typeface="Consolas"/>
                <a:cs typeface="Consolas"/>
                <a:sym typeface="Consolas"/>
              </a:rPr>
              <a:t>and</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3. </a:t>
            </a:r>
            <a:r>
              <a:rPr lang="tr-TR" sz="3200">
                <a:solidFill>
                  <a:srgbClr val="0000FF"/>
                </a:solidFill>
                <a:highlight>
                  <a:srgbClr val="EFEFEF"/>
                </a:highlight>
                <a:latin typeface="Consolas"/>
                <a:ea typeface="Consolas"/>
                <a:cs typeface="Consolas"/>
                <a:sym typeface="Consolas"/>
              </a:rPr>
              <a:t>or</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t/>
            </a:r>
            <a:endParaRPr sz="3200">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sz="3200">
              <a:solidFill>
                <a:srgbClr val="434343"/>
              </a:solidFill>
              <a:latin typeface="Montserrat"/>
              <a:ea typeface="Montserrat"/>
              <a:cs typeface="Montserrat"/>
              <a:sym typeface="Montserrat"/>
            </a:endParaRPr>
          </a:p>
        </p:txBody>
      </p:sp>
      <p:sp>
        <p:nvSpPr>
          <p:cNvPr id="804" name="Google Shape;804;p32"/>
          <p:cNvSpPr txBox="1"/>
          <p:nvPr/>
        </p:nvSpPr>
        <p:spPr>
          <a:xfrm>
            <a:off x="2753575" y="3127763"/>
            <a:ext cx="6123000" cy="981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bool_var = False </a:t>
            </a:r>
            <a:r>
              <a:rPr lang="tr-TR" sz="2000">
                <a:solidFill>
                  <a:srgbClr val="0000FF"/>
                </a:solidFill>
                <a:latin typeface="Consolas"/>
                <a:ea typeface="Consolas"/>
                <a:cs typeface="Consolas"/>
                <a:sym typeface="Consolas"/>
              </a:rPr>
              <a:t>and</a:t>
            </a: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not</a:t>
            </a:r>
            <a:r>
              <a:rPr lang="tr-TR" sz="2000">
                <a:solidFill>
                  <a:srgbClr val="434343"/>
                </a:solidFill>
                <a:latin typeface="Consolas"/>
                <a:ea typeface="Consolas"/>
                <a:cs typeface="Consolas"/>
                <a:sym typeface="Consolas"/>
              </a:rPr>
              <a:t> True</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(bool_var)</a:t>
            </a:r>
            <a:endParaRPr sz="2000">
              <a:solidFill>
                <a:srgbClr val="434343"/>
              </a:solidFill>
              <a:latin typeface="Consolas"/>
              <a:ea typeface="Consolas"/>
              <a:cs typeface="Consolas"/>
              <a:sym typeface="Consolas"/>
            </a:endParaRPr>
          </a:p>
        </p:txBody>
      </p:sp>
      <p:sp>
        <p:nvSpPr>
          <p:cNvPr id="805" name="Google Shape;805;p32"/>
          <p:cNvSpPr/>
          <p:nvPr/>
        </p:nvSpPr>
        <p:spPr>
          <a:xfrm>
            <a:off x="6939500" y="2094800"/>
            <a:ext cx="1709400" cy="687600"/>
          </a:xfrm>
          <a:prstGeom prst="wedgeRectCallout">
            <a:avLst>
              <a:gd fmla="val -73865" name="adj1"/>
              <a:gd fmla="val 119281"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tr-TR"/>
              <a:t>Firstly evaluated. The result = </a:t>
            </a:r>
            <a:r>
              <a:rPr lang="tr-TR">
                <a:highlight>
                  <a:srgbClr val="F3F3F3"/>
                </a:highlight>
                <a:latin typeface="Consolas"/>
                <a:ea typeface="Consolas"/>
                <a:cs typeface="Consolas"/>
                <a:sym typeface="Consolas"/>
              </a:rPr>
              <a:t>False</a:t>
            </a:r>
            <a:endParaRPr>
              <a:highlight>
                <a:srgbClr val="F3F3F3"/>
              </a:highlight>
              <a:latin typeface="Consolas"/>
              <a:ea typeface="Consolas"/>
              <a:cs typeface="Consolas"/>
              <a:sym typeface="Consolas"/>
            </a:endParaRPr>
          </a:p>
        </p:txBody>
      </p:sp>
      <p:sp>
        <p:nvSpPr>
          <p:cNvPr id="806" name="Google Shape;806;p32"/>
          <p:cNvSpPr/>
          <p:nvPr/>
        </p:nvSpPr>
        <p:spPr>
          <a:xfrm>
            <a:off x="5745300" y="3315175"/>
            <a:ext cx="1194300" cy="362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12" name="Google Shape;812;p33"/>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Order of Priority</a:t>
            </a:r>
            <a:endParaRPr b="0" i="0" sz="3400" u="none" cap="none" strike="noStrike">
              <a:solidFill>
                <a:srgbClr val="419ED3"/>
              </a:solidFill>
              <a:latin typeface="Raleway SemiBold"/>
              <a:ea typeface="Raleway SemiBold"/>
              <a:cs typeface="Raleway SemiBold"/>
              <a:sym typeface="Raleway SemiBold"/>
            </a:endParaRPr>
          </a:p>
        </p:txBody>
      </p:sp>
      <p:sp>
        <p:nvSpPr>
          <p:cNvPr id="813" name="Google Shape;813;p33"/>
          <p:cNvSpPr txBox="1"/>
          <p:nvPr>
            <p:ph idx="4294967295" type="subTitle"/>
          </p:nvPr>
        </p:nvSpPr>
        <p:spPr>
          <a:xfrm>
            <a:off x="299525" y="800100"/>
            <a:ext cx="8577000" cy="1772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It is important to remember that, logical operators have a different priority and it has an effect on the order of evaluation.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Here are the operators in order of their priorities :</a:t>
            </a:r>
            <a:endParaRPr b="0" i="0" sz="2400" u="none" cap="none" strike="noStrike">
              <a:solidFill>
                <a:schemeClr val="dk1"/>
              </a:solidFill>
              <a:latin typeface="Montserrat"/>
              <a:ea typeface="Montserrat"/>
              <a:cs typeface="Montserrat"/>
              <a:sym typeface="Montserrat"/>
            </a:endParaRPr>
          </a:p>
        </p:txBody>
      </p:sp>
      <p:sp>
        <p:nvSpPr>
          <p:cNvPr id="814" name="Google Shape;814;p33"/>
          <p:cNvSpPr txBox="1"/>
          <p:nvPr/>
        </p:nvSpPr>
        <p:spPr>
          <a:xfrm>
            <a:off x="812825" y="2721200"/>
            <a:ext cx="1378200" cy="20610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1. </a:t>
            </a:r>
            <a:r>
              <a:rPr lang="tr-TR" sz="3200">
                <a:solidFill>
                  <a:srgbClr val="0000FF"/>
                </a:solidFill>
                <a:highlight>
                  <a:srgbClr val="EFEFEF"/>
                </a:highlight>
                <a:latin typeface="Consolas"/>
                <a:ea typeface="Consolas"/>
                <a:cs typeface="Consolas"/>
                <a:sym typeface="Consolas"/>
              </a:rPr>
              <a:t>not</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2. </a:t>
            </a:r>
            <a:r>
              <a:rPr lang="tr-TR" sz="3200">
                <a:solidFill>
                  <a:srgbClr val="0000FF"/>
                </a:solidFill>
                <a:highlight>
                  <a:srgbClr val="EFEFEF"/>
                </a:highlight>
                <a:latin typeface="Consolas"/>
                <a:ea typeface="Consolas"/>
                <a:cs typeface="Consolas"/>
                <a:sym typeface="Consolas"/>
              </a:rPr>
              <a:t>and</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3. </a:t>
            </a:r>
            <a:r>
              <a:rPr lang="tr-TR" sz="3200">
                <a:solidFill>
                  <a:srgbClr val="0000FF"/>
                </a:solidFill>
                <a:highlight>
                  <a:srgbClr val="EFEFEF"/>
                </a:highlight>
                <a:latin typeface="Consolas"/>
                <a:ea typeface="Consolas"/>
                <a:cs typeface="Consolas"/>
                <a:sym typeface="Consolas"/>
              </a:rPr>
              <a:t>or</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t/>
            </a:r>
            <a:endParaRPr sz="3200">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sz="3200">
              <a:solidFill>
                <a:srgbClr val="434343"/>
              </a:solidFill>
              <a:latin typeface="Montserrat"/>
              <a:ea typeface="Montserrat"/>
              <a:cs typeface="Montserrat"/>
              <a:sym typeface="Montserrat"/>
            </a:endParaRPr>
          </a:p>
        </p:txBody>
      </p:sp>
      <p:sp>
        <p:nvSpPr>
          <p:cNvPr id="815" name="Google Shape;815;p33"/>
          <p:cNvSpPr txBox="1"/>
          <p:nvPr/>
        </p:nvSpPr>
        <p:spPr>
          <a:xfrm>
            <a:off x="2753575" y="3127763"/>
            <a:ext cx="6123000" cy="981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bool_var = False </a:t>
            </a:r>
            <a:r>
              <a:rPr lang="tr-TR" sz="2000">
                <a:solidFill>
                  <a:srgbClr val="0000FF"/>
                </a:solidFill>
                <a:latin typeface="Consolas"/>
                <a:ea typeface="Consolas"/>
                <a:cs typeface="Consolas"/>
                <a:sym typeface="Consolas"/>
              </a:rPr>
              <a:t>and</a:t>
            </a: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not</a:t>
            </a:r>
            <a:r>
              <a:rPr lang="tr-TR" sz="2000">
                <a:solidFill>
                  <a:srgbClr val="434343"/>
                </a:solidFill>
                <a:latin typeface="Consolas"/>
                <a:ea typeface="Consolas"/>
                <a:cs typeface="Consolas"/>
                <a:sym typeface="Consolas"/>
              </a:rPr>
              <a:t> True</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(bool_var)</a:t>
            </a:r>
            <a:endParaRPr sz="2000">
              <a:solidFill>
                <a:srgbClr val="434343"/>
              </a:solidFill>
              <a:latin typeface="Consolas"/>
              <a:ea typeface="Consolas"/>
              <a:cs typeface="Consolas"/>
              <a:sym typeface="Consolas"/>
            </a:endParaRPr>
          </a:p>
        </p:txBody>
      </p:sp>
      <p:sp>
        <p:nvSpPr>
          <p:cNvPr id="816" name="Google Shape;816;p33"/>
          <p:cNvSpPr/>
          <p:nvPr/>
        </p:nvSpPr>
        <p:spPr>
          <a:xfrm>
            <a:off x="6939500" y="2094800"/>
            <a:ext cx="1709400" cy="687600"/>
          </a:xfrm>
          <a:prstGeom prst="wedgeRectCallout">
            <a:avLst>
              <a:gd fmla="val -73865" name="adj1"/>
              <a:gd fmla="val 119281"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tr-TR"/>
              <a:t>Firstly evaluated. The result = </a:t>
            </a:r>
            <a:r>
              <a:rPr lang="tr-TR">
                <a:highlight>
                  <a:srgbClr val="F3F3F3"/>
                </a:highlight>
                <a:latin typeface="Consolas"/>
                <a:ea typeface="Consolas"/>
                <a:cs typeface="Consolas"/>
                <a:sym typeface="Consolas"/>
              </a:rPr>
              <a:t>False</a:t>
            </a:r>
            <a:endParaRPr>
              <a:highlight>
                <a:srgbClr val="F3F3F3"/>
              </a:highlight>
              <a:latin typeface="Consolas"/>
              <a:ea typeface="Consolas"/>
              <a:cs typeface="Consolas"/>
              <a:sym typeface="Consolas"/>
            </a:endParaRPr>
          </a:p>
        </p:txBody>
      </p:sp>
      <p:sp>
        <p:nvSpPr>
          <p:cNvPr id="817" name="Google Shape;817;p33"/>
          <p:cNvSpPr/>
          <p:nvPr/>
        </p:nvSpPr>
        <p:spPr>
          <a:xfrm>
            <a:off x="5745300" y="3315175"/>
            <a:ext cx="1194300" cy="362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a:off x="4316025" y="3268175"/>
            <a:ext cx="2775900" cy="468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a:off x="3150050" y="1884600"/>
            <a:ext cx="2089200" cy="687600"/>
          </a:xfrm>
          <a:prstGeom prst="wedgeRectCallout">
            <a:avLst>
              <a:gd fmla="val 55005" name="adj1"/>
              <a:gd fmla="val 147113"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tr-TR"/>
              <a:t>Secondly evaluated. </a:t>
            </a:r>
            <a:r>
              <a:rPr lang="tr-TR">
                <a:highlight>
                  <a:srgbClr val="F3F3F3"/>
                </a:highlight>
                <a:latin typeface="Consolas"/>
                <a:ea typeface="Consolas"/>
                <a:cs typeface="Consolas"/>
                <a:sym typeface="Consolas"/>
              </a:rPr>
              <a:t>False </a:t>
            </a:r>
            <a:r>
              <a:rPr lang="tr-TR">
                <a:solidFill>
                  <a:srgbClr val="0000FF"/>
                </a:solidFill>
                <a:highlight>
                  <a:srgbClr val="F3F3F3"/>
                </a:highlight>
                <a:latin typeface="Consolas"/>
                <a:ea typeface="Consolas"/>
                <a:cs typeface="Consolas"/>
                <a:sym typeface="Consolas"/>
              </a:rPr>
              <a:t>and</a:t>
            </a:r>
            <a:r>
              <a:rPr lang="tr-TR">
                <a:highlight>
                  <a:srgbClr val="F3F3F3"/>
                </a:highlight>
                <a:latin typeface="Consolas"/>
                <a:ea typeface="Consolas"/>
                <a:cs typeface="Consolas"/>
                <a:sym typeface="Consolas"/>
              </a:rPr>
              <a:t> False = False</a:t>
            </a:r>
            <a:endParaRPr>
              <a:highlight>
                <a:srgbClr val="F3F3F3"/>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25" name="Google Shape;825;p34"/>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Order of Priority</a:t>
            </a:r>
            <a:endParaRPr b="0" i="0" sz="3400" u="none" cap="none" strike="noStrike">
              <a:solidFill>
                <a:srgbClr val="419ED3"/>
              </a:solidFill>
              <a:latin typeface="Raleway SemiBold"/>
              <a:ea typeface="Raleway SemiBold"/>
              <a:cs typeface="Raleway SemiBold"/>
              <a:sym typeface="Raleway SemiBold"/>
            </a:endParaRPr>
          </a:p>
        </p:txBody>
      </p:sp>
      <p:sp>
        <p:nvSpPr>
          <p:cNvPr id="826" name="Google Shape;826;p34"/>
          <p:cNvSpPr txBox="1"/>
          <p:nvPr>
            <p:ph idx="4294967295" type="subTitle"/>
          </p:nvPr>
        </p:nvSpPr>
        <p:spPr>
          <a:xfrm>
            <a:off x="299525" y="800100"/>
            <a:ext cx="8577000" cy="1772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It is important to remember that, logical operators have a different priority and it has an effect on the order of evaluation. </a:t>
            </a:r>
            <a:endParaRPr sz="2400">
              <a:solidFill>
                <a:srgbClr val="434343"/>
              </a:solidFill>
              <a:latin typeface="Montserrat"/>
              <a:ea typeface="Montserrat"/>
              <a:cs typeface="Montserrat"/>
              <a:sym typeface="Montserrat"/>
            </a:endParaRPr>
          </a:p>
          <a:p>
            <a:pPr indent="-381000" lvl="0" marL="457200" marR="0" rtl="0" algn="just">
              <a:lnSpc>
                <a:spcPct val="110000"/>
              </a:lnSpc>
              <a:spcBef>
                <a:spcPts val="600"/>
              </a:spcBef>
              <a:spcAft>
                <a:spcPts val="0"/>
              </a:spcAft>
              <a:buClr>
                <a:srgbClr val="741B47"/>
              </a:buClr>
              <a:buSzPts val="2400"/>
              <a:buFont typeface="Raleway"/>
              <a:buChar char="▸"/>
            </a:pPr>
            <a:r>
              <a:rPr lang="tr-TR" sz="2400">
                <a:solidFill>
                  <a:srgbClr val="434343"/>
                </a:solidFill>
                <a:latin typeface="Montserrat"/>
                <a:ea typeface="Montserrat"/>
                <a:cs typeface="Montserrat"/>
                <a:sym typeface="Montserrat"/>
              </a:rPr>
              <a:t>Here are the operators in order of their priorities :</a:t>
            </a:r>
            <a:endParaRPr b="0" i="0" sz="2400" u="none" cap="none" strike="noStrike">
              <a:solidFill>
                <a:schemeClr val="dk1"/>
              </a:solidFill>
              <a:latin typeface="Montserrat"/>
              <a:ea typeface="Montserrat"/>
              <a:cs typeface="Montserrat"/>
              <a:sym typeface="Montserrat"/>
            </a:endParaRPr>
          </a:p>
        </p:txBody>
      </p:sp>
      <p:sp>
        <p:nvSpPr>
          <p:cNvPr id="827" name="Google Shape;827;p34"/>
          <p:cNvSpPr txBox="1"/>
          <p:nvPr/>
        </p:nvSpPr>
        <p:spPr>
          <a:xfrm>
            <a:off x="812825" y="2721200"/>
            <a:ext cx="1378200" cy="20610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1. </a:t>
            </a:r>
            <a:r>
              <a:rPr lang="tr-TR" sz="3200">
                <a:solidFill>
                  <a:srgbClr val="0000FF"/>
                </a:solidFill>
                <a:highlight>
                  <a:srgbClr val="EFEFEF"/>
                </a:highlight>
                <a:latin typeface="Consolas"/>
                <a:ea typeface="Consolas"/>
                <a:cs typeface="Consolas"/>
                <a:sym typeface="Consolas"/>
              </a:rPr>
              <a:t>not</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2. </a:t>
            </a:r>
            <a:r>
              <a:rPr lang="tr-TR" sz="3200">
                <a:solidFill>
                  <a:srgbClr val="0000FF"/>
                </a:solidFill>
                <a:highlight>
                  <a:srgbClr val="EFEFEF"/>
                </a:highlight>
                <a:latin typeface="Consolas"/>
                <a:ea typeface="Consolas"/>
                <a:cs typeface="Consolas"/>
                <a:sym typeface="Consolas"/>
              </a:rPr>
              <a:t>and</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rPr lang="tr-TR" sz="3200">
                <a:solidFill>
                  <a:srgbClr val="0B5394"/>
                </a:solidFill>
                <a:latin typeface="Montserrat"/>
                <a:ea typeface="Montserrat"/>
                <a:cs typeface="Montserrat"/>
                <a:sym typeface="Montserrat"/>
              </a:rPr>
              <a:t>3. </a:t>
            </a:r>
            <a:r>
              <a:rPr lang="tr-TR" sz="3200">
                <a:solidFill>
                  <a:srgbClr val="0000FF"/>
                </a:solidFill>
                <a:highlight>
                  <a:srgbClr val="EFEFEF"/>
                </a:highlight>
                <a:latin typeface="Consolas"/>
                <a:ea typeface="Consolas"/>
                <a:cs typeface="Consolas"/>
                <a:sym typeface="Consolas"/>
              </a:rPr>
              <a:t>or</a:t>
            </a:r>
            <a:endParaRPr sz="3200">
              <a:solidFill>
                <a:srgbClr val="0000FF"/>
              </a:solidFill>
              <a:highlight>
                <a:srgbClr val="EFEFEF"/>
              </a:highlight>
              <a:latin typeface="Consolas"/>
              <a:ea typeface="Consolas"/>
              <a:cs typeface="Consolas"/>
              <a:sym typeface="Consolas"/>
            </a:endParaRPr>
          </a:p>
          <a:p>
            <a:pPr indent="0" lvl="0" marL="0" rtl="0" algn="l">
              <a:lnSpc>
                <a:spcPct val="110000"/>
              </a:lnSpc>
              <a:spcBef>
                <a:spcPts val="600"/>
              </a:spcBef>
              <a:spcAft>
                <a:spcPts val="0"/>
              </a:spcAft>
              <a:buClr>
                <a:srgbClr val="000000"/>
              </a:buClr>
              <a:buSzPts val="3200"/>
              <a:buFont typeface="Arial"/>
              <a:buNone/>
            </a:pPr>
            <a:r>
              <a:t/>
            </a:r>
            <a:endParaRPr sz="3200">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sz="3200">
              <a:solidFill>
                <a:srgbClr val="434343"/>
              </a:solidFill>
              <a:latin typeface="Montserrat"/>
              <a:ea typeface="Montserrat"/>
              <a:cs typeface="Montserrat"/>
              <a:sym typeface="Montserrat"/>
            </a:endParaRPr>
          </a:p>
        </p:txBody>
      </p:sp>
      <p:sp>
        <p:nvSpPr>
          <p:cNvPr id="828" name="Google Shape;828;p34"/>
          <p:cNvSpPr txBox="1"/>
          <p:nvPr/>
        </p:nvSpPr>
        <p:spPr>
          <a:xfrm>
            <a:off x="2753575" y="3127763"/>
            <a:ext cx="6123000" cy="981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bool_var = False </a:t>
            </a:r>
            <a:r>
              <a:rPr lang="tr-TR" sz="2000">
                <a:solidFill>
                  <a:srgbClr val="0000FF"/>
                </a:solidFill>
                <a:latin typeface="Consolas"/>
                <a:ea typeface="Consolas"/>
                <a:cs typeface="Consolas"/>
                <a:sym typeface="Consolas"/>
              </a:rPr>
              <a:t>and</a:t>
            </a: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not</a:t>
            </a:r>
            <a:r>
              <a:rPr lang="tr-TR" sz="2000">
                <a:solidFill>
                  <a:srgbClr val="434343"/>
                </a:solidFill>
                <a:latin typeface="Consolas"/>
                <a:ea typeface="Consolas"/>
                <a:cs typeface="Consolas"/>
                <a:sym typeface="Consolas"/>
              </a:rPr>
              <a:t> True</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(bool_var)</a:t>
            </a:r>
            <a:endParaRPr sz="2000">
              <a:solidFill>
                <a:srgbClr val="434343"/>
              </a:solidFill>
              <a:latin typeface="Consolas"/>
              <a:ea typeface="Consolas"/>
              <a:cs typeface="Consolas"/>
              <a:sym typeface="Consolas"/>
            </a:endParaRPr>
          </a:p>
        </p:txBody>
      </p:sp>
      <p:sp>
        <p:nvSpPr>
          <p:cNvPr id="829" name="Google Shape;829;p34"/>
          <p:cNvSpPr txBox="1"/>
          <p:nvPr/>
        </p:nvSpPr>
        <p:spPr>
          <a:xfrm>
            <a:off x="2753575" y="4454200"/>
            <a:ext cx="6123000" cy="4686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False</a:t>
            </a:r>
            <a:endParaRPr b="0" i="0" sz="2000" u="none" cap="none" strike="noStrike">
              <a:solidFill>
                <a:srgbClr val="434343"/>
              </a:solidFill>
              <a:latin typeface="Consolas"/>
              <a:ea typeface="Consolas"/>
              <a:cs typeface="Consolas"/>
              <a:sym typeface="Consolas"/>
            </a:endParaRPr>
          </a:p>
        </p:txBody>
      </p:sp>
      <p:sp>
        <p:nvSpPr>
          <p:cNvPr id="830" name="Google Shape;830;p34"/>
          <p:cNvSpPr/>
          <p:nvPr/>
        </p:nvSpPr>
        <p:spPr>
          <a:xfrm>
            <a:off x="6939500" y="2094800"/>
            <a:ext cx="1709400" cy="687600"/>
          </a:xfrm>
          <a:prstGeom prst="wedgeRectCallout">
            <a:avLst>
              <a:gd fmla="val -73865" name="adj1"/>
              <a:gd fmla="val 119281"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4762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tr-TR"/>
              <a:t>Firstly evaluated. The result = </a:t>
            </a:r>
            <a:r>
              <a:rPr lang="tr-TR">
                <a:highlight>
                  <a:srgbClr val="F3F3F3"/>
                </a:highlight>
                <a:latin typeface="Consolas"/>
                <a:ea typeface="Consolas"/>
                <a:cs typeface="Consolas"/>
                <a:sym typeface="Consolas"/>
              </a:rPr>
              <a:t>False</a:t>
            </a:r>
            <a:endParaRPr>
              <a:highlight>
                <a:srgbClr val="F3F3F3"/>
              </a:highlight>
              <a:latin typeface="Consolas"/>
              <a:ea typeface="Consolas"/>
              <a:cs typeface="Consolas"/>
              <a:sym typeface="Consolas"/>
            </a:endParaRPr>
          </a:p>
        </p:txBody>
      </p:sp>
      <p:sp>
        <p:nvSpPr>
          <p:cNvPr id="831" name="Google Shape;831;p34"/>
          <p:cNvSpPr/>
          <p:nvPr/>
        </p:nvSpPr>
        <p:spPr>
          <a:xfrm>
            <a:off x="5745300" y="3315175"/>
            <a:ext cx="1194300" cy="3627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4316025" y="3268175"/>
            <a:ext cx="2775900" cy="4686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3150050" y="1884600"/>
            <a:ext cx="2089200" cy="687600"/>
          </a:xfrm>
          <a:prstGeom prst="wedgeRectCallout">
            <a:avLst>
              <a:gd fmla="val 55005" name="adj1"/>
              <a:gd fmla="val 147113"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571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tr-TR"/>
              <a:t>Secondly evaluated. </a:t>
            </a:r>
            <a:r>
              <a:rPr lang="tr-TR">
                <a:highlight>
                  <a:srgbClr val="F3F3F3"/>
                </a:highlight>
                <a:latin typeface="Consolas"/>
                <a:ea typeface="Consolas"/>
                <a:cs typeface="Consolas"/>
                <a:sym typeface="Consolas"/>
              </a:rPr>
              <a:t>False </a:t>
            </a:r>
            <a:r>
              <a:rPr lang="tr-TR">
                <a:solidFill>
                  <a:srgbClr val="0000FF"/>
                </a:solidFill>
                <a:highlight>
                  <a:srgbClr val="F3F3F3"/>
                </a:highlight>
                <a:latin typeface="Consolas"/>
                <a:ea typeface="Consolas"/>
                <a:cs typeface="Consolas"/>
                <a:sym typeface="Consolas"/>
              </a:rPr>
              <a:t>and</a:t>
            </a:r>
            <a:r>
              <a:rPr lang="tr-TR">
                <a:highlight>
                  <a:srgbClr val="F3F3F3"/>
                </a:highlight>
                <a:latin typeface="Consolas"/>
                <a:ea typeface="Consolas"/>
                <a:cs typeface="Consolas"/>
                <a:sym typeface="Consolas"/>
              </a:rPr>
              <a:t> False = False</a:t>
            </a:r>
            <a:endParaRPr>
              <a:highlight>
                <a:srgbClr val="F3F3F3"/>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35"/>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Order of Priority </a:t>
            </a:r>
            <a:r>
              <a:rPr lang="tr-TR" sz="3100">
                <a:solidFill>
                  <a:srgbClr val="741B47"/>
                </a:solidFill>
                <a:latin typeface="Raleway Medium"/>
                <a:ea typeface="Raleway Medium"/>
                <a:cs typeface="Raleway Medium"/>
                <a:sym typeface="Raleway Medium"/>
              </a:rPr>
              <a:t>(review)</a:t>
            </a:r>
            <a:endParaRPr b="0" i="0" sz="3100" u="none" cap="none" strike="noStrike">
              <a:solidFill>
                <a:srgbClr val="419ED3"/>
              </a:solidFill>
              <a:latin typeface="Raleway SemiBold"/>
              <a:ea typeface="Raleway SemiBold"/>
              <a:cs typeface="Raleway SemiBold"/>
              <a:sym typeface="Raleway SemiBold"/>
            </a:endParaRPr>
          </a:p>
        </p:txBody>
      </p:sp>
      <p:pic>
        <p:nvPicPr>
          <p:cNvPr id="839" name="Google Shape;839;p35"/>
          <p:cNvPicPr preferRelativeResize="0"/>
          <p:nvPr/>
        </p:nvPicPr>
        <p:blipFill rotWithShape="1">
          <a:blip r:embed="rId3">
            <a:alphaModFix/>
          </a:blip>
          <a:srcRect b="3811" l="0" r="0" t="3000"/>
          <a:stretch/>
        </p:blipFill>
        <p:spPr>
          <a:xfrm>
            <a:off x="1600200" y="1040200"/>
            <a:ext cx="5856176" cy="4015125"/>
          </a:xfrm>
          <a:prstGeom prst="rect">
            <a:avLst/>
          </a:prstGeom>
          <a:noFill/>
          <a:ln>
            <a:noFill/>
          </a:ln>
        </p:spPr>
      </p:pic>
      <p:sp>
        <p:nvSpPr>
          <p:cNvPr id="840" name="Google Shape;840;p35"/>
          <p:cNvSpPr txBox="1"/>
          <p:nvPr/>
        </p:nvSpPr>
        <p:spPr>
          <a:xfrm>
            <a:off x="1762975" y="613175"/>
            <a:ext cx="5856300" cy="4359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True </a:t>
            </a:r>
            <a:r>
              <a:rPr lang="tr-TR" sz="2000">
                <a:solidFill>
                  <a:srgbClr val="0000FF"/>
                </a:solidFill>
                <a:latin typeface="Consolas"/>
                <a:ea typeface="Consolas"/>
                <a:cs typeface="Consolas"/>
                <a:sym typeface="Consolas"/>
              </a:rPr>
              <a:t>and</a:t>
            </a:r>
            <a:r>
              <a:rPr lang="tr-TR" sz="2000">
                <a:solidFill>
                  <a:srgbClr val="434343"/>
                </a:solidFill>
                <a:latin typeface="Consolas"/>
                <a:ea typeface="Consolas"/>
                <a:cs typeface="Consolas"/>
                <a:sym typeface="Consolas"/>
              </a:rPr>
              <a:t> False </a:t>
            </a:r>
            <a:r>
              <a:rPr lang="tr-TR" sz="2000">
                <a:solidFill>
                  <a:srgbClr val="0000FF"/>
                </a:solidFill>
                <a:latin typeface="Consolas"/>
                <a:ea typeface="Consolas"/>
                <a:cs typeface="Consolas"/>
                <a:sym typeface="Consolas"/>
              </a:rPr>
              <a:t>or</a:t>
            </a:r>
            <a:r>
              <a:rPr lang="tr-TR" sz="2000">
                <a:solidFill>
                  <a:srgbClr val="434343"/>
                </a:solidFill>
                <a:latin typeface="Consolas"/>
                <a:ea typeface="Consolas"/>
                <a:cs typeface="Consolas"/>
                <a:sym typeface="Consolas"/>
              </a:rPr>
              <a:t> </a:t>
            </a:r>
            <a:r>
              <a:rPr lang="tr-TR" sz="2000">
                <a:solidFill>
                  <a:srgbClr val="0000FF"/>
                </a:solidFill>
                <a:latin typeface="Consolas"/>
                <a:ea typeface="Consolas"/>
                <a:cs typeface="Consolas"/>
                <a:sym typeface="Consolas"/>
              </a:rPr>
              <a:t>not</a:t>
            </a:r>
            <a:r>
              <a:rPr lang="tr-TR" sz="2000">
                <a:solidFill>
                  <a:srgbClr val="434343"/>
                </a:solidFill>
                <a:latin typeface="Consolas"/>
                <a:ea typeface="Consolas"/>
                <a:cs typeface="Consolas"/>
                <a:sym typeface="Consolas"/>
              </a:rPr>
              <a:t> False </a:t>
            </a:r>
            <a:r>
              <a:rPr lang="tr-TR" sz="2000">
                <a:solidFill>
                  <a:srgbClr val="0000FF"/>
                </a:solidFill>
                <a:latin typeface="Consolas"/>
                <a:ea typeface="Consolas"/>
                <a:cs typeface="Consolas"/>
                <a:sym typeface="Consolas"/>
              </a:rPr>
              <a:t>or</a:t>
            </a:r>
            <a:r>
              <a:rPr lang="tr-TR" sz="2000">
                <a:solidFill>
                  <a:srgbClr val="434343"/>
                </a:solidFill>
                <a:latin typeface="Consolas"/>
                <a:ea typeface="Consolas"/>
                <a:cs typeface="Consolas"/>
                <a:sym typeface="Consolas"/>
              </a:rPr>
              <a:t> False = </a:t>
            </a:r>
            <a:r>
              <a:rPr lang="tr-TR" sz="2000">
                <a:solidFill>
                  <a:srgbClr val="FF0000"/>
                </a:solidFill>
                <a:latin typeface="Consolas"/>
                <a:ea typeface="Consolas"/>
                <a:cs typeface="Consolas"/>
                <a:sym typeface="Consolas"/>
              </a:rPr>
              <a:t>?</a:t>
            </a:r>
            <a:endParaRPr sz="2000">
              <a:solidFill>
                <a:srgbClr val="FF0000"/>
              </a:solidFill>
              <a:latin typeface="Consolas"/>
              <a:ea typeface="Consolas"/>
              <a:cs typeface="Consolas"/>
              <a:sym typeface="Consolas"/>
            </a:endParaRPr>
          </a:p>
        </p:txBody>
      </p:sp>
      <p:sp>
        <p:nvSpPr>
          <p:cNvPr id="841" name="Google Shape;841;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6"/>
          <p:cNvSpPr txBox="1"/>
          <p:nvPr>
            <p:ph type="ctrTitle"/>
          </p:nvPr>
        </p:nvSpPr>
        <p:spPr>
          <a:xfrm>
            <a:off x="1085850" y="2291500"/>
            <a:ext cx="6715200" cy="6315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Truth Values of Logic Statements</a:t>
            </a:r>
            <a:endParaRPr>
              <a:solidFill>
                <a:srgbClr val="409CD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0"/>
          <p:cNvSpPr txBox="1"/>
          <p:nvPr>
            <p:ph type="ctrTitle"/>
          </p:nvPr>
        </p:nvSpPr>
        <p:spPr>
          <a:xfrm>
            <a:off x="1085850" y="2247350"/>
            <a:ext cx="5392800" cy="5994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3600">
              <a:solidFill>
                <a:srgbClr val="741B47"/>
              </a:solidFill>
              <a:latin typeface="Raleway Medium"/>
              <a:ea typeface="Raleway Medium"/>
              <a:cs typeface="Raleway Medium"/>
              <a:sym typeface="Raleway Medium"/>
            </a:endParaRPr>
          </a:p>
        </p:txBody>
      </p:sp>
      <p:pic>
        <p:nvPicPr>
          <p:cNvPr id="340" name="Google Shape;340;p10"/>
          <p:cNvPicPr preferRelativeResize="0"/>
          <p:nvPr/>
        </p:nvPicPr>
        <p:blipFill>
          <a:blip r:embed="rId3">
            <a:alphaModFix/>
          </a:blip>
          <a:stretch>
            <a:fillRect/>
          </a:stretch>
        </p:blipFill>
        <p:spPr>
          <a:xfrm>
            <a:off x="809900" y="1011813"/>
            <a:ext cx="8385172" cy="3119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52" name="Google Shape;852;p37"/>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Truth Values of Logic Statements</a:t>
            </a:r>
            <a:endParaRPr b="0" i="0" sz="3400" u="none" cap="none" strike="noStrike">
              <a:solidFill>
                <a:srgbClr val="419ED3"/>
              </a:solidFill>
              <a:latin typeface="Raleway SemiBold"/>
              <a:ea typeface="Raleway SemiBold"/>
              <a:cs typeface="Raleway SemiBold"/>
              <a:sym typeface="Raleway SemiBold"/>
            </a:endParaRPr>
          </a:p>
        </p:txBody>
      </p:sp>
      <p:sp>
        <p:nvSpPr>
          <p:cNvPr id="853" name="Google Shape;853;p37"/>
          <p:cNvSpPr txBox="1"/>
          <p:nvPr>
            <p:ph idx="4294967295" type="subTitle"/>
          </p:nvPr>
        </p:nvSpPr>
        <p:spPr>
          <a:xfrm>
            <a:off x="451925" y="800100"/>
            <a:ext cx="8577000" cy="705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Raleway"/>
              <a:buChar char="▸"/>
            </a:pPr>
            <a:r>
              <a:rPr b="1" lang="tr-TR" sz="2800">
                <a:solidFill>
                  <a:srgbClr val="434343"/>
                </a:solidFill>
                <a:latin typeface="Montserrat"/>
                <a:ea typeface="Montserrat"/>
                <a:cs typeface="Montserrat"/>
                <a:sym typeface="Montserrat"/>
              </a:rPr>
              <a:t>Falsy</a:t>
            </a:r>
            <a:r>
              <a:rPr lang="tr-TR" sz="2800">
                <a:solidFill>
                  <a:srgbClr val="434343"/>
                </a:solidFill>
                <a:latin typeface="Montserrat"/>
                <a:ea typeface="Montserrat"/>
                <a:cs typeface="Montserrat"/>
                <a:sym typeface="Montserrat"/>
              </a:rPr>
              <a:t> values in Python:</a:t>
            </a:r>
            <a:endParaRPr sz="2800">
              <a:solidFill>
                <a:srgbClr val="434343"/>
              </a:solidFill>
              <a:latin typeface="Montserrat"/>
              <a:ea typeface="Montserrat"/>
              <a:cs typeface="Montserrat"/>
              <a:sym typeface="Montserrat"/>
            </a:endParaRPr>
          </a:p>
        </p:txBody>
      </p:sp>
      <p:sp>
        <p:nvSpPr>
          <p:cNvPr id="854" name="Google Shape;854;p37"/>
          <p:cNvSpPr txBox="1"/>
          <p:nvPr/>
        </p:nvSpPr>
        <p:spPr>
          <a:xfrm>
            <a:off x="783650" y="1930625"/>
            <a:ext cx="8092800" cy="23763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ctr" bIns="91425" lIns="91425" spcFirstLastPara="1" rIns="91425" wrap="square" tIns="91425">
            <a:noAutofit/>
          </a:bodyPr>
          <a:lstStyle/>
          <a:p>
            <a:pPr indent="-406400" lvl="0" marL="457200" marR="0" rtl="0" algn="l">
              <a:lnSpc>
                <a:spcPct val="110000"/>
              </a:lnSpc>
              <a:spcBef>
                <a:spcPts val="600"/>
              </a:spcBef>
              <a:spcAft>
                <a:spcPts val="0"/>
              </a:spcAft>
              <a:buClr>
                <a:srgbClr val="434343"/>
              </a:buClr>
              <a:buSzPts val="2800"/>
              <a:buFont typeface="Consolas"/>
              <a:buChar char="●"/>
            </a:pPr>
            <a:r>
              <a:rPr lang="tr-TR" sz="2800">
                <a:solidFill>
                  <a:srgbClr val="434343"/>
                </a:solidFill>
                <a:latin typeface="Consolas"/>
                <a:ea typeface="Consolas"/>
                <a:cs typeface="Consolas"/>
                <a:sym typeface="Consolas"/>
              </a:rPr>
              <a:t>None</a:t>
            </a:r>
            <a:endParaRPr sz="2800">
              <a:solidFill>
                <a:srgbClr val="434343"/>
              </a:solidFill>
              <a:latin typeface="Consolas"/>
              <a:ea typeface="Consolas"/>
              <a:cs typeface="Consolas"/>
              <a:sym typeface="Consolas"/>
            </a:endParaRPr>
          </a:p>
          <a:p>
            <a:pPr indent="-406400" lvl="0" marL="457200" rtl="0" algn="l">
              <a:lnSpc>
                <a:spcPct val="110000"/>
              </a:lnSpc>
              <a:spcBef>
                <a:spcPts val="0"/>
              </a:spcBef>
              <a:spcAft>
                <a:spcPts val="0"/>
              </a:spcAft>
              <a:buClr>
                <a:srgbClr val="434343"/>
              </a:buClr>
              <a:buSzPts val="2800"/>
              <a:buChar char="●"/>
            </a:pPr>
            <a:r>
              <a:rPr lang="tr-TR" sz="2800">
                <a:solidFill>
                  <a:srgbClr val="434343"/>
                </a:solidFill>
                <a:latin typeface="Montserrat"/>
                <a:ea typeface="Montserrat"/>
                <a:cs typeface="Montserrat"/>
                <a:sym typeface="Montserrat"/>
              </a:rPr>
              <a:t>Zero : </a:t>
            </a:r>
            <a:r>
              <a:rPr lang="tr-TR" sz="2800">
                <a:solidFill>
                  <a:srgbClr val="434343"/>
                </a:solidFill>
                <a:highlight>
                  <a:srgbClr val="EFEFEF"/>
                </a:highlight>
                <a:latin typeface="Consolas"/>
                <a:ea typeface="Consolas"/>
                <a:cs typeface="Consolas"/>
                <a:sym typeface="Consolas"/>
              </a:rPr>
              <a:t>0, 0.0, 0j</a:t>
            </a:r>
            <a:endParaRPr sz="2800">
              <a:solidFill>
                <a:srgbClr val="434343"/>
              </a:solidFill>
              <a:highlight>
                <a:srgbClr val="EFEFEF"/>
              </a:highlight>
              <a:latin typeface="Consolas"/>
              <a:ea typeface="Consolas"/>
              <a:cs typeface="Consolas"/>
              <a:sym typeface="Consolas"/>
            </a:endParaRPr>
          </a:p>
          <a:p>
            <a:pPr indent="-406400" lvl="0" marL="457200" rtl="0" algn="l">
              <a:lnSpc>
                <a:spcPct val="110000"/>
              </a:lnSpc>
              <a:spcBef>
                <a:spcPts val="0"/>
              </a:spcBef>
              <a:spcAft>
                <a:spcPts val="0"/>
              </a:spcAft>
              <a:buClr>
                <a:srgbClr val="434343"/>
              </a:buClr>
              <a:buSzPts val="2800"/>
              <a:buChar char="●"/>
            </a:pPr>
            <a:r>
              <a:rPr lang="tr-TR" sz="2800">
                <a:solidFill>
                  <a:srgbClr val="434343"/>
                </a:solidFill>
                <a:latin typeface="Montserrat"/>
                <a:ea typeface="Montserrat"/>
                <a:cs typeface="Montserrat"/>
                <a:sym typeface="Montserrat"/>
              </a:rPr>
              <a:t>Empty Seq. and collections : </a:t>
            </a:r>
            <a:r>
              <a:rPr lang="tr-TR" sz="2800">
                <a:solidFill>
                  <a:srgbClr val="434343"/>
                </a:solidFill>
                <a:highlight>
                  <a:srgbClr val="EFEFEF"/>
                </a:highlight>
                <a:latin typeface="Consolas"/>
                <a:ea typeface="Consolas"/>
                <a:cs typeface="Consolas"/>
                <a:sym typeface="Consolas"/>
              </a:rPr>
              <a:t>'', [], {}</a:t>
            </a:r>
            <a:endParaRPr sz="2800">
              <a:solidFill>
                <a:srgbClr val="434343"/>
              </a:solidFill>
              <a:highlight>
                <a:srgbClr val="EFEFEF"/>
              </a:highlight>
              <a:latin typeface="Consolas"/>
              <a:ea typeface="Consolas"/>
              <a:cs typeface="Consolas"/>
              <a:sym typeface="Consolas"/>
            </a:endParaRPr>
          </a:p>
          <a:p>
            <a:pPr indent="-406400" lvl="0" marL="457200" rtl="0" algn="l">
              <a:lnSpc>
                <a:spcPct val="110000"/>
              </a:lnSpc>
              <a:spcBef>
                <a:spcPts val="0"/>
              </a:spcBef>
              <a:spcAft>
                <a:spcPts val="0"/>
              </a:spcAft>
              <a:buSzPts val="2800"/>
              <a:buChar char="●"/>
            </a:pPr>
            <a:r>
              <a:rPr lang="tr-TR" sz="2800">
                <a:solidFill>
                  <a:srgbClr val="741B47"/>
                </a:solidFill>
                <a:latin typeface="Montserrat"/>
                <a:ea typeface="Montserrat"/>
                <a:cs typeface="Montserrat"/>
                <a:sym typeface="Montserrat"/>
              </a:rPr>
              <a:t>Any remaining value : </a:t>
            </a:r>
            <a:r>
              <a:rPr lang="tr-TR" sz="2800">
                <a:solidFill>
                  <a:srgbClr val="0000FF"/>
                </a:solidFill>
                <a:highlight>
                  <a:srgbClr val="EFEFEF"/>
                </a:highlight>
                <a:latin typeface="Consolas"/>
                <a:ea typeface="Consolas"/>
                <a:cs typeface="Consolas"/>
                <a:sym typeface="Consolas"/>
              </a:rPr>
              <a:t>True</a:t>
            </a:r>
            <a:endParaRPr sz="2800">
              <a:solidFill>
                <a:srgbClr val="0000FF"/>
              </a:solidFill>
              <a:highlight>
                <a:srgbClr val="EFEFEF"/>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60" name="Google Shape;860;p38"/>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Truth Values of Logic Statements</a:t>
            </a:r>
            <a:endParaRPr b="0" i="0" sz="3400" u="none" cap="none" strike="noStrike">
              <a:solidFill>
                <a:srgbClr val="419ED3"/>
              </a:solidFill>
              <a:latin typeface="Raleway SemiBold"/>
              <a:ea typeface="Raleway SemiBold"/>
              <a:cs typeface="Raleway SemiBold"/>
              <a:sym typeface="Raleway SemiBold"/>
            </a:endParaRPr>
          </a:p>
        </p:txBody>
      </p:sp>
      <p:sp>
        <p:nvSpPr>
          <p:cNvPr id="861" name="Google Shape;861;p38">
            <a:hlinkClick r:id="rId3"/>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2" name="Google Shape;862;p38"/>
          <p:cNvPicPr preferRelativeResize="0"/>
          <p:nvPr/>
        </p:nvPicPr>
        <p:blipFill>
          <a:blip r:embed="rId4">
            <a:alphaModFix/>
          </a:blip>
          <a:stretch>
            <a:fillRect/>
          </a:stretch>
        </p:blipFill>
        <p:spPr>
          <a:xfrm>
            <a:off x="152400" y="952600"/>
            <a:ext cx="8839200" cy="12063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68" name="Google Shape;868;p39"/>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Truth Values of Logic Statements</a:t>
            </a:r>
            <a:endParaRPr b="0" i="0" sz="3400" u="none" cap="none" strike="noStrike">
              <a:solidFill>
                <a:srgbClr val="419ED3"/>
              </a:solidFill>
              <a:latin typeface="Raleway SemiBold"/>
              <a:ea typeface="Raleway SemiBold"/>
              <a:cs typeface="Raleway SemiBold"/>
              <a:sym typeface="Raleway SemiBold"/>
            </a:endParaRPr>
          </a:p>
        </p:txBody>
      </p:sp>
      <p:pic>
        <p:nvPicPr>
          <p:cNvPr id="869" name="Google Shape;869;p39"/>
          <p:cNvPicPr preferRelativeResize="0"/>
          <p:nvPr/>
        </p:nvPicPr>
        <p:blipFill>
          <a:blip r:embed="rId3">
            <a:alphaModFix/>
          </a:blip>
          <a:stretch>
            <a:fillRect/>
          </a:stretch>
        </p:blipFill>
        <p:spPr>
          <a:xfrm>
            <a:off x="152400" y="952600"/>
            <a:ext cx="8839200" cy="1206369"/>
          </a:xfrm>
          <a:prstGeom prst="rect">
            <a:avLst/>
          </a:prstGeom>
          <a:noFill/>
          <a:ln>
            <a:noFill/>
          </a:ln>
        </p:spPr>
      </p:pic>
      <p:pic>
        <p:nvPicPr>
          <p:cNvPr id="870" name="Google Shape;870;p39"/>
          <p:cNvPicPr preferRelativeResize="0"/>
          <p:nvPr/>
        </p:nvPicPr>
        <p:blipFill>
          <a:blip r:embed="rId4">
            <a:alphaModFix/>
          </a:blip>
          <a:stretch>
            <a:fillRect/>
          </a:stretch>
        </p:blipFill>
        <p:spPr>
          <a:xfrm>
            <a:off x="152400" y="2334100"/>
            <a:ext cx="8839200" cy="14430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76" name="Google Shape;876;p40"/>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Truth Values of Logic Statements</a:t>
            </a:r>
            <a:endParaRPr b="0" i="0" sz="3400" u="none" cap="none" strike="noStrike">
              <a:solidFill>
                <a:srgbClr val="419ED3"/>
              </a:solidFill>
              <a:latin typeface="Raleway SemiBold"/>
              <a:ea typeface="Raleway SemiBold"/>
              <a:cs typeface="Raleway SemiBold"/>
              <a:sym typeface="Raleway SemiBold"/>
            </a:endParaRPr>
          </a:p>
        </p:txBody>
      </p:sp>
      <p:pic>
        <p:nvPicPr>
          <p:cNvPr id="877" name="Google Shape;877;p40"/>
          <p:cNvPicPr preferRelativeResize="0"/>
          <p:nvPr/>
        </p:nvPicPr>
        <p:blipFill>
          <a:blip r:embed="rId3">
            <a:alphaModFix/>
          </a:blip>
          <a:stretch>
            <a:fillRect/>
          </a:stretch>
        </p:blipFill>
        <p:spPr>
          <a:xfrm>
            <a:off x="152400" y="952600"/>
            <a:ext cx="8839202" cy="1384996"/>
          </a:xfrm>
          <a:prstGeom prst="rect">
            <a:avLst/>
          </a:prstGeom>
          <a:noFill/>
          <a:ln>
            <a:noFill/>
          </a:ln>
        </p:spPr>
      </p:pic>
      <p:sp>
        <p:nvSpPr>
          <p:cNvPr id="878" name="Google Shape;878;p40">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884" name="Google Shape;884;p41"/>
          <p:cNvSpPr txBox="1"/>
          <p:nvPr/>
        </p:nvSpPr>
        <p:spPr>
          <a:xfrm>
            <a:off x="431800" y="173800"/>
            <a:ext cx="82740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Truth Values of Logic Statements</a:t>
            </a:r>
            <a:endParaRPr b="0" i="0" sz="3400" u="none" cap="none" strike="noStrike">
              <a:solidFill>
                <a:srgbClr val="419ED3"/>
              </a:solidFill>
              <a:latin typeface="Raleway SemiBold"/>
              <a:ea typeface="Raleway SemiBold"/>
              <a:cs typeface="Raleway SemiBold"/>
              <a:sym typeface="Raleway SemiBold"/>
            </a:endParaRPr>
          </a:p>
        </p:txBody>
      </p:sp>
      <p:pic>
        <p:nvPicPr>
          <p:cNvPr id="885" name="Google Shape;885;p41"/>
          <p:cNvPicPr preferRelativeResize="0"/>
          <p:nvPr/>
        </p:nvPicPr>
        <p:blipFill>
          <a:blip r:embed="rId3">
            <a:alphaModFix/>
          </a:blip>
          <a:stretch>
            <a:fillRect/>
          </a:stretch>
        </p:blipFill>
        <p:spPr>
          <a:xfrm>
            <a:off x="152400" y="952600"/>
            <a:ext cx="8839202" cy="1384996"/>
          </a:xfrm>
          <a:prstGeom prst="rect">
            <a:avLst/>
          </a:prstGeom>
          <a:noFill/>
          <a:ln>
            <a:noFill/>
          </a:ln>
        </p:spPr>
      </p:pic>
      <p:pic>
        <p:nvPicPr>
          <p:cNvPr id="886" name="Google Shape;886;p41"/>
          <p:cNvPicPr preferRelativeResize="0"/>
          <p:nvPr/>
        </p:nvPicPr>
        <p:blipFill>
          <a:blip r:embed="rId4">
            <a:alphaModFix/>
          </a:blip>
          <a:stretch>
            <a:fillRect/>
          </a:stretch>
        </p:blipFill>
        <p:spPr>
          <a:xfrm>
            <a:off x="152400" y="2489996"/>
            <a:ext cx="8839202" cy="17310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42"/>
          <p:cNvSpPr txBox="1"/>
          <p:nvPr>
            <p:ph type="ctrTitle"/>
          </p:nvPr>
        </p:nvSpPr>
        <p:spPr>
          <a:xfrm>
            <a:off x="1085850" y="2424050"/>
            <a:ext cx="6324300" cy="5751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Indexing &amp; Slicing Strings</a:t>
            </a:r>
            <a:endParaRPr sz="3600">
              <a:solidFill>
                <a:srgbClr val="741B47"/>
              </a:solidFill>
              <a:latin typeface="Raleway Medium"/>
              <a:ea typeface="Raleway Medium"/>
              <a:cs typeface="Raleway Medium"/>
              <a:sym typeface="Raleway Medium"/>
            </a:endParaRPr>
          </a:p>
        </p:txBody>
      </p:sp>
      <p:sp>
        <p:nvSpPr>
          <p:cNvPr id="892" name="Google Shape;892;p42"/>
          <p:cNvSpPr txBox="1"/>
          <p:nvPr/>
        </p:nvSpPr>
        <p:spPr>
          <a:xfrm rot="1914900">
            <a:off x="720237" y="3169152"/>
            <a:ext cx="2318123" cy="849345"/>
          </a:xfrm>
          <a:prstGeom prst="rect">
            <a:avLst/>
          </a:prstGeom>
          <a:no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300"/>
              <a:buFont typeface="Arial"/>
              <a:buNone/>
            </a:pPr>
            <a:r>
              <a:rPr lang="tr-TR" sz="3500">
                <a:solidFill>
                  <a:srgbClr val="434343"/>
                </a:solidFill>
                <a:highlight>
                  <a:srgbClr val="F3F3F3"/>
                </a:highlight>
                <a:latin typeface="Consolas"/>
                <a:ea typeface="Consolas"/>
                <a:cs typeface="Consolas"/>
                <a:sym typeface="Consolas"/>
              </a:rPr>
              <a:t>best[2:]</a:t>
            </a:r>
            <a:endParaRPr b="0" i="0" sz="3500" u="none" cap="none" strike="noStrike">
              <a:solidFill>
                <a:srgbClr val="434343"/>
              </a:solidFill>
              <a:highlight>
                <a:srgbClr val="F3F3F3"/>
              </a:highlight>
              <a:latin typeface="Consolas"/>
              <a:ea typeface="Consolas"/>
              <a:cs typeface="Consolas"/>
              <a:sym typeface="Consolas"/>
            </a:endParaRPr>
          </a:p>
        </p:txBody>
      </p:sp>
      <p:sp>
        <p:nvSpPr>
          <p:cNvPr id="893" name="Google Shape;893;p42"/>
          <p:cNvSpPr txBox="1"/>
          <p:nvPr/>
        </p:nvSpPr>
        <p:spPr>
          <a:xfrm rot="753603">
            <a:off x="5707906" y="1906525"/>
            <a:ext cx="2745299" cy="601201"/>
          </a:xfrm>
          <a:prstGeom prst="rect">
            <a:avLst/>
          </a:prstGeom>
          <a:no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lang="tr-TR" sz="4400">
                <a:solidFill>
                  <a:srgbClr val="434343"/>
                </a:solidFill>
                <a:highlight>
                  <a:srgbClr val="EFEFEF"/>
                </a:highlight>
                <a:latin typeface="Consolas"/>
                <a:ea typeface="Consolas"/>
                <a:cs typeface="Consolas"/>
                <a:sym typeface="Consolas"/>
              </a:rPr>
              <a:t>best[2]</a:t>
            </a:r>
            <a:endParaRPr b="1" i="0" sz="4400" u="none" cap="none" strike="noStrike">
              <a:solidFill>
                <a:srgbClr val="434343"/>
              </a:solidFill>
              <a:highlight>
                <a:srgbClr val="EFEFEF"/>
              </a:highlight>
              <a:latin typeface="Consolas"/>
              <a:ea typeface="Consolas"/>
              <a:cs typeface="Consolas"/>
              <a:sym typeface="Consolas"/>
            </a:endParaRPr>
          </a:p>
        </p:txBody>
      </p:sp>
      <p:sp>
        <p:nvSpPr>
          <p:cNvPr id="894" name="Google Shape;894;p42"/>
          <p:cNvSpPr txBox="1"/>
          <p:nvPr/>
        </p:nvSpPr>
        <p:spPr>
          <a:xfrm rot="-420630">
            <a:off x="2738221" y="1066699"/>
            <a:ext cx="4635758" cy="874744"/>
          </a:xfrm>
          <a:prstGeom prst="rect">
            <a:avLst/>
          </a:prstGeom>
          <a:noFill/>
          <a:ln>
            <a:noFill/>
          </a:ln>
          <a:effectLst>
            <a:outerShdw blurRad="57150" rotWithShape="0" algn="bl" dir="5400000" dist="19050">
              <a:srgbClr val="000000">
                <a:alpha val="4902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tr-TR" sz="3300">
                <a:solidFill>
                  <a:srgbClr val="434343"/>
                </a:solidFill>
                <a:highlight>
                  <a:srgbClr val="D9D9D9"/>
                </a:highlight>
                <a:latin typeface="Consolas"/>
                <a:ea typeface="Consolas"/>
                <a:cs typeface="Consolas"/>
                <a:sym typeface="Consolas"/>
              </a:rPr>
              <a:t>best =</a:t>
            </a:r>
            <a:r>
              <a:rPr lang="tr-TR" sz="3300">
                <a:solidFill>
                  <a:srgbClr val="FF0000"/>
                </a:solidFill>
                <a:highlight>
                  <a:srgbClr val="D9D9D9"/>
                </a:highlight>
                <a:latin typeface="Consolas"/>
                <a:ea typeface="Consolas"/>
                <a:cs typeface="Consolas"/>
                <a:sym typeface="Consolas"/>
              </a:rPr>
              <a:t>'Clarusway'</a:t>
            </a:r>
            <a:r>
              <a:rPr lang="tr-TR" sz="3300">
                <a:solidFill>
                  <a:srgbClr val="0000FF"/>
                </a:solidFill>
                <a:highlight>
                  <a:srgbClr val="D9D9D9"/>
                </a:highlight>
                <a:latin typeface="Consolas"/>
                <a:ea typeface="Consolas"/>
                <a:cs typeface="Consolas"/>
                <a:sym typeface="Consolas"/>
              </a:rPr>
              <a:t> </a:t>
            </a:r>
            <a:endParaRPr b="1" i="0" sz="3300" u="none" cap="none" strike="noStrike">
              <a:solidFill>
                <a:srgbClr val="0000FF"/>
              </a:solidFill>
              <a:highlight>
                <a:srgbClr val="D9D9D9"/>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00" name="Google Shape;900;p4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Indexing&amp;Slicing Strings</a:t>
            </a:r>
            <a:endParaRPr sz="4000">
              <a:solidFill>
                <a:srgbClr val="419DD3"/>
              </a:solidFill>
              <a:latin typeface="Raleway Medium"/>
              <a:ea typeface="Raleway Medium"/>
              <a:cs typeface="Raleway Medium"/>
              <a:sym typeface="Raleway Medium"/>
            </a:endParaRPr>
          </a:p>
        </p:txBody>
      </p:sp>
      <p:sp>
        <p:nvSpPr>
          <p:cNvPr id="901" name="Google Shape;901;p43"/>
          <p:cNvSpPr txBox="1"/>
          <p:nvPr>
            <p:ph idx="4294967295" type="subTitle"/>
          </p:nvPr>
        </p:nvSpPr>
        <p:spPr>
          <a:xfrm>
            <a:off x="67625" y="800200"/>
            <a:ext cx="8783100" cy="9198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elaborate on this example :</a:t>
            </a:r>
            <a:endParaRPr i="0" sz="2200" u="none" cap="none" strike="noStrike">
              <a:solidFill>
                <a:srgbClr val="434343"/>
              </a:solidFill>
              <a:latin typeface="Montserrat Light"/>
              <a:ea typeface="Montserrat Light"/>
              <a:cs typeface="Montserrat Light"/>
              <a:sym typeface="Montserrat Light"/>
            </a:endParaRPr>
          </a:p>
        </p:txBody>
      </p:sp>
      <p:pic>
        <p:nvPicPr>
          <p:cNvPr id="902" name="Google Shape;902;p43"/>
          <p:cNvPicPr preferRelativeResize="0"/>
          <p:nvPr/>
        </p:nvPicPr>
        <p:blipFill rotWithShape="1">
          <a:blip r:embed="rId3">
            <a:alphaModFix/>
          </a:blip>
          <a:srcRect b="46672" l="0" r="0" t="10832"/>
          <a:stretch/>
        </p:blipFill>
        <p:spPr>
          <a:xfrm>
            <a:off x="154700" y="1419875"/>
            <a:ext cx="8696026" cy="16218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08" name="Google Shape;908;p4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Indexing&amp;Slicing Strings</a:t>
            </a:r>
            <a:endParaRPr sz="4000">
              <a:solidFill>
                <a:srgbClr val="741B47"/>
              </a:solidFill>
              <a:latin typeface="Raleway Medium"/>
              <a:ea typeface="Raleway Medium"/>
              <a:cs typeface="Raleway Medium"/>
              <a:sym typeface="Raleway Medium"/>
            </a:endParaRPr>
          </a:p>
        </p:txBody>
      </p:sp>
      <p:pic>
        <p:nvPicPr>
          <p:cNvPr id="909" name="Google Shape;909;p44"/>
          <p:cNvPicPr preferRelativeResize="0"/>
          <p:nvPr/>
        </p:nvPicPr>
        <p:blipFill rotWithShape="1">
          <a:blip r:embed="rId3">
            <a:alphaModFix/>
          </a:blip>
          <a:srcRect b="0" l="0" r="0" t="68094"/>
          <a:stretch/>
        </p:blipFill>
        <p:spPr>
          <a:xfrm>
            <a:off x="154700" y="3116250"/>
            <a:ext cx="8633776" cy="1209000"/>
          </a:xfrm>
          <a:prstGeom prst="rect">
            <a:avLst/>
          </a:prstGeom>
          <a:noFill/>
          <a:ln>
            <a:noFill/>
          </a:ln>
        </p:spPr>
      </p:pic>
      <p:sp>
        <p:nvSpPr>
          <p:cNvPr id="910" name="Google Shape;910;p44"/>
          <p:cNvSpPr txBox="1"/>
          <p:nvPr>
            <p:ph idx="4294967295" type="subTitle"/>
          </p:nvPr>
        </p:nvSpPr>
        <p:spPr>
          <a:xfrm>
            <a:off x="67625" y="800200"/>
            <a:ext cx="8783100" cy="9198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elaborate on this example :</a:t>
            </a:r>
            <a:endParaRPr i="0" sz="2200" u="none" cap="none" strike="noStrike">
              <a:solidFill>
                <a:srgbClr val="434343"/>
              </a:solidFill>
              <a:latin typeface="Montserrat Light"/>
              <a:ea typeface="Montserrat Light"/>
              <a:cs typeface="Montserrat Light"/>
              <a:sym typeface="Montserrat Light"/>
            </a:endParaRPr>
          </a:p>
        </p:txBody>
      </p:sp>
      <p:pic>
        <p:nvPicPr>
          <p:cNvPr id="911" name="Google Shape;911;p44"/>
          <p:cNvPicPr preferRelativeResize="0"/>
          <p:nvPr/>
        </p:nvPicPr>
        <p:blipFill rotWithShape="1">
          <a:blip r:embed="rId3">
            <a:alphaModFix/>
          </a:blip>
          <a:srcRect b="46672" l="0" r="0" t="10832"/>
          <a:stretch/>
        </p:blipFill>
        <p:spPr>
          <a:xfrm>
            <a:off x="154700" y="1419875"/>
            <a:ext cx="8696026" cy="16218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17" name="Google Shape;917;p4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Indexing&amp;Slicing Strings</a:t>
            </a:r>
            <a:endParaRPr sz="4000">
              <a:solidFill>
                <a:srgbClr val="741B47"/>
              </a:solidFill>
              <a:latin typeface="Raleway Medium"/>
              <a:ea typeface="Raleway Medium"/>
              <a:cs typeface="Raleway Medium"/>
              <a:sym typeface="Raleway Medium"/>
            </a:endParaRPr>
          </a:p>
        </p:txBody>
      </p:sp>
      <p:pic>
        <p:nvPicPr>
          <p:cNvPr id="918" name="Google Shape;918;p45"/>
          <p:cNvPicPr preferRelativeResize="0"/>
          <p:nvPr/>
        </p:nvPicPr>
        <p:blipFill rotWithShape="1">
          <a:blip r:embed="rId3">
            <a:alphaModFix/>
          </a:blip>
          <a:srcRect b="0" l="0" r="0" t="68094"/>
          <a:stretch/>
        </p:blipFill>
        <p:spPr>
          <a:xfrm>
            <a:off x="154700" y="3116250"/>
            <a:ext cx="8633776" cy="1209000"/>
          </a:xfrm>
          <a:prstGeom prst="rect">
            <a:avLst/>
          </a:prstGeom>
          <a:noFill/>
          <a:ln>
            <a:noFill/>
          </a:ln>
        </p:spPr>
      </p:pic>
      <p:sp>
        <p:nvSpPr>
          <p:cNvPr id="919" name="Google Shape;919;p45"/>
          <p:cNvSpPr txBox="1"/>
          <p:nvPr>
            <p:ph idx="4294967295" type="subTitle"/>
          </p:nvPr>
        </p:nvSpPr>
        <p:spPr>
          <a:xfrm>
            <a:off x="80038" y="834725"/>
            <a:ext cx="8783100" cy="919800"/>
          </a:xfrm>
          <a:prstGeom prst="rect">
            <a:avLst/>
          </a:prstGeom>
          <a:noFill/>
          <a:ln>
            <a:noFill/>
          </a:ln>
        </p:spPr>
        <p:txBody>
          <a:bodyPr anchorCtr="0" anchor="t" bIns="0" lIns="0" spcFirstLastPara="1" rIns="0" wrap="square" tIns="0">
            <a:noAutofit/>
          </a:bodyPr>
          <a:lstStyle/>
          <a:p>
            <a:pPr indent="-368300" lvl="0" marL="457200" marR="0" rtl="0" algn="just">
              <a:lnSpc>
                <a:spcPct val="110000"/>
              </a:lnSpc>
              <a:spcBef>
                <a:spcPts val="600"/>
              </a:spcBef>
              <a:spcAft>
                <a:spcPts val="0"/>
              </a:spcAft>
              <a:buClr>
                <a:srgbClr val="741B47"/>
              </a:buClr>
              <a:buSzPts val="2200"/>
              <a:buFont typeface="Montserrat Light"/>
              <a:buChar char="▸"/>
            </a:pPr>
            <a:r>
              <a:rPr lang="tr-TR" sz="2200">
                <a:solidFill>
                  <a:srgbClr val="434343"/>
                </a:solidFill>
                <a:latin typeface="Montserrat Light"/>
                <a:ea typeface="Montserrat Light"/>
                <a:cs typeface="Montserrat Light"/>
                <a:sym typeface="Montserrat Light"/>
              </a:rPr>
              <a:t>Let’s elaborate on this example :</a:t>
            </a:r>
            <a:endParaRPr i="0" sz="2200" u="none" cap="none" strike="noStrike">
              <a:solidFill>
                <a:srgbClr val="434343"/>
              </a:solidFill>
              <a:latin typeface="Montserrat Light"/>
              <a:ea typeface="Montserrat Light"/>
              <a:cs typeface="Montserrat Light"/>
              <a:sym typeface="Montserrat Light"/>
            </a:endParaRPr>
          </a:p>
        </p:txBody>
      </p:sp>
      <p:pic>
        <p:nvPicPr>
          <p:cNvPr id="920" name="Google Shape;920;p45"/>
          <p:cNvPicPr preferRelativeResize="0"/>
          <p:nvPr/>
        </p:nvPicPr>
        <p:blipFill rotWithShape="1">
          <a:blip r:embed="rId3">
            <a:alphaModFix/>
          </a:blip>
          <a:srcRect b="46672" l="0" r="0" t="10832"/>
          <a:stretch/>
        </p:blipFill>
        <p:spPr>
          <a:xfrm>
            <a:off x="154700" y="1419875"/>
            <a:ext cx="8696026" cy="1621891"/>
          </a:xfrm>
          <a:prstGeom prst="rect">
            <a:avLst/>
          </a:prstGeom>
          <a:noFill/>
          <a:ln>
            <a:noFill/>
          </a:ln>
        </p:spPr>
      </p:pic>
      <p:sp>
        <p:nvSpPr>
          <p:cNvPr id="921" name="Google Shape;921;p45"/>
          <p:cNvSpPr txBox="1"/>
          <p:nvPr/>
        </p:nvSpPr>
        <p:spPr>
          <a:xfrm flipH="1">
            <a:off x="5515400" y="1904350"/>
            <a:ext cx="3514200" cy="327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3600">
                <a:solidFill>
                  <a:srgbClr val="0B5394"/>
                </a:solidFill>
                <a:highlight>
                  <a:srgbClr val="EFEFEF"/>
                </a:highlight>
                <a:latin typeface="Consolas"/>
                <a:ea typeface="Consolas"/>
                <a:cs typeface="Consolas"/>
                <a:sym typeface="Consolas"/>
              </a:rPr>
              <a:t>'O r a n g e'</a:t>
            </a:r>
            <a:endParaRPr sz="3600">
              <a:solidFill>
                <a:srgbClr val="0B5394"/>
              </a:solidFill>
              <a:highlight>
                <a:srgbClr val="EFEFEF"/>
              </a:highlight>
              <a:latin typeface="Consolas"/>
              <a:ea typeface="Consolas"/>
              <a:cs typeface="Consolas"/>
              <a:sym typeface="Consolas"/>
            </a:endParaRPr>
          </a:p>
          <a:p>
            <a:pPr indent="0" lvl="0" marL="0" marR="0" rtl="0" algn="ctr">
              <a:lnSpc>
                <a:spcPct val="110000"/>
              </a:lnSpc>
              <a:spcBef>
                <a:spcPts val="600"/>
              </a:spcBef>
              <a:spcAft>
                <a:spcPts val="0"/>
              </a:spcAft>
              <a:buClr>
                <a:srgbClr val="000000"/>
              </a:buClr>
              <a:buSzPts val="3200"/>
              <a:buFont typeface="Arial"/>
              <a:buNone/>
            </a:pPr>
            <a:r>
              <a:rPr lang="tr-TR" sz="3600">
                <a:solidFill>
                  <a:srgbClr val="0B5394"/>
                </a:solidFill>
                <a:highlight>
                  <a:srgbClr val="EFEFEF"/>
                </a:highlight>
                <a:latin typeface="Consolas"/>
                <a:ea typeface="Consolas"/>
                <a:cs typeface="Consolas"/>
                <a:sym typeface="Consolas"/>
              </a:rPr>
              <a:t>| | | | | |</a:t>
            </a:r>
            <a:endParaRPr sz="3600">
              <a:solidFill>
                <a:srgbClr val="0B5394"/>
              </a:solidFill>
              <a:highlight>
                <a:srgbClr val="EFEFEF"/>
              </a:highlight>
              <a:latin typeface="Consolas"/>
              <a:ea typeface="Consolas"/>
              <a:cs typeface="Consolas"/>
              <a:sym typeface="Consolas"/>
            </a:endParaRPr>
          </a:p>
          <a:p>
            <a:pPr indent="0" lvl="0" marL="0" marR="0" rtl="0" algn="ctr">
              <a:lnSpc>
                <a:spcPct val="110000"/>
              </a:lnSpc>
              <a:spcBef>
                <a:spcPts val="600"/>
              </a:spcBef>
              <a:spcAft>
                <a:spcPts val="0"/>
              </a:spcAft>
              <a:buClr>
                <a:srgbClr val="000000"/>
              </a:buClr>
              <a:buSzPts val="3200"/>
              <a:buFont typeface="Arial"/>
              <a:buNone/>
            </a:pPr>
            <a:r>
              <a:rPr lang="tr-TR" sz="3600">
                <a:solidFill>
                  <a:srgbClr val="FF0000"/>
                </a:solidFill>
                <a:highlight>
                  <a:srgbClr val="EFEFEF"/>
                </a:highlight>
                <a:latin typeface="Consolas"/>
                <a:ea typeface="Consolas"/>
                <a:cs typeface="Consolas"/>
                <a:sym typeface="Consolas"/>
              </a:rPr>
              <a:t>0 1 2 3 4 5</a:t>
            </a:r>
            <a:endParaRPr sz="3600">
              <a:solidFill>
                <a:srgbClr val="FF0000"/>
              </a:solidFill>
              <a:highlight>
                <a:srgbClr val="EFEFEF"/>
              </a:highlight>
              <a:latin typeface="Consolas"/>
              <a:ea typeface="Consolas"/>
              <a:cs typeface="Consolas"/>
              <a:sym typeface="Consolas"/>
            </a:endParaRPr>
          </a:p>
        </p:txBody>
      </p:sp>
      <p:sp>
        <p:nvSpPr>
          <p:cNvPr id="922" name="Google Shape;922;p45"/>
          <p:cNvSpPr txBox="1"/>
          <p:nvPr/>
        </p:nvSpPr>
        <p:spPr>
          <a:xfrm>
            <a:off x="5369600" y="1086550"/>
            <a:ext cx="3805800" cy="7614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3000">
                <a:solidFill>
                  <a:srgbClr val="0B5394"/>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start</a:t>
            </a:r>
            <a:r>
              <a:rPr lang="tr-TR" sz="3000">
                <a:solidFill>
                  <a:srgbClr val="0B5394"/>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stop</a:t>
            </a:r>
            <a:r>
              <a:rPr lang="tr-TR" sz="3000">
                <a:solidFill>
                  <a:srgbClr val="0B5394"/>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step</a:t>
            </a:r>
            <a:r>
              <a:rPr lang="tr-TR" sz="3000">
                <a:solidFill>
                  <a:srgbClr val="0B5394"/>
                </a:solidFill>
                <a:highlight>
                  <a:srgbClr val="EFEFEF"/>
                </a:highlight>
                <a:latin typeface="Consolas"/>
                <a:ea typeface="Consolas"/>
                <a:cs typeface="Consolas"/>
                <a:sym typeface="Consolas"/>
              </a:rPr>
              <a:t>]</a:t>
            </a:r>
            <a:endParaRPr sz="3000">
              <a:solidFill>
                <a:srgbClr val="FF0000"/>
              </a:solidFill>
              <a:highlight>
                <a:srgbClr val="EFEFEF"/>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28" name="Google Shape;928;p4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Indexing&amp;Slicing Strings</a:t>
            </a:r>
            <a:endParaRPr sz="4000">
              <a:solidFill>
                <a:srgbClr val="741B47"/>
              </a:solidFill>
              <a:latin typeface="Raleway Medium"/>
              <a:ea typeface="Raleway Medium"/>
              <a:cs typeface="Raleway Medium"/>
              <a:sym typeface="Raleway Medium"/>
            </a:endParaRPr>
          </a:p>
        </p:txBody>
      </p:sp>
      <p:sp>
        <p:nvSpPr>
          <p:cNvPr id="929" name="Google Shape;929;p46"/>
          <p:cNvSpPr txBox="1"/>
          <p:nvPr>
            <p:ph idx="4294967295" type="subTitle"/>
          </p:nvPr>
        </p:nvSpPr>
        <p:spPr>
          <a:xfrm>
            <a:off x="67625" y="800200"/>
            <a:ext cx="8783100" cy="13719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FF00FF"/>
                </a:solidFill>
                <a:highlight>
                  <a:srgbClr val="EFEFEF"/>
                </a:highlight>
                <a:latin typeface="Consolas"/>
                <a:ea typeface="Consolas"/>
                <a:cs typeface="Consolas"/>
                <a:sym typeface="Consolas"/>
              </a:rPr>
              <a:t>len</a:t>
            </a:r>
            <a:r>
              <a:rPr lang="tr-TR" sz="2400">
                <a:solidFill>
                  <a:srgbClr val="434343"/>
                </a:solidFill>
                <a:highlight>
                  <a:srgbClr val="EFEFEF"/>
                </a:highlight>
                <a:latin typeface="Consolas"/>
                <a:ea typeface="Consolas"/>
                <a:cs typeface="Consolas"/>
                <a:sym typeface="Consolas"/>
              </a:rPr>
              <a:t>()</a:t>
            </a:r>
            <a:r>
              <a:rPr lang="tr-TR" sz="2400">
                <a:solidFill>
                  <a:srgbClr val="434343"/>
                </a:solidFill>
                <a:latin typeface="Montserrat Light"/>
                <a:ea typeface="Montserrat Light"/>
                <a:cs typeface="Montserrat Light"/>
                <a:sym typeface="Montserrat Light"/>
              </a:rPr>
              <a:t> function measure the length of any iterable :</a:t>
            </a:r>
            <a:endParaRPr i="0" sz="2400" u="none" cap="none" strike="noStrike">
              <a:solidFill>
                <a:srgbClr val="434343"/>
              </a:solidFill>
              <a:latin typeface="Montserrat Light"/>
              <a:ea typeface="Montserrat Light"/>
              <a:cs typeface="Montserrat Light"/>
              <a:sym typeface="Montserrat Light"/>
            </a:endParaRPr>
          </a:p>
        </p:txBody>
      </p:sp>
      <p:pic>
        <p:nvPicPr>
          <p:cNvPr id="930" name="Google Shape;930;p46"/>
          <p:cNvPicPr preferRelativeResize="0"/>
          <p:nvPr/>
        </p:nvPicPr>
        <p:blipFill>
          <a:blip r:embed="rId3">
            <a:alphaModFix/>
          </a:blip>
          <a:stretch>
            <a:fillRect/>
          </a:stretch>
        </p:blipFill>
        <p:spPr>
          <a:xfrm>
            <a:off x="130200" y="2158037"/>
            <a:ext cx="7955701" cy="8274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6" name="Google Shape;346;p11"/>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4000">
              <a:solidFill>
                <a:srgbClr val="419DD3"/>
              </a:solidFill>
              <a:latin typeface="Raleway Medium"/>
              <a:ea typeface="Raleway Medium"/>
              <a:cs typeface="Raleway Medium"/>
              <a:sym typeface="Raleway Medium"/>
            </a:endParaRPr>
          </a:p>
        </p:txBody>
      </p:sp>
      <p:graphicFrame>
        <p:nvGraphicFramePr>
          <p:cNvPr id="347" name="Google Shape;347;p11"/>
          <p:cNvGraphicFramePr/>
          <p:nvPr/>
        </p:nvGraphicFramePr>
        <p:xfrm>
          <a:off x="431813" y="728925"/>
          <a:ext cx="3000000" cy="3000000"/>
        </p:xfrm>
        <a:graphic>
          <a:graphicData uri="http://schemas.openxmlformats.org/drawingml/2006/table">
            <a:tbl>
              <a:tblPr>
                <a:solidFill>
                  <a:srgbClr val="FFFFFF"/>
                </a:solidFill>
                <a:tableStyleId>{26D588DD-51D0-47BF-BE82-636868839A51}</a:tableStyleId>
              </a:tblPr>
              <a:tblGrid>
                <a:gridCol w="1705425"/>
                <a:gridCol w="3901175"/>
                <a:gridCol w="2909875"/>
              </a:tblGrid>
              <a:tr h="488475">
                <a:tc>
                  <a:txBody>
                    <a:bodyPr/>
                    <a:lstStyle/>
                    <a:p>
                      <a:pPr indent="0" lvl="0" marL="0" rtl="0" algn="ctr">
                        <a:lnSpc>
                          <a:spcPct val="117391"/>
                        </a:lnSpc>
                        <a:spcBef>
                          <a:spcPts val="0"/>
                        </a:spcBef>
                        <a:spcAft>
                          <a:spcPts val="0"/>
                        </a:spcAft>
                        <a:buNone/>
                      </a:pPr>
                      <a:r>
                        <a:rPr b="1" lang="tr-TR" sz="1800">
                          <a:solidFill>
                            <a:srgbClr val="3A3A3A"/>
                          </a:solidFill>
                          <a:highlight>
                            <a:srgbClr val="FFFFFF"/>
                          </a:highlight>
                        </a:rPr>
                        <a:t>Operator</a:t>
                      </a:r>
                      <a:endParaRPr b="1" sz="1800">
                        <a:solidFill>
                          <a:srgbClr val="3A3A3A"/>
                        </a:solidFill>
                        <a:highlight>
                          <a:srgbClr val="FFFFFF"/>
                        </a:highlight>
                      </a:endParaRPr>
                    </a:p>
                  </a:txBody>
                  <a:tcPr marT="76200" marB="76200" marR="76200" marL="76200" anchor="b">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Description</a:t>
                      </a:r>
                      <a:endParaRPr b="1" sz="1800">
                        <a:solidFill>
                          <a:srgbClr val="3A3A3A"/>
                        </a:solidFill>
                        <a:highlight>
                          <a:srgbClr val="FFFFFF"/>
                        </a:highlight>
                      </a:endParaRPr>
                    </a:p>
                  </a:txBody>
                  <a:tcPr marT="76200" marB="76200" marR="76200" marL="762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Example</a:t>
                      </a:r>
                      <a:endParaRPr b="1" sz="1800">
                        <a:solidFill>
                          <a:srgbClr val="3A3A3A"/>
                        </a:solidFill>
                        <a:highlight>
                          <a:srgbClr val="FFFFFF"/>
                        </a:highlight>
                      </a:endParaRPr>
                    </a:p>
                  </a:txBody>
                  <a:tcPr marT="76200" marB="76200" marR="76200" marL="762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Addition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100 + 45 = 145</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Subtraction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500 - 65 = 435</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Multiplication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25 * 4 = 100</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Float Division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10 / 2 = 5.0</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I</a:t>
                      </a:r>
                      <a:r>
                        <a:rPr b="1" lang="tr-TR" sz="1800">
                          <a:solidFill>
                            <a:srgbClr val="3A3A3A"/>
                          </a:solidFill>
                          <a:highlight>
                            <a:srgbClr val="FFFFFF"/>
                          </a:highlight>
                        </a:rPr>
                        <a:t>nteger</a:t>
                      </a:r>
                      <a:r>
                        <a:rPr b="1" lang="tr-TR" sz="1800">
                          <a:solidFill>
                            <a:srgbClr val="3A3A3A"/>
                          </a:solidFill>
                          <a:highlight>
                            <a:srgbClr val="FFFFFF"/>
                          </a:highlight>
                        </a:rPr>
                        <a:t> Division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11 // 2 = 5</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Exponentiation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5 ** 3 = 125</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8475">
                <a:tc>
                  <a:txBody>
                    <a:bodyPr/>
                    <a:lstStyle/>
                    <a:p>
                      <a:pPr indent="0" lvl="0" marL="0" rtl="0" algn="ctr">
                        <a:lnSpc>
                          <a:spcPct val="117391"/>
                        </a:lnSpc>
                        <a:spcBef>
                          <a:spcPts val="0"/>
                        </a:spcBef>
                        <a:spcAft>
                          <a:spcPts val="0"/>
                        </a:spcAft>
                        <a:buNone/>
                      </a:pPr>
                      <a:r>
                        <a:rPr b="1" lang="tr-TR" sz="2000">
                          <a:solidFill>
                            <a:srgbClr val="E84C80"/>
                          </a:solidFill>
                          <a:latin typeface="Consolas"/>
                          <a:ea typeface="Consolas"/>
                          <a:cs typeface="Consolas"/>
                          <a:sym typeface="Consolas"/>
                        </a:rPr>
                        <a:t>%</a:t>
                      </a:r>
                      <a:endParaRPr b="1" sz="2000">
                        <a:solidFill>
                          <a:srgbClr val="E84C80"/>
                        </a:solidFill>
                        <a:latin typeface="Consolas"/>
                        <a:ea typeface="Consolas"/>
                        <a:cs typeface="Consolas"/>
                        <a:sym typeface="Consolas"/>
                      </a:endParaRPr>
                    </a:p>
                  </a:txBody>
                  <a:tcPr marT="76200" marB="76200" marR="76200" marL="76200">
                    <a:lnL cap="flat" cmpd="sng">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l">
                        <a:lnSpc>
                          <a:spcPct val="117391"/>
                        </a:lnSpc>
                        <a:spcBef>
                          <a:spcPts val="0"/>
                        </a:spcBef>
                        <a:spcAft>
                          <a:spcPts val="0"/>
                        </a:spcAft>
                        <a:buNone/>
                      </a:pPr>
                      <a:r>
                        <a:rPr b="1" lang="tr-TR" sz="1800">
                          <a:solidFill>
                            <a:srgbClr val="3A3A3A"/>
                          </a:solidFill>
                          <a:highlight>
                            <a:srgbClr val="FFFFFF"/>
                          </a:highlight>
                        </a:rPr>
                        <a:t>Remainder Operator</a:t>
                      </a:r>
                      <a:endParaRPr b="1" sz="1800">
                        <a:solidFill>
                          <a:srgbClr val="3A3A3A"/>
                        </a:solidFill>
                        <a:highlight>
                          <a:srgbClr val="FFFFFF"/>
                        </a:highlight>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c>
                  <a:txBody>
                    <a:bodyPr/>
                    <a:lstStyle/>
                    <a:p>
                      <a:pPr indent="0" lvl="0" marL="0" rtl="0" algn="l">
                        <a:lnSpc>
                          <a:spcPct val="117391"/>
                        </a:lnSpc>
                        <a:spcBef>
                          <a:spcPts val="0"/>
                        </a:spcBef>
                        <a:spcAft>
                          <a:spcPts val="0"/>
                        </a:spcAft>
                        <a:buNone/>
                      </a:pPr>
                      <a:r>
                        <a:rPr b="1" lang="tr-TR" sz="1800">
                          <a:solidFill>
                            <a:srgbClr val="E84C80"/>
                          </a:solidFill>
                          <a:highlight>
                            <a:srgbClr val="F7F7F7"/>
                          </a:highlight>
                          <a:latin typeface="Consolas"/>
                          <a:ea typeface="Consolas"/>
                          <a:cs typeface="Consolas"/>
                          <a:sym typeface="Consolas"/>
                        </a:rPr>
                        <a:t>10 % 3 = 1</a:t>
                      </a:r>
                      <a:endParaRPr b="1" sz="1800">
                        <a:solidFill>
                          <a:srgbClr val="E84C80"/>
                        </a:solidFill>
                        <a:highlight>
                          <a:srgbClr val="F7F7F7"/>
                        </a:highlight>
                        <a:latin typeface="Consolas"/>
                        <a:ea typeface="Consolas"/>
                        <a:cs typeface="Consolas"/>
                        <a:sym typeface="Consolas"/>
                      </a:endParaRPr>
                    </a:p>
                  </a:txBody>
                  <a:tcPr marT="76200" marB="76200" marR="76200" marL="762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5F5F5"/>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36" name="Google Shape;936;p47"/>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4800"/>
              <a:buNone/>
            </a:pPr>
            <a:r>
              <a:rPr lang="tr-TR" sz="4000">
                <a:solidFill>
                  <a:srgbClr val="741B47"/>
                </a:solidFill>
                <a:latin typeface="Raleway Medium"/>
                <a:ea typeface="Raleway Medium"/>
                <a:cs typeface="Raleway Medium"/>
                <a:sym typeface="Raleway Medium"/>
              </a:rPr>
              <a:t>Indexing&amp;Slicing Strings</a:t>
            </a:r>
            <a:endParaRPr sz="4000">
              <a:solidFill>
                <a:srgbClr val="741B47"/>
              </a:solidFill>
              <a:latin typeface="Raleway Medium"/>
              <a:ea typeface="Raleway Medium"/>
              <a:cs typeface="Raleway Medium"/>
              <a:sym typeface="Raleway Medium"/>
            </a:endParaRPr>
          </a:p>
        </p:txBody>
      </p:sp>
      <p:sp>
        <p:nvSpPr>
          <p:cNvPr id="937" name="Google Shape;937;p47"/>
          <p:cNvSpPr txBox="1"/>
          <p:nvPr>
            <p:ph idx="4294967295" type="subTitle"/>
          </p:nvPr>
        </p:nvSpPr>
        <p:spPr>
          <a:xfrm>
            <a:off x="67625" y="800200"/>
            <a:ext cx="8783100" cy="13719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The output :</a:t>
            </a:r>
            <a:endParaRPr i="0" sz="2400" u="none" cap="none" strike="noStrike">
              <a:solidFill>
                <a:srgbClr val="434343"/>
              </a:solidFill>
              <a:latin typeface="Montserrat Light"/>
              <a:ea typeface="Montserrat Light"/>
              <a:cs typeface="Montserrat Light"/>
              <a:sym typeface="Montserrat Light"/>
            </a:endParaRPr>
          </a:p>
        </p:txBody>
      </p:sp>
      <p:pic>
        <p:nvPicPr>
          <p:cNvPr id="938" name="Google Shape;938;p47"/>
          <p:cNvPicPr preferRelativeResize="0"/>
          <p:nvPr/>
        </p:nvPicPr>
        <p:blipFill>
          <a:blip r:embed="rId3">
            <a:alphaModFix/>
          </a:blip>
          <a:stretch>
            <a:fillRect/>
          </a:stretch>
        </p:blipFill>
        <p:spPr>
          <a:xfrm>
            <a:off x="152400" y="2150500"/>
            <a:ext cx="7955701" cy="827437"/>
          </a:xfrm>
          <a:prstGeom prst="rect">
            <a:avLst/>
          </a:prstGeom>
          <a:noFill/>
          <a:ln>
            <a:noFill/>
          </a:ln>
        </p:spPr>
      </p:pic>
      <p:pic>
        <p:nvPicPr>
          <p:cNvPr id="939" name="Google Shape;939;p47"/>
          <p:cNvPicPr preferRelativeResize="0"/>
          <p:nvPr/>
        </p:nvPicPr>
        <p:blipFill>
          <a:blip r:embed="rId4">
            <a:alphaModFix/>
          </a:blip>
          <a:stretch>
            <a:fillRect/>
          </a:stretch>
        </p:blipFill>
        <p:spPr>
          <a:xfrm>
            <a:off x="152400" y="3112750"/>
            <a:ext cx="7955700" cy="502474"/>
          </a:xfrm>
          <a:prstGeom prst="rect">
            <a:avLst/>
          </a:prstGeom>
          <a:noFill/>
          <a:ln>
            <a:noFill/>
          </a:ln>
        </p:spPr>
      </p:pic>
      <p:sp>
        <p:nvSpPr>
          <p:cNvPr id="940" name="Google Shape;940;p47"/>
          <p:cNvSpPr txBox="1"/>
          <p:nvPr/>
        </p:nvSpPr>
        <p:spPr>
          <a:xfrm>
            <a:off x="5117875" y="1830800"/>
            <a:ext cx="3648900" cy="2655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3600">
                <a:solidFill>
                  <a:srgbClr val="0B5394"/>
                </a:solidFill>
                <a:highlight>
                  <a:srgbClr val="EFEFEF"/>
                </a:highlight>
                <a:latin typeface="Consolas"/>
                <a:ea typeface="Consolas"/>
                <a:cs typeface="Consolas"/>
                <a:sym typeface="Consolas"/>
              </a:rPr>
              <a:t>'T o m a t o'</a:t>
            </a:r>
            <a:endParaRPr sz="3600">
              <a:solidFill>
                <a:srgbClr val="0B5394"/>
              </a:solidFill>
              <a:highlight>
                <a:srgbClr val="EFEFEF"/>
              </a:highlight>
              <a:latin typeface="Consolas"/>
              <a:ea typeface="Consolas"/>
              <a:cs typeface="Consolas"/>
              <a:sym typeface="Consolas"/>
            </a:endParaRPr>
          </a:p>
          <a:p>
            <a:pPr indent="0" lvl="0" marL="0" marR="0" rtl="0" algn="ctr">
              <a:lnSpc>
                <a:spcPct val="110000"/>
              </a:lnSpc>
              <a:spcBef>
                <a:spcPts val="600"/>
              </a:spcBef>
              <a:spcAft>
                <a:spcPts val="0"/>
              </a:spcAft>
              <a:buClr>
                <a:srgbClr val="000000"/>
              </a:buClr>
              <a:buSzPts val="3200"/>
              <a:buFont typeface="Arial"/>
              <a:buNone/>
            </a:pPr>
            <a:r>
              <a:rPr lang="tr-TR" sz="3600">
                <a:solidFill>
                  <a:srgbClr val="0B5394"/>
                </a:solidFill>
                <a:highlight>
                  <a:srgbClr val="EFEFEF"/>
                </a:highlight>
                <a:latin typeface="Consolas"/>
                <a:ea typeface="Consolas"/>
                <a:cs typeface="Consolas"/>
                <a:sym typeface="Consolas"/>
              </a:rPr>
              <a:t>| | | | | |</a:t>
            </a:r>
            <a:endParaRPr sz="3600">
              <a:solidFill>
                <a:srgbClr val="0B5394"/>
              </a:solidFill>
              <a:highlight>
                <a:srgbClr val="EFEFEF"/>
              </a:highlight>
              <a:latin typeface="Consolas"/>
              <a:ea typeface="Consolas"/>
              <a:cs typeface="Consolas"/>
              <a:sym typeface="Consolas"/>
            </a:endParaRPr>
          </a:p>
          <a:p>
            <a:pPr indent="0" lvl="0" marL="0" marR="0" rtl="0" algn="ctr">
              <a:lnSpc>
                <a:spcPct val="110000"/>
              </a:lnSpc>
              <a:spcBef>
                <a:spcPts val="600"/>
              </a:spcBef>
              <a:spcAft>
                <a:spcPts val="0"/>
              </a:spcAft>
              <a:buClr>
                <a:srgbClr val="000000"/>
              </a:buClr>
              <a:buSzPts val="3200"/>
              <a:buFont typeface="Arial"/>
              <a:buNone/>
            </a:pPr>
            <a:r>
              <a:rPr lang="tr-TR" sz="3000">
                <a:solidFill>
                  <a:srgbClr val="FF0000"/>
                </a:solidFill>
                <a:highlight>
                  <a:srgbClr val="EFEFEF"/>
                </a:highlight>
                <a:latin typeface="Consolas"/>
                <a:ea typeface="Consolas"/>
                <a:cs typeface="Consolas"/>
                <a:sym typeface="Consolas"/>
              </a:rPr>
              <a:t>✔</a:t>
            </a:r>
            <a:r>
              <a:rPr lang="tr-TR" sz="3000">
                <a:solidFill>
                  <a:srgbClr val="434343"/>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a:t>
            </a:r>
            <a:r>
              <a:rPr lang="tr-TR" sz="3000">
                <a:solidFill>
                  <a:srgbClr val="434343"/>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a:t>
            </a:r>
            <a:r>
              <a:rPr lang="tr-TR" sz="3000">
                <a:solidFill>
                  <a:srgbClr val="434343"/>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a:t>
            </a:r>
            <a:r>
              <a:rPr lang="tr-TR" sz="3000">
                <a:solidFill>
                  <a:srgbClr val="434343"/>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a:t>
            </a:r>
            <a:r>
              <a:rPr lang="tr-TR" sz="3000">
                <a:solidFill>
                  <a:srgbClr val="434343"/>
                </a:solidFill>
                <a:highlight>
                  <a:srgbClr val="EFEFEF"/>
                </a:highlight>
                <a:latin typeface="Consolas"/>
                <a:ea typeface="Consolas"/>
                <a:cs typeface="Consolas"/>
                <a:sym typeface="Consolas"/>
              </a:rPr>
              <a:t>+</a:t>
            </a:r>
            <a:r>
              <a:rPr lang="tr-TR" sz="3000">
                <a:solidFill>
                  <a:srgbClr val="FF0000"/>
                </a:solidFill>
                <a:highlight>
                  <a:srgbClr val="EFEFEF"/>
                </a:highlight>
                <a:latin typeface="Consolas"/>
                <a:ea typeface="Consolas"/>
                <a:cs typeface="Consolas"/>
                <a:sym typeface="Consolas"/>
              </a:rPr>
              <a:t>✔</a:t>
            </a:r>
            <a:endParaRPr sz="3000">
              <a:solidFill>
                <a:srgbClr val="FF0000"/>
              </a:solidFill>
              <a:highlight>
                <a:srgbClr val="EFEFEF"/>
              </a:highlight>
              <a:latin typeface="Consolas"/>
              <a:ea typeface="Consolas"/>
              <a:cs typeface="Consolas"/>
              <a:sym typeface="Consolas"/>
            </a:endParaRPr>
          </a:p>
          <a:p>
            <a:pPr indent="0" lvl="0" marL="0" marR="0" rtl="0" algn="ctr">
              <a:lnSpc>
                <a:spcPct val="110000"/>
              </a:lnSpc>
              <a:spcBef>
                <a:spcPts val="600"/>
              </a:spcBef>
              <a:spcAft>
                <a:spcPts val="0"/>
              </a:spcAft>
              <a:buClr>
                <a:srgbClr val="000000"/>
              </a:buClr>
              <a:buSzPts val="3200"/>
              <a:buFont typeface="Arial"/>
              <a:buNone/>
            </a:pPr>
            <a:r>
              <a:rPr lang="tr-TR" sz="3600">
                <a:solidFill>
                  <a:srgbClr val="0B5394"/>
                </a:solidFill>
                <a:latin typeface="Raleway"/>
                <a:ea typeface="Raleway"/>
                <a:cs typeface="Raleway"/>
                <a:sym typeface="Raleway"/>
              </a:rPr>
              <a:t>Totally </a:t>
            </a:r>
            <a:r>
              <a:rPr b="1" lang="tr-TR" sz="3600">
                <a:solidFill>
                  <a:srgbClr val="0B5394"/>
                </a:solidFill>
                <a:latin typeface="Raleway"/>
                <a:ea typeface="Raleway"/>
                <a:cs typeface="Raleway"/>
                <a:sym typeface="Raleway"/>
              </a:rPr>
              <a:t>6</a:t>
            </a:r>
            <a:r>
              <a:rPr lang="tr-TR" sz="3600">
                <a:solidFill>
                  <a:srgbClr val="0B5394"/>
                </a:solidFill>
                <a:latin typeface="Raleway"/>
                <a:ea typeface="Raleway"/>
                <a:cs typeface="Raleway"/>
                <a:sym typeface="Raleway"/>
              </a:rPr>
              <a:t> chars</a:t>
            </a:r>
            <a:endParaRPr sz="3600">
              <a:solidFill>
                <a:srgbClr val="0B5394"/>
              </a:solidFill>
              <a:latin typeface="Raleway"/>
              <a:ea typeface="Raleway"/>
              <a:cs typeface="Raleway"/>
              <a:sym typeface="Raleway"/>
            </a:endParaRPr>
          </a:p>
        </p:txBody>
      </p:sp>
      <p:sp>
        <p:nvSpPr>
          <p:cNvPr id="941" name="Google Shape;941;p47"/>
          <p:cNvSpPr txBox="1"/>
          <p:nvPr/>
        </p:nvSpPr>
        <p:spPr>
          <a:xfrm>
            <a:off x="5040400" y="3826250"/>
            <a:ext cx="456900" cy="827400"/>
          </a:xfrm>
          <a:prstGeom prst="rect">
            <a:avLst/>
          </a:prstGeom>
          <a:no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lang="tr-TR" sz="3600">
                <a:solidFill>
                  <a:srgbClr val="0B5394"/>
                </a:solidFill>
                <a:latin typeface="Raleway"/>
                <a:ea typeface="Raleway"/>
                <a:cs typeface="Raleway"/>
                <a:sym typeface="Raleway"/>
              </a:rPr>
              <a:t>=</a:t>
            </a:r>
            <a:endParaRPr sz="3600">
              <a:solidFill>
                <a:srgbClr val="0B5394"/>
              </a:solidFill>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48"/>
          <p:cNvSpPr txBox="1"/>
          <p:nvPr>
            <p:ph type="ctrTitle"/>
          </p:nvPr>
        </p:nvSpPr>
        <p:spPr>
          <a:xfrm>
            <a:off x="933450" y="20193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String Formatting with Arithmetic Syntax</a:t>
            </a:r>
            <a:endParaRPr>
              <a:solidFill>
                <a:srgbClr val="409CD1"/>
              </a:solidFill>
            </a:endParaRPr>
          </a:p>
        </p:txBody>
      </p:sp>
      <p:sp>
        <p:nvSpPr>
          <p:cNvPr id="947" name="Google Shape;947;p48"/>
          <p:cNvSpPr txBox="1"/>
          <p:nvPr>
            <p:ph type="ctrTitle"/>
          </p:nvPr>
        </p:nvSpPr>
        <p:spPr>
          <a:xfrm>
            <a:off x="2177400" y="228100"/>
            <a:ext cx="4360500" cy="979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4800"/>
              <a:buNone/>
            </a:pPr>
            <a:r>
              <a:rPr b="1" lang="tr-TR" sz="4000">
                <a:solidFill>
                  <a:srgbClr val="741B47"/>
                </a:solidFill>
                <a:latin typeface="Raleway"/>
                <a:ea typeface="Raleway"/>
                <a:cs typeface="Raleway"/>
                <a:sym typeface="Raleway"/>
              </a:rPr>
              <a:t>String Formatting </a:t>
            </a:r>
            <a:endParaRPr b="1">
              <a:solidFill>
                <a:srgbClr val="409CD1"/>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4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53" name="Google Shape;953;p49"/>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954" name="Google Shape;954;p49"/>
          <p:cNvSpPr txBox="1"/>
          <p:nvPr>
            <p:ph idx="4294967295" type="subTitle"/>
          </p:nvPr>
        </p:nvSpPr>
        <p:spPr>
          <a:xfrm>
            <a:off x="299525" y="800100"/>
            <a:ext cx="8577000" cy="1430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i="0" lang="tr-TR" sz="2400" u="none" cap="none" strike="noStrike">
                <a:solidFill>
                  <a:srgbClr val="434343"/>
                </a:solidFill>
                <a:latin typeface="Montserrat Light"/>
                <a:ea typeface="Montserrat Light"/>
                <a:cs typeface="Montserrat Light"/>
                <a:sym typeface="Montserrat Light"/>
              </a:rPr>
              <a:t>Here are </a:t>
            </a:r>
            <a:r>
              <a:rPr lang="tr-TR" sz="2400">
                <a:solidFill>
                  <a:srgbClr val="434343"/>
                </a:solidFill>
                <a:latin typeface="Montserrat Light"/>
                <a:ea typeface="Montserrat Light"/>
                <a:cs typeface="Montserrat Light"/>
                <a:sym typeface="Montserrat Light"/>
              </a:rPr>
              <a:t>basic operators :</a:t>
            </a:r>
            <a:endParaRPr i="0" sz="2400" u="none" cap="none" strike="noStrike">
              <a:solidFill>
                <a:schemeClr val="dk1"/>
              </a:solidFill>
              <a:latin typeface="Montserrat Light"/>
              <a:ea typeface="Montserrat Light"/>
              <a:cs typeface="Montserrat Light"/>
              <a:sym typeface="Montserrat Light"/>
            </a:endParaRPr>
          </a:p>
        </p:txBody>
      </p:sp>
      <p:sp>
        <p:nvSpPr>
          <p:cNvPr id="955" name="Google Shape;955;p49"/>
          <p:cNvSpPr txBox="1"/>
          <p:nvPr/>
        </p:nvSpPr>
        <p:spPr>
          <a:xfrm>
            <a:off x="728175" y="239435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Clr>
                <a:schemeClr val="dk1"/>
              </a:buClr>
              <a:buSzPts val="20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5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61" name="Google Shape;961;p50"/>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962" name="Google Shape;962;p50"/>
          <p:cNvSpPr txBox="1"/>
          <p:nvPr>
            <p:ph idx="4294967295" type="subTitle"/>
          </p:nvPr>
        </p:nvSpPr>
        <p:spPr>
          <a:xfrm>
            <a:off x="299525" y="800100"/>
            <a:ext cx="8577000" cy="1430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We can use arithmetic operator syntaxes in string formatting operations</a:t>
            </a:r>
            <a:endParaRPr i="0" sz="2400" u="none" cap="none" strike="noStrike">
              <a:solidFill>
                <a:srgbClr val="434343"/>
              </a:solidFill>
              <a:latin typeface="Montserrat Light"/>
              <a:ea typeface="Montserrat Light"/>
              <a:cs typeface="Montserrat Light"/>
              <a:sym typeface="Montserrat Light"/>
            </a:endParaRPr>
          </a:p>
          <a:p>
            <a:pPr indent="-381000" lvl="0" marL="457200" marR="0" rtl="0" algn="just">
              <a:lnSpc>
                <a:spcPct val="110000"/>
              </a:lnSpc>
              <a:spcBef>
                <a:spcPts val="600"/>
              </a:spcBef>
              <a:spcAft>
                <a:spcPts val="0"/>
              </a:spcAft>
              <a:buClr>
                <a:srgbClr val="741B47"/>
              </a:buClr>
              <a:buSzPts val="2400"/>
              <a:buFont typeface="Montserrat Light"/>
              <a:buChar char="▸"/>
            </a:pPr>
            <a:r>
              <a:rPr i="0" lang="tr-TR" sz="2400" u="none" cap="none" strike="noStrike">
                <a:solidFill>
                  <a:srgbClr val="434343"/>
                </a:solidFill>
                <a:latin typeface="Montserrat Light"/>
                <a:ea typeface="Montserrat Light"/>
                <a:cs typeface="Montserrat Light"/>
                <a:sym typeface="Montserrat Light"/>
              </a:rPr>
              <a:t>Here are </a:t>
            </a:r>
            <a:r>
              <a:rPr lang="tr-TR" sz="2400">
                <a:solidFill>
                  <a:srgbClr val="434343"/>
                </a:solidFill>
                <a:latin typeface="Montserrat Light"/>
                <a:ea typeface="Montserrat Light"/>
                <a:cs typeface="Montserrat Light"/>
                <a:sym typeface="Montserrat Light"/>
              </a:rPr>
              <a:t>basic operators :</a:t>
            </a:r>
            <a:endParaRPr i="0" sz="2400" u="none" cap="none" strike="noStrike">
              <a:solidFill>
                <a:schemeClr val="dk1"/>
              </a:solidFill>
              <a:latin typeface="Montserrat Light"/>
              <a:ea typeface="Montserrat Light"/>
              <a:cs typeface="Montserrat Light"/>
              <a:sym typeface="Montserrat Light"/>
            </a:endParaRPr>
          </a:p>
        </p:txBody>
      </p:sp>
      <p:sp>
        <p:nvSpPr>
          <p:cNvPr id="963" name="Google Shape;963;p50"/>
          <p:cNvSpPr txBox="1"/>
          <p:nvPr/>
        </p:nvSpPr>
        <p:spPr>
          <a:xfrm>
            <a:off x="728175" y="239435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Clr>
                <a:srgbClr val="FF0000"/>
              </a:buClr>
              <a:buSzPts val="20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368300" lvl="0" marL="45720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964" name="Google Shape;964;p50"/>
          <p:cNvSpPr txBox="1"/>
          <p:nvPr/>
        </p:nvSpPr>
        <p:spPr>
          <a:xfrm>
            <a:off x="2650150" y="2177400"/>
            <a:ext cx="6123000" cy="1957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str_two = </a:t>
            </a:r>
            <a:r>
              <a:rPr lang="tr-TR" sz="2000">
                <a:solidFill>
                  <a:srgbClr val="FF0000"/>
                </a:solidFill>
                <a:latin typeface="Consolas"/>
                <a:ea typeface="Consolas"/>
                <a:cs typeface="Consolas"/>
                <a:sym typeface="Consolas"/>
              </a:rPr>
              <a:t>'case'</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str_comb = str_one + str_two</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'upper'</a:t>
            </a:r>
            <a:r>
              <a:rPr lang="tr-TR" sz="2000">
                <a:solidFill>
                  <a:srgbClr val="434343"/>
                </a:solidFill>
                <a:latin typeface="Consolas"/>
                <a:ea typeface="Consolas"/>
                <a:cs typeface="Consolas"/>
                <a:sym typeface="Consolas"/>
              </a:rPr>
              <a:t> + </a:t>
            </a:r>
            <a:r>
              <a:rPr lang="tr-TR" sz="2000">
                <a:solidFill>
                  <a:srgbClr val="FF0000"/>
                </a:solidFill>
                <a:latin typeface="Consolas"/>
                <a:ea typeface="Consolas"/>
                <a:cs typeface="Consolas"/>
                <a:sym typeface="Consolas"/>
              </a:rPr>
              <a:t>'case'</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(str_one + str_two)</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(str_comb)</a:t>
            </a:r>
            <a:endParaRPr sz="2000">
              <a:solidFill>
                <a:srgbClr val="434343"/>
              </a:solidFill>
              <a:latin typeface="Consolas"/>
              <a:ea typeface="Consolas"/>
              <a:cs typeface="Consolas"/>
              <a:sym typeface="Consolas"/>
            </a:endParaRPr>
          </a:p>
        </p:txBody>
      </p:sp>
      <p:pic>
        <p:nvPicPr>
          <p:cNvPr descr="Arrow Slight curve" id="965" name="Google Shape;965;p50"/>
          <p:cNvPicPr preferRelativeResize="0"/>
          <p:nvPr/>
        </p:nvPicPr>
        <p:blipFill rotWithShape="1">
          <a:blip r:embed="rId3">
            <a:alphaModFix/>
          </a:blip>
          <a:srcRect b="0" l="0" r="0" t="0"/>
          <a:stretch/>
        </p:blipFill>
        <p:spPr>
          <a:xfrm>
            <a:off x="1679325" y="2730748"/>
            <a:ext cx="622391" cy="468600"/>
          </a:xfrm>
          <a:prstGeom prst="rect">
            <a:avLst/>
          </a:prstGeom>
          <a:noFill/>
          <a:ln>
            <a:noFill/>
          </a:ln>
          <a:effectLst>
            <a:outerShdw blurRad="292100" rotWithShape="0" algn="tl" dir="2700000" dist="139700">
              <a:srgbClr val="333333">
                <a:alpha val="64709"/>
              </a:srgbClr>
            </a:outerShdw>
          </a:effectLst>
        </p:spPr>
      </p:pic>
      <p:sp>
        <p:nvSpPr>
          <p:cNvPr id="966" name="Google Shape;966;p50">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5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72" name="Google Shape;972;p51"/>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973" name="Google Shape;973;p51"/>
          <p:cNvSpPr txBox="1"/>
          <p:nvPr>
            <p:ph idx="4294967295" type="subTitle"/>
          </p:nvPr>
        </p:nvSpPr>
        <p:spPr>
          <a:xfrm>
            <a:off x="299525" y="800100"/>
            <a:ext cx="8577000" cy="14304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We can use arithmetic operator syntaxes in string formatting operations</a:t>
            </a:r>
            <a:endParaRPr i="0" sz="2400" u="none" cap="none" strike="noStrike">
              <a:solidFill>
                <a:srgbClr val="434343"/>
              </a:solidFill>
              <a:latin typeface="Montserrat Light"/>
              <a:ea typeface="Montserrat Light"/>
              <a:cs typeface="Montserrat Light"/>
              <a:sym typeface="Montserrat Light"/>
            </a:endParaRPr>
          </a:p>
          <a:p>
            <a:pPr indent="-381000" lvl="0" marL="457200" marR="0" rtl="0" algn="just">
              <a:lnSpc>
                <a:spcPct val="110000"/>
              </a:lnSpc>
              <a:spcBef>
                <a:spcPts val="600"/>
              </a:spcBef>
              <a:spcAft>
                <a:spcPts val="0"/>
              </a:spcAft>
              <a:buClr>
                <a:srgbClr val="741B47"/>
              </a:buClr>
              <a:buSzPts val="2400"/>
              <a:buFont typeface="Montserrat Light"/>
              <a:buChar char="▸"/>
            </a:pPr>
            <a:r>
              <a:rPr i="0" lang="tr-TR" sz="2400" u="none" cap="none" strike="noStrike">
                <a:solidFill>
                  <a:srgbClr val="434343"/>
                </a:solidFill>
                <a:latin typeface="Montserrat Light"/>
                <a:ea typeface="Montserrat Light"/>
                <a:cs typeface="Montserrat Light"/>
                <a:sym typeface="Montserrat Light"/>
              </a:rPr>
              <a:t>Here are </a:t>
            </a:r>
            <a:r>
              <a:rPr lang="tr-TR" sz="2400">
                <a:solidFill>
                  <a:srgbClr val="434343"/>
                </a:solidFill>
                <a:latin typeface="Montserrat Light"/>
                <a:ea typeface="Montserrat Light"/>
                <a:cs typeface="Montserrat Light"/>
                <a:sym typeface="Montserrat Light"/>
              </a:rPr>
              <a:t>basic operators :</a:t>
            </a:r>
            <a:endParaRPr i="0" sz="2400" u="none" cap="none" strike="noStrike">
              <a:solidFill>
                <a:schemeClr val="dk1"/>
              </a:solidFill>
              <a:latin typeface="Montserrat Light"/>
              <a:ea typeface="Montserrat Light"/>
              <a:cs typeface="Montserrat Light"/>
              <a:sym typeface="Montserrat Light"/>
            </a:endParaRPr>
          </a:p>
        </p:txBody>
      </p:sp>
      <p:sp>
        <p:nvSpPr>
          <p:cNvPr id="974" name="Google Shape;974;p51"/>
          <p:cNvSpPr txBox="1"/>
          <p:nvPr/>
        </p:nvSpPr>
        <p:spPr>
          <a:xfrm>
            <a:off x="728175" y="239435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Clr>
                <a:srgbClr val="FF0000"/>
              </a:buClr>
              <a:buSzPts val="20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368300" lvl="0" marL="45720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975" name="Google Shape;975;p51"/>
          <p:cNvSpPr txBox="1"/>
          <p:nvPr/>
        </p:nvSpPr>
        <p:spPr>
          <a:xfrm>
            <a:off x="2650150" y="2177400"/>
            <a:ext cx="6123000" cy="1957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str_two = </a:t>
            </a:r>
            <a:r>
              <a:rPr lang="tr-TR" sz="2000">
                <a:solidFill>
                  <a:srgbClr val="FF0000"/>
                </a:solidFill>
                <a:latin typeface="Consolas"/>
                <a:ea typeface="Consolas"/>
                <a:cs typeface="Consolas"/>
                <a:sym typeface="Consolas"/>
              </a:rPr>
              <a:t>'case'</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str_comb = str_one + str_two</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FF0000"/>
                </a:solidFill>
                <a:latin typeface="Consolas"/>
                <a:ea typeface="Consolas"/>
                <a:cs typeface="Consolas"/>
                <a:sym typeface="Consolas"/>
              </a:rPr>
              <a:t>'upper'</a:t>
            </a:r>
            <a:r>
              <a:rPr lang="tr-TR" sz="2000">
                <a:solidFill>
                  <a:srgbClr val="434343"/>
                </a:solidFill>
                <a:latin typeface="Consolas"/>
                <a:ea typeface="Consolas"/>
                <a:cs typeface="Consolas"/>
                <a:sym typeface="Consolas"/>
              </a:rPr>
              <a:t> + </a:t>
            </a:r>
            <a:r>
              <a:rPr lang="tr-TR" sz="2000">
                <a:solidFill>
                  <a:srgbClr val="FF0000"/>
                </a:solidFill>
                <a:latin typeface="Consolas"/>
                <a:ea typeface="Consolas"/>
                <a:cs typeface="Consolas"/>
                <a:sym typeface="Consolas"/>
              </a:rPr>
              <a:t>'case'</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(str_one + str_two)</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(str_comb)</a:t>
            </a:r>
            <a:endParaRPr sz="2000">
              <a:solidFill>
                <a:srgbClr val="434343"/>
              </a:solidFill>
              <a:latin typeface="Consolas"/>
              <a:ea typeface="Consolas"/>
              <a:cs typeface="Consolas"/>
              <a:sym typeface="Consolas"/>
            </a:endParaRPr>
          </a:p>
        </p:txBody>
      </p:sp>
      <p:sp>
        <p:nvSpPr>
          <p:cNvPr id="976" name="Google Shape;976;p51"/>
          <p:cNvSpPr txBox="1"/>
          <p:nvPr/>
        </p:nvSpPr>
        <p:spPr>
          <a:xfrm>
            <a:off x="2650150" y="4199075"/>
            <a:ext cx="6123000" cy="9063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uppercase</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uppercase</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uppercase</a:t>
            </a:r>
            <a:endParaRPr sz="2000">
              <a:solidFill>
                <a:srgbClr val="434343"/>
              </a:solidFill>
              <a:latin typeface="Consolas"/>
              <a:ea typeface="Consolas"/>
              <a:cs typeface="Consolas"/>
              <a:sym typeface="Consolas"/>
            </a:endParaRPr>
          </a:p>
        </p:txBody>
      </p:sp>
      <p:pic>
        <p:nvPicPr>
          <p:cNvPr descr="Arrow Slight curve" id="977" name="Google Shape;977;p51"/>
          <p:cNvPicPr preferRelativeResize="0"/>
          <p:nvPr/>
        </p:nvPicPr>
        <p:blipFill rotWithShape="1">
          <a:blip r:embed="rId3">
            <a:alphaModFix/>
          </a:blip>
          <a:srcRect b="0" l="0" r="0" t="0"/>
          <a:stretch/>
        </p:blipFill>
        <p:spPr>
          <a:xfrm>
            <a:off x="1679325" y="2730748"/>
            <a:ext cx="622391" cy="4686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5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83" name="Google Shape;983;p52"/>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984" name="Google Shape;984;p52"/>
          <p:cNvSpPr txBox="1"/>
          <p:nvPr>
            <p:ph idx="4294967295" type="subTitle"/>
          </p:nvPr>
        </p:nvSpPr>
        <p:spPr>
          <a:xfrm>
            <a:off x="299525" y="800100"/>
            <a:ext cx="8577000" cy="554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Another example :</a:t>
            </a:r>
            <a:endParaRPr i="0" sz="2400" u="none" cap="none" strike="noStrike">
              <a:solidFill>
                <a:schemeClr val="dk1"/>
              </a:solidFill>
              <a:latin typeface="Montserrat Light"/>
              <a:ea typeface="Montserrat Light"/>
              <a:cs typeface="Montserrat Light"/>
              <a:sym typeface="Montserrat Light"/>
            </a:endParaRPr>
          </a:p>
        </p:txBody>
      </p:sp>
      <p:sp>
        <p:nvSpPr>
          <p:cNvPr id="985" name="Google Shape;985;p52"/>
          <p:cNvSpPr txBox="1"/>
          <p:nvPr/>
        </p:nvSpPr>
        <p:spPr>
          <a:xfrm>
            <a:off x="258025" y="166090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Clr>
                <a:srgbClr val="FF0000"/>
              </a:buClr>
              <a:buSzPts val="22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986" name="Google Shape;986;p52"/>
          <p:cNvSpPr txBox="1"/>
          <p:nvPr/>
        </p:nvSpPr>
        <p:spPr>
          <a:xfrm>
            <a:off x="2021675" y="1567800"/>
            <a:ext cx="6751500" cy="1957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str_two = 3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str_comb = str_one * 3</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str_two</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(str_comb)</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 str_one)</a:t>
            </a:r>
            <a:endParaRPr sz="2000">
              <a:solidFill>
                <a:srgbClr val="434343"/>
              </a:solidFill>
              <a:latin typeface="Consolas"/>
              <a:ea typeface="Consolas"/>
              <a:cs typeface="Consolas"/>
              <a:sym typeface="Consolas"/>
            </a:endParaRPr>
          </a:p>
        </p:txBody>
      </p:sp>
      <p:pic>
        <p:nvPicPr>
          <p:cNvPr descr="Arrow Slight curve" id="987" name="Google Shape;987;p52"/>
          <p:cNvPicPr preferRelativeResize="0"/>
          <p:nvPr/>
        </p:nvPicPr>
        <p:blipFill rotWithShape="1">
          <a:blip r:embed="rId3">
            <a:alphaModFix/>
          </a:blip>
          <a:srcRect b="0" l="0" r="0" t="0"/>
          <a:stretch/>
        </p:blipFill>
        <p:spPr>
          <a:xfrm>
            <a:off x="1262675" y="2993073"/>
            <a:ext cx="622391" cy="468600"/>
          </a:xfrm>
          <a:prstGeom prst="rect">
            <a:avLst/>
          </a:prstGeom>
          <a:noFill/>
          <a:ln>
            <a:noFill/>
          </a:ln>
          <a:effectLst>
            <a:outerShdw blurRad="292100" rotWithShape="0" algn="tl" dir="2700000" dist="139700">
              <a:srgbClr val="333333">
                <a:alpha val="64709"/>
              </a:srgbClr>
            </a:outerShdw>
          </a:effectLst>
        </p:spPr>
      </p:pic>
      <p:sp>
        <p:nvSpPr>
          <p:cNvPr id="988" name="Google Shape;988;p52">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5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994" name="Google Shape;994;p53"/>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995" name="Google Shape;995;p53"/>
          <p:cNvSpPr txBox="1"/>
          <p:nvPr>
            <p:ph idx="4294967295" type="subTitle"/>
          </p:nvPr>
        </p:nvSpPr>
        <p:spPr>
          <a:xfrm>
            <a:off x="299525" y="800100"/>
            <a:ext cx="8577000" cy="554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Another example :</a:t>
            </a:r>
            <a:endParaRPr i="0" sz="2400" u="none" cap="none" strike="noStrike">
              <a:solidFill>
                <a:schemeClr val="dk1"/>
              </a:solidFill>
              <a:latin typeface="Montserrat Light"/>
              <a:ea typeface="Montserrat Light"/>
              <a:cs typeface="Montserrat Light"/>
              <a:sym typeface="Montserrat Light"/>
            </a:endParaRPr>
          </a:p>
        </p:txBody>
      </p:sp>
      <p:sp>
        <p:nvSpPr>
          <p:cNvPr id="996" name="Google Shape;996;p53"/>
          <p:cNvSpPr txBox="1"/>
          <p:nvPr/>
        </p:nvSpPr>
        <p:spPr>
          <a:xfrm>
            <a:off x="258025" y="166090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Clr>
                <a:srgbClr val="FF0000"/>
              </a:buClr>
              <a:buSzPts val="22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997" name="Google Shape;997;p53"/>
          <p:cNvSpPr txBox="1"/>
          <p:nvPr/>
        </p:nvSpPr>
        <p:spPr>
          <a:xfrm>
            <a:off x="2021675" y="1567800"/>
            <a:ext cx="6751500" cy="1957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str_two = 3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str_comb = str_one * 3</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str_two</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(str_comb)</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 str_one)</a:t>
            </a:r>
            <a:endParaRPr sz="2000">
              <a:solidFill>
                <a:srgbClr val="434343"/>
              </a:solidFill>
              <a:latin typeface="Consolas"/>
              <a:ea typeface="Consolas"/>
              <a:cs typeface="Consolas"/>
              <a:sym typeface="Consolas"/>
            </a:endParaRPr>
          </a:p>
        </p:txBody>
      </p:sp>
      <p:sp>
        <p:nvSpPr>
          <p:cNvPr id="998" name="Google Shape;998;p53"/>
          <p:cNvSpPr txBox="1"/>
          <p:nvPr/>
        </p:nvSpPr>
        <p:spPr>
          <a:xfrm>
            <a:off x="2021675" y="3832350"/>
            <a:ext cx="6751500" cy="9726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upperupperupper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upperupperupper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 p p e r</a:t>
            </a:r>
            <a:endParaRPr sz="2000">
              <a:solidFill>
                <a:srgbClr val="434343"/>
              </a:solidFill>
              <a:latin typeface="Consolas"/>
              <a:ea typeface="Consolas"/>
              <a:cs typeface="Consolas"/>
              <a:sym typeface="Consolas"/>
            </a:endParaRPr>
          </a:p>
        </p:txBody>
      </p:sp>
      <p:pic>
        <p:nvPicPr>
          <p:cNvPr descr="Arrow Slight curve" id="999" name="Google Shape;999;p53"/>
          <p:cNvPicPr preferRelativeResize="0"/>
          <p:nvPr/>
        </p:nvPicPr>
        <p:blipFill rotWithShape="1">
          <a:blip r:embed="rId3">
            <a:alphaModFix/>
          </a:blip>
          <a:srcRect b="0" l="0" r="0" t="0"/>
          <a:stretch/>
        </p:blipFill>
        <p:spPr>
          <a:xfrm>
            <a:off x="1262675" y="2993073"/>
            <a:ext cx="622391" cy="4686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5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1005" name="Google Shape;1005;p54"/>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1006" name="Google Shape;1006;p54"/>
          <p:cNvSpPr txBox="1"/>
          <p:nvPr>
            <p:ph idx="4294967295" type="subTitle"/>
          </p:nvPr>
        </p:nvSpPr>
        <p:spPr>
          <a:xfrm>
            <a:off x="299525" y="800100"/>
            <a:ext cx="8577000" cy="554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Another example :</a:t>
            </a:r>
            <a:endParaRPr i="0" sz="2400" u="none" cap="none" strike="noStrike">
              <a:solidFill>
                <a:schemeClr val="dk1"/>
              </a:solidFill>
              <a:latin typeface="Montserrat Light"/>
              <a:ea typeface="Montserrat Light"/>
              <a:cs typeface="Montserrat Light"/>
              <a:sym typeface="Montserrat Light"/>
            </a:endParaRPr>
          </a:p>
        </p:txBody>
      </p:sp>
      <p:sp>
        <p:nvSpPr>
          <p:cNvPr id="1007" name="Google Shape;1007;p54"/>
          <p:cNvSpPr txBox="1"/>
          <p:nvPr/>
        </p:nvSpPr>
        <p:spPr>
          <a:xfrm>
            <a:off x="258025" y="166090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rtl="0" algn="l">
              <a:lnSpc>
                <a:spcPct val="110000"/>
              </a:lnSpc>
              <a:spcBef>
                <a:spcPts val="0"/>
              </a:spcBef>
              <a:spcAft>
                <a:spcPts val="0"/>
              </a:spcAft>
              <a:buClr>
                <a:schemeClr val="dk1"/>
              </a:buClr>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Clr>
                <a:srgbClr val="FF0000"/>
              </a:buClr>
              <a:buSzPts val="22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1008" name="Google Shape;1008;p54"/>
          <p:cNvSpPr txBox="1"/>
          <p:nvPr/>
        </p:nvSpPr>
        <p:spPr>
          <a:xfrm>
            <a:off x="2021675" y="1567800"/>
            <a:ext cx="6751500" cy="19575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str_two = 3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str_comb = str_one * 3</a:t>
            </a:r>
            <a:endParaRPr sz="20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str_two</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(str_comb)</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 str_one)</a:t>
            </a:r>
            <a:endParaRPr sz="2000">
              <a:solidFill>
                <a:srgbClr val="434343"/>
              </a:solidFill>
              <a:latin typeface="Consolas"/>
              <a:ea typeface="Consolas"/>
              <a:cs typeface="Consolas"/>
              <a:sym typeface="Consolas"/>
            </a:endParaRPr>
          </a:p>
        </p:txBody>
      </p:sp>
      <p:sp>
        <p:nvSpPr>
          <p:cNvPr id="1009" name="Google Shape;1009;p54"/>
          <p:cNvSpPr txBox="1"/>
          <p:nvPr/>
        </p:nvSpPr>
        <p:spPr>
          <a:xfrm>
            <a:off x="2021675" y="3832350"/>
            <a:ext cx="6751500" cy="9726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upperupperupper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upperupperupper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 p p e r</a:t>
            </a:r>
            <a:endParaRPr sz="2000">
              <a:solidFill>
                <a:srgbClr val="434343"/>
              </a:solidFill>
              <a:latin typeface="Consolas"/>
              <a:ea typeface="Consolas"/>
              <a:cs typeface="Consolas"/>
              <a:sym typeface="Consolas"/>
            </a:endParaRPr>
          </a:p>
        </p:txBody>
      </p:sp>
      <p:pic>
        <p:nvPicPr>
          <p:cNvPr descr="Arrow Slight curve" id="1010" name="Google Shape;1010;p54"/>
          <p:cNvPicPr preferRelativeResize="0"/>
          <p:nvPr/>
        </p:nvPicPr>
        <p:blipFill rotWithShape="1">
          <a:blip r:embed="rId3">
            <a:alphaModFix/>
          </a:blip>
          <a:srcRect b="0" l="0" r="0" t="0"/>
          <a:stretch/>
        </p:blipFill>
        <p:spPr>
          <a:xfrm>
            <a:off x="1262675" y="2993073"/>
            <a:ext cx="622391" cy="468600"/>
          </a:xfrm>
          <a:prstGeom prst="rect">
            <a:avLst/>
          </a:prstGeom>
          <a:noFill/>
          <a:ln>
            <a:noFill/>
          </a:ln>
          <a:effectLst>
            <a:outerShdw blurRad="292100" rotWithShape="0" algn="tl" dir="2700000" dist="139700">
              <a:srgbClr val="333333">
                <a:alpha val="64709"/>
              </a:srgbClr>
            </a:outerShdw>
          </a:effectLst>
        </p:spPr>
      </p:pic>
      <p:sp>
        <p:nvSpPr>
          <p:cNvPr id="1011" name="Google Shape;1011;p54"/>
          <p:cNvSpPr/>
          <p:nvPr/>
        </p:nvSpPr>
        <p:spPr>
          <a:xfrm>
            <a:off x="5319375" y="2120525"/>
            <a:ext cx="3084000" cy="626400"/>
          </a:xfrm>
          <a:prstGeom prst="wedgeRectCallout">
            <a:avLst>
              <a:gd fmla="val -119732" name="adj1"/>
              <a:gd fmla="val 136873" name="adj2"/>
            </a:avLst>
          </a:prstGeom>
          <a:solidFill>
            <a:srgbClr val="CFE2F3"/>
          </a:solidFill>
          <a:ln cap="flat" cmpd="sng" w="9525">
            <a:solidFill>
              <a:schemeClr val="dk2"/>
            </a:solidFill>
            <a:prstDash val="solid"/>
            <a:round/>
            <a:headEnd len="sm" w="sm" type="none"/>
            <a:tailEnd len="sm" w="sm" type="none"/>
          </a:ln>
          <a:effectLst>
            <a:outerShdw blurRad="57150" rotWithShape="0" algn="bl" dir="5400000" dist="66675">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1600">
                <a:solidFill>
                  <a:srgbClr val="434343"/>
                </a:solidFill>
                <a:latin typeface="Montserrat Light"/>
                <a:ea typeface="Montserrat Light"/>
                <a:cs typeface="Montserrat Light"/>
                <a:sym typeface="Montserrat Light"/>
              </a:rPr>
              <a:t>Separates the string into its elements</a:t>
            </a:r>
            <a:endParaRPr i="0" sz="1400" u="none" cap="none" strike="noStrike">
              <a:solidFill>
                <a:srgbClr val="000000"/>
              </a:solidFill>
              <a:latin typeface="Montserrat Light"/>
              <a:ea typeface="Montserrat Light"/>
              <a:cs typeface="Montserrat Light"/>
              <a:sym typeface="Montserrat 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5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1017" name="Google Shape;1017;p55"/>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1018" name="Google Shape;1018;p55"/>
          <p:cNvSpPr txBox="1"/>
          <p:nvPr>
            <p:ph idx="4294967295" type="subTitle"/>
          </p:nvPr>
        </p:nvSpPr>
        <p:spPr>
          <a:xfrm>
            <a:off x="299525" y="800100"/>
            <a:ext cx="8577000" cy="554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Another example :</a:t>
            </a:r>
            <a:endParaRPr i="0" sz="2400" u="none" cap="none" strike="noStrike">
              <a:solidFill>
                <a:schemeClr val="dk1"/>
              </a:solidFill>
              <a:latin typeface="Montserrat Light"/>
              <a:ea typeface="Montserrat Light"/>
              <a:cs typeface="Montserrat Light"/>
              <a:sym typeface="Montserrat Light"/>
            </a:endParaRPr>
          </a:p>
        </p:txBody>
      </p:sp>
      <p:sp>
        <p:nvSpPr>
          <p:cNvPr id="1019" name="Google Shape;1019;p55"/>
          <p:cNvSpPr txBox="1"/>
          <p:nvPr/>
        </p:nvSpPr>
        <p:spPr>
          <a:xfrm>
            <a:off x="258025" y="166090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Clr>
                <a:srgbClr val="FF0000"/>
              </a:buClr>
              <a:buSzPts val="22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1020" name="Google Shape;1020;p55"/>
          <p:cNvSpPr txBox="1"/>
          <p:nvPr/>
        </p:nvSpPr>
        <p:spPr>
          <a:xfrm>
            <a:off x="2021675" y="1567800"/>
            <a:ext cx="6751500" cy="2154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'case'</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str_one</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'letter'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(str_one)</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'end'</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(str_one)</a:t>
            </a:r>
            <a:endParaRPr sz="2000">
              <a:solidFill>
                <a:srgbClr val="434343"/>
              </a:solidFill>
              <a:latin typeface="Consolas"/>
              <a:ea typeface="Consolas"/>
              <a:cs typeface="Consolas"/>
              <a:sym typeface="Consolas"/>
            </a:endParaRPr>
          </a:p>
        </p:txBody>
      </p:sp>
      <p:pic>
        <p:nvPicPr>
          <p:cNvPr descr="Arrow Slight curve" id="1021" name="Google Shape;1021;p55"/>
          <p:cNvPicPr preferRelativeResize="0"/>
          <p:nvPr/>
        </p:nvPicPr>
        <p:blipFill rotWithShape="1">
          <a:blip r:embed="rId3">
            <a:alphaModFix/>
          </a:blip>
          <a:srcRect b="0" l="0" r="0" t="0"/>
          <a:stretch/>
        </p:blipFill>
        <p:spPr>
          <a:xfrm>
            <a:off x="1262675" y="2459673"/>
            <a:ext cx="622391" cy="468600"/>
          </a:xfrm>
          <a:prstGeom prst="rect">
            <a:avLst/>
          </a:prstGeom>
          <a:noFill/>
          <a:ln>
            <a:noFill/>
          </a:ln>
          <a:effectLst>
            <a:outerShdw blurRad="292100" rotWithShape="0" algn="tl" dir="2700000" dist="139700">
              <a:srgbClr val="333333">
                <a:alpha val="64709"/>
              </a:srgbClr>
            </a:outerShdw>
          </a:effectLst>
        </p:spPr>
      </p:pic>
      <p:sp>
        <p:nvSpPr>
          <p:cNvPr id="1022" name="Google Shape;1022;p55">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5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tr-TR"/>
              <a:t>‹#›</a:t>
            </a:fld>
            <a:endParaRPr/>
          </a:p>
        </p:txBody>
      </p:sp>
      <p:sp>
        <p:nvSpPr>
          <p:cNvPr id="1028" name="Google Shape;1028;p56"/>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3400">
                <a:solidFill>
                  <a:srgbClr val="741B47"/>
                </a:solidFill>
                <a:latin typeface="Raleway Medium"/>
                <a:ea typeface="Raleway Medium"/>
                <a:cs typeface="Raleway Medium"/>
                <a:sym typeface="Raleway Medium"/>
              </a:rPr>
              <a:t>String Formatting with Arithmetic Syntax</a:t>
            </a:r>
            <a:endParaRPr sz="3400">
              <a:solidFill>
                <a:srgbClr val="741B47"/>
              </a:solidFill>
              <a:latin typeface="Raleway Medium"/>
              <a:ea typeface="Raleway Medium"/>
              <a:cs typeface="Raleway Medium"/>
              <a:sym typeface="Raleway Medium"/>
            </a:endParaRPr>
          </a:p>
        </p:txBody>
      </p:sp>
      <p:sp>
        <p:nvSpPr>
          <p:cNvPr id="1029" name="Google Shape;1029;p56"/>
          <p:cNvSpPr txBox="1"/>
          <p:nvPr>
            <p:ph idx="4294967295" type="subTitle"/>
          </p:nvPr>
        </p:nvSpPr>
        <p:spPr>
          <a:xfrm>
            <a:off x="299525" y="800100"/>
            <a:ext cx="8577000" cy="5541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Light"/>
              <a:buChar char="▸"/>
            </a:pPr>
            <a:r>
              <a:rPr lang="tr-TR" sz="2400">
                <a:solidFill>
                  <a:srgbClr val="434343"/>
                </a:solidFill>
                <a:latin typeface="Montserrat Light"/>
                <a:ea typeface="Montserrat Light"/>
                <a:cs typeface="Montserrat Light"/>
                <a:sym typeface="Montserrat Light"/>
              </a:rPr>
              <a:t>Another example :</a:t>
            </a:r>
            <a:endParaRPr i="0" sz="2400" u="none" cap="none" strike="noStrike">
              <a:solidFill>
                <a:schemeClr val="dk1"/>
              </a:solidFill>
              <a:latin typeface="Montserrat Light"/>
              <a:ea typeface="Montserrat Light"/>
              <a:cs typeface="Montserrat Light"/>
              <a:sym typeface="Montserrat Light"/>
            </a:endParaRPr>
          </a:p>
        </p:txBody>
      </p:sp>
      <p:sp>
        <p:nvSpPr>
          <p:cNvPr id="1030" name="Google Shape;1030;p56"/>
          <p:cNvSpPr txBox="1"/>
          <p:nvPr/>
        </p:nvSpPr>
        <p:spPr>
          <a:xfrm>
            <a:off x="258025" y="1660900"/>
            <a:ext cx="1378200" cy="20610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355600" lvl="0" marL="457200" marR="0" rtl="0" algn="l">
              <a:lnSpc>
                <a:spcPct val="110000"/>
              </a:lnSpc>
              <a:spcBef>
                <a:spcPts val="600"/>
              </a:spcBef>
              <a:spcAft>
                <a:spcPts val="0"/>
              </a:spcAft>
              <a:buSzPts val="20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Clr>
                <a:srgbClr val="FF0000"/>
              </a:buClr>
              <a:buSzPts val="2200"/>
              <a:buChar char="●"/>
            </a:pPr>
            <a:r>
              <a:rPr lang="tr-TR" sz="3200">
                <a:solidFill>
                  <a:srgbClr val="FF0000"/>
                </a:solidFill>
                <a:highlight>
                  <a:srgbClr val="EFEFEF"/>
                </a:highlight>
                <a:latin typeface="Consolas"/>
                <a:ea typeface="Consolas"/>
                <a:cs typeface="Consolas"/>
                <a:sym typeface="Consolas"/>
              </a:rPr>
              <a:t>=</a:t>
            </a:r>
            <a:endParaRPr b="0" i="0" sz="3200" u="none" cap="none" strike="noStrike">
              <a:solidFill>
                <a:srgbClr val="FF0000"/>
              </a:solidFill>
              <a:highlight>
                <a:srgbClr val="EFEFEF"/>
              </a:highlight>
              <a:latin typeface="Consolas"/>
              <a:ea typeface="Consolas"/>
              <a:cs typeface="Consolas"/>
              <a:sym typeface="Consolas"/>
            </a:endParaRPr>
          </a:p>
          <a:p>
            <a:pPr indent="-368300" lvl="0" marL="457200" marR="0" rtl="0" algn="l">
              <a:lnSpc>
                <a:spcPct val="110000"/>
              </a:lnSpc>
              <a:spcBef>
                <a:spcPts val="0"/>
              </a:spcBef>
              <a:spcAft>
                <a:spcPts val="0"/>
              </a:spcAft>
              <a:buSzPts val="2200"/>
              <a:buChar char="●"/>
            </a:pPr>
            <a:r>
              <a:rPr lang="tr-TR" sz="3200">
                <a:solidFill>
                  <a:srgbClr val="0000FF"/>
                </a:solidFill>
                <a:highlight>
                  <a:srgbClr val="EFEFEF"/>
                </a:highlight>
                <a:latin typeface="Consolas"/>
                <a:ea typeface="Consolas"/>
                <a:cs typeface="Consolas"/>
                <a:sym typeface="Consolas"/>
              </a:rPr>
              <a:t>*</a:t>
            </a:r>
            <a:endParaRPr b="0" i="0" sz="3200" u="none" cap="none" strike="noStrike">
              <a:solidFill>
                <a:srgbClr val="0000FF"/>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FF0000"/>
              </a:solidFill>
              <a:highlight>
                <a:srgbClr val="EFEFEF"/>
              </a:highlight>
              <a:latin typeface="Consolas"/>
              <a:ea typeface="Consolas"/>
              <a:cs typeface="Consolas"/>
              <a:sym typeface="Consolas"/>
            </a:endParaRPr>
          </a:p>
          <a:p>
            <a:pPr indent="0" lvl="0" marL="0" marR="0" rtl="0" algn="l">
              <a:lnSpc>
                <a:spcPct val="110000"/>
              </a:lnSpc>
              <a:spcBef>
                <a:spcPts val="600"/>
              </a:spcBef>
              <a:spcAft>
                <a:spcPts val="0"/>
              </a:spcAft>
              <a:buClr>
                <a:srgbClr val="000000"/>
              </a:buClr>
              <a:buSzPts val="3200"/>
              <a:buFont typeface="Arial"/>
              <a:buNone/>
            </a:pPr>
            <a:r>
              <a:t/>
            </a:r>
            <a:endParaRPr b="0" i="0" sz="3200" u="none" cap="none" strike="noStrike">
              <a:solidFill>
                <a:srgbClr val="434343"/>
              </a:solidFill>
              <a:latin typeface="Montserrat"/>
              <a:ea typeface="Montserrat"/>
              <a:cs typeface="Montserrat"/>
              <a:sym typeface="Montserrat"/>
            </a:endParaRPr>
          </a:p>
        </p:txBody>
      </p:sp>
      <p:sp>
        <p:nvSpPr>
          <p:cNvPr id="1031" name="Google Shape;1031;p56"/>
          <p:cNvSpPr txBox="1"/>
          <p:nvPr/>
        </p:nvSpPr>
        <p:spPr>
          <a:xfrm>
            <a:off x="2021675" y="1567800"/>
            <a:ext cx="6751500" cy="2154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'upper'</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'case'</a:t>
            </a:r>
            <a:endParaRPr sz="2000">
              <a:solidFill>
                <a:srgbClr val="FF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0" i="0" lang="tr-TR" sz="2000" u="none" cap="none" strike="noStrike">
                <a:solidFill>
                  <a:srgbClr val="0000FF"/>
                </a:solidFill>
                <a:latin typeface="Consolas"/>
                <a:ea typeface="Consolas"/>
                <a:cs typeface="Consolas"/>
                <a:sym typeface="Consolas"/>
              </a:rPr>
              <a:t>print</a:t>
            </a:r>
            <a:r>
              <a:rPr b="0" i="0" lang="tr-TR" sz="2000" u="none" cap="none" strike="noStrike">
                <a:solidFill>
                  <a:srgbClr val="434343"/>
                </a:solidFill>
                <a:latin typeface="Consolas"/>
                <a:ea typeface="Consolas"/>
                <a:cs typeface="Consolas"/>
                <a:sym typeface="Consolas"/>
              </a:rPr>
              <a:t>(</a:t>
            </a:r>
            <a:r>
              <a:rPr lang="tr-TR" sz="2000">
                <a:solidFill>
                  <a:srgbClr val="434343"/>
                </a:solidFill>
                <a:latin typeface="Consolas"/>
                <a:ea typeface="Consolas"/>
                <a:cs typeface="Consolas"/>
                <a:sym typeface="Consolas"/>
              </a:rPr>
              <a:t>str_one</a:t>
            </a:r>
            <a:r>
              <a:rPr b="0" i="0" lang="tr-TR" sz="2000" u="none" cap="none" strike="noStrike">
                <a:solidFill>
                  <a:srgbClr val="434343"/>
                </a:solidFill>
                <a:latin typeface="Consolas"/>
                <a:ea typeface="Consolas"/>
                <a:cs typeface="Consolas"/>
                <a:sym typeface="Consolas"/>
              </a:rPr>
              <a:t>)</a:t>
            </a:r>
            <a:endParaRPr b="0" i="0" sz="2000" u="none" cap="none" strike="noStrike">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'letter'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(str_one)</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str_one += </a:t>
            </a:r>
            <a:r>
              <a:rPr lang="tr-TR" sz="2000">
                <a:solidFill>
                  <a:srgbClr val="FF0000"/>
                </a:solidFill>
                <a:latin typeface="Consolas"/>
                <a:ea typeface="Consolas"/>
                <a:cs typeface="Consolas"/>
                <a:sym typeface="Consolas"/>
              </a:rPr>
              <a:t>'end'</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0000FF"/>
                </a:solidFill>
                <a:latin typeface="Consolas"/>
                <a:ea typeface="Consolas"/>
                <a:cs typeface="Consolas"/>
                <a:sym typeface="Consolas"/>
              </a:rPr>
              <a:t>print</a:t>
            </a:r>
            <a:r>
              <a:rPr lang="tr-TR" sz="2000">
                <a:solidFill>
                  <a:srgbClr val="434343"/>
                </a:solidFill>
                <a:latin typeface="Consolas"/>
                <a:ea typeface="Consolas"/>
                <a:cs typeface="Consolas"/>
                <a:sym typeface="Consolas"/>
              </a:rPr>
              <a:t>(str_one)</a:t>
            </a:r>
            <a:endParaRPr sz="2000">
              <a:solidFill>
                <a:srgbClr val="434343"/>
              </a:solidFill>
              <a:latin typeface="Consolas"/>
              <a:ea typeface="Consolas"/>
              <a:cs typeface="Consolas"/>
              <a:sym typeface="Consolas"/>
            </a:endParaRPr>
          </a:p>
        </p:txBody>
      </p:sp>
      <p:sp>
        <p:nvSpPr>
          <p:cNvPr id="1032" name="Google Shape;1032;p56"/>
          <p:cNvSpPr txBox="1"/>
          <p:nvPr/>
        </p:nvSpPr>
        <p:spPr>
          <a:xfrm>
            <a:off x="2021675" y="3832350"/>
            <a:ext cx="6751500" cy="9726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uppercase</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uppercaseletter</a:t>
            </a:r>
            <a:endParaRPr sz="2000">
              <a:solidFill>
                <a:srgbClr val="434343"/>
              </a:solidFill>
              <a:latin typeface="Consolas"/>
              <a:ea typeface="Consolas"/>
              <a:cs typeface="Consolas"/>
              <a:sym typeface="Consolas"/>
            </a:endParaRPr>
          </a:p>
          <a:p>
            <a:pPr indent="0" lvl="0" marL="0" rtl="0" algn="l">
              <a:spcBef>
                <a:spcPts val="0"/>
              </a:spcBef>
              <a:spcAft>
                <a:spcPts val="0"/>
              </a:spcAft>
              <a:buClr>
                <a:srgbClr val="000000"/>
              </a:buClr>
              <a:buSzPts val="2000"/>
              <a:buFont typeface="Arial"/>
              <a:buNone/>
            </a:pPr>
            <a:r>
              <a:rPr lang="tr-TR" sz="2000">
                <a:solidFill>
                  <a:srgbClr val="434343"/>
                </a:solidFill>
                <a:latin typeface="Consolas"/>
                <a:ea typeface="Consolas"/>
                <a:cs typeface="Consolas"/>
                <a:sym typeface="Consolas"/>
              </a:rPr>
              <a:t>uppercaseletterend</a:t>
            </a:r>
            <a:endParaRPr sz="2000">
              <a:solidFill>
                <a:srgbClr val="434343"/>
              </a:solidFill>
              <a:latin typeface="Consolas"/>
              <a:ea typeface="Consolas"/>
              <a:cs typeface="Consolas"/>
              <a:sym typeface="Consolas"/>
            </a:endParaRPr>
          </a:p>
        </p:txBody>
      </p:sp>
      <p:pic>
        <p:nvPicPr>
          <p:cNvPr descr="Arrow Slight curve" id="1033" name="Google Shape;1033;p56"/>
          <p:cNvPicPr preferRelativeResize="0"/>
          <p:nvPr/>
        </p:nvPicPr>
        <p:blipFill rotWithShape="1">
          <a:blip r:embed="rId3">
            <a:alphaModFix/>
          </a:blip>
          <a:srcRect b="0" l="0" r="0" t="0"/>
          <a:stretch/>
        </p:blipFill>
        <p:spPr>
          <a:xfrm>
            <a:off x="1262675" y="2459673"/>
            <a:ext cx="622391" cy="468600"/>
          </a:xfrm>
          <a:prstGeom prst="rect">
            <a:avLst/>
          </a:prstGeom>
          <a:noFill/>
          <a:ln>
            <a:noFill/>
          </a:ln>
          <a:effectLst>
            <a:outerShdw blurRad="292100" rotWithShape="0" algn="tl" dir="2700000" dist="139700">
              <a:srgbClr val="333333">
                <a:alpha val="64709"/>
              </a:srgbClr>
            </a:outerShdw>
          </a:effectLst>
        </p:spPr>
      </p:pic>
      <p:sp>
        <p:nvSpPr>
          <p:cNvPr id="1034" name="Google Shape;1034;p56"/>
          <p:cNvSpPr txBox="1"/>
          <p:nvPr/>
        </p:nvSpPr>
        <p:spPr>
          <a:xfrm>
            <a:off x="5143775" y="1052450"/>
            <a:ext cx="3805800" cy="13524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3000">
                <a:solidFill>
                  <a:srgbClr val="0B5394"/>
                </a:solidFill>
                <a:highlight>
                  <a:srgbClr val="EFEFEF"/>
                </a:highlight>
                <a:latin typeface="Consolas"/>
                <a:ea typeface="Consolas"/>
                <a:cs typeface="Consolas"/>
                <a:sym typeface="Consolas"/>
              </a:rPr>
              <a:t>str1 = str1 + </a:t>
            </a:r>
            <a:r>
              <a:rPr lang="tr-TR" sz="3000">
                <a:solidFill>
                  <a:srgbClr val="FF0000"/>
                </a:solidFill>
                <a:highlight>
                  <a:srgbClr val="EFEFEF"/>
                </a:highlight>
                <a:latin typeface="Consolas"/>
                <a:ea typeface="Consolas"/>
                <a:cs typeface="Consolas"/>
                <a:sym typeface="Consolas"/>
              </a:rPr>
              <a:t>str</a:t>
            </a:r>
            <a:endParaRPr sz="3000">
              <a:solidFill>
                <a:srgbClr val="FF0000"/>
              </a:solidFill>
              <a:highlight>
                <a:srgbClr val="EFEFEF"/>
              </a:highlight>
              <a:latin typeface="Consolas"/>
              <a:ea typeface="Consolas"/>
              <a:cs typeface="Consolas"/>
              <a:sym typeface="Consolas"/>
            </a:endParaRPr>
          </a:p>
          <a:p>
            <a:pPr indent="0" lvl="0" marL="0" rtl="0" algn="ctr">
              <a:lnSpc>
                <a:spcPct val="110000"/>
              </a:lnSpc>
              <a:spcBef>
                <a:spcPts val="600"/>
              </a:spcBef>
              <a:spcAft>
                <a:spcPts val="0"/>
              </a:spcAft>
              <a:buClr>
                <a:srgbClr val="000000"/>
              </a:buClr>
              <a:buSzPts val="3200"/>
              <a:buFont typeface="Arial"/>
              <a:buNone/>
            </a:pPr>
            <a:r>
              <a:rPr lang="tr-TR" sz="3000">
                <a:solidFill>
                  <a:srgbClr val="0B5394"/>
                </a:solidFill>
                <a:highlight>
                  <a:srgbClr val="EFEFEF"/>
                </a:highlight>
                <a:latin typeface="Consolas"/>
                <a:ea typeface="Consolas"/>
                <a:cs typeface="Consolas"/>
                <a:sym typeface="Consolas"/>
              </a:rPr>
              <a:t>str1 += </a:t>
            </a:r>
            <a:r>
              <a:rPr lang="tr-TR" sz="3000">
                <a:solidFill>
                  <a:srgbClr val="FF0000"/>
                </a:solidFill>
                <a:highlight>
                  <a:srgbClr val="EFEFEF"/>
                </a:highlight>
                <a:latin typeface="Consolas"/>
                <a:ea typeface="Consolas"/>
                <a:cs typeface="Consolas"/>
                <a:sym typeface="Consolas"/>
              </a:rPr>
              <a:t>str</a:t>
            </a:r>
            <a:endParaRPr sz="3000">
              <a:solidFill>
                <a:srgbClr val="FF0000"/>
              </a:solidFill>
              <a:highlight>
                <a:srgbClr val="EFEFEF"/>
              </a:highlight>
              <a:latin typeface="Consolas"/>
              <a:ea typeface="Consolas"/>
              <a:cs typeface="Consolas"/>
              <a:sym typeface="Consolas"/>
            </a:endParaRPr>
          </a:p>
        </p:txBody>
      </p:sp>
      <p:sp>
        <p:nvSpPr>
          <p:cNvPr id="1035" name="Google Shape;1035;p56"/>
          <p:cNvSpPr txBox="1"/>
          <p:nvPr/>
        </p:nvSpPr>
        <p:spPr>
          <a:xfrm>
            <a:off x="5143775" y="2576450"/>
            <a:ext cx="3805800" cy="1352400"/>
          </a:xfrm>
          <a:prstGeom prst="rect">
            <a:avLst/>
          </a:prstGeom>
          <a:solidFill>
            <a:srgbClr val="D9EAD3"/>
          </a:solidFill>
          <a:ln>
            <a:noFill/>
          </a:ln>
          <a:effectLst>
            <a:outerShdw blurRad="57150" rotWithShape="0" algn="bl" dir="5400000" dist="57150">
              <a:srgbClr val="000000">
                <a:alpha val="4902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3000">
                <a:solidFill>
                  <a:srgbClr val="0B5394"/>
                </a:solidFill>
                <a:highlight>
                  <a:srgbClr val="EFEFEF"/>
                </a:highlight>
                <a:latin typeface="Consolas"/>
                <a:ea typeface="Consolas"/>
                <a:cs typeface="Consolas"/>
                <a:sym typeface="Consolas"/>
              </a:rPr>
              <a:t>str1 = str1 * </a:t>
            </a:r>
            <a:r>
              <a:rPr lang="tr-TR" sz="3000">
                <a:solidFill>
                  <a:srgbClr val="FF0000"/>
                </a:solidFill>
                <a:highlight>
                  <a:srgbClr val="EFEFEF"/>
                </a:highlight>
                <a:latin typeface="Consolas"/>
                <a:ea typeface="Consolas"/>
                <a:cs typeface="Consolas"/>
                <a:sym typeface="Consolas"/>
              </a:rPr>
              <a:t>2</a:t>
            </a:r>
            <a:endParaRPr sz="3000">
              <a:solidFill>
                <a:srgbClr val="FF0000"/>
              </a:solidFill>
              <a:highlight>
                <a:srgbClr val="EFEFEF"/>
              </a:highlight>
              <a:latin typeface="Consolas"/>
              <a:ea typeface="Consolas"/>
              <a:cs typeface="Consolas"/>
              <a:sym typeface="Consolas"/>
            </a:endParaRPr>
          </a:p>
          <a:p>
            <a:pPr indent="0" lvl="0" marL="0" rtl="0" algn="ctr">
              <a:lnSpc>
                <a:spcPct val="110000"/>
              </a:lnSpc>
              <a:spcBef>
                <a:spcPts val="600"/>
              </a:spcBef>
              <a:spcAft>
                <a:spcPts val="0"/>
              </a:spcAft>
              <a:buClr>
                <a:srgbClr val="000000"/>
              </a:buClr>
              <a:buSzPts val="3200"/>
              <a:buFont typeface="Arial"/>
              <a:buNone/>
            </a:pPr>
            <a:r>
              <a:rPr lang="tr-TR" sz="3000">
                <a:solidFill>
                  <a:srgbClr val="0B5394"/>
                </a:solidFill>
                <a:highlight>
                  <a:srgbClr val="EFEFEF"/>
                </a:highlight>
                <a:latin typeface="Consolas"/>
                <a:ea typeface="Consolas"/>
                <a:cs typeface="Consolas"/>
                <a:sym typeface="Consolas"/>
              </a:rPr>
              <a:t>str1 *= </a:t>
            </a:r>
            <a:r>
              <a:rPr lang="tr-TR" sz="3000">
                <a:solidFill>
                  <a:srgbClr val="FF0000"/>
                </a:solidFill>
                <a:highlight>
                  <a:srgbClr val="EFEFEF"/>
                </a:highlight>
                <a:latin typeface="Consolas"/>
                <a:ea typeface="Consolas"/>
                <a:cs typeface="Consolas"/>
                <a:sym typeface="Consolas"/>
              </a:rPr>
              <a:t>2</a:t>
            </a:r>
            <a:endParaRPr sz="3000">
              <a:solidFill>
                <a:srgbClr val="FF0000"/>
              </a:solidFill>
              <a:highlight>
                <a:srgbClr val="EFEFEF"/>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53" name="Google Shape;353;p12"/>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a:t>
            </a:r>
            <a:r>
              <a:rPr lang="tr-TR" sz="4000">
                <a:solidFill>
                  <a:srgbClr val="741B47"/>
                </a:solidFill>
                <a:latin typeface="Raleway Medium"/>
                <a:ea typeface="Raleway Medium"/>
                <a:cs typeface="Raleway Medium"/>
                <a:sym typeface="Raleway Medium"/>
              </a:rPr>
              <a:t>s</a:t>
            </a:r>
            <a:endParaRPr sz="4000">
              <a:solidFill>
                <a:srgbClr val="419DD3"/>
              </a:solidFill>
              <a:latin typeface="Raleway Medium"/>
              <a:ea typeface="Raleway Medium"/>
              <a:cs typeface="Raleway Medium"/>
              <a:sym typeface="Raleway Medium"/>
            </a:endParaRPr>
          </a:p>
        </p:txBody>
      </p:sp>
      <p:sp>
        <p:nvSpPr>
          <p:cNvPr id="354" name="Google Shape;354;p12"/>
          <p:cNvSpPr txBox="1"/>
          <p:nvPr>
            <p:ph idx="4294967295" type="subTitle"/>
          </p:nvPr>
        </p:nvSpPr>
        <p:spPr>
          <a:xfrm>
            <a:off x="115975" y="847700"/>
            <a:ext cx="8783100" cy="10422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Interactive question :</a:t>
            </a:r>
            <a:endParaRPr b="0" i="0" sz="2400" u="none" cap="none" strike="noStrike">
              <a:solidFill>
                <a:srgbClr val="434343"/>
              </a:solidFill>
              <a:latin typeface="Montserrat"/>
              <a:ea typeface="Montserrat"/>
              <a:cs typeface="Montserrat"/>
              <a:sym typeface="Montserrat"/>
            </a:endParaRPr>
          </a:p>
        </p:txBody>
      </p:sp>
      <p:pic>
        <p:nvPicPr>
          <p:cNvPr id="355" name="Google Shape;355;p12"/>
          <p:cNvPicPr preferRelativeResize="0"/>
          <p:nvPr/>
        </p:nvPicPr>
        <p:blipFill>
          <a:blip r:embed="rId3">
            <a:alphaModFix/>
          </a:blip>
          <a:stretch>
            <a:fillRect/>
          </a:stretch>
        </p:blipFill>
        <p:spPr>
          <a:xfrm>
            <a:off x="0" y="1663358"/>
            <a:ext cx="9143999" cy="1664383"/>
          </a:xfrm>
          <a:prstGeom prst="rect">
            <a:avLst/>
          </a:prstGeom>
          <a:noFill/>
          <a:ln>
            <a:noFill/>
          </a:ln>
        </p:spPr>
      </p:pic>
      <p:sp>
        <p:nvSpPr>
          <p:cNvPr id="356" name="Google Shape;356;p12">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57"/>
          <p:cNvSpPr txBox="1"/>
          <p:nvPr>
            <p:ph type="ctrTitle"/>
          </p:nvPr>
        </p:nvSpPr>
        <p:spPr>
          <a:xfrm>
            <a:off x="933450" y="20193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String Formatting with </a:t>
            </a:r>
            <a:r>
              <a:rPr b="1" lang="tr-TR" sz="4000">
                <a:solidFill>
                  <a:srgbClr val="434343"/>
                </a:solidFill>
                <a:highlight>
                  <a:srgbClr val="EFEFEF"/>
                </a:highlight>
                <a:latin typeface="Consolas"/>
                <a:ea typeface="Consolas"/>
                <a:cs typeface="Consolas"/>
                <a:sym typeface="Consolas"/>
              </a:rPr>
              <a:t>string.format()</a:t>
            </a:r>
            <a:r>
              <a:rPr lang="tr-TR" sz="4000">
                <a:solidFill>
                  <a:srgbClr val="741B47"/>
                </a:solidFill>
                <a:latin typeface="Raleway Medium"/>
                <a:ea typeface="Raleway Medium"/>
                <a:cs typeface="Raleway Medium"/>
                <a:sym typeface="Raleway Medium"/>
              </a:rPr>
              <a:t> Method</a:t>
            </a:r>
            <a:endParaRPr>
              <a:solidFill>
                <a:srgbClr val="409CD1"/>
              </a:solidFill>
            </a:endParaRPr>
          </a:p>
        </p:txBody>
      </p:sp>
      <p:sp>
        <p:nvSpPr>
          <p:cNvPr id="1041" name="Google Shape;1041;p57"/>
          <p:cNvSpPr txBox="1"/>
          <p:nvPr>
            <p:ph type="ctrTitle"/>
          </p:nvPr>
        </p:nvSpPr>
        <p:spPr>
          <a:xfrm>
            <a:off x="2177400" y="228100"/>
            <a:ext cx="4360500" cy="979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4800"/>
              <a:buNone/>
            </a:pPr>
            <a:r>
              <a:rPr b="1" lang="tr-TR" sz="4000">
                <a:solidFill>
                  <a:srgbClr val="741B47"/>
                </a:solidFill>
                <a:latin typeface="Raleway"/>
                <a:ea typeface="Raleway"/>
                <a:cs typeface="Raleway"/>
                <a:sym typeface="Raleway"/>
              </a:rPr>
              <a:t>String Formatting </a:t>
            </a:r>
            <a:endParaRPr b="1">
              <a:solidFill>
                <a:srgbClr val="409CD1"/>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58"/>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47" name="Google Shape;1047;p58"/>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2800">
                <a:solidFill>
                  <a:srgbClr val="741B47"/>
                </a:solidFill>
                <a:latin typeface="Raleway Medium"/>
                <a:ea typeface="Raleway Medium"/>
                <a:cs typeface="Raleway Medium"/>
                <a:sym typeface="Raleway Medium"/>
              </a:rPr>
              <a:t>String Formatting with </a:t>
            </a:r>
            <a:r>
              <a:rPr b="1" lang="tr-TR" sz="2800">
                <a:solidFill>
                  <a:srgbClr val="434343"/>
                </a:solidFill>
                <a:highlight>
                  <a:srgbClr val="EFEFEF"/>
                </a:highlight>
                <a:latin typeface="Consolas"/>
                <a:ea typeface="Consolas"/>
                <a:cs typeface="Consolas"/>
                <a:sym typeface="Consolas"/>
              </a:rPr>
              <a:t>string.format()</a:t>
            </a:r>
            <a:r>
              <a:rPr lang="tr-TR" sz="2800">
                <a:solidFill>
                  <a:srgbClr val="741B47"/>
                </a:solidFill>
                <a:latin typeface="Raleway Medium"/>
                <a:ea typeface="Raleway Medium"/>
                <a:cs typeface="Raleway Medium"/>
                <a:sym typeface="Raleway Medium"/>
              </a:rPr>
              <a:t> Method</a:t>
            </a:r>
            <a:endParaRPr sz="2800">
              <a:solidFill>
                <a:srgbClr val="741B47"/>
              </a:solidFill>
              <a:latin typeface="Raleway Medium"/>
              <a:ea typeface="Raleway Medium"/>
              <a:cs typeface="Raleway Medium"/>
              <a:sym typeface="Raleway Medium"/>
            </a:endParaRPr>
          </a:p>
        </p:txBody>
      </p:sp>
      <p:sp>
        <p:nvSpPr>
          <p:cNvPr id="1048" name="Google Shape;1048;p58"/>
          <p:cNvSpPr txBox="1"/>
          <p:nvPr>
            <p:ph idx="4294967295" type="subTitle"/>
          </p:nvPr>
        </p:nvSpPr>
        <p:spPr>
          <a:xfrm>
            <a:off x="299525" y="800100"/>
            <a:ext cx="8577000" cy="1161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formula syntax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sp>
        <p:nvSpPr>
          <p:cNvPr id="1049" name="Google Shape;1049;p58"/>
          <p:cNvSpPr txBox="1"/>
          <p:nvPr/>
        </p:nvSpPr>
        <p:spPr>
          <a:xfrm>
            <a:off x="0" y="1996450"/>
            <a:ext cx="9144000" cy="8652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600">
                <a:solidFill>
                  <a:srgbClr val="FF0000"/>
                </a:solidFill>
                <a:latin typeface="Consolas"/>
                <a:ea typeface="Consolas"/>
                <a:cs typeface="Consolas"/>
                <a:sym typeface="Consolas"/>
              </a:rPr>
              <a:t>'string {} string {} string'</a:t>
            </a:r>
            <a:r>
              <a:rPr lang="tr-TR" sz="2600">
                <a:solidFill>
                  <a:srgbClr val="434343"/>
                </a:solidFill>
                <a:latin typeface="Consolas"/>
                <a:ea typeface="Consolas"/>
                <a:cs typeface="Consolas"/>
                <a:sym typeface="Consolas"/>
              </a:rPr>
              <a:t>.</a:t>
            </a:r>
            <a:r>
              <a:rPr lang="tr-TR" sz="2600">
                <a:solidFill>
                  <a:srgbClr val="FF00FF"/>
                </a:solidFill>
                <a:latin typeface="Consolas"/>
                <a:ea typeface="Consolas"/>
                <a:cs typeface="Consolas"/>
                <a:sym typeface="Consolas"/>
              </a:rPr>
              <a:t>format</a:t>
            </a:r>
            <a:r>
              <a:rPr lang="tr-TR" sz="2600">
                <a:solidFill>
                  <a:srgbClr val="434343"/>
                </a:solidFill>
                <a:latin typeface="Consolas"/>
                <a:ea typeface="Consolas"/>
                <a:cs typeface="Consolas"/>
                <a:sym typeface="Consolas"/>
              </a:rPr>
              <a:t>(data1, data2)</a:t>
            </a:r>
            <a:endParaRPr b="0" i="0" sz="2600" u="none" cap="none" strike="noStrike">
              <a:solidFill>
                <a:srgbClr val="434343"/>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59"/>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55" name="Google Shape;1055;p59"/>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2800">
                <a:solidFill>
                  <a:srgbClr val="741B47"/>
                </a:solidFill>
                <a:latin typeface="Raleway Medium"/>
                <a:ea typeface="Raleway Medium"/>
                <a:cs typeface="Raleway Medium"/>
                <a:sym typeface="Raleway Medium"/>
              </a:rPr>
              <a:t>String Formatting with </a:t>
            </a:r>
            <a:r>
              <a:rPr b="1" lang="tr-TR" sz="2800">
                <a:solidFill>
                  <a:srgbClr val="434343"/>
                </a:solidFill>
                <a:highlight>
                  <a:srgbClr val="EFEFEF"/>
                </a:highlight>
                <a:latin typeface="Consolas"/>
                <a:ea typeface="Consolas"/>
                <a:cs typeface="Consolas"/>
                <a:sym typeface="Consolas"/>
              </a:rPr>
              <a:t>string.format()</a:t>
            </a:r>
            <a:r>
              <a:rPr lang="tr-TR" sz="2800">
                <a:solidFill>
                  <a:srgbClr val="741B47"/>
                </a:solidFill>
                <a:latin typeface="Raleway Medium"/>
                <a:ea typeface="Raleway Medium"/>
                <a:cs typeface="Raleway Medium"/>
                <a:sym typeface="Raleway Medium"/>
              </a:rPr>
              <a:t> Method</a:t>
            </a:r>
            <a:endParaRPr sz="2800">
              <a:solidFill>
                <a:srgbClr val="741B47"/>
              </a:solidFill>
              <a:latin typeface="Raleway Medium"/>
              <a:ea typeface="Raleway Medium"/>
              <a:cs typeface="Raleway Medium"/>
              <a:sym typeface="Raleway Medium"/>
            </a:endParaRPr>
          </a:p>
        </p:txBody>
      </p:sp>
      <p:sp>
        <p:nvSpPr>
          <p:cNvPr id="1056" name="Google Shape;1056;p59"/>
          <p:cNvSpPr txBox="1"/>
          <p:nvPr>
            <p:ph idx="4294967295" type="subTitle"/>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Take a look at the example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pic>
        <p:nvPicPr>
          <p:cNvPr id="1057" name="Google Shape;1057;p59"/>
          <p:cNvPicPr preferRelativeResize="0"/>
          <p:nvPr/>
        </p:nvPicPr>
        <p:blipFill>
          <a:blip r:embed="rId3">
            <a:alphaModFix/>
          </a:blip>
          <a:stretch>
            <a:fillRect/>
          </a:stretch>
        </p:blipFill>
        <p:spPr>
          <a:xfrm>
            <a:off x="152400" y="1632600"/>
            <a:ext cx="8839198" cy="10933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60"/>
          <p:cNvSpPr txBox="1"/>
          <p:nvPr>
            <p:ph type="ctrTitle"/>
          </p:nvPr>
        </p:nvSpPr>
        <p:spPr>
          <a:xfrm>
            <a:off x="933450" y="2019300"/>
            <a:ext cx="6848400" cy="9798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String Formatting with </a:t>
            </a:r>
            <a:r>
              <a:rPr b="1" lang="tr-TR" sz="4000">
                <a:solidFill>
                  <a:srgbClr val="434343"/>
                </a:solidFill>
                <a:highlight>
                  <a:srgbClr val="EFEFEF"/>
                </a:highlight>
                <a:latin typeface="Consolas"/>
                <a:ea typeface="Consolas"/>
                <a:cs typeface="Consolas"/>
                <a:sym typeface="Consolas"/>
              </a:rPr>
              <a:t>f-string</a:t>
            </a:r>
            <a:endParaRPr>
              <a:solidFill>
                <a:srgbClr val="409CD1"/>
              </a:solidFill>
            </a:endParaRPr>
          </a:p>
        </p:txBody>
      </p:sp>
      <p:sp>
        <p:nvSpPr>
          <p:cNvPr id="1063" name="Google Shape;1063;p60"/>
          <p:cNvSpPr txBox="1"/>
          <p:nvPr>
            <p:ph type="ctrTitle"/>
          </p:nvPr>
        </p:nvSpPr>
        <p:spPr>
          <a:xfrm>
            <a:off x="2177400" y="228100"/>
            <a:ext cx="4360500" cy="9798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SzPts val="4800"/>
              <a:buNone/>
            </a:pPr>
            <a:r>
              <a:rPr b="1" lang="tr-TR" sz="4000">
                <a:solidFill>
                  <a:srgbClr val="741B47"/>
                </a:solidFill>
                <a:latin typeface="Raleway"/>
                <a:ea typeface="Raleway"/>
                <a:cs typeface="Raleway"/>
                <a:sym typeface="Raleway"/>
              </a:rPr>
              <a:t>String Formatting </a:t>
            </a:r>
            <a:endParaRPr b="1">
              <a:solidFill>
                <a:srgbClr val="409CD1"/>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61"/>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69" name="Google Shape;1069;p61"/>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070" name="Google Shape;1070;p61"/>
          <p:cNvSpPr txBox="1"/>
          <p:nvPr>
            <p:ph idx="4294967295" type="subTitle"/>
          </p:nvPr>
        </p:nvSpPr>
        <p:spPr>
          <a:xfrm>
            <a:off x="299525" y="495300"/>
            <a:ext cx="8577000" cy="3355200"/>
          </a:xfrm>
          <a:prstGeom prst="rect">
            <a:avLst/>
          </a:prstGeom>
          <a:noFill/>
          <a:ln>
            <a:noFill/>
          </a:ln>
        </p:spPr>
        <p:txBody>
          <a:bodyPr anchorCtr="0" anchor="t" bIns="0" lIns="0" spcFirstLastPara="1" rIns="0" wrap="square" tIns="0">
            <a:noAutofit/>
          </a:bodyPr>
          <a:lstStyle/>
          <a:p>
            <a:pPr indent="0" lvl="0" marL="0" marR="0" rtl="0" algn="just">
              <a:lnSpc>
                <a:spcPct val="110000"/>
              </a:lnSpc>
              <a:spcBef>
                <a:spcPts val="600"/>
              </a:spcBef>
              <a:spcAft>
                <a:spcPts val="0"/>
              </a:spcAft>
              <a:buNone/>
            </a:pPr>
            <a:r>
              <a:t/>
            </a:r>
            <a:endParaRPr sz="2400">
              <a:solidFill>
                <a:srgbClr val="434343"/>
              </a:solidFill>
              <a:latin typeface="Montserrat Light"/>
              <a:ea typeface="Montserrat Light"/>
              <a:cs typeface="Montserrat Light"/>
              <a:sym typeface="Montserrat Light"/>
            </a:endParaRPr>
          </a:p>
          <a:p>
            <a:pPr indent="-406400" lvl="0" marL="457200" rtl="0" algn="just">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formula syntax </a:t>
            </a:r>
            <a:r>
              <a:rPr lang="tr-TR" sz="3300">
                <a:solidFill>
                  <a:srgbClr val="434343"/>
                </a:solidFill>
                <a:latin typeface="Montserrat Light"/>
                <a:ea typeface="Montserrat Light"/>
                <a:cs typeface="Montserrat Light"/>
                <a:sym typeface="Montserrat Light"/>
              </a:rPr>
              <a:t>👇</a:t>
            </a:r>
            <a:endParaRPr sz="2400">
              <a:solidFill>
                <a:srgbClr val="434343"/>
              </a:solidFill>
              <a:latin typeface="Montserrat Light"/>
              <a:ea typeface="Montserrat Light"/>
              <a:cs typeface="Montserrat Light"/>
              <a:sym typeface="Montserrat Light"/>
            </a:endParaRPr>
          </a:p>
        </p:txBody>
      </p:sp>
      <p:sp>
        <p:nvSpPr>
          <p:cNvPr id="1071" name="Google Shape;1071;p61"/>
          <p:cNvSpPr txBox="1"/>
          <p:nvPr/>
        </p:nvSpPr>
        <p:spPr>
          <a:xfrm>
            <a:off x="0" y="2225050"/>
            <a:ext cx="9144000" cy="8652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tr-TR" sz="2600">
                <a:solidFill>
                  <a:srgbClr val="434343"/>
                </a:solidFill>
                <a:latin typeface="Consolas"/>
                <a:ea typeface="Consolas"/>
                <a:cs typeface="Consolas"/>
                <a:sym typeface="Consolas"/>
              </a:rPr>
              <a:t>f</a:t>
            </a:r>
            <a:r>
              <a:rPr lang="tr-TR" sz="2600">
                <a:solidFill>
                  <a:srgbClr val="FF0000"/>
                </a:solidFill>
                <a:latin typeface="Consolas"/>
                <a:ea typeface="Consolas"/>
                <a:cs typeface="Consolas"/>
                <a:sym typeface="Consolas"/>
              </a:rPr>
              <a:t>'string {variable1} string {variable2} string'</a:t>
            </a:r>
            <a:endParaRPr b="0" i="0" sz="2600" u="none" cap="none" strike="noStrike">
              <a:solidFill>
                <a:srgbClr val="434343"/>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62"/>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77" name="Google Shape;1077;p62"/>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078" name="Google Shape;1078;p62"/>
          <p:cNvSpPr txBox="1"/>
          <p:nvPr>
            <p:ph idx="4294967295" type="subTitle"/>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Take a look at the example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pic>
        <p:nvPicPr>
          <p:cNvPr id="1079" name="Google Shape;1079;p62"/>
          <p:cNvPicPr preferRelativeResize="0"/>
          <p:nvPr/>
        </p:nvPicPr>
        <p:blipFill>
          <a:blip r:embed="rId3">
            <a:alphaModFix/>
          </a:blip>
          <a:stretch>
            <a:fillRect/>
          </a:stretch>
        </p:blipFill>
        <p:spPr>
          <a:xfrm>
            <a:off x="152400" y="1632600"/>
            <a:ext cx="8839202" cy="142372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63"/>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85" name="Google Shape;1085;p63"/>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086" name="Google Shape;1086;p63"/>
          <p:cNvSpPr txBox="1"/>
          <p:nvPr>
            <p:ph idx="4294967295" type="subTitle"/>
          </p:nvPr>
        </p:nvSpPr>
        <p:spPr>
          <a:xfrm>
            <a:off x="299525" y="800100"/>
            <a:ext cx="8577000" cy="6801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Take a look at the example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pic>
        <p:nvPicPr>
          <p:cNvPr id="1087" name="Google Shape;1087;p63"/>
          <p:cNvPicPr preferRelativeResize="0"/>
          <p:nvPr/>
        </p:nvPicPr>
        <p:blipFill>
          <a:blip r:embed="rId3">
            <a:alphaModFix/>
          </a:blip>
          <a:stretch>
            <a:fillRect/>
          </a:stretch>
        </p:blipFill>
        <p:spPr>
          <a:xfrm>
            <a:off x="152400" y="1632600"/>
            <a:ext cx="8839202" cy="1423723"/>
          </a:xfrm>
          <a:prstGeom prst="rect">
            <a:avLst/>
          </a:prstGeom>
          <a:noFill/>
          <a:ln>
            <a:noFill/>
          </a:ln>
        </p:spPr>
      </p:pic>
      <p:pic>
        <p:nvPicPr>
          <p:cNvPr id="1088" name="Google Shape;1088;p63"/>
          <p:cNvPicPr preferRelativeResize="0"/>
          <p:nvPr/>
        </p:nvPicPr>
        <p:blipFill>
          <a:blip r:embed="rId4">
            <a:alphaModFix/>
          </a:blip>
          <a:stretch>
            <a:fillRect/>
          </a:stretch>
        </p:blipFill>
        <p:spPr>
          <a:xfrm>
            <a:off x="152400" y="3208723"/>
            <a:ext cx="8839202" cy="52744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4"/>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094" name="Google Shape;1094;p64"/>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095" name="Google Shape;1095;p64"/>
          <p:cNvSpPr txBox="1"/>
          <p:nvPr>
            <p:ph idx="4294967295" type="subTitle"/>
          </p:nvPr>
        </p:nvSpPr>
        <p:spPr>
          <a:xfrm>
            <a:off x="299525" y="495300"/>
            <a:ext cx="8577000" cy="12237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You can use all valid expressions, variables, and even methods in curly braces.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pic>
        <p:nvPicPr>
          <p:cNvPr id="1096" name="Google Shape;1096;p64"/>
          <p:cNvPicPr preferRelativeResize="0"/>
          <p:nvPr/>
        </p:nvPicPr>
        <p:blipFill>
          <a:blip r:embed="rId3">
            <a:alphaModFix/>
          </a:blip>
          <a:stretch>
            <a:fillRect/>
          </a:stretch>
        </p:blipFill>
        <p:spPr>
          <a:xfrm>
            <a:off x="152400" y="1871400"/>
            <a:ext cx="8839200" cy="1150208"/>
          </a:xfrm>
          <a:prstGeom prst="rect">
            <a:avLst/>
          </a:prstGeom>
          <a:noFill/>
          <a:ln>
            <a:noFill/>
          </a:ln>
        </p:spPr>
      </p:pic>
      <p:sp>
        <p:nvSpPr>
          <p:cNvPr id="1097" name="Google Shape;1097;p64">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5"/>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03" name="Google Shape;1103;p65"/>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104" name="Google Shape;1104;p65"/>
          <p:cNvSpPr txBox="1"/>
          <p:nvPr>
            <p:ph idx="4294967295" type="subTitle"/>
          </p:nvPr>
        </p:nvSpPr>
        <p:spPr>
          <a:xfrm>
            <a:off x="299525" y="495300"/>
            <a:ext cx="8577000" cy="12237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You can use all valid expressions, variables, and even methods in curly braces. </a:t>
            </a:r>
            <a:r>
              <a:rPr lang="tr-TR" sz="3300">
                <a:solidFill>
                  <a:srgbClr val="434343"/>
                </a:solidFill>
                <a:latin typeface="Montserrat Light"/>
                <a:ea typeface="Montserrat Light"/>
                <a:cs typeface="Montserrat Light"/>
                <a:sym typeface="Montserrat Light"/>
              </a:rPr>
              <a:t>👇</a:t>
            </a:r>
            <a:endParaRPr sz="3300">
              <a:solidFill>
                <a:srgbClr val="434343"/>
              </a:solidFill>
              <a:latin typeface="Montserrat Light"/>
              <a:ea typeface="Montserrat Light"/>
              <a:cs typeface="Montserrat Light"/>
              <a:sym typeface="Montserrat Light"/>
            </a:endParaRPr>
          </a:p>
        </p:txBody>
      </p:sp>
      <p:pic>
        <p:nvPicPr>
          <p:cNvPr id="1105" name="Google Shape;1105;p65"/>
          <p:cNvPicPr preferRelativeResize="0"/>
          <p:nvPr/>
        </p:nvPicPr>
        <p:blipFill>
          <a:blip r:embed="rId3">
            <a:alphaModFix/>
          </a:blip>
          <a:stretch>
            <a:fillRect/>
          </a:stretch>
        </p:blipFill>
        <p:spPr>
          <a:xfrm>
            <a:off x="152400" y="3318991"/>
            <a:ext cx="8839199" cy="1062792"/>
          </a:xfrm>
          <a:prstGeom prst="rect">
            <a:avLst/>
          </a:prstGeom>
          <a:noFill/>
          <a:ln>
            <a:noFill/>
          </a:ln>
        </p:spPr>
      </p:pic>
      <p:pic>
        <p:nvPicPr>
          <p:cNvPr id="1106" name="Google Shape;1106;p65"/>
          <p:cNvPicPr preferRelativeResize="0"/>
          <p:nvPr/>
        </p:nvPicPr>
        <p:blipFill>
          <a:blip r:embed="rId4">
            <a:alphaModFix/>
          </a:blip>
          <a:stretch>
            <a:fillRect/>
          </a:stretch>
        </p:blipFill>
        <p:spPr>
          <a:xfrm>
            <a:off x="152400" y="1871400"/>
            <a:ext cx="8839200" cy="115020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66"/>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12" name="Google Shape;1112;p66"/>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113" name="Google Shape;1113;p66"/>
          <p:cNvSpPr txBox="1"/>
          <p:nvPr>
            <p:ph idx="4294967295" type="subTitle"/>
          </p:nvPr>
        </p:nvSpPr>
        <p:spPr>
          <a:xfrm>
            <a:off x="299525" y="495300"/>
            <a:ext cx="8577000" cy="20214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073763"/>
              </a:buClr>
              <a:buSzPts val="2800"/>
              <a:buFont typeface="Montserrat"/>
              <a:buChar char="▸"/>
            </a:pPr>
            <a:r>
              <a:rPr b="1" lang="tr-TR" sz="2400">
                <a:solidFill>
                  <a:srgbClr val="073763"/>
                </a:solidFill>
                <a:latin typeface="Montserrat"/>
                <a:ea typeface="Montserrat"/>
                <a:cs typeface="Montserrat"/>
                <a:sym typeface="Montserrat"/>
              </a:rPr>
              <a:t>Task :</a:t>
            </a:r>
            <a:endParaRPr b="1" sz="2400">
              <a:solidFill>
                <a:srgbClr val="073763"/>
              </a:solidFill>
              <a:latin typeface="Montserrat"/>
              <a:ea typeface="Montserrat"/>
              <a:cs typeface="Montserrat"/>
              <a:sym typeface="Montserrat"/>
            </a:endParaRPr>
          </a:p>
          <a:p>
            <a:pPr indent="-381000" lvl="1" marL="914400" marR="0" rtl="0" algn="just">
              <a:lnSpc>
                <a:spcPct val="110000"/>
              </a:lnSpc>
              <a:spcBef>
                <a:spcPts val="600"/>
              </a:spcBef>
              <a:spcAft>
                <a:spcPts val="0"/>
              </a:spcAft>
              <a:buClr>
                <a:srgbClr val="434343"/>
              </a:buClr>
              <a:buSzPts val="2400"/>
              <a:buFont typeface="Montserrat Light"/>
              <a:buChar char="▹"/>
            </a:pPr>
            <a:r>
              <a:rPr lang="tr-TR" sz="2400">
                <a:solidFill>
                  <a:srgbClr val="434343"/>
                </a:solidFill>
                <a:latin typeface="Montserrat Light"/>
                <a:ea typeface="Montserrat Light"/>
                <a:cs typeface="Montserrat Light"/>
                <a:sym typeface="Montserrat Light"/>
              </a:rPr>
              <a:t>Type a Python code to get the output of “</a:t>
            </a:r>
            <a:r>
              <a:rPr lang="tr-TR" sz="2400">
                <a:solidFill>
                  <a:srgbClr val="073763"/>
                </a:solidFill>
                <a:latin typeface="Consolas"/>
                <a:ea typeface="Consolas"/>
                <a:cs typeface="Consolas"/>
                <a:sym typeface="Consolas"/>
              </a:rPr>
              <a:t>My name is Mariam</a:t>
            </a:r>
            <a:r>
              <a:rPr lang="tr-TR" sz="2400">
                <a:solidFill>
                  <a:srgbClr val="434343"/>
                </a:solidFill>
                <a:latin typeface="Montserrat Light"/>
                <a:ea typeface="Montserrat Light"/>
                <a:cs typeface="Montserrat Light"/>
                <a:sym typeface="Montserrat Light"/>
              </a:rPr>
              <a:t>”, using </a:t>
            </a:r>
            <a:r>
              <a:rPr lang="tr-TR" sz="2400">
                <a:solidFill>
                  <a:srgbClr val="434343"/>
                </a:solidFill>
                <a:highlight>
                  <a:srgbClr val="EFEFEF"/>
                </a:highlight>
                <a:latin typeface="Consolas"/>
                <a:ea typeface="Consolas"/>
                <a:cs typeface="Consolas"/>
                <a:sym typeface="Consolas"/>
              </a:rPr>
              <a:t>.capitalize()</a:t>
            </a:r>
            <a:r>
              <a:rPr lang="tr-TR" sz="2400">
                <a:solidFill>
                  <a:srgbClr val="434343"/>
                </a:solidFill>
                <a:latin typeface="Montserrat Light"/>
                <a:ea typeface="Montserrat Light"/>
                <a:cs typeface="Montserrat Light"/>
                <a:sym typeface="Montserrat Light"/>
              </a:rPr>
              <a:t> and </a:t>
            </a:r>
            <a:r>
              <a:rPr lang="tr-TR" sz="2400">
                <a:solidFill>
                  <a:srgbClr val="434343"/>
                </a:solidFill>
                <a:highlight>
                  <a:srgbClr val="EFEFEF"/>
                </a:highlight>
                <a:latin typeface="Consolas"/>
                <a:ea typeface="Consolas"/>
                <a:cs typeface="Consolas"/>
                <a:sym typeface="Consolas"/>
              </a:rPr>
              <a:t>f-string</a:t>
            </a:r>
            <a:r>
              <a:rPr lang="tr-TR" sz="2400">
                <a:solidFill>
                  <a:srgbClr val="434343"/>
                </a:solidFill>
                <a:latin typeface="Montserrat Light"/>
                <a:ea typeface="Montserrat Light"/>
                <a:cs typeface="Montserrat Light"/>
                <a:sym typeface="Montserrat Light"/>
              </a:rPr>
              <a:t> methods with the </a:t>
            </a:r>
            <a:r>
              <a:rPr lang="tr-TR" sz="2400">
                <a:solidFill>
                  <a:srgbClr val="434343"/>
                </a:solidFill>
                <a:highlight>
                  <a:srgbClr val="EFEFEF"/>
                </a:highlight>
                <a:latin typeface="Consolas"/>
                <a:ea typeface="Consolas"/>
                <a:cs typeface="Consolas"/>
                <a:sym typeface="Consolas"/>
              </a:rPr>
              <a:t>name</a:t>
            </a:r>
            <a:r>
              <a:rPr lang="tr-TR" sz="2400">
                <a:solidFill>
                  <a:srgbClr val="434343"/>
                </a:solidFill>
                <a:latin typeface="Montserrat Light"/>
                <a:ea typeface="Montserrat Light"/>
                <a:cs typeface="Montserrat Light"/>
                <a:sym typeface="Montserrat Light"/>
              </a:rPr>
              <a:t> variable below.</a:t>
            </a:r>
            <a:endParaRPr sz="2400">
              <a:solidFill>
                <a:srgbClr val="434343"/>
              </a:solidFill>
              <a:latin typeface="Montserrat Light"/>
              <a:ea typeface="Montserrat Light"/>
              <a:cs typeface="Montserrat Light"/>
              <a:sym typeface="Montserrat Light"/>
            </a:endParaRPr>
          </a:p>
        </p:txBody>
      </p:sp>
      <p:sp>
        <p:nvSpPr>
          <p:cNvPr id="1114" name="Google Shape;1114;p66"/>
          <p:cNvSpPr txBox="1"/>
          <p:nvPr/>
        </p:nvSpPr>
        <p:spPr>
          <a:xfrm>
            <a:off x="224125" y="2619750"/>
            <a:ext cx="8829000" cy="7023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solidFill>
                  <a:srgbClr val="434343"/>
                </a:solidFill>
                <a:latin typeface="Consolas"/>
                <a:ea typeface="Consolas"/>
                <a:cs typeface="Consolas"/>
                <a:sym typeface="Consolas"/>
              </a:rPr>
              <a:t>name = </a:t>
            </a:r>
            <a:r>
              <a:rPr lang="tr-TR" sz="1800">
                <a:solidFill>
                  <a:srgbClr val="FF0000"/>
                </a:solidFill>
                <a:latin typeface="Consolas"/>
                <a:ea typeface="Consolas"/>
                <a:cs typeface="Consolas"/>
                <a:sym typeface="Consolas"/>
              </a:rPr>
              <a:t>"MARIAM"</a:t>
            </a:r>
            <a:endParaRPr sz="1800">
              <a:solidFill>
                <a:srgbClr val="434343"/>
              </a:solidFill>
              <a:latin typeface="Consolas"/>
              <a:ea typeface="Consolas"/>
              <a:cs typeface="Consolas"/>
              <a:sym typeface="Consolas"/>
            </a:endParaRPr>
          </a:p>
        </p:txBody>
      </p:sp>
      <p:sp>
        <p:nvSpPr>
          <p:cNvPr id="1115" name="Google Shape;1115;p66"/>
          <p:cNvSpPr/>
          <p:nvPr/>
        </p:nvSpPr>
        <p:spPr>
          <a:xfrm>
            <a:off x="1569400" y="4410400"/>
            <a:ext cx="5998800" cy="3054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a:t>You’re familiar with </a:t>
            </a:r>
            <a:r>
              <a:rPr lang="tr-TR">
                <a:highlight>
                  <a:srgbClr val="EFEFEF"/>
                </a:highlight>
                <a:latin typeface="Consolas"/>
                <a:ea typeface="Consolas"/>
                <a:cs typeface="Consolas"/>
                <a:sym typeface="Consolas"/>
              </a:rPr>
              <a:t>.capitalize()</a:t>
            </a:r>
            <a:r>
              <a:rPr lang="tr-TR"/>
              <a:t> method from </a:t>
            </a:r>
            <a:r>
              <a:rPr b="1" lang="tr-TR"/>
              <a:t>pre-class</a:t>
            </a:r>
            <a:r>
              <a:rPr lang="tr-TR"/>
              <a:t> materials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62" name="Google Shape;362;p13"/>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4000">
              <a:solidFill>
                <a:srgbClr val="419DD3"/>
              </a:solidFill>
              <a:latin typeface="Raleway Medium"/>
              <a:ea typeface="Raleway Medium"/>
              <a:cs typeface="Raleway Medium"/>
              <a:sym typeface="Raleway Medium"/>
            </a:endParaRPr>
          </a:p>
        </p:txBody>
      </p:sp>
      <p:sp>
        <p:nvSpPr>
          <p:cNvPr id="363" name="Google Shape;363;p13"/>
          <p:cNvSpPr txBox="1"/>
          <p:nvPr>
            <p:ph idx="4294967295" type="subTitle"/>
          </p:nvPr>
        </p:nvSpPr>
        <p:spPr>
          <a:xfrm>
            <a:off x="115975" y="847700"/>
            <a:ext cx="8783100" cy="10422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The output :</a:t>
            </a:r>
            <a:endParaRPr b="0" i="0" sz="2400" u="none" cap="none" strike="noStrike">
              <a:solidFill>
                <a:srgbClr val="434343"/>
              </a:solidFill>
              <a:latin typeface="Montserrat"/>
              <a:ea typeface="Montserrat"/>
              <a:cs typeface="Montserrat"/>
              <a:sym typeface="Montserrat"/>
            </a:endParaRPr>
          </a:p>
        </p:txBody>
      </p:sp>
      <p:sp>
        <p:nvSpPr>
          <p:cNvPr id="364" name="Google Shape;364;p13"/>
          <p:cNvSpPr txBox="1"/>
          <p:nvPr/>
        </p:nvSpPr>
        <p:spPr>
          <a:xfrm>
            <a:off x="39775" y="3451700"/>
            <a:ext cx="9066300" cy="1645500"/>
          </a:xfrm>
          <a:prstGeom prst="rect">
            <a:avLst/>
          </a:prstGeom>
          <a:solidFill>
            <a:srgbClr val="99999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4</a:t>
            </a:r>
            <a:endParaRPr b="1" sz="13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15.0</a:t>
            </a:r>
            <a:endParaRPr b="1" sz="13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11 - 7</a:t>
            </a:r>
            <a:endParaRPr b="1" sz="13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Traceback (most recent call last):</a:t>
            </a:r>
            <a:endParaRPr b="1" sz="13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  File "code.py", line 5, in &lt;module&gt;</a:t>
            </a:r>
            <a:endParaRPr b="1" sz="13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    print('4'+ 4)</a:t>
            </a:r>
            <a:endParaRPr b="1" sz="1300">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latin typeface="Consolas"/>
                <a:ea typeface="Consolas"/>
                <a:cs typeface="Consolas"/>
                <a:sym typeface="Consolas"/>
              </a:rPr>
              <a:t>TypeError: can only concatenate str (not "int") to str</a:t>
            </a:r>
            <a:endParaRPr b="1" sz="1300">
              <a:latin typeface="Consolas"/>
              <a:ea typeface="Consolas"/>
              <a:cs typeface="Consolas"/>
              <a:sym typeface="Consolas"/>
            </a:endParaRPr>
          </a:p>
        </p:txBody>
      </p:sp>
      <p:pic>
        <p:nvPicPr>
          <p:cNvPr id="365" name="Google Shape;365;p13"/>
          <p:cNvPicPr preferRelativeResize="0"/>
          <p:nvPr/>
        </p:nvPicPr>
        <p:blipFill>
          <a:blip r:embed="rId3">
            <a:alphaModFix/>
          </a:blip>
          <a:stretch>
            <a:fillRect/>
          </a:stretch>
        </p:blipFill>
        <p:spPr>
          <a:xfrm>
            <a:off x="0" y="1663358"/>
            <a:ext cx="9143999" cy="166438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67"/>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21" name="Google Shape;1121;p67"/>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122" name="Google Shape;1122;p67"/>
          <p:cNvSpPr txBox="1"/>
          <p:nvPr>
            <p:ph idx="4294967295" type="subTitle"/>
          </p:nvPr>
        </p:nvSpPr>
        <p:spPr>
          <a:xfrm>
            <a:off x="299525" y="723900"/>
            <a:ext cx="8577000" cy="909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code should be like :</a:t>
            </a:r>
            <a:endParaRPr sz="2400">
              <a:solidFill>
                <a:srgbClr val="434343"/>
              </a:solidFill>
              <a:latin typeface="Montserrat Light"/>
              <a:ea typeface="Montserrat Light"/>
              <a:cs typeface="Montserrat Light"/>
              <a:sym typeface="Montserrat Light"/>
            </a:endParaRPr>
          </a:p>
        </p:txBody>
      </p:sp>
      <p:pic>
        <p:nvPicPr>
          <p:cNvPr id="1123" name="Google Shape;1123;p67"/>
          <p:cNvPicPr preferRelativeResize="0"/>
          <p:nvPr/>
        </p:nvPicPr>
        <p:blipFill>
          <a:blip r:embed="rId3">
            <a:alphaModFix/>
          </a:blip>
          <a:stretch>
            <a:fillRect/>
          </a:stretch>
        </p:blipFill>
        <p:spPr>
          <a:xfrm>
            <a:off x="152400" y="2123475"/>
            <a:ext cx="8636604" cy="113468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68"/>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29" name="Google Shape;1129;p68"/>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130" name="Google Shape;1130;p68"/>
          <p:cNvSpPr txBox="1"/>
          <p:nvPr>
            <p:ph idx="4294967295" type="subTitle"/>
          </p:nvPr>
        </p:nvSpPr>
        <p:spPr>
          <a:xfrm>
            <a:off x="299525" y="495300"/>
            <a:ext cx="8577000" cy="23025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073763"/>
              </a:buClr>
              <a:buSzPts val="2800"/>
              <a:buFont typeface="Montserrat"/>
              <a:buChar char="▸"/>
            </a:pPr>
            <a:r>
              <a:rPr b="1" lang="tr-TR" sz="2400">
                <a:solidFill>
                  <a:srgbClr val="073763"/>
                </a:solidFill>
                <a:latin typeface="Montserrat"/>
                <a:ea typeface="Montserrat"/>
                <a:cs typeface="Montserrat"/>
                <a:sym typeface="Montserrat"/>
              </a:rPr>
              <a:t>Task :</a:t>
            </a:r>
            <a:endParaRPr b="1" sz="2400">
              <a:solidFill>
                <a:srgbClr val="073763"/>
              </a:solidFill>
              <a:latin typeface="Montserrat"/>
              <a:ea typeface="Montserrat"/>
              <a:cs typeface="Montserrat"/>
              <a:sym typeface="Montserrat"/>
            </a:endParaRPr>
          </a:p>
          <a:p>
            <a:pPr indent="-381000" lvl="1" marL="914400" marR="0" rtl="0" algn="just">
              <a:lnSpc>
                <a:spcPct val="110000"/>
              </a:lnSpc>
              <a:spcBef>
                <a:spcPts val="600"/>
              </a:spcBef>
              <a:spcAft>
                <a:spcPts val="0"/>
              </a:spcAft>
              <a:buClr>
                <a:srgbClr val="434343"/>
              </a:buClr>
              <a:buSzPts val="2400"/>
              <a:buFont typeface="Montserrat Light"/>
              <a:buChar char="▹"/>
            </a:pPr>
            <a:r>
              <a:rPr lang="tr-TR" sz="2400">
                <a:solidFill>
                  <a:srgbClr val="434343"/>
                </a:solidFill>
                <a:latin typeface="Montserrat Light"/>
                <a:ea typeface="Montserrat Light"/>
                <a:cs typeface="Montserrat Light"/>
                <a:sym typeface="Montserrat Light"/>
              </a:rPr>
              <a:t>Type a Python code to get the output of “</a:t>
            </a:r>
            <a:r>
              <a:rPr lang="tr-TR" sz="2400">
                <a:solidFill>
                  <a:srgbClr val="073763"/>
                </a:solidFill>
                <a:latin typeface="Consolas"/>
                <a:ea typeface="Consolas"/>
                <a:cs typeface="Consolas"/>
                <a:sym typeface="Consolas"/>
              </a:rPr>
              <a:t>Susan is a young lady and she is a student at the CLRWY IT university.</a:t>
            </a:r>
            <a:r>
              <a:rPr lang="tr-TR" sz="2400">
                <a:solidFill>
                  <a:srgbClr val="434343"/>
                </a:solidFill>
                <a:latin typeface="Montserrat Light"/>
                <a:ea typeface="Montserrat Light"/>
                <a:cs typeface="Montserrat Light"/>
                <a:sym typeface="Montserrat Light"/>
              </a:rPr>
              <a:t>”, using </a:t>
            </a:r>
            <a:r>
              <a:rPr lang="tr-TR" sz="2400">
                <a:solidFill>
                  <a:srgbClr val="434343"/>
                </a:solidFill>
                <a:highlight>
                  <a:srgbClr val="EFEFEF"/>
                </a:highlight>
                <a:latin typeface="Consolas"/>
                <a:ea typeface="Consolas"/>
                <a:cs typeface="Consolas"/>
                <a:sym typeface="Consolas"/>
              </a:rPr>
              <a:t>f-string</a:t>
            </a:r>
            <a:r>
              <a:rPr lang="tr-TR" sz="2400">
                <a:solidFill>
                  <a:srgbClr val="434343"/>
                </a:solidFill>
                <a:latin typeface="Montserrat Light"/>
                <a:ea typeface="Montserrat Light"/>
                <a:cs typeface="Montserrat Light"/>
                <a:sym typeface="Montserrat Light"/>
              </a:rPr>
              <a:t> in </a:t>
            </a:r>
            <a:r>
              <a:rPr i="1" lang="tr-TR" sz="2400">
                <a:solidFill>
                  <a:srgbClr val="073763"/>
                </a:solidFill>
                <a:latin typeface="Montserrat"/>
                <a:ea typeface="Montserrat"/>
                <a:cs typeface="Montserrat"/>
                <a:sym typeface="Montserrat"/>
              </a:rPr>
              <a:t>multiline</a:t>
            </a:r>
            <a:r>
              <a:rPr lang="tr-TR" sz="2400">
                <a:solidFill>
                  <a:srgbClr val="434343"/>
                </a:solidFill>
                <a:latin typeface="Montserrat Light"/>
                <a:ea typeface="Montserrat Light"/>
                <a:cs typeface="Montserrat Light"/>
                <a:sym typeface="Montserrat Light"/>
              </a:rPr>
              <a:t> with the </a:t>
            </a:r>
            <a:r>
              <a:rPr lang="tr-TR" sz="2400">
                <a:solidFill>
                  <a:srgbClr val="434343"/>
                </a:solidFill>
                <a:highlight>
                  <a:srgbClr val="EFEFEF"/>
                </a:highlight>
                <a:latin typeface="Consolas"/>
                <a:ea typeface="Consolas"/>
                <a:cs typeface="Consolas"/>
                <a:sym typeface="Consolas"/>
              </a:rPr>
              <a:t>variables</a:t>
            </a:r>
            <a:r>
              <a:rPr lang="tr-TR" sz="2400">
                <a:solidFill>
                  <a:srgbClr val="434343"/>
                </a:solidFill>
                <a:latin typeface="Montserrat Light"/>
                <a:ea typeface="Montserrat Light"/>
                <a:cs typeface="Montserrat Light"/>
                <a:sym typeface="Montserrat Light"/>
              </a:rPr>
              <a:t> below.</a:t>
            </a:r>
            <a:endParaRPr sz="2400">
              <a:solidFill>
                <a:srgbClr val="434343"/>
              </a:solidFill>
              <a:latin typeface="Montserrat Light"/>
              <a:ea typeface="Montserrat Light"/>
              <a:cs typeface="Montserrat Light"/>
              <a:sym typeface="Montserrat Light"/>
            </a:endParaRPr>
          </a:p>
        </p:txBody>
      </p:sp>
      <p:sp>
        <p:nvSpPr>
          <p:cNvPr id="1131" name="Google Shape;1131;p68"/>
          <p:cNvSpPr txBox="1"/>
          <p:nvPr/>
        </p:nvSpPr>
        <p:spPr>
          <a:xfrm>
            <a:off x="211325" y="2911750"/>
            <a:ext cx="8829000" cy="12783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solidFill>
                  <a:srgbClr val="434343"/>
                </a:solidFill>
                <a:latin typeface="Consolas"/>
                <a:ea typeface="Consolas"/>
                <a:cs typeface="Consolas"/>
                <a:sym typeface="Consolas"/>
              </a:rPr>
              <a:t>name = </a:t>
            </a:r>
            <a:r>
              <a:rPr lang="tr-TR" sz="1800">
                <a:solidFill>
                  <a:srgbClr val="FF0000"/>
                </a:solidFill>
                <a:latin typeface="Consolas"/>
                <a:ea typeface="Consolas"/>
                <a:cs typeface="Consolas"/>
                <a:sym typeface="Consolas"/>
              </a:rPr>
              <a:t>"Susan"</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tr-TR" sz="1800">
                <a:solidFill>
                  <a:srgbClr val="434343"/>
                </a:solidFill>
                <a:latin typeface="Consolas"/>
                <a:ea typeface="Consolas"/>
                <a:cs typeface="Consolas"/>
                <a:sym typeface="Consolas"/>
              </a:rPr>
              <a:t>age = </a:t>
            </a:r>
            <a:r>
              <a:rPr lang="tr-TR" sz="1800">
                <a:solidFill>
                  <a:srgbClr val="FF0000"/>
                </a:solidFill>
                <a:latin typeface="Consolas"/>
                <a:ea typeface="Consolas"/>
                <a:cs typeface="Consolas"/>
                <a:sym typeface="Consolas"/>
              </a:rPr>
              <a:t>"young"</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tr-TR" sz="1800">
                <a:solidFill>
                  <a:srgbClr val="434343"/>
                </a:solidFill>
                <a:latin typeface="Consolas"/>
                <a:ea typeface="Consolas"/>
                <a:cs typeface="Consolas"/>
                <a:sym typeface="Consolas"/>
              </a:rPr>
              <a:t>gender = </a:t>
            </a:r>
            <a:r>
              <a:rPr lang="tr-TR" sz="1800">
                <a:solidFill>
                  <a:srgbClr val="FF0000"/>
                </a:solidFill>
                <a:latin typeface="Consolas"/>
                <a:ea typeface="Consolas"/>
                <a:cs typeface="Consolas"/>
                <a:sym typeface="Consolas"/>
              </a:rPr>
              <a:t>"lady"</a:t>
            </a:r>
            <a:endParaRPr sz="1800">
              <a:solidFill>
                <a:srgbClr val="FF0000"/>
              </a:solidFill>
              <a:latin typeface="Consolas"/>
              <a:ea typeface="Consolas"/>
              <a:cs typeface="Consolas"/>
              <a:sym typeface="Consolas"/>
            </a:endParaRPr>
          </a:p>
          <a:p>
            <a:pPr indent="0" lvl="0" marL="0" rtl="0" algn="l">
              <a:spcBef>
                <a:spcPts val="0"/>
              </a:spcBef>
              <a:spcAft>
                <a:spcPts val="0"/>
              </a:spcAft>
              <a:buNone/>
            </a:pPr>
            <a:r>
              <a:rPr lang="tr-TR" sz="1800">
                <a:solidFill>
                  <a:srgbClr val="434343"/>
                </a:solidFill>
                <a:latin typeface="Consolas"/>
                <a:ea typeface="Consolas"/>
                <a:cs typeface="Consolas"/>
                <a:sym typeface="Consolas"/>
              </a:rPr>
              <a:t>school = </a:t>
            </a:r>
            <a:r>
              <a:rPr lang="tr-TR" sz="1800">
                <a:solidFill>
                  <a:srgbClr val="FF0000"/>
                </a:solidFill>
                <a:latin typeface="Consolas"/>
                <a:ea typeface="Consolas"/>
                <a:cs typeface="Consolas"/>
                <a:sym typeface="Consolas"/>
              </a:rPr>
              <a:t>"CLRWY IT university"</a:t>
            </a:r>
            <a:endParaRPr sz="1800">
              <a:solidFill>
                <a:srgbClr val="434343"/>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9"/>
          <p:cNvSpPr txBox="1"/>
          <p:nvPr>
            <p:ph idx="12" type="sldNum"/>
          </p:nvPr>
        </p:nvSpPr>
        <p:spPr>
          <a:xfrm>
            <a:off x="8604200" y="4715807"/>
            <a:ext cx="501600" cy="465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1137" name="Google Shape;1137;p69"/>
          <p:cNvSpPr txBox="1"/>
          <p:nvPr/>
        </p:nvSpPr>
        <p:spPr>
          <a:xfrm>
            <a:off x="431800" y="173800"/>
            <a:ext cx="8274000" cy="468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rgbClr val="000000"/>
              </a:buClr>
              <a:buSzPts val="4800"/>
              <a:buFont typeface="Arial"/>
              <a:buNone/>
            </a:pPr>
            <a:r>
              <a:rPr lang="tr-TR" sz="3200">
                <a:solidFill>
                  <a:srgbClr val="741B47"/>
                </a:solidFill>
                <a:latin typeface="Raleway Medium"/>
                <a:ea typeface="Raleway Medium"/>
                <a:cs typeface="Raleway Medium"/>
                <a:sym typeface="Raleway Medium"/>
              </a:rPr>
              <a:t>String Formatting with </a:t>
            </a:r>
            <a:r>
              <a:rPr b="1" lang="tr-TR" sz="3200">
                <a:solidFill>
                  <a:srgbClr val="434343"/>
                </a:solidFill>
                <a:highlight>
                  <a:srgbClr val="EFEFEF"/>
                </a:highlight>
                <a:latin typeface="Consolas"/>
                <a:ea typeface="Consolas"/>
                <a:cs typeface="Consolas"/>
                <a:sym typeface="Consolas"/>
              </a:rPr>
              <a:t>f-string</a:t>
            </a:r>
            <a:endParaRPr sz="3200">
              <a:solidFill>
                <a:srgbClr val="741B47"/>
              </a:solidFill>
              <a:latin typeface="Raleway Medium"/>
              <a:ea typeface="Raleway Medium"/>
              <a:cs typeface="Raleway Medium"/>
              <a:sym typeface="Raleway Medium"/>
            </a:endParaRPr>
          </a:p>
        </p:txBody>
      </p:sp>
      <p:sp>
        <p:nvSpPr>
          <p:cNvPr id="1138" name="Google Shape;1138;p69"/>
          <p:cNvSpPr txBox="1"/>
          <p:nvPr>
            <p:ph idx="4294967295" type="subTitle"/>
          </p:nvPr>
        </p:nvSpPr>
        <p:spPr>
          <a:xfrm>
            <a:off x="299525" y="723900"/>
            <a:ext cx="8577000" cy="909600"/>
          </a:xfrm>
          <a:prstGeom prst="rect">
            <a:avLst/>
          </a:prstGeom>
          <a:noFill/>
          <a:ln>
            <a:noFill/>
          </a:ln>
        </p:spPr>
        <p:txBody>
          <a:bodyPr anchorCtr="0" anchor="t" bIns="0" lIns="0" spcFirstLastPara="1" rIns="0" wrap="square" tIns="0">
            <a:noAutofit/>
          </a:bodyPr>
          <a:lstStyle/>
          <a:p>
            <a:pPr indent="-406400" lvl="0" marL="457200" marR="0" rtl="0" algn="just">
              <a:lnSpc>
                <a:spcPct val="110000"/>
              </a:lnSpc>
              <a:spcBef>
                <a:spcPts val="600"/>
              </a:spcBef>
              <a:spcAft>
                <a:spcPts val="0"/>
              </a:spcAft>
              <a:buClr>
                <a:srgbClr val="741B47"/>
              </a:buClr>
              <a:buSzPts val="2800"/>
              <a:buFont typeface="Montserrat Light"/>
              <a:buChar char="▸"/>
            </a:pPr>
            <a:r>
              <a:rPr lang="tr-TR" sz="2400">
                <a:solidFill>
                  <a:srgbClr val="434343"/>
                </a:solidFill>
                <a:latin typeface="Montserrat Light"/>
                <a:ea typeface="Montserrat Light"/>
                <a:cs typeface="Montserrat Light"/>
                <a:sym typeface="Montserrat Light"/>
              </a:rPr>
              <a:t>The code should be like :</a:t>
            </a:r>
            <a:endParaRPr sz="2400">
              <a:solidFill>
                <a:srgbClr val="434343"/>
              </a:solidFill>
              <a:latin typeface="Montserrat Light"/>
              <a:ea typeface="Montserrat Light"/>
              <a:cs typeface="Montserrat Light"/>
              <a:sym typeface="Montserrat Light"/>
            </a:endParaRPr>
          </a:p>
        </p:txBody>
      </p:sp>
      <p:pic>
        <p:nvPicPr>
          <p:cNvPr id="1139" name="Google Shape;1139;p69"/>
          <p:cNvPicPr preferRelativeResize="0"/>
          <p:nvPr/>
        </p:nvPicPr>
        <p:blipFill>
          <a:blip r:embed="rId3">
            <a:alphaModFix/>
          </a:blip>
          <a:stretch>
            <a:fillRect/>
          </a:stretch>
        </p:blipFill>
        <p:spPr>
          <a:xfrm>
            <a:off x="149200" y="1815975"/>
            <a:ext cx="8839198" cy="22685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71" name="Google Shape;371;p14"/>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4000">
              <a:solidFill>
                <a:srgbClr val="419DD3"/>
              </a:solidFill>
              <a:latin typeface="Raleway Medium"/>
              <a:ea typeface="Raleway Medium"/>
              <a:cs typeface="Raleway Medium"/>
              <a:sym typeface="Raleway Medium"/>
            </a:endParaRPr>
          </a:p>
        </p:txBody>
      </p:sp>
      <p:sp>
        <p:nvSpPr>
          <p:cNvPr id="372" name="Google Shape;372;p14"/>
          <p:cNvSpPr txBox="1"/>
          <p:nvPr>
            <p:ph idx="4294967295" type="subTitle"/>
          </p:nvPr>
        </p:nvSpPr>
        <p:spPr>
          <a:xfrm>
            <a:off x="115975" y="847700"/>
            <a:ext cx="8783100" cy="955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Interactive question </a:t>
            </a:r>
            <a:r>
              <a:rPr lang="tr-TR" sz="2400">
                <a:solidFill>
                  <a:srgbClr val="434343"/>
                </a:solidFill>
                <a:latin typeface="Montserrat"/>
                <a:ea typeface="Montserrat"/>
                <a:cs typeface="Montserrat"/>
                <a:sym typeface="Montserrat"/>
              </a:rPr>
              <a:t>:</a:t>
            </a:r>
            <a:endParaRPr b="0" i="0" sz="2400" u="none" cap="none" strike="noStrike">
              <a:solidFill>
                <a:srgbClr val="434343"/>
              </a:solidFill>
              <a:latin typeface="Montserrat"/>
              <a:ea typeface="Montserrat"/>
              <a:cs typeface="Montserrat"/>
              <a:sym typeface="Montserrat"/>
            </a:endParaRPr>
          </a:p>
        </p:txBody>
      </p:sp>
      <p:pic>
        <p:nvPicPr>
          <p:cNvPr id="373" name="Google Shape;373;p14"/>
          <p:cNvPicPr preferRelativeResize="0"/>
          <p:nvPr/>
        </p:nvPicPr>
        <p:blipFill>
          <a:blip r:embed="rId3">
            <a:alphaModFix/>
          </a:blip>
          <a:stretch>
            <a:fillRect/>
          </a:stretch>
        </p:blipFill>
        <p:spPr>
          <a:xfrm>
            <a:off x="152400" y="1955600"/>
            <a:ext cx="8497079" cy="1502800"/>
          </a:xfrm>
          <a:prstGeom prst="rect">
            <a:avLst/>
          </a:prstGeom>
          <a:noFill/>
          <a:ln>
            <a:noFill/>
          </a:ln>
        </p:spPr>
      </p:pic>
      <p:sp>
        <p:nvSpPr>
          <p:cNvPr id="374" name="Google Shape;374;p14">
            <a:hlinkClick r:id="rId4"/>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80" name="Google Shape;380;p15"/>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4000">
              <a:solidFill>
                <a:srgbClr val="419DD3"/>
              </a:solidFill>
              <a:latin typeface="Raleway Medium"/>
              <a:ea typeface="Raleway Medium"/>
              <a:cs typeface="Raleway Medium"/>
              <a:sym typeface="Raleway Medium"/>
            </a:endParaRPr>
          </a:p>
        </p:txBody>
      </p:sp>
      <p:sp>
        <p:nvSpPr>
          <p:cNvPr id="381" name="Google Shape;381;p15"/>
          <p:cNvSpPr txBox="1"/>
          <p:nvPr>
            <p:ph idx="4294967295" type="subTitle"/>
          </p:nvPr>
        </p:nvSpPr>
        <p:spPr>
          <a:xfrm>
            <a:off x="115975" y="847700"/>
            <a:ext cx="8783100" cy="955500"/>
          </a:xfrm>
          <a:prstGeom prst="rect">
            <a:avLst/>
          </a:prstGeom>
          <a:noFill/>
          <a:ln>
            <a:noFill/>
          </a:ln>
        </p:spPr>
        <p:txBody>
          <a:bodyPr anchorCtr="0" anchor="t" bIns="0" lIns="0" spcFirstLastPara="1" rIns="0" wrap="square" tIns="0">
            <a:noAutofit/>
          </a:bodyPr>
          <a:lstStyle/>
          <a:p>
            <a:pPr indent="-381000" lvl="0" marL="457200" marR="0" rtl="0" algn="just">
              <a:lnSpc>
                <a:spcPct val="110000"/>
              </a:lnSpc>
              <a:spcBef>
                <a:spcPts val="600"/>
              </a:spcBef>
              <a:spcAft>
                <a:spcPts val="0"/>
              </a:spcAft>
              <a:buClr>
                <a:srgbClr val="741B47"/>
              </a:buClr>
              <a:buSzPts val="2400"/>
              <a:buFont typeface="Montserrat"/>
              <a:buChar char="▸"/>
            </a:pPr>
            <a:r>
              <a:rPr lang="tr-TR" sz="2400">
                <a:solidFill>
                  <a:srgbClr val="434343"/>
                </a:solidFill>
                <a:latin typeface="Montserrat"/>
                <a:ea typeface="Montserrat"/>
                <a:cs typeface="Montserrat"/>
                <a:sym typeface="Montserrat"/>
              </a:rPr>
              <a:t>The output </a:t>
            </a:r>
            <a:r>
              <a:rPr lang="tr-TR" sz="2400">
                <a:solidFill>
                  <a:srgbClr val="434343"/>
                </a:solidFill>
                <a:latin typeface="Montserrat"/>
                <a:ea typeface="Montserrat"/>
                <a:cs typeface="Montserrat"/>
                <a:sym typeface="Montserrat"/>
              </a:rPr>
              <a:t>:</a:t>
            </a:r>
            <a:endParaRPr b="0" i="0" sz="2400" u="none" cap="none" strike="noStrike">
              <a:solidFill>
                <a:srgbClr val="434343"/>
              </a:solidFill>
              <a:latin typeface="Montserrat"/>
              <a:ea typeface="Montserrat"/>
              <a:cs typeface="Montserrat"/>
              <a:sym typeface="Montserrat"/>
            </a:endParaRPr>
          </a:p>
        </p:txBody>
      </p:sp>
      <p:sp>
        <p:nvSpPr>
          <p:cNvPr id="382" name="Google Shape;382;p15"/>
          <p:cNvSpPr txBox="1"/>
          <p:nvPr/>
        </p:nvSpPr>
        <p:spPr>
          <a:xfrm>
            <a:off x="152400" y="3610800"/>
            <a:ext cx="8497200" cy="690600"/>
          </a:xfrm>
          <a:prstGeom prst="rect">
            <a:avLst/>
          </a:prstGeom>
          <a:solidFill>
            <a:srgbClr val="D9D9D9"/>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tr-TR" sz="1300">
                <a:solidFill>
                  <a:srgbClr val="434343"/>
                </a:solidFill>
                <a:latin typeface="Consolas"/>
                <a:ea typeface="Consolas"/>
                <a:cs typeface="Consolas"/>
                <a:sym typeface="Consolas"/>
              </a:rPr>
              <a:t>1</a:t>
            </a:r>
            <a:endParaRPr b="1" sz="13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t/>
            </a:r>
            <a:endParaRPr b="1" sz="1300">
              <a:solidFill>
                <a:srgbClr val="434343"/>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2000"/>
              <a:buFont typeface="Arial"/>
              <a:buNone/>
            </a:pPr>
            <a:r>
              <a:rPr b="1" lang="tr-TR" sz="1300">
                <a:solidFill>
                  <a:srgbClr val="434343"/>
                </a:solidFill>
                <a:latin typeface="Consolas"/>
                <a:ea typeface="Consolas"/>
                <a:cs typeface="Consolas"/>
                <a:sym typeface="Consolas"/>
              </a:rPr>
              <a:t>10.0</a:t>
            </a:r>
            <a:endParaRPr b="1" sz="1300">
              <a:solidFill>
                <a:srgbClr val="434343"/>
              </a:solidFill>
              <a:latin typeface="Consolas"/>
              <a:ea typeface="Consolas"/>
              <a:cs typeface="Consolas"/>
              <a:sym typeface="Consolas"/>
            </a:endParaRPr>
          </a:p>
        </p:txBody>
      </p:sp>
      <p:pic>
        <p:nvPicPr>
          <p:cNvPr id="383" name="Google Shape;383;p15"/>
          <p:cNvPicPr preferRelativeResize="0"/>
          <p:nvPr/>
        </p:nvPicPr>
        <p:blipFill>
          <a:blip r:embed="rId3">
            <a:alphaModFix/>
          </a:blip>
          <a:stretch>
            <a:fillRect/>
          </a:stretch>
        </p:blipFill>
        <p:spPr>
          <a:xfrm>
            <a:off x="152400" y="1955600"/>
            <a:ext cx="8497079" cy="150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89" name="Google Shape;389;p16"/>
          <p:cNvSpPr txBox="1"/>
          <p:nvPr>
            <p:ph type="title"/>
          </p:nvPr>
        </p:nvSpPr>
        <p:spPr>
          <a:xfrm>
            <a:off x="431800" y="173800"/>
            <a:ext cx="79557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Arithmetic Operations</a:t>
            </a:r>
            <a:endParaRPr sz="4000">
              <a:solidFill>
                <a:srgbClr val="419DD3"/>
              </a:solidFill>
              <a:latin typeface="Raleway Medium"/>
              <a:ea typeface="Raleway Medium"/>
              <a:cs typeface="Raleway Medium"/>
              <a:sym typeface="Raleway Medium"/>
            </a:endParaRPr>
          </a:p>
        </p:txBody>
      </p:sp>
      <p:pic>
        <p:nvPicPr>
          <p:cNvPr id="390" name="Google Shape;390;p16"/>
          <p:cNvPicPr preferRelativeResize="0"/>
          <p:nvPr/>
        </p:nvPicPr>
        <p:blipFill>
          <a:blip r:embed="rId3">
            <a:alphaModFix/>
          </a:blip>
          <a:stretch>
            <a:fillRect/>
          </a:stretch>
        </p:blipFill>
        <p:spPr>
          <a:xfrm>
            <a:off x="225500" y="2502321"/>
            <a:ext cx="4917057" cy="2261504"/>
          </a:xfrm>
          <a:prstGeom prst="rect">
            <a:avLst/>
          </a:prstGeom>
          <a:noFill/>
          <a:ln>
            <a:noFill/>
          </a:ln>
        </p:spPr>
      </p:pic>
      <p:pic>
        <p:nvPicPr>
          <p:cNvPr id="391" name="Google Shape;391;p16"/>
          <p:cNvPicPr preferRelativeResize="0"/>
          <p:nvPr/>
        </p:nvPicPr>
        <p:blipFill>
          <a:blip r:embed="rId4">
            <a:alphaModFix/>
          </a:blip>
          <a:stretch>
            <a:fillRect/>
          </a:stretch>
        </p:blipFill>
        <p:spPr>
          <a:xfrm>
            <a:off x="152400" y="733675"/>
            <a:ext cx="8649024" cy="1747351"/>
          </a:xfrm>
          <a:prstGeom prst="rect">
            <a:avLst/>
          </a:prstGeom>
          <a:noFill/>
          <a:ln cap="flat" cmpd="sng" w="9525">
            <a:solidFill>
              <a:srgbClr val="1C4587"/>
            </a:solidFill>
            <a:prstDash val="solid"/>
            <a:round/>
            <a:headEnd len="sm" w="sm" type="none"/>
            <a:tailEnd len="sm" w="sm" type="none"/>
          </a:ln>
          <a:effectLst>
            <a:outerShdw blurRad="57150" rotWithShape="0" algn="bl" dir="5400000" dist="19050">
              <a:srgbClr val="000000">
                <a:alpha val="50000"/>
              </a:srgbClr>
            </a:outerShdw>
          </a:effectLst>
        </p:spPr>
      </p:pic>
      <p:sp>
        <p:nvSpPr>
          <p:cNvPr id="392" name="Google Shape;392;p16"/>
          <p:cNvSpPr txBox="1"/>
          <p:nvPr/>
        </p:nvSpPr>
        <p:spPr>
          <a:xfrm>
            <a:off x="5211600" y="2501000"/>
            <a:ext cx="3780000" cy="1576800"/>
          </a:xfrm>
          <a:prstGeom prst="rect">
            <a:avLst/>
          </a:prstGeom>
          <a:solidFill>
            <a:srgbClr val="D9EAD3"/>
          </a:solidFill>
          <a:ln>
            <a:noFill/>
          </a:ln>
          <a:effectLst>
            <a:outerShdw blurRad="57150" rotWithShape="0" algn="bl" dir="5400000" dist="57150">
              <a:srgbClr val="000000">
                <a:alpha val="49410"/>
              </a:srgbClr>
            </a:outerShdw>
          </a:effectLst>
        </p:spPr>
        <p:txBody>
          <a:bodyPr anchorCtr="0" anchor="t" bIns="91425" lIns="91425" spcFirstLastPara="1" rIns="91425" wrap="square" tIns="91425">
            <a:noAutofit/>
          </a:bodyPr>
          <a:lstStyle/>
          <a:p>
            <a:pPr indent="0" lvl="0" marL="0" marR="0" rtl="0" algn="ctr">
              <a:lnSpc>
                <a:spcPct val="110000"/>
              </a:lnSpc>
              <a:spcBef>
                <a:spcPts val="600"/>
              </a:spcBef>
              <a:spcAft>
                <a:spcPts val="0"/>
              </a:spcAft>
              <a:buClr>
                <a:srgbClr val="000000"/>
              </a:buClr>
              <a:buSzPts val="3200"/>
              <a:buFont typeface="Arial"/>
              <a:buNone/>
            </a:pPr>
            <a:r>
              <a:rPr lang="tr-TR" sz="2400">
                <a:solidFill>
                  <a:srgbClr val="FF0000"/>
                </a:solidFill>
                <a:highlight>
                  <a:srgbClr val="EFEFEF"/>
                </a:highlight>
                <a:latin typeface="Consolas"/>
                <a:ea typeface="Consolas"/>
                <a:cs typeface="Consolas"/>
                <a:sym typeface="Consolas"/>
              </a:rPr>
              <a:t>x += 3</a:t>
            </a:r>
            <a:r>
              <a:rPr lang="tr-TR" sz="2400">
                <a:solidFill>
                  <a:srgbClr val="434343"/>
                </a:solidFill>
                <a:latin typeface="Montserrat"/>
                <a:ea typeface="Montserrat"/>
                <a:cs typeface="Montserrat"/>
                <a:sym typeface="Montserrat"/>
              </a:rPr>
              <a:t> ⇐⇒</a:t>
            </a:r>
            <a:r>
              <a:rPr b="0" i="0" lang="tr-TR" sz="2400" u="none" cap="none" strike="noStrike">
                <a:solidFill>
                  <a:srgbClr val="434343"/>
                </a:solidFill>
                <a:latin typeface="Montserrat"/>
                <a:ea typeface="Montserrat"/>
                <a:cs typeface="Montserrat"/>
                <a:sym typeface="Montserrat"/>
              </a:rPr>
              <a:t> </a:t>
            </a:r>
            <a:r>
              <a:rPr lang="tr-TR" sz="2400">
                <a:solidFill>
                  <a:srgbClr val="FF0000"/>
                </a:solidFill>
                <a:highlight>
                  <a:srgbClr val="EFEFEF"/>
                </a:highlight>
                <a:latin typeface="Consolas"/>
                <a:ea typeface="Consolas"/>
                <a:cs typeface="Consolas"/>
                <a:sym typeface="Consolas"/>
              </a:rPr>
              <a:t>x = x + 3</a:t>
            </a:r>
            <a:endParaRPr sz="2400">
              <a:solidFill>
                <a:srgbClr val="FF0000"/>
              </a:solidFill>
              <a:highlight>
                <a:srgbClr val="EFEFEF"/>
              </a:highlight>
              <a:latin typeface="Consolas"/>
              <a:ea typeface="Consolas"/>
              <a:cs typeface="Consolas"/>
              <a:sym typeface="Consolas"/>
            </a:endParaRPr>
          </a:p>
          <a:p>
            <a:pPr indent="0" lvl="0" marL="0" rtl="0" algn="ctr">
              <a:lnSpc>
                <a:spcPct val="110000"/>
              </a:lnSpc>
              <a:spcBef>
                <a:spcPts val="600"/>
              </a:spcBef>
              <a:spcAft>
                <a:spcPts val="0"/>
              </a:spcAft>
              <a:buClr>
                <a:srgbClr val="000000"/>
              </a:buClr>
              <a:buSzPts val="3200"/>
              <a:buFont typeface="Arial"/>
              <a:buNone/>
            </a:pPr>
            <a:r>
              <a:rPr lang="tr-TR" sz="2400">
                <a:solidFill>
                  <a:srgbClr val="FF0000"/>
                </a:solidFill>
                <a:highlight>
                  <a:srgbClr val="EFEFEF"/>
                </a:highlight>
                <a:latin typeface="Consolas"/>
                <a:ea typeface="Consolas"/>
                <a:cs typeface="Consolas"/>
                <a:sym typeface="Consolas"/>
              </a:rPr>
              <a:t>x *= 3</a:t>
            </a:r>
            <a:r>
              <a:rPr lang="tr-TR" sz="2400">
                <a:solidFill>
                  <a:srgbClr val="434343"/>
                </a:solidFill>
                <a:latin typeface="Montserrat"/>
                <a:ea typeface="Montserrat"/>
                <a:cs typeface="Montserrat"/>
                <a:sym typeface="Montserrat"/>
              </a:rPr>
              <a:t> ⇐⇒ </a:t>
            </a:r>
            <a:r>
              <a:rPr lang="tr-TR" sz="2400">
                <a:solidFill>
                  <a:srgbClr val="FF0000"/>
                </a:solidFill>
                <a:highlight>
                  <a:srgbClr val="EFEFEF"/>
                </a:highlight>
                <a:latin typeface="Consolas"/>
                <a:ea typeface="Consolas"/>
                <a:cs typeface="Consolas"/>
                <a:sym typeface="Consolas"/>
              </a:rPr>
              <a:t>x = x * 3</a:t>
            </a:r>
            <a:endParaRPr sz="2400">
              <a:solidFill>
                <a:srgbClr val="FF0000"/>
              </a:solidFill>
              <a:highlight>
                <a:srgbClr val="EFEFEF"/>
              </a:highlight>
              <a:latin typeface="Consolas"/>
              <a:ea typeface="Consolas"/>
              <a:cs typeface="Consolas"/>
              <a:sym typeface="Consolas"/>
            </a:endParaRPr>
          </a:p>
          <a:p>
            <a:pPr indent="0" lvl="0" marL="0" rtl="0" algn="ctr">
              <a:lnSpc>
                <a:spcPct val="110000"/>
              </a:lnSpc>
              <a:spcBef>
                <a:spcPts val="600"/>
              </a:spcBef>
              <a:spcAft>
                <a:spcPts val="0"/>
              </a:spcAft>
              <a:buClr>
                <a:srgbClr val="000000"/>
              </a:buClr>
              <a:buSzPts val="3200"/>
              <a:buFont typeface="Arial"/>
              <a:buNone/>
            </a:pPr>
            <a:r>
              <a:rPr lang="tr-TR" sz="2400">
                <a:solidFill>
                  <a:srgbClr val="FF0000"/>
                </a:solidFill>
                <a:highlight>
                  <a:srgbClr val="EFEFEF"/>
                </a:highlight>
                <a:latin typeface="Consolas"/>
                <a:ea typeface="Consolas"/>
                <a:cs typeface="Consolas"/>
                <a:sym typeface="Consolas"/>
              </a:rPr>
              <a:t>x **= 3</a:t>
            </a:r>
            <a:r>
              <a:rPr lang="tr-TR" sz="2400">
                <a:solidFill>
                  <a:srgbClr val="434343"/>
                </a:solidFill>
                <a:latin typeface="Montserrat"/>
                <a:ea typeface="Montserrat"/>
                <a:cs typeface="Montserrat"/>
                <a:sym typeface="Montserrat"/>
              </a:rPr>
              <a:t> ⇐⇒ </a:t>
            </a:r>
            <a:r>
              <a:rPr lang="tr-TR" sz="2400">
                <a:solidFill>
                  <a:srgbClr val="FF0000"/>
                </a:solidFill>
                <a:highlight>
                  <a:srgbClr val="EFEFEF"/>
                </a:highlight>
                <a:latin typeface="Consolas"/>
                <a:ea typeface="Consolas"/>
                <a:cs typeface="Consolas"/>
                <a:sym typeface="Consolas"/>
              </a:rPr>
              <a:t>x = x ** 3</a:t>
            </a:r>
            <a:endParaRPr sz="2400">
              <a:solidFill>
                <a:srgbClr val="FF0000"/>
              </a:solidFill>
              <a:highlight>
                <a:srgbClr val="EFEFEF"/>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