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Raleway SemiBold"/>
      <p:regular r:id="rId51"/>
      <p:bold r:id="rId52"/>
      <p:italic r:id="rId53"/>
      <p:boldItalic r:id="rId54"/>
    </p:embeddedFont>
    <p:embeddedFont>
      <p:font typeface="Raleway"/>
      <p:regular r:id="rId55"/>
      <p:bold r:id="rId56"/>
      <p:italic r:id="rId57"/>
      <p:boldItalic r:id="rId58"/>
    </p:embeddedFont>
    <p:embeddedFont>
      <p:font typeface="Montserrat SemiBold"/>
      <p:regular r:id="rId59"/>
      <p:bold r:id="rId60"/>
      <p:italic r:id="rId61"/>
      <p:boldItalic r:id="rId62"/>
    </p:embeddedFont>
    <p:embeddedFont>
      <p:font typeface="Roboto"/>
      <p:regular r:id="rId63"/>
      <p:bold r:id="rId64"/>
      <p:italic r:id="rId65"/>
      <p:boldItalic r:id="rId66"/>
    </p:embeddedFont>
    <p:embeddedFont>
      <p:font typeface="Montserrat"/>
      <p:regular r:id="rId67"/>
      <p:bold r:id="rId68"/>
      <p:italic r:id="rId69"/>
      <p:boldItalic r:id="rId70"/>
    </p:embeddedFont>
    <p:embeddedFont>
      <p:font typeface="Montserrat Medium"/>
      <p:regular r:id="rId71"/>
      <p:bold r:id="rId72"/>
      <p:italic r:id="rId73"/>
      <p:boldItalic r:id="rId74"/>
    </p:embeddedFont>
    <p:embeddedFont>
      <p:font typeface="Montserrat Light"/>
      <p:regular r:id="rId75"/>
      <p:bold r:id="rId76"/>
      <p:italic r:id="rId77"/>
      <p:boldItalic r:id="rId78"/>
    </p:embeddedFont>
    <p:embeddedFont>
      <p:font typeface="Raleway Medium"/>
      <p:regular r:id="rId79"/>
      <p:bold r:id="rId80"/>
      <p:italic r:id="rId81"/>
      <p:boldItalic r:id="rId82"/>
    </p:embeddedFont>
    <p:embeddedFont>
      <p:font typeface="Barlow Light"/>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BarlowLight-bold.fntdata"/><Relationship Id="rId83" Type="http://schemas.openxmlformats.org/officeDocument/2006/relationships/font" Target="fonts/BarlowLight-regular.fntdata"/><Relationship Id="rId42" Type="http://schemas.openxmlformats.org/officeDocument/2006/relationships/slide" Target="slides/slide38.xml"/><Relationship Id="rId86" Type="http://schemas.openxmlformats.org/officeDocument/2006/relationships/font" Target="fonts/BarlowLight-boldItalic.fntdata"/><Relationship Id="rId41" Type="http://schemas.openxmlformats.org/officeDocument/2006/relationships/slide" Target="slides/slide37.xml"/><Relationship Id="rId85" Type="http://schemas.openxmlformats.org/officeDocument/2006/relationships/font" Target="fonts/BarlowLight-italic.fnt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alewayMedium-bold.fntdata"/><Relationship Id="rId82" Type="http://schemas.openxmlformats.org/officeDocument/2006/relationships/font" Target="fonts/RalewayMedium-boldItalic.fntdata"/><Relationship Id="rId81" Type="http://schemas.openxmlformats.org/officeDocument/2006/relationships/font" Target="fonts/Raleway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Medium-italic.fntdata"/><Relationship Id="rId72" Type="http://schemas.openxmlformats.org/officeDocument/2006/relationships/font" Target="fonts/MontserratMedium-bold.fntdata"/><Relationship Id="rId31" Type="http://schemas.openxmlformats.org/officeDocument/2006/relationships/slide" Target="slides/slide27.xml"/><Relationship Id="rId75" Type="http://schemas.openxmlformats.org/officeDocument/2006/relationships/font" Target="fonts/MontserratLight-regular.fntdata"/><Relationship Id="rId30" Type="http://schemas.openxmlformats.org/officeDocument/2006/relationships/slide" Target="slides/slide26.xml"/><Relationship Id="rId74" Type="http://schemas.openxmlformats.org/officeDocument/2006/relationships/font" Target="fonts/MontserratMedium-boldItalic.fntdata"/><Relationship Id="rId33" Type="http://schemas.openxmlformats.org/officeDocument/2006/relationships/slide" Target="slides/slide29.xml"/><Relationship Id="rId77" Type="http://schemas.openxmlformats.org/officeDocument/2006/relationships/font" Target="fonts/MontserratLight-italic.fntdata"/><Relationship Id="rId32" Type="http://schemas.openxmlformats.org/officeDocument/2006/relationships/slide" Target="slides/slide28.xml"/><Relationship Id="rId76" Type="http://schemas.openxmlformats.org/officeDocument/2006/relationships/font" Target="fonts/MontserratLight-bold.fntdata"/><Relationship Id="rId35" Type="http://schemas.openxmlformats.org/officeDocument/2006/relationships/slide" Target="slides/slide31.xml"/><Relationship Id="rId79" Type="http://schemas.openxmlformats.org/officeDocument/2006/relationships/font" Target="fonts/RalewayMedium-regular.fntdata"/><Relationship Id="rId34" Type="http://schemas.openxmlformats.org/officeDocument/2006/relationships/slide" Target="slides/slide30.xml"/><Relationship Id="rId78" Type="http://schemas.openxmlformats.org/officeDocument/2006/relationships/font" Target="fonts/MontserratLight-boldItalic.fntdata"/><Relationship Id="rId71" Type="http://schemas.openxmlformats.org/officeDocument/2006/relationships/font" Target="fonts/MontserratMedium-regular.fntdata"/><Relationship Id="rId70" Type="http://schemas.openxmlformats.org/officeDocument/2006/relationships/font" Target="fonts/Montserrat-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MontserratSemiBold-boldItalic.fntdata"/><Relationship Id="rId61" Type="http://schemas.openxmlformats.org/officeDocument/2006/relationships/font" Target="fonts/MontserratSemiBold-italic.fntdata"/><Relationship Id="rId20" Type="http://schemas.openxmlformats.org/officeDocument/2006/relationships/slide" Target="slides/slide16.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8.xml"/><Relationship Id="rId66" Type="http://schemas.openxmlformats.org/officeDocument/2006/relationships/font" Target="fonts/Roboto-boldItalic.fntdata"/><Relationship Id="rId21" Type="http://schemas.openxmlformats.org/officeDocument/2006/relationships/slide" Target="slides/slide17.xml"/><Relationship Id="rId65" Type="http://schemas.openxmlformats.org/officeDocument/2006/relationships/font" Target="fonts/Roboto-italic.fntdata"/><Relationship Id="rId24" Type="http://schemas.openxmlformats.org/officeDocument/2006/relationships/slide" Target="slides/slide20.xml"/><Relationship Id="rId68" Type="http://schemas.openxmlformats.org/officeDocument/2006/relationships/font" Target="fonts/Montserrat-bold.fntdata"/><Relationship Id="rId23" Type="http://schemas.openxmlformats.org/officeDocument/2006/relationships/slide" Target="slides/slide19.xml"/><Relationship Id="rId67" Type="http://schemas.openxmlformats.org/officeDocument/2006/relationships/font" Target="fonts/Montserrat-regular.fntdata"/><Relationship Id="rId60" Type="http://schemas.openxmlformats.org/officeDocument/2006/relationships/font" Target="fonts/MontserratSemiBold-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Montserrat-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SemiBold-regular.fntdata"/><Relationship Id="rId50" Type="http://schemas.openxmlformats.org/officeDocument/2006/relationships/slide" Target="slides/slide46.xml"/><Relationship Id="rId53" Type="http://schemas.openxmlformats.org/officeDocument/2006/relationships/font" Target="fonts/RalewaySemiBold-italic.fntdata"/><Relationship Id="rId52" Type="http://schemas.openxmlformats.org/officeDocument/2006/relationships/font" Target="fonts/RalewaySemiBold-bold.fntdata"/><Relationship Id="rId11" Type="http://schemas.openxmlformats.org/officeDocument/2006/relationships/slide" Target="slides/slide7.xml"/><Relationship Id="rId55" Type="http://schemas.openxmlformats.org/officeDocument/2006/relationships/font" Target="fonts/Raleway-regular.fntdata"/><Relationship Id="rId10" Type="http://schemas.openxmlformats.org/officeDocument/2006/relationships/slide" Target="slides/slide6.xml"/><Relationship Id="rId54" Type="http://schemas.openxmlformats.org/officeDocument/2006/relationships/font" Target="fonts/RalewaySemiBold-boldItalic.fntdata"/><Relationship Id="rId13" Type="http://schemas.openxmlformats.org/officeDocument/2006/relationships/slide" Target="slides/slide9.xml"/><Relationship Id="rId57" Type="http://schemas.openxmlformats.org/officeDocument/2006/relationships/font" Target="fonts/Raleway-italic.fntdata"/><Relationship Id="rId12" Type="http://schemas.openxmlformats.org/officeDocument/2006/relationships/slide" Target="slides/slide8.xml"/><Relationship Id="rId56" Type="http://schemas.openxmlformats.org/officeDocument/2006/relationships/font" Target="fonts/Raleway-bold.fntdata"/><Relationship Id="rId15" Type="http://schemas.openxmlformats.org/officeDocument/2006/relationships/slide" Target="slides/slide11.xml"/><Relationship Id="rId59" Type="http://schemas.openxmlformats.org/officeDocument/2006/relationships/font" Target="fonts/MontserratSemiBold-regular.fntdata"/><Relationship Id="rId14" Type="http://schemas.openxmlformats.org/officeDocument/2006/relationships/slide" Target="slides/slide10.xml"/><Relationship Id="rId58" Type="http://schemas.openxmlformats.org/officeDocument/2006/relationships/font" Target="fonts/Raleway-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we continue to cover control flow statements. you have learned first part of it which is conditionals and now you are gonna learn loops which is the phenomenon in python. i would say that without loops we can almost do nothing in programming world.</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713deff05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713deff05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if we make a logical mistake in the loop variable (since you don’t increase your variable, a condition never becomes False and can work forever), we can start an infinite loop! For this reason, we have to specify a condition for the loop to give False to exit the loop. What i am trying to say is that; after setting the while loop condition, if it gives always true then we start an infinite loop. be careful about that.</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6e575d992b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6e575d992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 am gonna review the pre-class content quickly. in this code we have an iterable. in this case we have a list named my_list. and using this list i can set a while loop. how we do that let’s take a look at this syntax carefully.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solidFill>
                  <a:srgbClr val="212529"/>
                </a:solidFill>
                <a:latin typeface="Consolas"/>
                <a:ea typeface="Consolas"/>
                <a:cs typeface="Consolas"/>
                <a:sym typeface="Consolas"/>
              </a:rPr>
              <a:t>my_list=['a', 'b', 'c', 'd', 'e']</a:t>
            </a:r>
            <a:endParaRPr sz="1400">
              <a:solidFill>
                <a:srgbClr val="212529"/>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solidFill>
                <a:srgbClr val="212529"/>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212529"/>
                </a:solidFill>
                <a:latin typeface="Consolas"/>
                <a:ea typeface="Consolas"/>
                <a:cs typeface="Consolas"/>
                <a:sym typeface="Consolas"/>
              </a:rPr>
              <a:t>a = 0</a:t>
            </a:r>
            <a:endParaRPr sz="1400">
              <a:solidFill>
                <a:srgbClr val="212529"/>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solidFill>
                <a:srgbClr val="212529"/>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212529"/>
                </a:solidFill>
                <a:latin typeface="Consolas"/>
                <a:ea typeface="Consolas"/>
                <a:cs typeface="Consolas"/>
                <a:sym typeface="Consolas"/>
              </a:rPr>
              <a:t>while a &lt; len(my_list):</a:t>
            </a:r>
            <a:endParaRPr sz="1400">
              <a:solidFill>
                <a:srgbClr val="212529"/>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212529"/>
                </a:solidFill>
                <a:latin typeface="Consolas"/>
                <a:ea typeface="Consolas"/>
                <a:cs typeface="Consolas"/>
                <a:sym typeface="Consolas"/>
              </a:rPr>
              <a:t>    print('square of {} is : {}'.format(a, a**2))</a:t>
            </a:r>
            <a:endParaRPr sz="1400">
              <a:solidFill>
                <a:srgbClr val="212529"/>
              </a:solidFill>
              <a:latin typeface="Consolas"/>
              <a:ea typeface="Consolas"/>
              <a:cs typeface="Consolas"/>
              <a:sym typeface="Consolas"/>
            </a:endParaRPr>
          </a:p>
          <a:p>
            <a:pPr indent="0" lvl="0" marL="127000" marR="127000" rtl="0" algn="l">
              <a:lnSpc>
                <a:spcPct val="115000"/>
              </a:lnSpc>
              <a:spcBef>
                <a:spcPts val="0"/>
              </a:spcBef>
              <a:spcAft>
                <a:spcPts val="0"/>
              </a:spcAft>
              <a:buClr>
                <a:schemeClr val="dk1"/>
              </a:buClr>
              <a:buSzPts val="1100"/>
              <a:buFont typeface="Arial"/>
              <a:buNone/>
            </a:pPr>
            <a:r>
              <a:rPr lang="tr-TR" sz="1400">
                <a:solidFill>
                  <a:srgbClr val="212529"/>
                </a:solidFill>
                <a:latin typeface="Consolas"/>
                <a:ea typeface="Consolas"/>
                <a:cs typeface="Consolas"/>
                <a:sym typeface="Consolas"/>
              </a:rPr>
              <a:t>    a+=1</a:t>
            </a:r>
            <a:endParaRPr sz="1400">
              <a:solidFill>
                <a:srgbClr val="212529"/>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13deff05e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713deff05e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rPr>
              <a:t>as you can see i should define a counter. after each iteration it will be increased by one so when it reaches to the length of the iterable it will stop. does it make sense. ok if you want let's follow the loop by focusing on each iteration.</a:t>
            </a:r>
            <a:endParaRPr sz="1400">
              <a:solidFill>
                <a:schemeClr val="dk1"/>
              </a:solidFil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tr-TR" sz="1400">
                <a:solidFill>
                  <a:srgbClr val="212529"/>
                </a:solidFill>
                <a:latin typeface="Consolas"/>
                <a:ea typeface="Consolas"/>
                <a:cs typeface="Consolas"/>
                <a:sym typeface="Consolas"/>
              </a:rPr>
              <a:t>my_list=["a", "b", "c", "d", "e"]</a:t>
            </a:r>
            <a:endParaRPr sz="1400">
              <a:solidFill>
                <a:srgbClr val="21252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21252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212529"/>
                </a:solidFill>
                <a:latin typeface="Consolas"/>
                <a:ea typeface="Consolas"/>
                <a:cs typeface="Consolas"/>
                <a:sym typeface="Consolas"/>
              </a:rPr>
              <a:t>a = 0</a:t>
            </a:r>
            <a:endParaRPr sz="1400">
              <a:solidFill>
                <a:srgbClr val="21252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21252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212529"/>
                </a:solidFill>
                <a:latin typeface="Consolas"/>
                <a:ea typeface="Consolas"/>
                <a:cs typeface="Consolas"/>
                <a:sym typeface="Consolas"/>
              </a:rPr>
              <a:t>while a &lt; len(my_list):</a:t>
            </a:r>
            <a:endParaRPr sz="1400">
              <a:solidFill>
                <a:srgbClr val="212529"/>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212529"/>
                </a:solidFill>
                <a:latin typeface="Consolas"/>
                <a:ea typeface="Consolas"/>
                <a:cs typeface="Consolas"/>
                <a:sym typeface="Consolas"/>
              </a:rPr>
              <a:t>    print('square of {} is : {}'.format(a, a**2))</a:t>
            </a:r>
            <a:endParaRPr sz="1400">
              <a:solidFill>
                <a:srgbClr val="212529"/>
              </a:solidFill>
              <a:latin typeface="Consolas"/>
              <a:ea typeface="Consolas"/>
              <a:cs typeface="Consolas"/>
              <a:sym typeface="Consolas"/>
            </a:endParaRPr>
          </a:p>
          <a:p>
            <a:pPr indent="0" lvl="0" marL="127000" marR="127000" rtl="0" algn="l">
              <a:lnSpc>
                <a:spcPct val="115000"/>
              </a:lnSpc>
              <a:spcBef>
                <a:spcPts val="0"/>
              </a:spcBef>
              <a:spcAft>
                <a:spcPts val="0"/>
              </a:spcAft>
              <a:buClr>
                <a:srgbClr val="3A3F50"/>
              </a:buClr>
              <a:buSzPts val="1100"/>
              <a:buFont typeface="Arial"/>
              <a:buNone/>
            </a:pPr>
            <a:r>
              <a:rPr lang="tr-TR" sz="1400">
                <a:solidFill>
                  <a:srgbClr val="212529"/>
                </a:solidFill>
                <a:latin typeface="Consolas"/>
                <a:ea typeface="Consolas"/>
                <a:cs typeface="Consolas"/>
                <a:sym typeface="Consolas"/>
              </a:rPr>
              <a:t>    a+=1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7d2a808d31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7d2a808d31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age = input('Enter your age please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while not age.isdigit():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 ('You entered incorrectly!')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age = input('Enter your age please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print('Great! You enter valid input : ',age)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830d5a1b0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830d5a1b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yes. you learn a new method which is “isdigit”. what the isdigit does? it checks the string type and if any characters is not a number then it returns false. all characters must be numeric. so if i enter 45.5 then due to there is a dot inside my string, it will return false. by using this method i can check the format of age which should be numerical. … suppose we entered 45.5 … ….. did i make myself clear.</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age = input('Enter your age please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while not age.isdigit():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 ('You entered incorrectly!')</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age = input('Enter your age please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print('Great! You enter valid input : ',age)</a:t>
            </a:r>
            <a:endParaRPr sz="1400">
              <a:latin typeface="Consolas"/>
              <a:ea typeface="Consolas"/>
              <a:cs typeface="Consolas"/>
              <a:sym typeface="Consola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31df668b5_0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831df668b5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in our second task i would like to review the pre-class example which is very good for better understanding. since it is a pre-class example </a:t>
            </a:r>
            <a:r>
              <a:rPr lang="tr-TR" sz="1400"/>
              <a:t>let's</a:t>
            </a:r>
            <a:r>
              <a:rPr lang="tr-TR" sz="1400"/>
              <a:t> jump to the solution code and follow the steps line by line. it is just for training to our </a:t>
            </a:r>
            <a:r>
              <a:rPr lang="tr-TR" sz="1400"/>
              <a:t>brains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answer = 44</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question = 'What number am I thinking of?  '</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print ("Let's play the guessing game!")</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while True:</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guess = int(input(question))</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if guess &lt; answer:</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print('Little higher')</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elif guess &gt; answer:</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print('Little lower')</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else:  # guess == answer</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print('Are you a MINDREADER!!!')</a:t>
            </a:r>
            <a:endParaRPr sz="1400">
              <a:solidFill>
                <a:schemeClr val="dk1"/>
              </a:solidFill>
              <a:latin typeface="Consolas"/>
              <a:ea typeface="Consolas"/>
              <a:cs typeface="Consolas"/>
              <a:sym typeface="Consolas"/>
            </a:endParaRPr>
          </a:p>
          <a:p>
            <a:pPr indent="0" lvl="0" marL="0" rtl="0" algn="l">
              <a:spcBef>
                <a:spcPts val="0"/>
              </a:spcBef>
              <a:spcAft>
                <a:spcPts val="0"/>
              </a:spcAft>
              <a:buClr>
                <a:srgbClr val="3A3F50"/>
              </a:buClr>
              <a:buSzPts val="1100"/>
              <a:buFont typeface="Arial"/>
              <a:buNone/>
            </a:pPr>
            <a:r>
              <a:rPr lang="tr-TR" sz="1400">
                <a:solidFill>
                  <a:schemeClr val="dk1"/>
                </a:solidFill>
                <a:latin typeface="Consolas"/>
                <a:ea typeface="Consolas"/>
                <a:cs typeface="Consolas"/>
                <a:sym typeface="Consolas"/>
              </a:rPr>
              <a:t>        break</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31df668b5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831df668b5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this is the solution code. == </a:t>
            </a:r>
            <a:r>
              <a:rPr b="1" lang="tr-TR" sz="1400"/>
              <a:t>explanation</a:t>
            </a:r>
            <a:r>
              <a:rPr b="1" lang="tr-TR" sz="1400"/>
              <a:t> is on the other slide. go to there</a:t>
            </a:r>
            <a:r>
              <a:rPr lang="tr-TR" sz="1400"/>
              <a:t>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answer = 44</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question = 'What number am I thinking of?  '</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print ("Let's play the guessing game!")</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while True:</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guess = int(input(question))</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if guess &lt; answer: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print('Little higher')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elif guess &gt; answer: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print('Little lower')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else:  # guess == answer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print('Are you a MINDREADER!!!')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break</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13deff05e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713deff05e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tr-TR" sz="1400">
                <a:solidFill>
                  <a:schemeClr val="dk1"/>
                </a:solidFill>
              </a:rPr>
              <a:t>…. generally while loops are being used when taking inputs from the user. in any input. in any condition. you can control your program flow very effective by while loop. as you can see in this example we take two digit number from the user and if it is not acceptable then we ask user again to enter a new input. by doing so, we can take correct input or desired input from the user… so you have learned a new keyword which is break. break is used to stop and go out of the loop. it can be used either in while loop of for loop. so in this case , if the user find the correct number then we have to terminate the execution and go out of the loop.</a:t>
            </a:r>
            <a:endParaRPr sz="1400">
              <a:solidFill>
                <a:schemeClr val="dk1"/>
              </a:solidFill>
            </a:endParaRPr>
          </a:p>
          <a:p>
            <a:pPr indent="0" lvl="0" marL="0" rtl="0" algn="l">
              <a:spcBef>
                <a:spcPts val="0"/>
              </a:spcBef>
              <a:spcAft>
                <a:spcPts val="0"/>
              </a:spcAft>
              <a:buSzPts val="1400"/>
              <a:buNone/>
            </a:pPr>
            <a:r>
              <a:t/>
            </a:r>
            <a:endParaRPr sz="1400">
              <a:solidFill>
                <a:schemeClr val="dk1"/>
              </a:solidFill>
            </a:endParaRPr>
          </a:p>
          <a:p>
            <a:pPr indent="0" lvl="0" marL="0" rtl="0" algn="l">
              <a:spcBef>
                <a:spcPts val="0"/>
              </a:spcBef>
              <a:spcAft>
                <a:spcPts val="0"/>
              </a:spcAft>
              <a:buSzPts val="1400"/>
              <a:buNone/>
            </a:pPr>
            <a:r>
              <a:rPr lang="tr-TR" sz="1400">
                <a:solidFill>
                  <a:schemeClr val="dk1"/>
                </a:solidFill>
              </a:rPr>
              <a:t>infinite loop without “break”</a:t>
            </a:r>
            <a:endParaRPr sz="1400">
              <a:solidFill>
                <a:schemeClr val="dk1"/>
              </a:solidFill>
            </a:endParaRPr>
          </a:p>
          <a:p>
            <a:pPr indent="0" lvl="0" marL="0" rtl="0" algn="l">
              <a:spcBef>
                <a:spcPts val="0"/>
              </a:spcBef>
              <a:spcAft>
                <a:spcPts val="0"/>
              </a:spcAft>
              <a:buSzPts val="1400"/>
              <a:buNone/>
            </a:pPr>
            <a:r>
              <a:rPr lang="tr-TR" sz="1400">
                <a:solidFill>
                  <a:schemeClr val="dk1"/>
                </a:solidFill>
              </a:rPr>
              <a:t>using a var instead of True</a:t>
            </a:r>
            <a:endParaRPr sz="14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831df668b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831df668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you have three minutes. </a:t>
            </a:r>
            <a:r>
              <a:rPr lang="tr-TR" sz="1400"/>
              <a:t>I give you time, but of course I have to find a balance here. With these types of questions, it is absolutely essential that you think and try to write the code. But I have to set a limit as each student will do the questions and the time they will spend will be different. So now I'm giving you 3 minutes to think and roughly outline your code. then we will focus on the solution together.</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sentence = input('Give me a sentence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words = sentence.split()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i=0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longest=0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while i &lt; len(words):</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if len(words[i]) &gt; longest: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longest = len(words[i])</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 += 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print('the length of the longest word :', longest)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1df668b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831df668b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sentence = input('Give me a sentence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words = sentence.split()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i=0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longest=0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while i &lt; len(words):</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if len(words[i]) &gt; longest: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longest = len(words[i])</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 += 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print('the </a:t>
            </a:r>
            <a:r>
              <a:rPr lang="tr-TR" sz="1400">
                <a:latin typeface="Consolas"/>
                <a:ea typeface="Consolas"/>
                <a:cs typeface="Consolas"/>
                <a:sym typeface="Consolas"/>
              </a:rPr>
              <a:t>length</a:t>
            </a:r>
            <a:r>
              <a:rPr lang="tr-TR" sz="1400">
                <a:latin typeface="Consolas"/>
                <a:ea typeface="Consolas"/>
                <a:cs typeface="Consolas"/>
                <a:sym typeface="Consolas"/>
              </a:rPr>
              <a:t> of the longest word :', longest)</a:t>
            </a:r>
            <a:endParaRPr sz="1400">
              <a:latin typeface="Consolas"/>
              <a:ea typeface="Consolas"/>
              <a:cs typeface="Consolas"/>
              <a:sym typeface="Consola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a:t>
            </a:r>
            <a:endParaRPr sz="1400"/>
          </a:p>
          <a:p>
            <a:pPr indent="0" lvl="0" marL="0" rtl="0" algn="l">
              <a:lnSpc>
                <a:spcPct val="100000"/>
              </a:lnSpc>
              <a:spcBef>
                <a:spcPts val="0"/>
              </a:spcBef>
              <a:spcAft>
                <a:spcPts val="0"/>
              </a:spcAft>
              <a:buSzPts val="1400"/>
              <a:buNone/>
            </a:pPr>
            <a:r>
              <a:rPr lang="tr-TR" sz="1400"/>
              <a:t>let’s see what i am gonna cover…</a:t>
            </a:r>
            <a:endParaRPr sz="1400"/>
          </a:p>
          <a:p>
            <a:pPr indent="0" lvl="0" marL="0" rtl="0" algn="l">
              <a:lnSpc>
                <a:spcPct val="100000"/>
              </a:lnSpc>
              <a:spcBef>
                <a:spcPts val="0"/>
              </a:spcBef>
              <a:spcAft>
                <a:spcPts val="0"/>
              </a:spcAft>
              <a:buSzPts val="1400"/>
              <a:buNone/>
            </a:pPr>
            <a:r>
              <a:rPr lang="tr-TR" sz="1400"/>
              <a:t>so let’s start with some definitions and </a:t>
            </a:r>
            <a:r>
              <a:rPr lang="tr-TR" sz="1400"/>
              <a:t>theoretical</a:t>
            </a:r>
            <a:r>
              <a:rPr lang="tr-TR" sz="1400"/>
              <a:t> explanations.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ce344717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7ce34471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do you agree with this statement. what do you think.? is life really composed of loops? Indeed, when we look back at the past, when we read it; we see that almost everything repeats in a cycle. The life cycle of living things, the life cycle of plants, nature .. The rotation of the earth around itself and the sun .. The rotation of stars and celestial bodies… The rotation of particles around the atom, etc. It is a cycle from the micro universe to the macro universe. Our cosmic system has been set up like this .. anyway.. Long story short; loop will be a part of our lives.</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13deff05e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713deff05e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Now it’s time to learn the most common and useful syntax in Python. Yes we’re talking about the </a:t>
            </a:r>
            <a:r>
              <a:rPr lang="tr-TR" sz="1400">
                <a:solidFill>
                  <a:srgbClr val="0000FF"/>
                </a:solidFill>
                <a:highlight>
                  <a:srgbClr val="EFEFEF"/>
                </a:highlight>
              </a:rPr>
              <a:t>for</a:t>
            </a:r>
            <a:r>
              <a:rPr lang="tr-TR" sz="1400">
                <a:solidFill>
                  <a:srgbClr val="434343"/>
                </a:solidFill>
              </a:rPr>
              <a:t> loops.</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When you want to iterate a block of code you should use the </a:t>
            </a:r>
            <a:r>
              <a:rPr lang="tr-TR" sz="1400">
                <a:solidFill>
                  <a:srgbClr val="0000FF"/>
                </a:solidFill>
                <a:highlight>
                  <a:srgbClr val="EFEFEF"/>
                </a:highlight>
              </a:rPr>
              <a:t>for</a:t>
            </a:r>
            <a:r>
              <a:rPr lang="tr-TR" sz="1400">
                <a:solidFill>
                  <a:srgbClr val="434343"/>
                </a:solidFill>
              </a:rPr>
              <a:t> loop…</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In order to use for loop we need iterable. The keypoint here is the using of an iterable…..</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...range function can also be used to generate an iterable object….</a:t>
            </a:r>
            <a:endParaRPr sz="1400">
              <a:solidFill>
                <a:srgbClr val="434343"/>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7d2a808d31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7d2a808d31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let’s take a look at this simple pre-class example. </a:t>
            </a:r>
            <a:r>
              <a:rPr lang="tr-TR" sz="1400">
                <a:solidFill>
                  <a:srgbClr val="3A3F50"/>
                </a:solidFill>
              </a:rPr>
              <a:t>in this example we use a list as an iterable. so let’s follow the each iteration process one by one.</a:t>
            </a:r>
            <a:endParaRPr sz="1400">
              <a:solidFill>
                <a:srgbClr val="3A3F50"/>
              </a:solidFill>
            </a:endParaRPr>
          </a:p>
          <a:p>
            <a:pPr indent="0" lvl="0" marL="0" rtl="0" algn="l">
              <a:lnSpc>
                <a:spcPct val="100000"/>
              </a:lnSpc>
              <a:spcBef>
                <a:spcPts val="0"/>
              </a:spcBef>
              <a:spcAft>
                <a:spcPts val="0"/>
              </a:spcAft>
              <a:buSzPts val="1400"/>
              <a:buNone/>
            </a:pPr>
            <a:r>
              <a:t/>
            </a:r>
            <a:endParaRPr sz="1400">
              <a:solidFill>
                <a:srgbClr val="3A3F50"/>
              </a:solidFill>
            </a:endParaRPr>
          </a:p>
          <a:p>
            <a:pPr indent="0" lvl="0" marL="0" rtl="0" algn="l">
              <a:lnSpc>
                <a:spcPct val="100000"/>
              </a:lnSpc>
              <a:spcBef>
                <a:spcPts val="0"/>
              </a:spcBef>
              <a:spcAft>
                <a:spcPts val="0"/>
              </a:spcAft>
              <a:buSzPts val="1400"/>
              <a:buNone/>
            </a:pPr>
            <a:r>
              <a:rPr lang="tr-TR" sz="1400">
                <a:solidFill>
                  <a:srgbClr val="3A3F50"/>
                </a:solidFill>
                <a:latin typeface="Consolas"/>
                <a:ea typeface="Consolas"/>
                <a:cs typeface="Consolas"/>
                <a:sym typeface="Consolas"/>
              </a:rPr>
              <a:t>for i in [1, 2, 3, 4, 5]:</a:t>
            </a:r>
            <a:endParaRPr sz="1400">
              <a:solidFill>
                <a:srgbClr val="3A3F50"/>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rgbClr val="3A3F50"/>
                </a:solidFill>
                <a:latin typeface="Consolas"/>
                <a:ea typeface="Consolas"/>
                <a:cs typeface="Consolas"/>
                <a:sym typeface="Consolas"/>
              </a:rPr>
              <a:t>	print(i)</a:t>
            </a:r>
            <a:endParaRPr sz="1400">
              <a:solidFill>
                <a:srgbClr val="3A3F50"/>
              </a:solidFill>
              <a:latin typeface="Consolas"/>
              <a:ea typeface="Consolas"/>
              <a:cs typeface="Consolas"/>
              <a:sym typeface="Consola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713deff05e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713deff05e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rPr>
              <a:t>…</a:t>
            </a:r>
            <a:r>
              <a:rPr b="1" lang="tr-TR" sz="1400">
                <a:solidFill>
                  <a:schemeClr val="dk1"/>
                </a:solidFill>
              </a:rPr>
              <a:t>== explain yourself == </a:t>
            </a:r>
            <a:endParaRPr b="1" sz="1400">
              <a:solidFill>
                <a:schemeClr val="dk1"/>
              </a:solidFill>
            </a:endParaRPr>
          </a:p>
          <a:p>
            <a:pPr indent="0" lvl="0" marL="0" rtl="0" algn="l">
              <a:spcBef>
                <a:spcPts val="0"/>
              </a:spcBef>
              <a:spcAft>
                <a:spcPts val="0"/>
              </a:spcAft>
              <a:buClr>
                <a:schemeClr val="dk1"/>
              </a:buClr>
              <a:buSzPts val="1400"/>
              <a:buFont typeface="Arial"/>
              <a:buNone/>
            </a:pPr>
            <a:r>
              <a:rPr lang="tr-TR" sz="1400">
                <a:solidFill>
                  <a:schemeClr val="dk1"/>
                </a:solidFill>
              </a:rPr>
              <a:t>ok. what the for loop does is that : it takes the elements from the iterable object one by one and assigns it to the variable. in this case the variable is i here. then execute the body. it prints one then it goes to the second iteration and it takes the number two which is the second element of the iterable and assigns it to the variable i and execute the body. which means it prints out the number two. and so on. it takes three then four then five… that’s how for loop works. it is simple, right?</a:t>
            </a:r>
            <a:endParaRPr sz="1400">
              <a:solidFill>
                <a:schemeClr val="dk1"/>
              </a:solidFil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for i in [1, 2, 3, 4, 5]:</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d2a808d31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7d2a808d31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Here is another pre-class example. </a:t>
            </a:r>
            <a:r>
              <a:rPr lang="tr-TR" sz="1400">
                <a:solidFill>
                  <a:srgbClr val="434343"/>
                </a:solidFill>
              </a:rPr>
              <a:t>In the structure of the </a:t>
            </a:r>
            <a:r>
              <a:rPr lang="tr-TR" sz="1400">
                <a:solidFill>
                  <a:srgbClr val="0000FF"/>
                </a:solidFill>
                <a:highlight>
                  <a:srgbClr val="EFEFEF"/>
                </a:highlight>
              </a:rPr>
              <a:t>for</a:t>
            </a:r>
            <a:r>
              <a:rPr lang="tr-TR" sz="1400">
                <a:solidFill>
                  <a:srgbClr val="434343"/>
                </a:solidFill>
              </a:rPr>
              <a:t> loop, you can use also a variable as an iterable. it is so clear, right? Just as we can use the iterable value itself, of course, we can use the variable to which this value is assigned.</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seasons = ['spring', 'summer', 'autumn', 'winter']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for season in seasons: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rPr lang="tr-TR" sz="1400">
                <a:solidFill>
                  <a:srgbClr val="434343"/>
                </a:solidFill>
                <a:latin typeface="Consolas"/>
                <a:ea typeface="Consolas"/>
                <a:cs typeface="Consolas"/>
                <a:sym typeface="Consolas"/>
              </a:rPr>
              <a:t>	print(season)</a:t>
            </a:r>
            <a:endParaRPr sz="1400">
              <a:solidFill>
                <a:srgbClr val="434343"/>
              </a:solidFill>
              <a:latin typeface="Consolas"/>
              <a:ea typeface="Consolas"/>
              <a:cs typeface="Consolas"/>
              <a:sym typeface="Consola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713deff05e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713deff05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next slides == when we run, it print out the elements of the list. let’s follow the iterations one by one…</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seasons = ['spring', 'summer', 'autumn', 'winter']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season in seasons: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print(season)</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13deff05e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713deff05e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seasons = ['spring', 'summer', 'autumn', 'winter']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season in seasons: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print(season)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713deff05e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713deff05e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seasons = ['spring', 'summer', 'autumn', 'winter']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season in seasons: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print(season)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13deff05e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713deff05e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seasons = ['spring', 'summer', 'autumn', 'winter']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season in seasons: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print(season)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713deff05e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713deff05e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seasons = ['spring', 'summer', 'autumn', 'winter']</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for season in seasons:</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print(season)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before my explanation, i would like to see your </a:t>
            </a:r>
            <a:r>
              <a:rPr lang="tr-TR" sz="1400"/>
              <a:t>explanations</a:t>
            </a:r>
            <a:r>
              <a:rPr lang="tr-TR" sz="1400"/>
              <a:t>.</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831df668b5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831df668b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here is your first task to complete. </a:t>
            </a:r>
            <a:endParaRPr sz="1400"/>
          </a:p>
          <a:p>
            <a:pPr indent="0" lvl="0" marL="0" rtl="0" algn="l">
              <a:lnSpc>
                <a:spcPct val="100000"/>
              </a:lnSpc>
              <a:spcBef>
                <a:spcPts val="0"/>
              </a:spcBef>
              <a:spcAft>
                <a:spcPts val="0"/>
              </a:spcAft>
              <a:buSzPts val="1400"/>
              <a:buNone/>
            </a:pPr>
            <a:r>
              <a:t/>
            </a:r>
            <a:endParaRPr sz="1400"/>
          </a:p>
          <a:p>
            <a:pPr indent="0" lvl="0" marL="0" marR="101600" rtl="0" algn="l">
              <a:lnSpc>
                <a:spcPct val="115000"/>
              </a:lnSpc>
              <a:spcBef>
                <a:spcPts val="0"/>
              </a:spcBef>
              <a:spcAft>
                <a:spcPts val="0"/>
              </a:spcAft>
              <a:buClr>
                <a:schemeClr val="dk1"/>
              </a:buClr>
              <a:buSzPts val="1100"/>
              <a:buFont typeface="Arial"/>
              <a:buNone/>
            </a:pPr>
            <a:r>
              <a:rPr lang="tr-TR" sz="1400">
                <a:solidFill>
                  <a:srgbClr val="373A3C"/>
                </a:solidFill>
                <a:latin typeface="Consolas"/>
                <a:ea typeface="Consolas"/>
                <a:cs typeface="Consolas"/>
                <a:sym typeface="Consolas"/>
              </a:rPr>
              <a:t>names = [</a:t>
            </a:r>
            <a:r>
              <a:rPr lang="tr-TR" sz="1400">
                <a:solidFill>
                  <a:srgbClr val="FF0000"/>
                </a:solidFill>
                <a:latin typeface="Consolas"/>
                <a:ea typeface="Consolas"/>
                <a:cs typeface="Consolas"/>
                <a:sym typeface="Consolas"/>
              </a:rPr>
              <a:t>"Ahmed"</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"Aisha"</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"Adam"</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"Joseph"</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"Gabriel"</a:t>
            </a:r>
            <a:r>
              <a:rPr lang="tr-TR" sz="1400">
                <a:solidFill>
                  <a:srgbClr val="373A3C"/>
                </a:solidFill>
                <a:latin typeface="Consolas"/>
                <a:ea typeface="Consolas"/>
                <a:cs typeface="Consolas"/>
                <a:sym typeface="Consolas"/>
              </a:rPr>
              <a:t>]</a:t>
            </a:r>
            <a:endParaRPr sz="1400">
              <a:solidFill>
                <a:srgbClr val="373A3C"/>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for i in names:</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print('hello', i)</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31df668b5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831df668b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this is one of the option of the solutions. it is shown on the screen </a:t>
            </a:r>
            <a:r>
              <a:rPr lang="tr-TR" sz="1400">
                <a:solidFill>
                  <a:schemeClr val="dk1"/>
                </a:solidFill>
              </a:rPr>
              <a:t>how i did….</a:t>
            </a:r>
            <a:endParaRPr sz="1400">
              <a:solidFill>
                <a:schemeClr val="dk1"/>
              </a:solidFill>
            </a:endParaRPr>
          </a:p>
          <a:p>
            <a:pPr indent="0" lvl="0" marL="0" rtl="0" algn="l">
              <a:lnSpc>
                <a:spcPct val="100000"/>
              </a:lnSpc>
              <a:spcBef>
                <a:spcPts val="0"/>
              </a:spcBef>
              <a:spcAft>
                <a:spcPts val="0"/>
              </a:spcAft>
              <a:buSzPts val="1400"/>
              <a:buNone/>
            </a:pPr>
            <a:r>
              <a:t/>
            </a:r>
            <a:endParaRPr sz="1400">
              <a:solidFill>
                <a:schemeClr val="dk1"/>
              </a:solidFill>
            </a:endParaRPr>
          </a:p>
          <a:p>
            <a:pPr indent="0" lvl="0" marL="0" marR="101600" rtl="0" algn="l">
              <a:lnSpc>
                <a:spcPct val="115000"/>
              </a:lnSpc>
              <a:spcBef>
                <a:spcPts val="0"/>
              </a:spcBef>
              <a:spcAft>
                <a:spcPts val="0"/>
              </a:spcAft>
              <a:buClr>
                <a:schemeClr val="dk1"/>
              </a:buClr>
              <a:buSzPts val="1100"/>
              <a:buFont typeface="Arial"/>
              <a:buNone/>
            </a:pPr>
            <a:r>
              <a:rPr lang="tr-TR" sz="1400">
                <a:solidFill>
                  <a:srgbClr val="373A3C"/>
                </a:solidFill>
                <a:latin typeface="Consolas"/>
                <a:ea typeface="Consolas"/>
                <a:cs typeface="Consolas"/>
                <a:sym typeface="Consolas"/>
              </a:rPr>
              <a:t>names = [</a:t>
            </a:r>
            <a:r>
              <a:rPr lang="tr-TR" sz="1400">
                <a:solidFill>
                  <a:srgbClr val="FF0000"/>
                </a:solidFill>
                <a:latin typeface="Consolas"/>
                <a:ea typeface="Consolas"/>
                <a:cs typeface="Consolas"/>
                <a:sym typeface="Consolas"/>
              </a:rPr>
              <a:t>"Ahmed"</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"Aisha"</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"Adam"</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"Joseph"</a:t>
            </a:r>
            <a:r>
              <a:rPr lang="tr-TR" sz="1400">
                <a:solidFill>
                  <a:srgbClr val="373A3C"/>
                </a:solidFill>
                <a:latin typeface="Consolas"/>
                <a:ea typeface="Consolas"/>
                <a:cs typeface="Consolas"/>
                <a:sym typeface="Consolas"/>
              </a:rPr>
              <a:t>, </a:t>
            </a:r>
            <a:r>
              <a:rPr lang="tr-TR" sz="1400">
                <a:solidFill>
                  <a:srgbClr val="FF0000"/>
                </a:solidFill>
                <a:latin typeface="Consolas"/>
                <a:ea typeface="Consolas"/>
                <a:cs typeface="Consolas"/>
                <a:sym typeface="Consolas"/>
              </a:rPr>
              <a:t>"Gabriel"</a:t>
            </a:r>
            <a:r>
              <a:rPr lang="tr-TR" sz="1400">
                <a:solidFill>
                  <a:srgbClr val="373A3C"/>
                </a:solidFill>
                <a:latin typeface="Consolas"/>
                <a:ea typeface="Consolas"/>
                <a:cs typeface="Consolas"/>
                <a:sym typeface="Consolas"/>
              </a:rPr>
              <a:t>]</a:t>
            </a:r>
            <a:endParaRPr sz="1400">
              <a:solidFill>
                <a:srgbClr val="373A3C"/>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chemeClr val="dk1"/>
                </a:solidFill>
                <a:latin typeface="Consolas"/>
                <a:ea typeface="Consolas"/>
                <a:cs typeface="Consolas"/>
                <a:sym typeface="Consolas"/>
              </a:rPr>
              <a:t>for i in names:</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solidFill>
                  <a:schemeClr val="dk1"/>
                </a:solidFill>
                <a:latin typeface="Consolas"/>
                <a:ea typeface="Consolas"/>
                <a:cs typeface="Consolas"/>
                <a:sym typeface="Consolas"/>
              </a:rPr>
              <a:t>	print('hello', i)</a:t>
            </a:r>
            <a:endParaRPr sz="1400">
              <a:solidFill>
                <a:schemeClr val="dk1"/>
              </a:solidFill>
              <a:latin typeface="Consolas"/>
              <a:ea typeface="Consolas"/>
              <a:cs typeface="Consolas"/>
              <a:sym typeface="Consola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831df668b5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831df668b5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this time we have a little bit </a:t>
            </a:r>
            <a:r>
              <a:rPr lang="tr-TR" sz="1400"/>
              <a:t>complicated</a:t>
            </a:r>
            <a:r>
              <a:rPr lang="tr-TR" sz="1400"/>
              <a:t> task for you…. you should know the range function from your pre-class. by the way i am gonna review the range function in </a:t>
            </a:r>
            <a:r>
              <a:rPr lang="tr-TR" sz="1400"/>
              <a:t>detail</a:t>
            </a:r>
            <a:r>
              <a:rPr lang="tr-TR" sz="1400"/>
              <a:t> in the next slides a little bit later. but let’s see </a:t>
            </a:r>
            <a:r>
              <a:rPr lang="tr-TR" sz="1400"/>
              <a:t>whether</a:t>
            </a:r>
            <a:r>
              <a:rPr lang="tr-TR" sz="1400"/>
              <a:t> you study pre-class or not.</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numbers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range(1,6):</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numbers.append(i)</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print(numbers)</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831df668b5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831df668b5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to print out the numbers in a list form i have to collect all elements into a list and print the all numbers at once in a list form. to do that i define an empty list then i set a for loop using range function then i collect the numbers taken from range function into the empty list named numbers. that’s the all process. as you can see, the arguments of the range function is one and six. it starts from one goes to the end minus one, in this case the end parameter is six so it goes to the number five. of course to collect all these numbers one by one, i use append method. does it make sense?</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numbers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range(1,6):</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numbers.append(i)</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print(numbers)</a:t>
            </a:r>
            <a:endParaRPr sz="1400">
              <a:latin typeface="Consolas"/>
              <a:ea typeface="Consolas"/>
              <a:cs typeface="Consolas"/>
              <a:sym typeface="Consola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6e575d992b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6e575d992b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let’s put an interval here and take a quick look at how we work </a:t>
            </a:r>
            <a:r>
              <a:rPr lang="tr-TR" sz="1400"/>
              <a:t>with iterators. </a:t>
            </a:r>
            <a:r>
              <a:rPr lang="tr-TR" sz="1400">
                <a:solidFill>
                  <a:srgbClr val="434343"/>
                </a:solidFill>
              </a:rPr>
              <a:t>At this point, i would like to talk about a little more about the iterators.</a:t>
            </a:r>
            <a:endParaRPr sz="1400">
              <a:solidFill>
                <a:srgbClr val="434343"/>
              </a:solidFill>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6e575d992b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g6e575d992b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is this man an iterable. what do you think. let’s remember the definition of the iterables. how we can </a:t>
            </a:r>
            <a:r>
              <a:rPr lang="tr-TR" sz="1400">
                <a:solidFill>
                  <a:srgbClr val="434343"/>
                </a:solidFill>
              </a:rPr>
              <a:t>basically</a:t>
            </a:r>
            <a:r>
              <a:rPr lang="tr-TR" sz="1400">
                <a:solidFill>
                  <a:srgbClr val="434343"/>
                </a:solidFill>
              </a:rPr>
              <a:t> define the iterable is that: </a:t>
            </a:r>
            <a:r>
              <a:rPr lang="tr-TR" sz="1400">
                <a:solidFill>
                  <a:srgbClr val="434343"/>
                </a:solidFill>
              </a:rPr>
              <a:t>The iterable object can be anything for which items are received one by one, forward only. in other words, if we are able to separate the elements of an object then it is an iterable. so this definition makes this man an iterable, right.? he is composed of circles. he is separable into circles. ok then what are the iterable types in python. let’s remember of those you have learned.</a:t>
            </a:r>
            <a:endParaRPr sz="1400">
              <a:solidFill>
                <a:srgbClr val="434343"/>
              </a:solidFill>
            </a:endParaRPr>
          </a:p>
          <a:p>
            <a:pPr indent="0" lvl="0" marL="0" rtl="0" algn="just">
              <a:lnSpc>
                <a:spcPct val="110000"/>
              </a:lnSpc>
              <a:spcBef>
                <a:spcPts val="600"/>
              </a:spcBef>
              <a:spcAft>
                <a:spcPts val="0"/>
              </a:spcAft>
              <a:buNone/>
            </a:pPr>
            <a:r>
              <a:t/>
            </a:r>
            <a:endParaRPr sz="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7d2a808d31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7d2a808d31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The most commonly used iterable types of data are as follows . what can be added here?</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7d2a808d31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g7d2a808d31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course = 'clarusway'</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course:</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print(i)</a:t>
            </a:r>
            <a:endParaRPr sz="1400">
              <a:latin typeface="Consolas"/>
              <a:ea typeface="Consolas"/>
              <a:cs typeface="Consolas"/>
              <a:sym typeface="Consola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713deff1e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g713deff1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course = 'clarusway'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course:</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print(i)</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31df668b5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g831df668b5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think sipmple.. maybe we should use one of the parameters of print function to do that… be careful. one thing is you should use for loop. the second thing is you have to print it out as shown on the screen. the letter are </a:t>
            </a:r>
            <a:r>
              <a:rPr lang="tr-TR" sz="1400"/>
              <a:t>separated</a:t>
            </a:r>
            <a:r>
              <a:rPr lang="tr-TR" sz="1400"/>
              <a:t> by spaces.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word = input('Give me a word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count = 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i in word:</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count += 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if count &lt; len(word):</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 = i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print(i, end='')</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When writing programs in Python, in some cases it is not enough to execute our block of code only once. </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The loops are used to repeat (iterate) the execution of a block of code.</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As one of the most main functions in programming, loops are an important part of almost every programming language.</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Loops enable programmers to set certain sections of their code to repeat through a number of loops which are referred to as iterations.</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 does it make sense. so let’s take a look at the loops world starting with while loop</a:t>
            </a:r>
            <a:endParaRPr sz="1400">
              <a:solidFill>
                <a:srgbClr val="434343"/>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831df668b5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g831df668b5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….does it make sense? at this point i would like to ask a question to know which of you know another method or another way to do that without using for loop. i will show you how you can do that in the next lessons but now, i am expecting your </a:t>
            </a:r>
            <a:r>
              <a:rPr lang="tr-TR" sz="1400"/>
              <a:t>opinion</a:t>
            </a:r>
            <a:r>
              <a:rPr lang="tr-TR" sz="1400"/>
              <a:t>. Please let me know. shoot your responses on class-chat. ok i am not gonna explain that. just i wanted to draw your attention to </a:t>
            </a:r>
            <a:r>
              <a:rPr lang="tr-TR" sz="1400"/>
              <a:t>existence</a:t>
            </a:r>
            <a:r>
              <a:rPr lang="tr-TR" sz="1400"/>
              <a:t> such different method we have . anyway. keep going.</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word = input('Give me a word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count =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i in word:</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count += 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if count &lt; len(word):</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 = i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print(i, end='')</a:t>
            </a:r>
            <a:endParaRPr sz="1400">
              <a:latin typeface="Consolas"/>
              <a:ea typeface="Consolas"/>
              <a:cs typeface="Consolas"/>
              <a:sym typeface="Consola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831df668b5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g831df668b5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...the critical </a:t>
            </a:r>
            <a:r>
              <a:rPr lang="tr-TR" sz="1400"/>
              <a:t>question</a:t>
            </a:r>
            <a:r>
              <a:rPr lang="tr-TR" sz="1400"/>
              <a:t> is that when we use dictionary as an iterable in for loop. then, will it take keys or values or both of them as the elements of the iterable.</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user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'name':'Daniel',</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'surname':'Smith',</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'age':35</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for attribute in user:</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print(attribute)</a:t>
            </a:r>
            <a:endParaRPr sz="1400">
              <a:latin typeface="Consolas"/>
              <a:ea typeface="Consolas"/>
              <a:cs typeface="Consolas"/>
              <a:sym typeface="Consola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831df668b5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831df668b5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as you can see, if we use want to use dictionary as an iterable object in for loop, then it takes keys as the element of the dictionary. keep in mind. this is important and crucial knowledge for you.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user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'name':'Daniel',</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'surname':'Smith',</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'age':35</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for attribute in user:</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print(attribute)</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831df668b5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831df668b5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this is very similar to the previous one. this time we use user dot values method. will it give an error or something different?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user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'name':'Daniel',</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'surname':'Smith',</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'age':35</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SzPts val="1400"/>
              <a:buNone/>
            </a:pPr>
            <a:r>
              <a:rPr lang="tr-TR" sz="1400">
                <a:solidFill>
                  <a:schemeClr val="dk1"/>
                </a:solidFill>
                <a:latin typeface="Consolas"/>
                <a:ea typeface="Consolas"/>
                <a:cs typeface="Consolas"/>
                <a:sym typeface="Consolas"/>
              </a:rPr>
              <a:t>for i in user.values():</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print(i, end= ' ')</a:t>
            </a:r>
            <a:endParaRPr sz="1400">
              <a:solidFill>
                <a:schemeClr val="dk1"/>
              </a:solidFill>
              <a:latin typeface="Consolas"/>
              <a:ea typeface="Consolas"/>
              <a:cs typeface="Consolas"/>
              <a:sym typeface="Consola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831df668b5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g831df668b5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of course, this time it takes values of dictionary one by one and </a:t>
            </a:r>
            <a:r>
              <a:rPr lang="tr-TR" sz="1400"/>
              <a:t>executes</a:t>
            </a:r>
            <a:r>
              <a:rPr lang="tr-TR" sz="1400"/>
              <a:t> the body. which is printing out the values in a single line</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user =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'name':'Daniel',</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'surname':'Smith',</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'age':35</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for i in user.values():</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print(i, end= '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831df668b5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831df668b5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this is </a:t>
            </a:r>
            <a:r>
              <a:rPr lang="tr-TR" sz="1400"/>
              <a:t>something</a:t>
            </a:r>
            <a:r>
              <a:rPr lang="tr-TR" sz="1400"/>
              <a:t> different, right? this time we use two variables here. what do you think. shoot your responses on pear-deck please.</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user =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'name':'Daniel',</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'surname':'Smith',</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'age':35</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for key, value in user.items():</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print(key, ':', value)</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831df668b5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g831df668b5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here is the output. …. ..if there is not any unclear point i move on to next subtopic..</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user =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'name':'Daniel',</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'surname':'Smith',</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'age':35</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for key, value in user.items():</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print(key, ':', value)</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713deff05e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713deff05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highlight>
                  <a:srgbClr val="EFEFEF"/>
                </a:highlight>
              </a:rPr>
              <a:t>while</a:t>
            </a:r>
            <a:r>
              <a:rPr lang="tr-TR" sz="1400">
                <a:solidFill>
                  <a:srgbClr val="434343"/>
                </a:solidFill>
              </a:rPr>
              <a:t> loops have a boolean logic, similar to </a:t>
            </a:r>
            <a:r>
              <a:rPr lang="tr-TR" sz="1400">
                <a:solidFill>
                  <a:srgbClr val="434343"/>
                </a:solidFill>
                <a:highlight>
                  <a:srgbClr val="EFEFEF"/>
                </a:highlight>
              </a:rPr>
              <a:t>if</a:t>
            </a:r>
            <a:r>
              <a:rPr lang="tr-TR" sz="1400">
                <a:solidFill>
                  <a:srgbClr val="434343"/>
                </a:solidFill>
              </a:rPr>
              <a:t> statements. it is almost the same as if statement.</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As long as the result of the condition returns </a:t>
            </a:r>
            <a:r>
              <a:rPr lang="tr-TR" sz="1400">
                <a:solidFill>
                  <a:srgbClr val="6AA84F"/>
                </a:solidFill>
                <a:highlight>
                  <a:srgbClr val="EFEFEF"/>
                </a:highlight>
              </a:rPr>
              <a:t>True</a:t>
            </a:r>
            <a:r>
              <a:rPr lang="tr-TR" sz="1400">
                <a:solidFill>
                  <a:srgbClr val="434343"/>
                </a:solidFill>
              </a:rPr>
              <a:t>, the code block under </a:t>
            </a:r>
            <a:r>
              <a:rPr lang="tr-TR" sz="1400">
                <a:solidFill>
                  <a:srgbClr val="0000FF"/>
                </a:solidFill>
                <a:highlight>
                  <a:srgbClr val="EFEFEF"/>
                </a:highlight>
              </a:rPr>
              <a:t>while</a:t>
            </a:r>
            <a:r>
              <a:rPr lang="tr-TR" sz="1400">
                <a:solidFill>
                  <a:srgbClr val="434343"/>
                </a:solidFill>
              </a:rPr>
              <a:t> loop runs.</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When the condition returns to </a:t>
            </a:r>
            <a:r>
              <a:rPr lang="tr-TR" sz="1400">
                <a:solidFill>
                  <a:srgbClr val="6AA84F"/>
                </a:solidFill>
                <a:highlight>
                  <a:srgbClr val="EFEFEF"/>
                </a:highlight>
              </a:rPr>
              <a:t>False</a:t>
            </a:r>
            <a:r>
              <a:rPr lang="tr-TR" sz="1400">
                <a:solidFill>
                  <a:srgbClr val="434343"/>
                </a:solidFill>
              </a:rPr>
              <a:t>, the loop execution is terminated and the program control moves further to the next operation. that’s the main point of the while loop. we set our loop based on a condition. </a:t>
            </a:r>
            <a:endParaRPr sz="1400">
              <a:solidFill>
                <a:srgbClr val="434343"/>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d2a808d31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7d2a808d31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6e19fd6c10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6e19fd6c1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number =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while number &lt; 6:</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print(number)</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number += 1</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print('now, our number is bigger than or equal to 6')</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13deff05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713deff05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0000"/>
              </a:lnSpc>
              <a:spcBef>
                <a:spcPts val="600"/>
              </a:spcBef>
              <a:spcAft>
                <a:spcPts val="0"/>
              </a:spcAft>
              <a:buClr>
                <a:srgbClr val="741B47"/>
              </a:buClr>
              <a:buSzPts val="1400"/>
              <a:buFont typeface="Arial"/>
              <a:buChar char="▸"/>
            </a:pPr>
            <a:r>
              <a:rPr lang="tr-TR" sz="1400">
                <a:solidFill>
                  <a:srgbClr val="434343"/>
                </a:solidFill>
              </a:rPr>
              <a:t>Regarding the previous example; </a:t>
            </a:r>
            <a:endParaRPr sz="1400">
              <a:solidFill>
                <a:srgbClr val="434343"/>
              </a:solidFill>
            </a:endParaRPr>
          </a:p>
          <a:p>
            <a:pPr indent="-317500" lvl="1" marL="914400" rtl="0" algn="just">
              <a:lnSpc>
                <a:spcPct val="110000"/>
              </a:lnSpc>
              <a:spcBef>
                <a:spcPts val="600"/>
              </a:spcBef>
              <a:spcAft>
                <a:spcPts val="0"/>
              </a:spcAft>
              <a:buClr>
                <a:srgbClr val="741B47"/>
              </a:buClr>
              <a:buSzPts val="1400"/>
              <a:buFont typeface="Arial"/>
              <a:buChar char="▹"/>
            </a:pPr>
            <a:r>
              <a:rPr lang="tr-TR" sz="1400">
                <a:solidFill>
                  <a:srgbClr val="434343"/>
                </a:solidFill>
              </a:rPr>
              <a:t>The variable number acts as a counter in this loop. This variable changes its value after each iteration.</a:t>
            </a:r>
            <a:endParaRPr sz="1400">
              <a:solidFill>
                <a:srgbClr val="434343"/>
              </a:solidFill>
            </a:endParaRPr>
          </a:p>
          <a:p>
            <a:pPr indent="-317500" lvl="1" marL="9144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When the value of a counter reaches to 6, the program control moves to the next operation and prints this text: </a:t>
            </a:r>
            <a:r>
              <a:rPr lang="tr-TR" sz="1400">
                <a:solidFill>
                  <a:srgbClr val="434343"/>
                </a:solidFill>
                <a:highlight>
                  <a:srgbClr val="EFEFEF"/>
                </a:highlight>
              </a:rPr>
              <a:t>now, number is bigger or equal to 6</a:t>
            </a:r>
            <a:endParaRPr sz="1400">
              <a:solidFill>
                <a:srgbClr val="434343"/>
              </a:solidFill>
              <a:highlight>
                <a:srgbClr val="EFEFEF"/>
              </a:highlight>
            </a:endParaRPr>
          </a:p>
          <a:p>
            <a:pPr indent="0" lvl="0" marL="0" rtl="0" algn="just">
              <a:lnSpc>
                <a:spcPct val="110000"/>
              </a:lnSpc>
              <a:spcBef>
                <a:spcPts val="600"/>
              </a:spcBef>
              <a:spcAft>
                <a:spcPts val="0"/>
              </a:spcAft>
              <a:buNone/>
            </a:pPr>
            <a:r>
              <a:t/>
            </a:r>
            <a:endParaRPr sz="1400">
              <a:solidFill>
                <a:srgbClr val="434343"/>
              </a:solidFill>
              <a:highlight>
                <a:srgbClr val="EFEFEF"/>
              </a:highlight>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number = 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while number &lt; 6:</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print(number)</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number += 1</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print('now, our number is bigger than or equal to 6')</a:t>
            </a:r>
            <a:endParaRPr sz="1400">
              <a:solidFill>
                <a:srgbClr val="434343"/>
              </a:solidFill>
              <a:highlight>
                <a:srgbClr val="EFEFE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INmIwdlZyYS1xclA0WVJYMzFRNGRBWGV3ZHkxSTE3SkpDT3Z2VUlLQUZFIiwiY29udGVudElkIjoiY3VzdG9tLXJlc3BvbnNlLWZyZWVSZXNwb25zZS10ZXh0Iiwic2xpZGVJZCI6Imc3MmFjMjFiY2EwXzBfMTgwIiwiY29udGVudEluc3RhbmNlSWQiOiIxSDZiMHZWcmEtcXJQNFlSWDMxUTRkQVhld2R5MUkxN0pKQ092dlVJS0FGRS9hYjZjMjVjNy1hYzJhLTRjN2EtYTA0MS0xNzcyMThlOWUyNWIifQ==pearId=magic-pear-metadata-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INmIwdlZyYS1xclA0WVJYMzFRNGRBWGV3ZHkxSTE3SkpDT3Z2VUlLQUZFIiwiY29udGVudElkIjoiY3VzdG9tLXJlc3BvbnNlLWZyZWVSZXNwb25zZS10ZXh0Iiwic2xpZGVJZCI6Imc3MmFjMjFiY2EwXzBfMTgwIiwiY29udGVudEluc3RhbmNlSWQiOiIxSDZiMHZWcmEtcXJQNFlSWDMxUTRkQVhld2R5MUkxN0pKQ092dlVJS0FGRS9hYjZjMjVjNy1hYzJhLTRjN2EtYTA0MS0xNzcyMThlOWUyNWIifQ==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INmIwdlZyYS1xclA0WVJYMzFRNGRBWGV3ZHkxSTE3SkpDT3Z2VUlLQUZFIiwiY29udGVudElkIjoiY3VzdG9tLXJlc3BvbnNlLWZyZWVSZXNwb25zZS10ZXh0Iiwic2xpZGVJZCI6Imc3MmFjMjFiY2EwXzBfMTgwIiwiY29udGVudEluc3RhbmNlSWQiOiIxSDZiMHZWcmEtcXJQNFlSWDMxUTRkQVhld2R5MUkxN0pKQ092dlVJS0FGRS9hYjZjMjVjNy1hYzJhLTRjN2EtYTA0MS0xNzcyMThlOWUyNWI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2.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TkzIiwiY29udGVudEluc3RhbmNlSWQiOiIxY2U3eUR6U2JJMFFQa0k1VGZJaklUUGd4YzBMUHhiR3RUUkFheTV5RlpwWS85NDMyMmUzMC1lOThmLTRhZjItYTAwMS1jMDc1NzMzYWUzMjMifQ==pearId=magic-pear-metadata-identifi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INmIwdlZyYS1xclA0WVJYMzFRNGRBWGV3ZHkxSTE3SkpDT3Z2VUlLQUZFIiwiY29udGVudElkIjoiY3VzdG9tLXJlc3BvbnNlLWZyZWVSZXNwb25zZS10ZXh0Iiwic2xpZGVJZCI6Imc3MmFjMjFiY2EwXzBfMTgwIiwiY29udGVudEluc3RhbmNlSWQiOiIxSDZiMHZWcmEtcXJQNFlSWDMxUTRkQVhld2R5MUkxN0pKQ092dlVJS0FGRS9hYjZjMjVjNy1hYzJhLTRjN2EtYTA0MS0xNzcyMThlOWUyNWIifQ==pearId=magic-pear-metadata-identifier" TargetMode="External"/><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TkzIiwiY29udGVudEluc3RhbmNlSWQiOiIxY2U3eUR6U2JJMFFQa0k1VGZJaklUUGd4YzBMUHhiR3RUUkFheTV5RlpwWS85NDMyMmUzMC1lOThmLTRhZjItYTAwMS1jMDc1NzMzYWUzMjMifQ==pearId=magic-pear-metadata-identifier" TargetMode="Externa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TkzIiwiY29udGVudEluc3RhbmNlSWQiOiIxY2U3eUR6U2JJMFFQa0k1VGZJaklUUGd4YzBMUHhiR3RUUkFheTV5RlpwWS85NDMyMmUzMC1lOThmLTRhZjItYTAwMS1jMDc1NzMzYWUzMjMifQ==pearId=magic-pear-metadata-identifier" TargetMode="External"/><Relationship Id="rId4" Type="http://schemas.openxmlformats.org/officeDocument/2006/relationships/image" Target="../media/image21.png"/><Relationship Id="rId5"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TkzIiwiY29udGVudEluc3RhbmNlSWQiOiIxY2U3eUR6U2JJMFFQa0k1VGZJaklUUGd4YzBMUHhiR3RUUkFheTV5RlpwWS85NDMyMmUzMC1lOThmLTRhZjItYTAwMS1jMDc1NzMzYWUzMjMifQ==pearId=magic-pear-metadata-identifier" TargetMode="Externa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jZTd5RHpTYkkwUVBrSTVUZklqSVRQZ3hjMExQeGJHdFRSQWF5NXlGWnBZIiwiY29udGVudElkIjoiY3VzdG9tLXJlc3BvbnNlLWZyZWVSZXNwb25zZS10ZXh0Iiwic2xpZGVJZCI6Imc4MzFkZjY2OGI1XzBfMTkzIiwiY29udGVudEluc3RhbmNlSWQiOiIxY2U3eUR6U2JJMFFQa0k1VGZJaklUUGd4YzBMUHhiR3RUUkFheTV5RlpwWS85NDMyMmUzMC1lOThmLTRhZjItYTAwMS1jMDc1NzMzYWUzMjMifQ==pearId=magic-pear-metadata-identifier" TargetMode="External"/><Relationship Id="rId4" Type="http://schemas.openxmlformats.org/officeDocument/2006/relationships/image" Target="../media/image18.png"/><Relationship Id="rId5"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8"/>
          <p:cNvGrpSpPr/>
          <p:nvPr/>
        </p:nvGrpSpPr>
        <p:grpSpPr>
          <a:xfrm>
            <a:off x="5122427" y="47055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0" name="Google Shape;160;p8"/>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8"/>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8"/>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8"/>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8"/>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8"/>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8"/>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8"/>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8"/>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8"/>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8"/>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8"/>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8"/>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8"/>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8"/>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8"/>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8"/>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8"/>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8"/>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8"/>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8"/>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8"/>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8"/>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8"/>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1" name="Google Shape;241;p8"/>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8"/>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8"/>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8"/>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8"/>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8"/>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8"/>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8"/>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8"/>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8"/>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8"/>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8"/>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8"/>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8"/>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8"/>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8"/>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8"/>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8"/>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8"/>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8"/>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8"/>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8"/>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8"/>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8"/>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8"/>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8"/>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8"/>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8"/>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8"/>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8"/>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8"/>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8"/>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8"/>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8"/>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8"/>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8"/>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7" name="Google Shape;277;p8"/>
            <p:cNvGrpSpPr/>
            <p:nvPr/>
          </p:nvGrpSpPr>
          <p:grpSpPr>
            <a:xfrm>
              <a:off x="6544681" y="927100"/>
              <a:ext cx="264550" cy="200503"/>
              <a:chOff x="6621095" y="1452181"/>
              <a:chExt cx="330893" cy="250785"/>
            </a:xfrm>
          </p:grpSpPr>
          <p:sp>
            <p:nvSpPr>
              <p:cNvPr id="278" name="Google Shape;278;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588"/>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3" name="Google Shape;283;p8"/>
            <p:cNvGrpSpPr/>
            <p:nvPr/>
          </p:nvGrpSpPr>
          <p:grpSpPr>
            <a:xfrm>
              <a:off x="7210360" y="1314224"/>
              <a:ext cx="264550" cy="200503"/>
              <a:chOff x="6621095" y="1452181"/>
              <a:chExt cx="330893" cy="250785"/>
            </a:xfrm>
          </p:grpSpPr>
          <p:sp>
            <p:nvSpPr>
              <p:cNvPr id="284" name="Google Shape;284;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588"/>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8"/>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8"/>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1" name="Google Shape;291;p8"/>
            <p:cNvGrpSpPr/>
            <p:nvPr/>
          </p:nvGrpSpPr>
          <p:grpSpPr>
            <a:xfrm flipH="1">
              <a:off x="8183211" y="2407472"/>
              <a:ext cx="780359" cy="1195999"/>
              <a:chOff x="3975528" y="3303922"/>
              <a:chExt cx="780359" cy="1195999"/>
            </a:xfrm>
          </p:grpSpPr>
          <p:sp>
            <p:nvSpPr>
              <p:cNvPr id="292" name="Google Shape;292;p8"/>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5490"/>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8" name="Google Shape;318;p8"/>
              <p:cNvGrpSpPr/>
              <p:nvPr/>
            </p:nvGrpSpPr>
            <p:grpSpPr>
              <a:xfrm flipH="1">
                <a:off x="4321769" y="3621401"/>
                <a:ext cx="239005" cy="181217"/>
                <a:chOff x="6621095" y="1452181"/>
                <a:chExt cx="330893" cy="250785"/>
              </a:xfrm>
            </p:grpSpPr>
            <p:sp>
              <p:nvSpPr>
                <p:cNvPr id="319" name="Google Shape;319;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0588"/>
                  </a:srgbClr>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784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26" name="Google Shape;326;p8"/>
          <p:cNvSpPr txBox="1"/>
          <p:nvPr>
            <p:ph type="ctrTitle"/>
          </p:nvPr>
        </p:nvSpPr>
        <p:spPr>
          <a:xfrm>
            <a:off x="1090750" y="1863600"/>
            <a:ext cx="34698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Loops</a:t>
            </a:r>
            <a:endParaRPr>
              <a:solidFill>
                <a:srgbClr val="741B47"/>
              </a:solidFill>
              <a:latin typeface="Raleway Medium"/>
              <a:ea typeface="Raleway Medium"/>
              <a:cs typeface="Raleway Medium"/>
              <a:sym typeface="Raleway Medium"/>
            </a:endParaRPr>
          </a:p>
        </p:txBody>
      </p:sp>
      <p:pic>
        <p:nvPicPr>
          <p:cNvPr id="327" name="Google Shape;327;p8"/>
          <p:cNvPicPr preferRelativeResize="0"/>
          <p:nvPr/>
        </p:nvPicPr>
        <p:blipFill rotWithShape="1">
          <a:blip r:embed="rId3">
            <a:alphaModFix/>
          </a:blip>
          <a:srcRect b="0" l="0" r="0" t="0"/>
          <a:stretch/>
        </p:blipFill>
        <p:spPr>
          <a:xfrm>
            <a:off x="3205375" y="2072188"/>
            <a:ext cx="1008300" cy="999125"/>
          </a:xfrm>
          <a:prstGeom prst="rect">
            <a:avLst/>
          </a:prstGeom>
          <a:noFill/>
          <a:ln>
            <a:noFill/>
          </a:ln>
          <a:effectLst>
            <a:outerShdw blurRad="57150" rotWithShape="0" algn="bl" dir="5400000" dist="19050">
              <a:srgbClr val="000000">
                <a:alpha val="4745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09" name="Google Shape;409;p1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p:txBody>
      </p:sp>
      <p:sp>
        <p:nvSpPr>
          <p:cNvPr id="410" name="Google Shape;410;p17"/>
          <p:cNvSpPr txBox="1"/>
          <p:nvPr>
            <p:ph idx="4294967295" type="subTitle"/>
          </p:nvPr>
        </p:nvSpPr>
        <p:spPr>
          <a:xfrm>
            <a:off x="220025" y="647800"/>
            <a:ext cx="8321100" cy="626400"/>
          </a:xfrm>
          <a:prstGeom prst="rect">
            <a:avLst/>
          </a:prstGeom>
          <a:noFill/>
          <a:ln>
            <a:noFill/>
          </a:ln>
        </p:spPr>
        <p:txBody>
          <a:bodyPr anchorCtr="0" anchor="t" bIns="0" lIns="0" spcFirstLastPara="1" rIns="0" wrap="square" tIns="0">
            <a:noAutofit/>
          </a:bodyPr>
          <a:lstStyle/>
          <a:p>
            <a:pPr indent="-355600" lvl="0" marL="457200" marR="0" rtl="0" algn="just">
              <a:lnSpc>
                <a:spcPct val="110000"/>
              </a:lnSpc>
              <a:spcBef>
                <a:spcPts val="600"/>
              </a:spcBef>
              <a:spcAft>
                <a:spcPts val="0"/>
              </a:spcAft>
              <a:buClr>
                <a:srgbClr val="741B47"/>
              </a:buClr>
              <a:buSzPts val="2000"/>
              <a:buFont typeface="Montserrat Light"/>
              <a:buChar char="▸"/>
            </a:pPr>
            <a:r>
              <a:rPr lang="tr-TR" sz="2400">
                <a:solidFill>
                  <a:srgbClr val="434343"/>
                </a:solidFill>
                <a:latin typeface="Montserrat Light"/>
                <a:ea typeface="Montserrat Light"/>
                <a:cs typeface="Montserrat Light"/>
                <a:sym typeface="Montserrat Light"/>
              </a:rPr>
              <a:t>Pay attention not to start an </a:t>
            </a:r>
            <a:r>
              <a:rPr lang="tr-TR" sz="2400">
                <a:solidFill>
                  <a:srgbClr val="434343"/>
                </a:solidFill>
                <a:latin typeface="Montserrat"/>
                <a:ea typeface="Montserrat"/>
                <a:cs typeface="Montserrat"/>
                <a:sym typeface="Montserrat"/>
              </a:rPr>
              <a:t>infinite</a:t>
            </a:r>
            <a:r>
              <a:rPr lang="tr-TR" sz="2400">
                <a:solidFill>
                  <a:srgbClr val="434343"/>
                </a:solidFill>
                <a:latin typeface="Montserrat Light"/>
                <a:ea typeface="Montserrat Light"/>
                <a:cs typeface="Montserrat Light"/>
                <a:sym typeface="Montserrat Light"/>
              </a:rPr>
              <a:t> loop.</a:t>
            </a:r>
            <a:endParaRPr sz="2400">
              <a:solidFill>
                <a:srgbClr val="434343"/>
              </a:solidFill>
              <a:latin typeface="Montserrat Light"/>
              <a:ea typeface="Montserrat Light"/>
              <a:cs typeface="Montserrat Light"/>
              <a:sym typeface="Montserrat Light"/>
            </a:endParaRPr>
          </a:p>
        </p:txBody>
      </p:sp>
      <p:pic>
        <p:nvPicPr>
          <p:cNvPr id="411" name="Google Shape;411;p17"/>
          <p:cNvPicPr preferRelativeResize="0"/>
          <p:nvPr/>
        </p:nvPicPr>
        <p:blipFill>
          <a:blip r:embed="rId3">
            <a:alphaModFix/>
          </a:blip>
          <a:stretch>
            <a:fillRect/>
          </a:stretch>
        </p:blipFill>
        <p:spPr>
          <a:xfrm>
            <a:off x="5089275" y="1688288"/>
            <a:ext cx="2004975" cy="1766925"/>
          </a:xfrm>
          <a:prstGeom prst="rect">
            <a:avLst/>
          </a:prstGeom>
          <a:noFill/>
          <a:ln>
            <a:noFill/>
          </a:ln>
        </p:spPr>
      </p:pic>
      <p:sp>
        <p:nvSpPr>
          <p:cNvPr id="412" name="Google Shape;412;p17"/>
          <p:cNvSpPr/>
          <p:nvPr/>
        </p:nvSpPr>
        <p:spPr>
          <a:xfrm>
            <a:off x="1163900" y="16229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txBox="1"/>
          <p:nvPr/>
        </p:nvSpPr>
        <p:spPr>
          <a:xfrm>
            <a:off x="1588850" y="2513650"/>
            <a:ext cx="17244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tr-TR" sz="1800">
                <a:latin typeface="Roboto"/>
                <a:ea typeface="Roboto"/>
                <a:cs typeface="Roboto"/>
                <a:sym typeface="Roboto"/>
              </a:rPr>
              <a:t>If the condition is always </a:t>
            </a:r>
            <a:r>
              <a:rPr b="1" lang="tr-TR" sz="1800">
                <a:highlight>
                  <a:srgbClr val="EFEFEF"/>
                </a:highlight>
                <a:latin typeface="Consolas"/>
                <a:ea typeface="Consolas"/>
                <a:cs typeface="Consolas"/>
                <a:sym typeface="Consolas"/>
              </a:rPr>
              <a:t>True</a:t>
            </a:r>
            <a:endParaRPr sz="1800">
              <a:highlight>
                <a:srgbClr val="EFEFEF"/>
              </a:highlight>
              <a:latin typeface="Consolas"/>
              <a:ea typeface="Consolas"/>
              <a:cs typeface="Consolas"/>
              <a:sym typeface="Consolas"/>
            </a:endParaRPr>
          </a:p>
        </p:txBody>
      </p:sp>
      <p:sp>
        <p:nvSpPr>
          <p:cNvPr id="414" name="Google Shape;414;p17"/>
          <p:cNvSpPr/>
          <p:nvPr/>
        </p:nvSpPr>
        <p:spPr>
          <a:xfrm rot="1800047">
            <a:off x="1086243" y="1543634"/>
            <a:ext cx="2690936" cy="2690936"/>
          </a:xfrm>
          <a:prstGeom prst="blockArc">
            <a:avLst>
              <a:gd fmla="val 14414370" name="adj1"/>
              <a:gd fmla="val 694" name="adj2"/>
              <a:gd fmla="val 9562"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flipH="1" rot="-1800047">
            <a:off x="1088356" y="1543634"/>
            <a:ext cx="2690936" cy="2690936"/>
          </a:xfrm>
          <a:prstGeom prst="blockArc">
            <a:avLst>
              <a:gd fmla="val 14348563" name="adj1"/>
              <a:gd fmla="val 21472873" name="adj2"/>
              <a:gd fmla="val 9381"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rot="-8100000">
            <a:off x="2240640" y="1475343"/>
            <a:ext cx="363170" cy="36317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flipH="1" rot="-9000757">
            <a:off x="1087353" y="1542008"/>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rot="-1027861">
            <a:off x="3352274" y="3307032"/>
            <a:ext cx="312672" cy="312672"/>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rot="6359841">
            <a:off x="1182201" y="3304962"/>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25" name="Google Shape;425;p1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26" name="Google Shape;426;p18"/>
          <p:cNvSpPr txBox="1"/>
          <p:nvPr>
            <p:ph idx="4294967295" type="subTitle"/>
          </p:nvPr>
        </p:nvSpPr>
        <p:spPr>
          <a:xfrm>
            <a:off x="147125" y="723900"/>
            <a:ext cx="8577000" cy="9270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We can use an </a:t>
            </a:r>
            <a:r>
              <a:rPr lang="tr-TR" sz="2200">
                <a:solidFill>
                  <a:srgbClr val="434343"/>
                </a:solidFill>
                <a:latin typeface="Montserrat"/>
                <a:ea typeface="Montserrat"/>
                <a:cs typeface="Montserrat"/>
                <a:sym typeface="Montserrat"/>
              </a:rPr>
              <a:t>iterator</a:t>
            </a:r>
            <a:r>
              <a:rPr lang="tr-TR" sz="2200">
                <a:solidFill>
                  <a:srgbClr val="434343"/>
                </a:solidFill>
                <a:latin typeface="Montserrat Light"/>
                <a:ea typeface="Montserrat Light"/>
                <a:cs typeface="Montserrat Light"/>
                <a:sym typeface="Montserrat Light"/>
              </a:rPr>
              <a:t> object in a </a:t>
            </a:r>
            <a:r>
              <a:rPr lang="tr-TR" sz="2200">
                <a:solidFill>
                  <a:srgbClr val="0000FF"/>
                </a:solidFill>
                <a:highlight>
                  <a:srgbClr val="EFEFEF"/>
                </a:highlight>
                <a:latin typeface="Consolas"/>
                <a:ea typeface="Consolas"/>
                <a:cs typeface="Consolas"/>
                <a:sym typeface="Consolas"/>
              </a:rPr>
              <a:t>while</a:t>
            </a:r>
            <a:r>
              <a:rPr lang="tr-TR" sz="2200">
                <a:solidFill>
                  <a:srgbClr val="434343"/>
                </a:solidFill>
                <a:latin typeface="Montserrat Light"/>
                <a:ea typeface="Montserrat Light"/>
                <a:cs typeface="Montserrat Light"/>
                <a:sym typeface="Montserrat Light"/>
              </a:rPr>
              <a:t> loop. Let’s call a </a:t>
            </a:r>
            <a:r>
              <a:rPr lang="tr-TR" sz="2200">
                <a:solidFill>
                  <a:srgbClr val="434343"/>
                </a:solidFill>
                <a:highlight>
                  <a:srgbClr val="EFEFEF"/>
                </a:highlight>
                <a:latin typeface="Consolas"/>
                <a:ea typeface="Consolas"/>
                <a:cs typeface="Consolas"/>
                <a:sym typeface="Consolas"/>
              </a:rPr>
              <a:t>list</a:t>
            </a:r>
            <a:r>
              <a:rPr lang="tr-TR" sz="2200">
                <a:solidFill>
                  <a:srgbClr val="434343"/>
                </a:solidFill>
                <a:latin typeface="Montserrat Light"/>
                <a:ea typeface="Montserrat Light"/>
                <a:cs typeface="Montserrat Light"/>
                <a:sym typeface="Montserrat Light"/>
              </a:rPr>
              <a:t> in this example :</a:t>
            </a:r>
            <a:endParaRPr b="0" i="0" sz="2400" u="none" cap="none" strike="noStrike">
              <a:solidFill>
                <a:srgbClr val="434343"/>
              </a:solidFill>
              <a:latin typeface="Montserrat Light"/>
              <a:ea typeface="Montserrat Light"/>
              <a:cs typeface="Montserrat Light"/>
              <a:sym typeface="Montserrat Light"/>
            </a:endParaRPr>
          </a:p>
        </p:txBody>
      </p:sp>
      <p:pic>
        <p:nvPicPr>
          <p:cNvPr id="427" name="Google Shape;427;p18"/>
          <p:cNvPicPr preferRelativeResize="0"/>
          <p:nvPr/>
        </p:nvPicPr>
        <p:blipFill>
          <a:blip r:embed="rId3">
            <a:alphaModFix/>
          </a:blip>
          <a:stretch>
            <a:fillRect/>
          </a:stretch>
        </p:blipFill>
        <p:spPr>
          <a:xfrm>
            <a:off x="152400" y="1574700"/>
            <a:ext cx="8839202" cy="15956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33" name="Google Shape;433;p1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34" name="Google Shape;434;p19"/>
          <p:cNvSpPr txBox="1"/>
          <p:nvPr>
            <p:ph idx="4294967295" type="subTitle"/>
          </p:nvPr>
        </p:nvSpPr>
        <p:spPr>
          <a:xfrm>
            <a:off x="147125" y="723900"/>
            <a:ext cx="8577000" cy="9270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The output</a:t>
            </a:r>
            <a:r>
              <a:rPr lang="tr-TR" sz="2200">
                <a:solidFill>
                  <a:srgbClr val="434343"/>
                </a:solidFill>
                <a:latin typeface="Montserrat Light"/>
                <a:ea typeface="Montserrat Light"/>
                <a:cs typeface="Montserrat Light"/>
                <a:sym typeface="Montserrat Light"/>
              </a:rPr>
              <a:t> :</a:t>
            </a:r>
            <a:endParaRPr b="0" i="0" sz="2400" u="none" cap="none" strike="noStrike">
              <a:solidFill>
                <a:srgbClr val="434343"/>
              </a:solidFill>
              <a:latin typeface="Montserrat Light"/>
              <a:ea typeface="Montserrat Light"/>
              <a:cs typeface="Montserrat Light"/>
              <a:sym typeface="Montserrat Light"/>
            </a:endParaRPr>
          </a:p>
        </p:txBody>
      </p:sp>
      <p:pic>
        <p:nvPicPr>
          <p:cNvPr id="435" name="Google Shape;435;p19"/>
          <p:cNvPicPr preferRelativeResize="0"/>
          <p:nvPr/>
        </p:nvPicPr>
        <p:blipFill>
          <a:blip r:embed="rId3">
            <a:alphaModFix/>
          </a:blip>
          <a:stretch>
            <a:fillRect/>
          </a:stretch>
        </p:blipFill>
        <p:spPr>
          <a:xfrm>
            <a:off x="152400" y="1574700"/>
            <a:ext cx="8839202" cy="1595615"/>
          </a:xfrm>
          <a:prstGeom prst="rect">
            <a:avLst/>
          </a:prstGeom>
          <a:noFill/>
          <a:ln>
            <a:noFill/>
          </a:ln>
        </p:spPr>
      </p:pic>
      <p:pic>
        <p:nvPicPr>
          <p:cNvPr id="436" name="Google Shape;436;p19"/>
          <p:cNvPicPr preferRelativeResize="0"/>
          <p:nvPr/>
        </p:nvPicPr>
        <p:blipFill>
          <a:blip r:embed="rId4">
            <a:alphaModFix/>
          </a:blip>
          <a:stretch>
            <a:fillRect/>
          </a:stretch>
        </p:blipFill>
        <p:spPr>
          <a:xfrm>
            <a:off x="152400" y="3322725"/>
            <a:ext cx="8839199" cy="12352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42" name="Google Shape;442;p2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43" name="Google Shape;443;p20"/>
          <p:cNvSpPr txBox="1"/>
          <p:nvPr>
            <p:ph idx="4294967295" type="subTitle"/>
          </p:nvPr>
        </p:nvSpPr>
        <p:spPr>
          <a:xfrm>
            <a:off x="147125" y="723900"/>
            <a:ext cx="8577000" cy="35208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b="1" lang="tr-TR" sz="2200">
                <a:solidFill>
                  <a:srgbClr val="073763"/>
                </a:solidFill>
                <a:latin typeface="Montserrat"/>
                <a:ea typeface="Montserrat"/>
                <a:cs typeface="Montserrat"/>
                <a:sym typeface="Montserrat"/>
              </a:rPr>
              <a:t>Task</a:t>
            </a:r>
            <a:r>
              <a:rPr lang="tr-TR" sz="2200">
                <a:solidFill>
                  <a:srgbClr val="434343"/>
                </a:solidFill>
                <a:latin typeface="Montserrat Light"/>
                <a:ea typeface="Montserrat Light"/>
                <a:cs typeface="Montserrat Light"/>
                <a:sym typeface="Montserrat Light"/>
              </a:rPr>
              <a:t>: Take the age of the user using </a:t>
            </a:r>
            <a:r>
              <a:rPr lang="tr-TR" sz="2200">
                <a:solidFill>
                  <a:srgbClr val="434343"/>
                </a:solidFill>
                <a:highlight>
                  <a:srgbClr val="EFEFEF"/>
                </a:highlight>
                <a:latin typeface="Consolas"/>
                <a:ea typeface="Consolas"/>
                <a:cs typeface="Consolas"/>
                <a:sym typeface="Consolas"/>
              </a:rPr>
              <a:t>input()</a:t>
            </a:r>
            <a:r>
              <a:rPr lang="tr-TR" sz="2200">
                <a:solidFill>
                  <a:srgbClr val="434343"/>
                </a:solidFill>
                <a:latin typeface="Montserrat Light"/>
                <a:ea typeface="Montserrat Light"/>
                <a:cs typeface="Montserrat Light"/>
                <a:sym typeface="Montserrat Light"/>
              </a:rPr>
              <a:t> and </a:t>
            </a:r>
            <a:r>
              <a:rPr lang="tr-TR" sz="2200">
                <a:solidFill>
                  <a:srgbClr val="434343"/>
                </a:solidFill>
                <a:highlight>
                  <a:srgbClr val="EFEFEF"/>
                </a:highlight>
                <a:latin typeface="Consolas"/>
                <a:ea typeface="Consolas"/>
                <a:cs typeface="Consolas"/>
                <a:sym typeface="Consolas"/>
              </a:rPr>
              <a:t>while</a:t>
            </a:r>
            <a:r>
              <a:rPr lang="tr-TR" sz="2200">
                <a:solidFill>
                  <a:srgbClr val="434343"/>
                </a:solidFill>
                <a:latin typeface="Montserrat Light"/>
                <a:ea typeface="Montserrat Light"/>
                <a:cs typeface="Montserrat Light"/>
                <a:sym typeface="Montserrat Light"/>
              </a:rPr>
              <a:t> loop.</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program that ;</a:t>
            </a:r>
            <a:endParaRPr sz="2200">
              <a:solidFill>
                <a:srgbClr val="434343"/>
              </a:solidFill>
              <a:latin typeface="Montserrat Light"/>
              <a:ea typeface="Montserrat Light"/>
              <a:cs typeface="Montserrat Light"/>
              <a:sym typeface="Montserrat Light"/>
            </a:endParaRPr>
          </a:p>
          <a:p>
            <a:pPr indent="-368300" lvl="2" marL="13716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Takes the age from user,</a:t>
            </a:r>
            <a:endParaRPr sz="2200">
              <a:solidFill>
                <a:srgbClr val="434343"/>
              </a:solidFill>
              <a:latin typeface="Montserrat Light"/>
              <a:ea typeface="Montserrat Light"/>
              <a:cs typeface="Montserrat Light"/>
              <a:sym typeface="Montserrat Light"/>
            </a:endParaRPr>
          </a:p>
          <a:p>
            <a:pPr indent="-368300" lvl="2" marL="13716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Check the age if it is correct numeric format.</a:t>
            </a:r>
            <a:endParaRPr sz="2200">
              <a:solidFill>
                <a:srgbClr val="434343"/>
              </a:solidFill>
              <a:latin typeface="Montserrat Light"/>
              <a:ea typeface="Montserrat Light"/>
              <a:cs typeface="Montserrat Light"/>
              <a:sym typeface="Montserra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49" name="Google Shape;449;p2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50" name="Google Shape;450;p21"/>
          <p:cNvSpPr txBox="1"/>
          <p:nvPr>
            <p:ph idx="4294967295" type="subTitle"/>
          </p:nvPr>
        </p:nvSpPr>
        <p:spPr>
          <a:xfrm>
            <a:off x="147125" y="723900"/>
            <a:ext cx="8577000" cy="6264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The code can be like : </a:t>
            </a:r>
            <a:endParaRPr b="0" i="0" sz="2400" u="none" cap="none" strike="noStrike">
              <a:solidFill>
                <a:srgbClr val="434343"/>
              </a:solidFill>
              <a:latin typeface="Montserrat Light"/>
              <a:ea typeface="Montserrat Light"/>
              <a:cs typeface="Montserrat Light"/>
              <a:sym typeface="Montserrat Light"/>
            </a:endParaRPr>
          </a:p>
        </p:txBody>
      </p:sp>
      <p:pic>
        <p:nvPicPr>
          <p:cNvPr id="451" name="Google Shape;451;p21"/>
          <p:cNvPicPr preferRelativeResize="0"/>
          <p:nvPr/>
        </p:nvPicPr>
        <p:blipFill>
          <a:blip r:embed="rId3">
            <a:alphaModFix/>
          </a:blip>
          <a:stretch>
            <a:fillRect/>
          </a:stretch>
        </p:blipFill>
        <p:spPr>
          <a:xfrm>
            <a:off x="152400" y="1502700"/>
            <a:ext cx="8839200" cy="1786055"/>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57" name="Google Shape;457;p2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58" name="Google Shape;458;p22"/>
          <p:cNvSpPr txBox="1"/>
          <p:nvPr>
            <p:ph idx="4294967295" type="subTitle"/>
          </p:nvPr>
        </p:nvSpPr>
        <p:spPr>
          <a:xfrm>
            <a:off x="147125" y="723900"/>
            <a:ext cx="8577000" cy="35208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b="1" lang="tr-TR" sz="2200">
                <a:solidFill>
                  <a:srgbClr val="073763"/>
                </a:solidFill>
                <a:latin typeface="Montserrat"/>
                <a:ea typeface="Montserrat"/>
                <a:cs typeface="Montserrat"/>
                <a:sym typeface="Montserrat"/>
              </a:rPr>
              <a:t>Task</a:t>
            </a:r>
            <a:r>
              <a:rPr lang="tr-TR" sz="2200">
                <a:solidFill>
                  <a:srgbClr val="434343"/>
                </a:solidFill>
                <a:latin typeface="Montserrat Light"/>
                <a:ea typeface="Montserrat Light"/>
                <a:cs typeface="Montserrat Light"/>
                <a:sym typeface="Montserrat Light"/>
              </a:rPr>
              <a:t>:</a:t>
            </a:r>
            <a:br>
              <a:rPr lang="tr-TR" sz="2200">
                <a:solidFill>
                  <a:srgbClr val="434343"/>
                </a:solidFill>
                <a:latin typeface="Montserrat Light"/>
                <a:ea typeface="Montserrat Light"/>
                <a:cs typeface="Montserrat Light"/>
                <a:sym typeface="Montserrat Light"/>
              </a:rPr>
            </a:br>
            <a:r>
              <a:rPr lang="tr-TR" sz="2200">
                <a:solidFill>
                  <a:srgbClr val="434343"/>
                </a:solidFill>
                <a:latin typeface="Montserrat Light"/>
                <a:ea typeface="Montserrat Light"/>
                <a:cs typeface="Montserrat Light"/>
                <a:sym typeface="Montserrat Light"/>
              </a:rPr>
              <a:t>Let's play famous '</a:t>
            </a:r>
            <a:r>
              <a:rPr lang="tr-TR" sz="2200">
                <a:solidFill>
                  <a:srgbClr val="434343"/>
                </a:solidFill>
                <a:latin typeface="Montserrat"/>
                <a:ea typeface="Montserrat"/>
                <a:cs typeface="Montserrat"/>
                <a:sym typeface="Montserrat"/>
              </a:rPr>
              <a:t>guessing a number game</a:t>
            </a:r>
            <a:r>
              <a:rPr lang="tr-TR" sz="2200">
                <a:solidFill>
                  <a:srgbClr val="434343"/>
                </a:solidFill>
                <a:latin typeface="Montserrat Light"/>
                <a:ea typeface="Montserrat Light"/>
                <a:cs typeface="Montserrat Light"/>
                <a:sym typeface="Montserrat Light"/>
              </a:rPr>
              <a:t>' using </a:t>
            </a:r>
            <a:r>
              <a:rPr lang="tr-TR" sz="2200">
                <a:solidFill>
                  <a:srgbClr val="434343"/>
                </a:solidFill>
                <a:highlight>
                  <a:srgbClr val="EFEFEF"/>
                </a:highlight>
                <a:latin typeface="Consolas"/>
                <a:ea typeface="Consolas"/>
                <a:cs typeface="Consolas"/>
                <a:sym typeface="Consolas"/>
              </a:rPr>
              <a:t>while</a:t>
            </a:r>
            <a:r>
              <a:rPr lang="tr-TR" sz="2200">
                <a:solidFill>
                  <a:srgbClr val="434343"/>
                </a:solidFill>
                <a:latin typeface="Montserrat Light"/>
                <a:ea typeface="Montserrat Light"/>
                <a:cs typeface="Montserrat Light"/>
                <a:sym typeface="Montserrat Light"/>
              </a:rPr>
              <a:t> loop.</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program that ;</a:t>
            </a:r>
            <a:endParaRPr sz="2200">
              <a:solidFill>
                <a:srgbClr val="434343"/>
              </a:solidFill>
              <a:latin typeface="Montserrat Light"/>
              <a:ea typeface="Montserrat Light"/>
              <a:cs typeface="Montserrat Light"/>
              <a:sym typeface="Montserrat Light"/>
            </a:endParaRPr>
          </a:p>
          <a:p>
            <a:pPr indent="-368300" lvl="2" marL="13716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Takes the numbers from user,</a:t>
            </a:r>
            <a:endParaRPr sz="2200">
              <a:solidFill>
                <a:srgbClr val="434343"/>
              </a:solidFill>
              <a:latin typeface="Montserrat Light"/>
              <a:ea typeface="Montserrat Light"/>
              <a:cs typeface="Montserrat Light"/>
              <a:sym typeface="Montserrat Light"/>
            </a:endParaRPr>
          </a:p>
          <a:p>
            <a:pPr indent="-368300" lvl="2" marL="13716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Compares the number the user entered with the number you assigned and then gives a message “</a:t>
            </a:r>
            <a:r>
              <a:rPr lang="tr-TR" sz="2200">
                <a:solidFill>
                  <a:srgbClr val="434343"/>
                </a:solidFill>
                <a:latin typeface="Montserrat Medium"/>
                <a:ea typeface="Montserrat Medium"/>
                <a:cs typeface="Montserrat Medium"/>
                <a:sym typeface="Montserrat Medium"/>
              </a:rPr>
              <a:t>Little lower</a:t>
            </a:r>
            <a:r>
              <a:rPr lang="tr-TR" sz="2200">
                <a:solidFill>
                  <a:srgbClr val="434343"/>
                </a:solidFill>
                <a:latin typeface="Montserrat Light"/>
                <a:ea typeface="Montserrat Light"/>
                <a:cs typeface="Montserrat Light"/>
                <a:sym typeface="Montserrat Light"/>
              </a:rPr>
              <a:t>” or “</a:t>
            </a:r>
            <a:r>
              <a:rPr lang="tr-TR" sz="2200">
                <a:solidFill>
                  <a:srgbClr val="434343"/>
                </a:solidFill>
                <a:latin typeface="Montserrat Medium"/>
                <a:ea typeface="Montserrat Medium"/>
                <a:cs typeface="Montserrat Medium"/>
                <a:sym typeface="Montserrat Medium"/>
              </a:rPr>
              <a:t>Little higher</a:t>
            </a:r>
            <a:r>
              <a:rPr lang="tr-TR" sz="2200">
                <a:solidFill>
                  <a:srgbClr val="434343"/>
                </a:solidFill>
                <a:latin typeface="Montserrat Light"/>
                <a:ea typeface="Montserrat Light"/>
                <a:cs typeface="Montserrat Light"/>
                <a:sym typeface="Montserrat Light"/>
              </a:rPr>
              <a:t>” till the user knows it.</a:t>
            </a:r>
            <a:endParaRPr sz="2200">
              <a:solidFill>
                <a:srgbClr val="434343"/>
              </a:solidFill>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64" name="Google Shape;464;p2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65" name="Google Shape;465;p23"/>
          <p:cNvSpPr txBox="1"/>
          <p:nvPr>
            <p:ph idx="4294967295" type="subTitle"/>
          </p:nvPr>
        </p:nvSpPr>
        <p:spPr>
          <a:xfrm>
            <a:off x="147125" y="723900"/>
            <a:ext cx="8577000" cy="9270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The code can be like : In this case, we are trying to find number 28. </a:t>
            </a:r>
            <a:endParaRPr b="0" i="0" sz="2400" u="none" cap="none" strike="noStrike">
              <a:solidFill>
                <a:srgbClr val="434343"/>
              </a:solidFill>
              <a:latin typeface="Montserrat Light"/>
              <a:ea typeface="Montserrat Light"/>
              <a:cs typeface="Montserrat Light"/>
              <a:sym typeface="Montserrat Light"/>
            </a:endParaRPr>
          </a:p>
        </p:txBody>
      </p:sp>
      <p:pic>
        <p:nvPicPr>
          <p:cNvPr id="466" name="Google Shape;466;p23"/>
          <p:cNvPicPr preferRelativeResize="0"/>
          <p:nvPr/>
        </p:nvPicPr>
        <p:blipFill>
          <a:blip r:embed="rId3">
            <a:alphaModFix/>
          </a:blip>
          <a:stretch>
            <a:fillRect/>
          </a:stretch>
        </p:blipFill>
        <p:spPr>
          <a:xfrm>
            <a:off x="457200" y="1650900"/>
            <a:ext cx="7917009" cy="3187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72" name="Google Shape;472;p2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73" name="Google Shape;473;p24"/>
          <p:cNvSpPr txBox="1"/>
          <p:nvPr>
            <p:ph idx="4294967295" type="subTitle"/>
          </p:nvPr>
        </p:nvSpPr>
        <p:spPr>
          <a:xfrm>
            <a:off x="147125" y="723900"/>
            <a:ext cx="8577000" cy="9270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Lastly, let's play famous '</a:t>
            </a:r>
            <a:r>
              <a:rPr lang="tr-TR" sz="2200">
                <a:solidFill>
                  <a:srgbClr val="434343"/>
                </a:solidFill>
                <a:latin typeface="Montserrat"/>
                <a:ea typeface="Montserrat"/>
                <a:cs typeface="Montserrat"/>
                <a:sym typeface="Montserrat"/>
              </a:rPr>
              <a:t>guessing a number game</a:t>
            </a:r>
            <a:r>
              <a:rPr lang="tr-TR" sz="2200">
                <a:solidFill>
                  <a:srgbClr val="434343"/>
                </a:solidFill>
                <a:latin typeface="Montserrat Light"/>
                <a:ea typeface="Montserrat Light"/>
                <a:cs typeface="Montserrat Light"/>
                <a:sym typeface="Montserrat Light"/>
              </a:rPr>
              <a:t>' using </a:t>
            </a:r>
            <a:r>
              <a:rPr lang="tr-TR" sz="2200">
                <a:solidFill>
                  <a:srgbClr val="434343"/>
                </a:solidFill>
                <a:highlight>
                  <a:srgbClr val="EFEFEF"/>
                </a:highlight>
                <a:latin typeface="Consolas"/>
                <a:ea typeface="Consolas"/>
                <a:cs typeface="Consolas"/>
                <a:sym typeface="Consolas"/>
              </a:rPr>
              <a:t>while</a:t>
            </a:r>
            <a:r>
              <a:rPr lang="tr-TR" sz="2200">
                <a:solidFill>
                  <a:srgbClr val="434343"/>
                </a:solidFill>
                <a:latin typeface="Montserrat Light"/>
                <a:ea typeface="Montserrat Light"/>
                <a:cs typeface="Montserrat Light"/>
                <a:sym typeface="Montserrat Light"/>
              </a:rPr>
              <a:t> loop.</a:t>
            </a:r>
            <a:endParaRPr b="0" i="0" sz="2400" u="none" cap="none" strike="noStrike">
              <a:solidFill>
                <a:srgbClr val="434343"/>
              </a:solidFill>
              <a:latin typeface="Montserrat Light"/>
              <a:ea typeface="Montserrat Light"/>
              <a:cs typeface="Montserrat Light"/>
              <a:sym typeface="Montserrat Light"/>
            </a:endParaRPr>
          </a:p>
        </p:txBody>
      </p:sp>
      <p:pic>
        <p:nvPicPr>
          <p:cNvPr id="474" name="Google Shape;474;p24"/>
          <p:cNvPicPr preferRelativeResize="0"/>
          <p:nvPr/>
        </p:nvPicPr>
        <p:blipFill>
          <a:blip r:embed="rId3">
            <a:alphaModFix/>
          </a:blip>
          <a:stretch>
            <a:fillRect/>
          </a:stretch>
        </p:blipFill>
        <p:spPr>
          <a:xfrm>
            <a:off x="457200" y="1650900"/>
            <a:ext cx="7917009" cy="3187801"/>
          </a:xfrm>
          <a:prstGeom prst="rect">
            <a:avLst/>
          </a:prstGeom>
          <a:noFill/>
          <a:ln>
            <a:noFill/>
          </a:ln>
        </p:spPr>
      </p:pic>
      <p:sp>
        <p:nvSpPr>
          <p:cNvPr id="475" name="Google Shape;475;p24"/>
          <p:cNvSpPr/>
          <p:nvPr/>
        </p:nvSpPr>
        <p:spPr>
          <a:xfrm>
            <a:off x="3683625" y="949725"/>
            <a:ext cx="2971800" cy="701100"/>
          </a:xfrm>
          <a:prstGeom prst="wedgeRectCallout">
            <a:avLst>
              <a:gd fmla="val -104342" name="adj1"/>
              <a:gd fmla="val 62877"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tr-TR" sz="1300">
                <a:solidFill>
                  <a:srgbClr val="434343"/>
                </a:solidFill>
                <a:latin typeface="Montserrat Light"/>
                <a:ea typeface="Montserrat Light"/>
                <a:cs typeface="Montserrat Light"/>
                <a:sym typeface="Montserrat Light"/>
              </a:rPr>
              <a:t>We have written a program that does not exit the </a:t>
            </a:r>
            <a:r>
              <a:rPr lang="tr-TR" sz="1300">
                <a:solidFill>
                  <a:srgbClr val="0000FF"/>
                </a:solidFill>
                <a:highlight>
                  <a:srgbClr val="EFEFEF"/>
                </a:highlight>
                <a:latin typeface="Consolas"/>
                <a:ea typeface="Consolas"/>
                <a:cs typeface="Consolas"/>
                <a:sym typeface="Consolas"/>
              </a:rPr>
              <a:t>while</a:t>
            </a:r>
            <a:r>
              <a:rPr lang="tr-TR" sz="1300">
                <a:solidFill>
                  <a:srgbClr val="434343"/>
                </a:solidFill>
                <a:latin typeface="Montserrat Light"/>
                <a:ea typeface="Montserrat Light"/>
                <a:cs typeface="Montserrat Light"/>
                <a:sym typeface="Montserrat Light"/>
              </a:rPr>
              <a:t> loop until you find the correct number.</a:t>
            </a:r>
            <a:endParaRPr i="0" sz="1300" u="none" cap="none" strike="noStrike">
              <a:solidFill>
                <a:srgbClr val="434343"/>
              </a:solidFill>
              <a:latin typeface="Montserrat Light"/>
              <a:ea typeface="Montserrat Light"/>
              <a:cs typeface="Montserrat Light"/>
              <a:sym typeface="Montserrat Light"/>
            </a:endParaRPr>
          </a:p>
        </p:txBody>
      </p:sp>
      <p:sp>
        <p:nvSpPr>
          <p:cNvPr id="476" name="Google Shape;476;p24"/>
          <p:cNvSpPr/>
          <p:nvPr/>
        </p:nvSpPr>
        <p:spPr>
          <a:xfrm>
            <a:off x="5170000" y="2549925"/>
            <a:ext cx="2971800" cy="1085400"/>
          </a:xfrm>
          <a:prstGeom prst="wedgeRectCallout">
            <a:avLst>
              <a:gd fmla="val -123349" name="adj1"/>
              <a:gd fmla="val 28681"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tr-TR" sz="1300">
                <a:solidFill>
                  <a:srgbClr val="434343"/>
                </a:solidFill>
                <a:latin typeface="Montserrat Light"/>
                <a:ea typeface="Montserrat Light"/>
                <a:cs typeface="Montserrat Light"/>
                <a:sym typeface="Montserrat Light"/>
              </a:rPr>
              <a:t>When the user knows the answer (28) and enters </a:t>
            </a:r>
            <a:r>
              <a:rPr lang="tr-TR" sz="1300">
                <a:solidFill>
                  <a:srgbClr val="434343"/>
                </a:solidFill>
                <a:latin typeface="Montserrat"/>
                <a:ea typeface="Montserrat"/>
                <a:cs typeface="Montserrat"/>
                <a:sym typeface="Montserrat"/>
              </a:rPr>
              <a:t>input</a:t>
            </a:r>
            <a:r>
              <a:rPr lang="tr-TR" sz="1300">
                <a:solidFill>
                  <a:srgbClr val="434343"/>
                </a:solidFill>
                <a:latin typeface="Montserrat Light"/>
                <a:ea typeface="Montserrat Light"/>
                <a:cs typeface="Montserrat Light"/>
                <a:sym typeface="Montserrat Light"/>
              </a:rPr>
              <a:t>, it takes the value of 28 and assigns to variable </a:t>
            </a:r>
            <a:r>
              <a:rPr lang="tr-TR" sz="1300">
                <a:solidFill>
                  <a:srgbClr val="434343"/>
                </a:solidFill>
                <a:highlight>
                  <a:srgbClr val="EFEFEF"/>
                </a:highlight>
                <a:latin typeface="Consolas"/>
                <a:ea typeface="Consolas"/>
                <a:cs typeface="Consolas"/>
                <a:sym typeface="Consolas"/>
              </a:rPr>
              <a:t>guess</a:t>
            </a:r>
            <a:r>
              <a:rPr lang="tr-TR" sz="1300">
                <a:solidFill>
                  <a:srgbClr val="434343"/>
                </a:solidFill>
                <a:latin typeface="Montserrat Light"/>
                <a:ea typeface="Montserrat Light"/>
                <a:cs typeface="Montserrat Light"/>
                <a:sym typeface="Montserrat Light"/>
              </a:rPr>
              <a:t>, in the end, </a:t>
            </a:r>
            <a:r>
              <a:rPr lang="tr-TR" sz="1300">
                <a:solidFill>
                  <a:srgbClr val="434343"/>
                </a:solidFill>
                <a:highlight>
                  <a:srgbClr val="EFEFEF"/>
                </a:highlight>
                <a:latin typeface="Consolas"/>
                <a:ea typeface="Consolas"/>
                <a:cs typeface="Consolas"/>
                <a:sym typeface="Consolas"/>
              </a:rPr>
              <a:t>else</a:t>
            </a:r>
            <a:r>
              <a:rPr lang="tr-TR" sz="1300">
                <a:solidFill>
                  <a:srgbClr val="434343"/>
                </a:solidFill>
                <a:latin typeface="Montserrat Light"/>
                <a:ea typeface="Montserrat Light"/>
                <a:cs typeface="Montserrat Light"/>
                <a:sym typeface="Montserrat Light"/>
              </a:rPr>
              <a:t> works and breaks the loop.</a:t>
            </a:r>
            <a:endParaRPr i="0" sz="1300" u="none" cap="none" strike="noStrike">
              <a:solidFill>
                <a:srgbClr val="434343"/>
              </a:solidFill>
              <a:latin typeface="Montserrat Light"/>
              <a:ea typeface="Montserrat Light"/>
              <a:cs typeface="Montserrat Light"/>
              <a:sym typeface="Montserrat Light"/>
            </a:endParaRPr>
          </a:p>
        </p:txBody>
      </p:sp>
      <p:sp>
        <p:nvSpPr>
          <p:cNvPr id="477" name="Google Shape;477;p24"/>
          <p:cNvSpPr/>
          <p:nvPr/>
        </p:nvSpPr>
        <p:spPr>
          <a:xfrm>
            <a:off x="5170000" y="2549925"/>
            <a:ext cx="2971800" cy="1085400"/>
          </a:xfrm>
          <a:prstGeom prst="wedgeRectCallout">
            <a:avLst>
              <a:gd fmla="val -96455" name="adj1"/>
              <a:gd fmla="val -10305"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tr-TR" sz="1300">
                <a:solidFill>
                  <a:srgbClr val="434343"/>
                </a:solidFill>
                <a:latin typeface="Montserrat Light"/>
                <a:ea typeface="Montserrat Light"/>
                <a:cs typeface="Montserrat Light"/>
                <a:sym typeface="Montserrat Light"/>
              </a:rPr>
              <a:t>When the user knows the answer (28) and enters </a:t>
            </a:r>
            <a:r>
              <a:rPr lang="tr-TR" sz="1300">
                <a:solidFill>
                  <a:srgbClr val="434343"/>
                </a:solidFill>
                <a:latin typeface="Montserrat"/>
                <a:ea typeface="Montserrat"/>
                <a:cs typeface="Montserrat"/>
                <a:sym typeface="Montserrat"/>
              </a:rPr>
              <a:t>input</a:t>
            </a:r>
            <a:r>
              <a:rPr lang="tr-TR" sz="1300">
                <a:solidFill>
                  <a:srgbClr val="434343"/>
                </a:solidFill>
                <a:latin typeface="Montserrat Light"/>
                <a:ea typeface="Montserrat Light"/>
                <a:cs typeface="Montserrat Light"/>
                <a:sym typeface="Montserrat Light"/>
              </a:rPr>
              <a:t>, it takes the value of 28 and assigns to variable </a:t>
            </a:r>
            <a:r>
              <a:rPr lang="tr-TR" sz="1300">
                <a:solidFill>
                  <a:srgbClr val="434343"/>
                </a:solidFill>
                <a:highlight>
                  <a:srgbClr val="EFEFEF"/>
                </a:highlight>
                <a:latin typeface="Consolas"/>
                <a:ea typeface="Consolas"/>
                <a:cs typeface="Consolas"/>
                <a:sym typeface="Consolas"/>
              </a:rPr>
              <a:t>guess</a:t>
            </a:r>
            <a:r>
              <a:rPr lang="tr-TR" sz="1300">
                <a:solidFill>
                  <a:srgbClr val="434343"/>
                </a:solidFill>
                <a:latin typeface="Montserrat Light"/>
                <a:ea typeface="Montserrat Light"/>
                <a:cs typeface="Montserrat Light"/>
                <a:sym typeface="Montserrat Light"/>
              </a:rPr>
              <a:t>, in the end, </a:t>
            </a:r>
            <a:r>
              <a:rPr lang="tr-TR" sz="1300">
                <a:solidFill>
                  <a:srgbClr val="434343"/>
                </a:solidFill>
                <a:highlight>
                  <a:srgbClr val="EFEFEF"/>
                </a:highlight>
                <a:latin typeface="Consolas"/>
                <a:ea typeface="Consolas"/>
                <a:cs typeface="Consolas"/>
                <a:sym typeface="Consolas"/>
              </a:rPr>
              <a:t>else</a:t>
            </a:r>
            <a:r>
              <a:rPr lang="tr-TR" sz="1300">
                <a:solidFill>
                  <a:srgbClr val="434343"/>
                </a:solidFill>
                <a:latin typeface="Montserrat Light"/>
                <a:ea typeface="Montserrat Light"/>
                <a:cs typeface="Montserrat Light"/>
                <a:sym typeface="Montserrat Light"/>
              </a:rPr>
              <a:t> works and breaks the loop.</a:t>
            </a:r>
            <a:endParaRPr i="0" sz="1300" u="none" cap="none" strike="noStrike">
              <a:solidFill>
                <a:srgbClr val="434343"/>
              </a:solidFill>
              <a:latin typeface="Montserrat Light"/>
              <a:ea typeface="Montserrat Light"/>
              <a:cs typeface="Montserrat Light"/>
              <a:sym typeface="Montserrat Light"/>
            </a:endParaRPr>
          </a:p>
        </p:txBody>
      </p:sp>
      <p:sp>
        <p:nvSpPr>
          <p:cNvPr id="478" name="Google Shape;478;p24"/>
          <p:cNvSpPr/>
          <p:nvPr/>
        </p:nvSpPr>
        <p:spPr>
          <a:xfrm>
            <a:off x="5170000" y="2549925"/>
            <a:ext cx="2971800" cy="1085400"/>
          </a:xfrm>
          <a:prstGeom prst="wedgeRectCallout">
            <a:avLst>
              <a:gd fmla="val -117022" name="adj1"/>
              <a:gd fmla="val 60736"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tr-TR" sz="1300">
                <a:solidFill>
                  <a:srgbClr val="434343"/>
                </a:solidFill>
                <a:latin typeface="Montserrat Light"/>
                <a:ea typeface="Montserrat Light"/>
                <a:cs typeface="Montserrat Light"/>
                <a:sym typeface="Montserrat Light"/>
              </a:rPr>
              <a:t>When the user knows the answer (28) and enters </a:t>
            </a:r>
            <a:r>
              <a:rPr lang="tr-TR" sz="1300">
                <a:solidFill>
                  <a:srgbClr val="434343"/>
                </a:solidFill>
                <a:latin typeface="Montserrat"/>
                <a:ea typeface="Montserrat"/>
                <a:cs typeface="Montserrat"/>
                <a:sym typeface="Montserrat"/>
              </a:rPr>
              <a:t>input</a:t>
            </a:r>
            <a:r>
              <a:rPr lang="tr-TR" sz="1300">
                <a:solidFill>
                  <a:srgbClr val="434343"/>
                </a:solidFill>
                <a:latin typeface="Montserrat Light"/>
                <a:ea typeface="Montserrat Light"/>
                <a:cs typeface="Montserrat Light"/>
                <a:sym typeface="Montserrat Light"/>
              </a:rPr>
              <a:t>, it takes the value of 28 and assigns to variable </a:t>
            </a:r>
            <a:r>
              <a:rPr lang="tr-TR" sz="1300">
                <a:solidFill>
                  <a:srgbClr val="434343"/>
                </a:solidFill>
                <a:highlight>
                  <a:srgbClr val="EFEFEF"/>
                </a:highlight>
                <a:latin typeface="Consolas"/>
                <a:ea typeface="Consolas"/>
                <a:cs typeface="Consolas"/>
                <a:sym typeface="Consolas"/>
              </a:rPr>
              <a:t>guess</a:t>
            </a:r>
            <a:r>
              <a:rPr lang="tr-TR" sz="1300">
                <a:solidFill>
                  <a:srgbClr val="434343"/>
                </a:solidFill>
                <a:latin typeface="Montserrat Light"/>
                <a:ea typeface="Montserrat Light"/>
                <a:cs typeface="Montserrat Light"/>
                <a:sym typeface="Montserrat Light"/>
              </a:rPr>
              <a:t>, in the end, </a:t>
            </a:r>
            <a:r>
              <a:rPr lang="tr-TR" sz="1300">
                <a:solidFill>
                  <a:srgbClr val="434343"/>
                </a:solidFill>
                <a:highlight>
                  <a:srgbClr val="EFEFEF"/>
                </a:highlight>
                <a:latin typeface="Consolas"/>
                <a:ea typeface="Consolas"/>
                <a:cs typeface="Consolas"/>
                <a:sym typeface="Consolas"/>
              </a:rPr>
              <a:t>else</a:t>
            </a:r>
            <a:r>
              <a:rPr lang="tr-TR" sz="1300">
                <a:solidFill>
                  <a:srgbClr val="434343"/>
                </a:solidFill>
                <a:latin typeface="Montserrat Light"/>
                <a:ea typeface="Montserrat Light"/>
                <a:cs typeface="Montserrat Light"/>
                <a:sym typeface="Montserrat Light"/>
              </a:rPr>
              <a:t> works and breaks the loop.</a:t>
            </a:r>
            <a:endParaRPr i="0" sz="1300" u="none" cap="none" strike="noStrike">
              <a:solidFill>
                <a:srgbClr val="434343"/>
              </a:solidFill>
              <a:latin typeface="Montserrat Light"/>
              <a:ea typeface="Montserrat Light"/>
              <a:cs typeface="Montserrat Light"/>
              <a:sym typeface="Montserrat Light"/>
            </a:endParaRPr>
          </a:p>
        </p:txBody>
      </p:sp>
      <p:sp>
        <p:nvSpPr>
          <p:cNvPr id="479" name="Google Shape;479;p24"/>
          <p:cNvSpPr/>
          <p:nvPr/>
        </p:nvSpPr>
        <p:spPr>
          <a:xfrm>
            <a:off x="4682750" y="4033925"/>
            <a:ext cx="2858700" cy="512400"/>
          </a:xfrm>
          <a:prstGeom prst="wedgeRectCallout">
            <a:avLst>
              <a:gd fmla="val -134864" name="adj1"/>
              <a:gd fmla="val 47263"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tr-TR" sz="1300">
                <a:solidFill>
                  <a:srgbClr val="434343"/>
                </a:solidFill>
                <a:latin typeface="Montserrat Light"/>
                <a:ea typeface="Montserrat Light"/>
                <a:cs typeface="Montserrat Light"/>
                <a:sym typeface="Montserrat Light"/>
              </a:rPr>
              <a:t>We used </a:t>
            </a:r>
            <a:r>
              <a:rPr lang="tr-TR" sz="1300">
                <a:solidFill>
                  <a:srgbClr val="0000FF"/>
                </a:solidFill>
                <a:highlight>
                  <a:srgbClr val="EFEFEF"/>
                </a:highlight>
                <a:latin typeface="Consolas"/>
                <a:ea typeface="Consolas"/>
                <a:cs typeface="Consolas"/>
                <a:sym typeface="Consolas"/>
              </a:rPr>
              <a:t>break</a:t>
            </a:r>
            <a:r>
              <a:rPr lang="tr-TR" sz="1300">
                <a:solidFill>
                  <a:srgbClr val="434343"/>
                </a:solidFill>
                <a:latin typeface="Montserrat Light"/>
                <a:ea typeface="Montserrat Light"/>
                <a:cs typeface="Montserrat Light"/>
                <a:sym typeface="Montserrat Light"/>
              </a:rPr>
              <a:t> keyword in order to quit and exit the </a:t>
            </a:r>
            <a:r>
              <a:rPr lang="tr-TR" sz="1300">
                <a:solidFill>
                  <a:srgbClr val="0000FF"/>
                </a:solidFill>
                <a:highlight>
                  <a:srgbClr val="EFEFEF"/>
                </a:highlight>
                <a:latin typeface="Consolas"/>
                <a:ea typeface="Consolas"/>
                <a:cs typeface="Consolas"/>
                <a:sym typeface="Consolas"/>
              </a:rPr>
              <a:t>while</a:t>
            </a:r>
            <a:r>
              <a:rPr lang="tr-TR" sz="1300">
                <a:solidFill>
                  <a:srgbClr val="434343"/>
                </a:solidFill>
                <a:latin typeface="Montserrat Light"/>
                <a:ea typeface="Montserrat Light"/>
                <a:cs typeface="Montserrat Light"/>
                <a:sym typeface="Montserrat Light"/>
              </a:rPr>
              <a:t> loop.</a:t>
            </a:r>
            <a:endParaRPr i="0" sz="1300" u="none" cap="none" strike="noStrike">
              <a:solidFill>
                <a:srgbClr val="434343"/>
              </a:solidFill>
              <a:latin typeface="Montserrat Light"/>
              <a:ea typeface="Montserrat Light"/>
              <a:cs typeface="Montserrat Light"/>
              <a:sym typeface="Montserrat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85" name="Google Shape;485;p2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86" name="Google Shape;486;p25"/>
          <p:cNvSpPr txBox="1"/>
          <p:nvPr>
            <p:ph idx="4294967295" type="subTitle"/>
          </p:nvPr>
        </p:nvSpPr>
        <p:spPr>
          <a:xfrm>
            <a:off x="147125" y="723900"/>
            <a:ext cx="8577000" cy="35208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b="1" lang="tr-TR" sz="2200">
                <a:solidFill>
                  <a:srgbClr val="073763"/>
                </a:solidFill>
                <a:latin typeface="Montserrat"/>
                <a:ea typeface="Montserrat"/>
                <a:cs typeface="Montserrat"/>
                <a:sym typeface="Montserrat"/>
              </a:rPr>
              <a:t>Task</a:t>
            </a:r>
            <a:r>
              <a:rPr lang="tr-TR" sz="2200">
                <a:solidFill>
                  <a:srgbClr val="434343"/>
                </a:solidFill>
                <a:latin typeface="Montserrat Light"/>
                <a:ea typeface="Montserrat Light"/>
                <a:cs typeface="Montserrat Light"/>
                <a:sym typeface="Montserrat Light"/>
              </a:rPr>
              <a:t>:</a:t>
            </a:r>
            <a:br>
              <a:rPr lang="tr-TR" sz="2200">
                <a:solidFill>
                  <a:srgbClr val="434343"/>
                </a:solidFill>
                <a:latin typeface="Montserrat Light"/>
                <a:ea typeface="Montserrat Light"/>
                <a:cs typeface="Montserrat Light"/>
                <a:sym typeface="Montserrat Light"/>
              </a:rPr>
            </a:br>
            <a:r>
              <a:rPr lang="tr-TR" sz="2200">
                <a:solidFill>
                  <a:srgbClr val="434343"/>
                </a:solidFill>
                <a:latin typeface="Montserrat Light"/>
                <a:ea typeface="Montserrat Light"/>
                <a:cs typeface="Montserrat Light"/>
                <a:sym typeface="Montserrat Light"/>
              </a:rPr>
              <a:t>Find and print the length of the </a:t>
            </a:r>
            <a:r>
              <a:rPr lang="tr-TR" sz="2200">
                <a:solidFill>
                  <a:srgbClr val="434343"/>
                </a:solidFill>
                <a:latin typeface="Montserrat Medium"/>
                <a:ea typeface="Montserrat Medium"/>
                <a:cs typeface="Montserrat Medium"/>
                <a:sym typeface="Montserrat Medium"/>
              </a:rPr>
              <a:t>longest word</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program that ;</a:t>
            </a:r>
            <a:endParaRPr sz="2200">
              <a:solidFill>
                <a:srgbClr val="434343"/>
              </a:solidFill>
              <a:latin typeface="Montserrat Light"/>
              <a:ea typeface="Montserrat Light"/>
              <a:cs typeface="Montserrat Light"/>
              <a:sym typeface="Montserrat Light"/>
            </a:endParaRPr>
          </a:p>
          <a:p>
            <a:pPr indent="-368300" lvl="2" marL="13716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Takes a </a:t>
            </a:r>
            <a:r>
              <a:rPr lang="tr-TR" sz="2200">
                <a:solidFill>
                  <a:srgbClr val="434343"/>
                </a:solidFill>
                <a:latin typeface="Montserrat Medium"/>
                <a:ea typeface="Montserrat Medium"/>
                <a:cs typeface="Montserrat Medium"/>
                <a:sym typeface="Montserrat Medium"/>
              </a:rPr>
              <a:t>string sentence</a:t>
            </a:r>
            <a:r>
              <a:rPr lang="tr-TR" sz="2200">
                <a:solidFill>
                  <a:srgbClr val="434343"/>
                </a:solidFill>
                <a:latin typeface="Montserrat Light"/>
                <a:ea typeface="Montserrat Light"/>
                <a:cs typeface="Montserrat Light"/>
                <a:sym typeface="Montserrat Light"/>
              </a:rPr>
              <a:t> consisting of a couple of words from the user,</a:t>
            </a:r>
            <a:endParaRPr sz="2200">
              <a:solidFill>
                <a:srgbClr val="434343"/>
              </a:solidFill>
              <a:latin typeface="Montserrat Light"/>
              <a:ea typeface="Montserrat Light"/>
              <a:cs typeface="Montserrat Light"/>
              <a:sym typeface="Montserrat Light"/>
            </a:endParaRPr>
          </a:p>
          <a:p>
            <a:pPr indent="-368300" lvl="2" marL="13716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Compares and find out the </a:t>
            </a:r>
            <a:r>
              <a:rPr lang="tr-TR" sz="2200">
                <a:solidFill>
                  <a:srgbClr val="434343"/>
                </a:solidFill>
                <a:latin typeface="Montserrat Medium"/>
                <a:ea typeface="Montserrat Medium"/>
                <a:cs typeface="Montserrat Medium"/>
                <a:sym typeface="Montserrat Medium"/>
              </a:rPr>
              <a:t>longest</a:t>
            </a:r>
            <a:r>
              <a:rPr lang="tr-TR" sz="2200">
                <a:solidFill>
                  <a:srgbClr val="434343"/>
                </a:solidFill>
                <a:latin typeface="Montserrat Light"/>
                <a:ea typeface="Montserrat Light"/>
                <a:cs typeface="Montserrat Light"/>
                <a:sym typeface="Montserrat Light"/>
              </a:rPr>
              <a:t> word and </a:t>
            </a:r>
            <a:r>
              <a:rPr lang="tr-TR" sz="2200">
                <a:solidFill>
                  <a:srgbClr val="434343"/>
                </a:solidFill>
                <a:latin typeface="Montserrat Medium"/>
                <a:ea typeface="Montserrat Medium"/>
                <a:cs typeface="Montserrat Medium"/>
                <a:sym typeface="Montserrat Medium"/>
              </a:rPr>
              <a:t>prints</a:t>
            </a:r>
            <a:r>
              <a:rPr lang="tr-TR" sz="2200">
                <a:solidFill>
                  <a:srgbClr val="434343"/>
                </a:solidFill>
                <a:latin typeface="Montserrat Light"/>
                <a:ea typeface="Montserrat Light"/>
                <a:cs typeface="Montserrat Light"/>
                <a:sym typeface="Montserrat Light"/>
              </a:rPr>
              <a:t> the whole sentence and the </a:t>
            </a:r>
            <a:r>
              <a:rPr lang="tr-TR" sz="2200">
                <a:solidFill>
                  <a:srgbClr val="434343"/>
                </a:solidFill>
                <a:latin typeface="Montserrat Medium"/>
                <a:ea typeface="Montserrat Medium"/>
                <a:cs typeface="Montserrat Medium"/>
                <a:sym typeface="Montserrat Medium"/>
              </a:rPr>
              <a:t>length</a:t>
            </a:r>
            <a:r>
              <a:rPr lang="tr-TR" sz="2200">
                <a:solidFill>
                  <a:srgbClr val="434343"/>
                </a:solidFill>
                <a:latin typeface="Montserrat Light"/>
                <a:ea typeface="Montserrat Light"/>
                <a:cs typeface="Montserrat Light"/>
                <a:sym typeface="Montserrat Light"/>
              </a:rPr>
              <a:t> of the longest word as </a:t>
            </a:r>
            <a:r>
              <a:rPr lang="tr-TR" sz="2200">
                <a:solidFill>
                  <a:srgbClr val="434343"/>
                </a:solidFill>
                <a:highlight>
                  <a:srgbClr val="EFEFEF"/>
                </a:highlight>
                <a:latin typeface="Consolas"/>
                <a:ea typeface="Consolas"/>
                <a:cs typeface="Consolas"/>
                <a:sym typeface="Consolas"/>
              </a:rPr>
              <a:t>int</a:t>
            </a:r>
            <a:r>
              <a:rPr lang="tr-TR" sz="2200">
                <a:solidFill>
                  <a:srgbClr val="434343"/>
                </a:solidFill>
                <a:latin typeface="Montserrat Light"/>
                <a:ea typeface="Montserrat Light"/>
                <a:cs typeface="Montserrat Light"/>
                <a:sym typeface="Montserrat Light"/>
              </a:rPr>
              <a:t> type.</a:t>
            </a:r>
            <a:endParaRPr sz="2200">
              <a:solidFill>
                <a:srgbClr val="434343"/>
              </a:solidFill>
              <a:latin typeface="Montserrat Light"/>
              <a:ea typeface="Montserrat Light"/>
              <a:cs typeface="Montserrat Light"/>
              <a:sym typeface="Montserrat Light"/>
            </a:endParaRPr>
          </a:p>
          <a:p>
            <a:pPr indent="-368300" lvl="2" marL="1371600" marR="0" rtl="0" algn="l">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Use </a:t>
            </a:r>
            <a:r>
              <a:rPr lang="tr-TR" sz="2200">
                <a:solidFill>
                  <a:srgbClr val="434343"/>
                </a:solidFill>
                <a:highlight>
                  <a:srgbClr val="EFEFEF"/>
                </a:highlight>
                <a:latin typeface="Consolas"/>
                <a:ea typeface="Consolas"/>
                <a:cs typeface="Consolas"/>
                <a:sym typeface="Consolas"/>
              </a:rPr>
              <a:t>while</a:t>
            </a:r>
            <a:r>
              <a:rPr lang="tr-TR" sz="2200">
                <a:solidFill>
                  <a:srgbClr val="434343"/>
                </a:solidFill>
                <a:latin typeface="Montserrat Light"/>
                <a:ea typeface="Montserrat Light"/>
                <a:cs typeface="Montserrat Light"/>
                <a:sym typeface="Montserrat Light"/>
              </a:rPr>
              <a:t> loop.</a:t>
            </a:r>
            <a:endParaRPr sz="2200">
              <a:solidFill>
                <a:srgbClr val="434343"/>
              </a:solidFill>
              <a:latin typeface="Montserrat Light"/>
              <a:ea typeface="Montserrat Light"/>
              <a:cs typeface="Montserrat Light"/>
              <a:sym typeface="Montserrat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92" name="Google Shape;492;p2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93" name="Google Shape;493;p26"/>
          <p:cNvSpPr txBox="1"/>
          <p:nvPr>
            <p:ph idx="4294967295" type="subTitle"/>
          </p:nvPr>
        </p:nvSpPr>
        <p:spPr>
          <a:xfrm>
            <a:off x="147125" y="723900"/>
            <a:ext cx="8577000" cy="626400"/>
          </a:xfrm>
          <a:prstGeom prst="rect">
            <a:avLst/>
          </a:prstGeom>
          <a:noFill/>
          <a:ln>
            <a:noFill/>
          </a:ln>
        </p:spPr>
        <p:txBody>
          <a:bodyPr anchorCtr="0" anchor="t" bIns="0" lIns="0" spcFirstLastPara="1" rIns="0" wrap="square" tIns="0">
            <a:noAutofit/>
          </a:bodyPr>
          <a:lstStyle/>
          <a:p>
            <a:pPr indent="-381000" lvl="0" marL="457200" marR="0" rtl="0" algn="l">
              <a:lnSpc>
                <a:spcPct val="110000"/>
              </a:lnSpc>
              <a:spcBef>
                <a:spcPts val="600"/>
              </a:spcBef>
              <a:spcAft>
                <a:spcPts val="0"/>
              </a:spcAft>
              <a:buClr>
                <a:srgbClr val="741B47"/>
              </a:buClr>
              <a:buSzPts val="2400"/>
              <a:buFont typeface="Montserrat Light"/>
              <a:buChar char="▸"/>
            </a:pPr>
            <a:r>
              <a:rPr lang="tr-TR" sz="2200">
                <a:solidFill>
                  <a:srgbClr val="434343"/>
                </a:solidFill>
                <a:latin typeface="Montserrat Light"/>
                <a:ea typeface="Montserrat Light"/>
                <a:cs typeface="Montserrat Light"/>
                <a:sym typeface="Montserrat Light"/>
              </a:rPr>
              <a:t>The code can be like : </a:t>
            </a:r>
            <a:endParaRPr b="0" i="0" sz="2400" u="none" cap="none" strike="noStrike">
              <a:solidFill>
                <a:srgbClr val="434343"/>
              </a:solidFill>
              <a:latin typeface="Montserrat Light"/>
              <a:ea typeface="Montserrat Light"/>
              <a:cs typeface="Montserrat Light"/>
              <a:sym typeface="Montserrat Light"/>
            </a:endParaRPr>
          </a:p>
        </p:txBody>
      </p:sp>
      <p:pic>
        <p:nvPicPr>
          <p:cNvPr id="494" name="Google Shape;494;p26"/>
          <p:cNvPicPr preferRelativeResize="0"/>
          <p:nvPr/>
        </p:nvPicPr>
        <p:blipFill>
          <a:blip r:embed="rId3">
            <a:alphaModFix/>
          </a:blip>
          <a:stretch>
            <a:fillRect/>
          </a:stretch>
        </p:blipFill>
        <p:spPr>
          <a:xfrm>
            <a:off x="152400" y="1519425"/>
            <a:ext cx="8839200" cy="2445847"/>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33" name="Google Shape;333;p9"/>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334" name="Google Shape;334;p9"/>
          <p:cNvSpPr txBox="1"/>
          <p:nvPr>
            <p:ph idx="4294967295" type="subTitle"/>
          </p:nvPr>
        </p:nvSpPr>
        <p:spPr>
          <a:xfrm>
            <a:off x="464725" y="696275"/>
            <a:ext cx="8421300" cy="40242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Definitions</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highlight>
                  <a:srgbClr val="EFEFEF"/>
                </a:highlight>
                <a:latin typeface="Consolas"/>
                <a:ea typeface="Consolas"/>
                <a:cs typeface="Consolas"/>
                <a:sym typeface="Consolas"/>
              </a:rPr>
              <a:t>while</a:t>
            </a:r>
            <a:r>
              <a:rPr lang="tr-TR" sz="3600">
                <a:solidFill>
                  <a:srgbClr val="0B5394"/>
                </a:solidFill>
                <a:latin typeface="Raleway"/>
                <a:ea typeface="Raleway"/>
                <a:cs typeface="Raleway"/>
                <a:sym typeface="Raleway"/>
              </a:rPr>
              <a:t> Loop</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highlight>
                  <a:srgbClr val="EFEFEF"/>
                </a:highlight>
                <a:latin typeface="Consolas"/>
                <a:ea typeface="Consolas"/>
                <a:cs typeface="Consolas"/>
                <a:sym typeface="Consolas"/>
              </a:rPr>
              <a:t>fo</a:t>
            </a:r>
            <a:r>
              <a:rPr lang="tr-TR" sz="3600">
                <a:solidFill>
                  <a:srgbClr val="0B5394"/>
                </a:solidFill>
                <a:latin typeface="Raleway"/>
                <a:ea typeface="Raleway"/>
                <a:cs typeface="Raleway"/>
                <a:sym typeface="Raleway"/>
              </a:rPr>
              <a:t>r Loop</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Working with the Iterators</a:t>
            </a:r>
            <a:endParaRPr sz="3600">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Operations with </a:t>
            </a:r>
            <a:r>
              <a:rPr lang="tr-TR" sz="3600">
                <a:solidFill>
                  <a:srgbClr val="0B5394"/>
                </a:solidFill>
                <a:highlight>
                  <a:srgbClr val="EFEFEF"/>
                </a:highlight>
                <a:latin typeface="Consolas"/>
                <a:ea typeface="Consolas"/>
                <a:cs typeface="Consolas"/>
                <a:sym typeface="Consolas"/>
              </a:rPr>
              <a:t>for</a:t>
            </a:r>
            <a:r>
              <a:rPr lang="tr-TR" sz="3600">
                <a:solidFill>
                  <a:srgbClr val="0B5394"/>
                </a:solidFill>
                <a:latin typeface="Raleway"/>
                <a:ea typeface="Raleway"/>
                <a:cs typeface="Raleway"/>
                <a:sym typeface="Raleway"/>
              </a:rPr>
              <a:t> Loop</a:t>
            </a:r>
            <a:endParaRPr sz="3600">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Nested </a:t>
            </a:r>
            <a:r>
              <a:rPr lang="tr-TR" sz="3600">
                <a:solidFill>
                  <a:srgbClr val="0B5394"/>
                </a:solidFill>
                <a:highlight>
                  <a:srgbClr val="EFEFEF"/>
                </a:highlight>
                <a:latin typeface="Consolas"/>
                <a:ea typeface="Consolas"/>
                <a:cs typeface="Consolas"/>
                <a:sym typeface="Consolas"/>
              </a:rPr>
              <a:t>for</a:t>
            </a:r>
            <a:r>
              <a:rPr lang="tr-TR" sz="3600">
                <a:solidFill>
                  <a:srgbClr val="0B5394"/>
                </a:solidFill>
                <a:latin typeface="Raleway"/>
                <a:ea typeface="Raleway"/>
                <a:cs typeface="Raleway"/>
                <a:sym typeface="Raleway"/>
              </a:rPr>
              <a:t> Loop</a:t>
            </a:r>
            <a:endParaRPr sz="3600">
              <a:solidFill>
                <a:srgbClr val="0B5394"/>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7"/>
          <p:cNvSpPr txBox="1"/>
          <p:nvPr>
            <p:ph type="ctrTitle"/>
          </p:nvPr>
        </p:nvSpPr>
        <p:spPr>
          <a:xfrm>
            <a:off x="933450" y="19431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0000FF"/>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endParaRPr>
              <a:solidFill>
                <a:srgbClr val="409CD1"/>
              </a:solidFill>
            </a:endParaRPr>
          </a:p>
        </p:txBody>
      </p:sp>
      <p:sp>
        <p:nvSpPr>
          <p:cNvPr id="500" name="Google Shape;500;p27"/>
          <p:cNvSpPr/>
          <p:nvPr/>
        </p:nvSpPr>
        <p:spPr>
          <a:xfrm>
            <a:off x="2324413" y="2625525"/>
            <a:ext cx="113700" cy="120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2629213" y="2625525"/>
            <a:ext cx="113700" cy="1203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2262200" y="2879225"/>
            <a:ext cx="542925" cy="181075"/>
          </a:xfrm>
          <a:custGeom>
            <a:rect b="b" l="l" r="r" t="t"/>
            <a:pathLst>
              <a:path extrusionOk="0" h="7243" w="21717">
                <a:moveTo>
                  <a:pt x="0" y="1143"/>
                </a:moveTo>
                <a:cubicBezTo>
                  <a:pt x="826" y="1778"/>
                  <a:pt x="3112" y="3937"/>
                  <a:pt x="4953" y="4953"/>
                </a:cubicBezTo>
                <a:cubicBezTo>
                  <a:pt x="6795" y="5969"/>
                  <a:pt x="9112" y="7176"/>
                  <a:pt x="11049" y="7239"/>
                </a:cubicBezTo>
                <a:cubicBezTo>
                  <a:pt x="12986" y="7303"/>
                  <a:pt x="14795" y="6541"/>
                  <a:pt x="16573" y="5334"/>
                </a:cubicBezTo>
                <a:cubicBezTo>
                  <a:pt x="18351" y="4128"/>
                  <a:pt x="20860" y="889"/>
                  <a:pt x="21717" y="0"/>
                </a:cubicBezTo>
              </a:path>
            </a:pathLst>
          </a:custGeom>
          <a:noFill/>
          <a:ln cap="flat" cmpd="sng" w="28575">
            <a:solidFill>
              <a:srgbClr val="741B47"/>
            </a:solidFill>
            <a:prstDash val="solid"/>
            <a:round/>
            <a:headEnd len="med" w="med" type="none"/>
            <a:tailEnd len="med" w="med" type="none"/>
          </a:ln>
        </p:spPr>
      </p:sp>
      <p:sp>
        <p:nvSpPr>
          <p:cNvPr id="503" name="Google Shape;503;p27"/>
          <p:cNvSpPr/>
          <p:nvPr/>
        </p:nvSpPr>
        <p:spPr>
          <a:xfrm>
            <a:off x="3343275" y="676275"/>
            <a:ext cx="3543300" cy="1676400"/>
          </a:xfrm>
          <a:prstGeom prst="cloudCallout">
            <a:avLst>
              <a:gd fmla="val -56720" name="adj1"/>
              <a:gd fmla="val 551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latin typeface="Montserrat"/>
                <a:ea typeface="Montserrat"/>
                <a:cs typeface="Montserrat"/>
                <a:sym typeface="Montserrat"/>
              </a:rPr>
              <a:t>the world and even life itself are nothing but loops.</a:t>
            </a:r>
            <a:endParaRPr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09" name="Google Shape;509;p2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10" name="Google Shape;510;p28"/>
          <p:cNvSpPr txBox="1"/>
          <p:nvPr>
            <p:ph idx="4294967295" type="subTitle"/>
          </p:nvPr>
        </p:nvSpPr>
        <p:spPr>
          <a:xfrm>
            <a:off x="448625" y="724000"/>
            <a:ext cx="8783100" cy="1382400"/>
          </a:xfrm>
          <a:prstGeom prst="rect">
            <a:avLst/>
          </a:prstGeom>
          <a:noFill/>
          <a:ln>
            <a:noFill/>
          </a:ln>
        </p:spPr>
        <p:txBody>
          <a:bodyPr anchorCtr="0" anchor="t" bIns="0" lIns="0" spcFirstLastPara="1" rIns="0" wrap="square" tIns="0">
            <a:noAutofit/>
          </a:bodyPr>
          <a:lstStyle/>
          <a:p>
            <a:pPr indent="0" lvl="0" marL="457200" marR="0" rtl="0" algn="just">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The simple syntax 👇 of a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is : </a:t>
            </a:r>
            <a:endParaRPr b="0" i="0" sz="2200" u="none" cap="none" strike="noStrike">
              <a:solidFill>
                <a:srgbClr val="434343"/>
              </a:solidFill>
              <a:latin typeface="Montserrat Light"/>
              <a:ea typeface="Montserrat Light"/>
              <a:cs typeface="Montserrat Light"/>
              <a:sym typeface="Montserrat Light"/>
            </a:endParaRPr>
          </a:p>
        </p:txBody>
      </p:sp>
      <p:sp>
        <p:nvSpPr>
          <p:cNvPr id="511" name="Google Shape;511;p28"/>
          <p:cNvSpPr txBox="1"/>
          <p:nvPr/>
        </p:nvSpPr>
        <p:spPr>
          <a:xfrm>
            <a:off x="2486650" y="2238350"/>
            <a:ext cx="3786900" cy="698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for </a:t>
            </a:r>
            <a:r>
              <a:rPr lang="tr-TR" sz="2000">
                <a:solidFill>
                  <a:srgbClr val="434343"/>
                </a:solidFill>
                <a:latin typeface="Consolas"/>
                <a:ea typeface="Consolas"/>
                <a:cs typeface="Consolas"/>
                <a:sym typeface="Consolas"/>
              </a:rPr>
              <a:t>variable </a:t>
            </a:r>
            <a:r>
              <a:rPr lang="tr-TR" sz="2000">
                <a:solidFill>
                  <a:srgbClr val="0000FF"/>
                </a:solidFill>
                <a:latin typeface="Consolas"/>
                <a:ea typeface="Consolas"/>
                <a:cs typeface="Consolas"/>
                <a:sym typeface="Consolas"/>
              </a:rPr>
              <a:t>in</a:t>
            </a:r>
            <a:r>
              <a:rPr lang="tr-TR" sz="2000">
                <a:solidFill>
                  <a:srgbClr val="434343"/>
                </a:solidFill>
                <a:latin typeface="Consolas"/>
                <a:ea typeface="Consolas"/>
                <a:cs typeface="Consolas"/>
                <a:sym typeface="Consolas"/>
              </a:rPr>
              <a:t> iterable:</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FF0000"/>
                </a:solidFill>
                <a:latin typeface="Consolas"/>
                <a:ea typeface="Consolas"/>
                <a:cs typeface="Consolas"/>
                <a:sym typeface="Consolas"/>
              </a:rPr>
              <a:t>    </a:t>
            </a:r>
            <a:r>
              <a:rPr b="0" i="0" lang="tr-TR" sz="2000" u="none" cap="none" strike="noStrike">
                <a:solidFill>
                  <a:srgbClr val="434343"/>
                </a:solidFill>
                <a:latin typeface="Consolas"/>
                <a:ea typeface="Consolas"/>
                <a:cs typeface="Consolas"/>
                <a:sym typeface="Consolas"/>
              </a:rPr>
              <a:t>body</a:t>
            </a:r>
            <a:endParaRPr b="0" i="0" sz="2000" u="none" cap="none" strike="noStrike">
              <a:solidFill>
                <a:srgbClr val="434343"/>
              </a:solidFill>
              <a:latin typeface="Consolas"/>
              <a:ea typeface="Consolas"/>
              <a:cs typeface="Consolas"/>
              <a:sym typeface="Consolas"/>
            </a:endParaRPr>
          </a:p>
        </p:txBody>
      </p:sp>
      <p:sp>
        <p:nvSpPr>
          <p:cNvPr id="512" name="Google Shape;512;p28"/>
          <p:cNvSpPr/>
          <p:nvPr/>
        </p:nvSpPr>
        <p:spPr>
          <a:xfrm rot="-5400000">
            <a:off x="2686450" y="2633350"/>
            <a:ext cx="244500" cy="644100"/>
          </a:xfrm>
          <a:prstGeom prst="lef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txBox="1"/>
          <p:nvPr/>
        </p:nvSpPr>
        <p:spPr>
          <a:xfrm>
            <a:off x="1349175" y="2386850"/>
            <a:ext cx="1203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200">
                <a:latin typeface="Montserrat"/>
                <a:ea typeface="Montserrat"/>
                <a:cs typeface="Montserrat"/>
                <a:sym typeface="Montserrat"/>
              </a:rPr>
              <a:t>A 4-space indentation</a:t>
            </a:r>
            <a:endParaRPr sz="1200">
              <a:latin typeface="Montserrat"/>
              <a:ea typeface="Montserrat"/>
              <a:cs typeface="Montserrat"/>
              <a:sym typeface="Montserrat"/>
            </a:endParaRPr>
          </a:p>
        </p:txBody>
      </p:sp>
      <p:sp>
        <p:nvSpPr>
          <p:cNvPr id="514" name="Google Shape;514;p28"/>
          <p:cNvSpPr/>
          <p:nvPr/>
        </p:nvSpPr>
        <p:spPr>
          <a:xfrm>
            <a:off x="2258350" y="2847950"/>
            <a:ext cx="583325" cy="403850"/>
          </a:xfrm>
          <a:custGeom>
            <a:rect b="b" l="l" r="r" t="t"/>
            <a:pathLst>
              <a:path extrusionOk="0" h="16154" w="23333">
                <a:moveTo>
                  <a:pt x="22191" y="10908"/>
                </a:moveTo>
                <a:cubicBezTo>
                  <a:pt x="22066" y="11723"/>
                  <a:pt x="25138" y="17615"/>
                  <a:pt x="21439" y="15797"/>
                </a:cubicBezTo>
                <a:cubicBezTo>
                  <a:pt x="17741" y="13979"/>
                  <a:pt x="3573" y="2633"/>
                  <a:pt x="0" y="0"/>
                </a:cubicBezTo>
              </a:path>
            </a:pathLst>
          </a:custGeom>
          <a:noFill/>
          <a:ln cap="flat" cmpd="sng" w="19050">
            <a:solidFill>
              <a:srgbClr val="FF0000"/>
            </a:solidFill>
            <a:prstDash val="solid"/>
            <a:round/>
            <a:headEnd len="med" w="med" type="none"/>
            <a:tailEnd len="med" w="med" type="stealth"/>
          </a:ln>
        </p:spPr>
      </p:sp>
      <p:sp>
        <p:nvSpPr>
          <p:cNvPr id="515" name="Google Shape;515;p28"/>
          <p:cNvSpPr/>
          <p:nvPr/>
        </p:nvSpPr>
        <p:spPr>
          <a:xfrm>
            <a:off x="5910350" y="2358650"/>
            <a:ext cx="178500" cy="244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flipH="1">
            <a:off x="5965865" y="2390350"/>
            <a:ext cx="1081310" cy="328047"/>
          </a:xfrm>
          <a:custGeom>
            <a:rect b="b" l="l" r="r" t="t"/>
            <a:pathLst>
              <a:path extrusionOk="0" h="16154" w="23333">
                <a:moveTo>
                  <a:pt x="22191" y="10908"/>
                </a:moveTo>
                <a:cubicBezTo>
                  <a:pt x="22066" y="11723"/>
                  <a:pt x="25138" y="17615"/>
                  <a:pt x="21439" y="15797"/>
                </a:cubicBezTo>
                <a:cubicBezTo>
                  <a:pt x="17741" y="13979"/>
                  <a:pt x="3573" y="2633"/>
                  <a:pt x="0" y="0"/>
                </a:cubicBezTo>
              </a:path>
            </a:pathLst>
          </a:custGeom>
          <a:noFill/>
          <a:ln cap="flat" cmpd="sng" w="19050">
            <a:solidFill>
              <a:srgbClr val="FF0000"/>
            </a:solidFill>
            <a:prstDash val="solid"/>
            <a:round/>
            <a:headEnd len="med" w="med" type="none"/>
            <a:tailEnd len="med" w="med" type="stealth"/>
          </a:ln>
        </p:spPr>
      </p:sp>
      <p:sp>
        <p:nvSpPr>
          <p:cNvPr id="517" name="Google Shape;517;p28"/>
          <p:cNvSpPr txBox="1"/>
          <p:nvPr/>
        </p:nvSpPr>
        <p:spPr>
          <a:xfrm>
            <a:off x="6959750" y="2082050"/>
            <a:ext cx="9243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200">
                <a:latin typeface="Montserrat"/>
                <a:ea typeface="Montserrat"/>
                <a:cs typeface="Montserrat"/>
                <a:sym typeface="Montserrat"/>
              </a:rPr>
              <a:t>A colon</a:t>
            </a:r>
            <a:endParaRPr sz="12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23" name="Google Shape;523;p2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24" name="Google Shape;524;p29"/>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To create a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you need a </a:t>
            </a:r>
            <a:r>
              <a:rPr lang="tr-TR" sz="2200">
                <a:solidFill>
                  <a:srgbClr val="434343"/>
                </a:solidFill>
                <a:latin typeface="Montserrat"/>
                <a:ea typeface="Montserrat"/>
                <a:cs typeface="Montserrat"/>
                <a:sym typeface="Montserrat"/>
              </a:rPr>
              <a:t>variable</a:t>
            </a:r>
            <a:r>
              <a:rPr lang="tr-TR" sz="2200">
                <a:solidFill>
                  <a:srgbClr val="434343"/>
                </a:solidFill>
                <a:latin typeface="Montserrat Light"/>
                <a:ea typeface="Montserrat Light"/>
                <a:cs typeface="Montserrat Light"/>
                <a:sym typeface="Montserrat Light"/>
              </a:rPr>
              <a:t> and an </a:t>
            </a:r>
            <a:r>
              <a:rPr lang="tr-TR" sz="2200">
                <a:solidFill>
                  <a:srgbClr val="434343"/>
                </a:solidFill>
                <a:latin typeface="Montserrat"/>
                <a:ea typeface="Montserrat"/>
                <a:cs typeface="Montserrat"/>
                <a:sym typeface="Montserrat"/>
              </a:rPr>
              <a:t>iterable</a:t>
            </a:r>
            <a:r>
              <a:rPr lang="tr-TR" sz="2200">
                <a:solidFill>
                  <a:srgbClr val="434343"/>
                </a:solidFill>
                <a:latin typeface="Montserrat Light"/>
                <a:ea typeface="Montserrat Light"/>
                <a:cs typeface="Montserrat Light"/>
                <a:sym typeface="Montserrat Light"/>
              </a:rPr>
              <a:t> object.</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examine the subject through an example :</a:t>
            </a:r>
            <a:endParaRPr sz="2200">
              <a:solidFill>
                <a:srgbClr val="434343"/>
              </a:solidFill>
              <a:latin typeface="Montserrat Light"/>
              <a:ea typeface="Montserrat Light"/>
              <a:cs typeface="Montserrat Light"/>
              <a:sym typeface="Montserrat Light"/>
            </a:endParaRPr>
          </a:p>
        </p:txBody>
      </p:sp>
      <p:pic>
        <p:nvPicPr>
          <p:cNvPr id="525" name="Google Shape;525;p29"/>
          <p:cNvPicPr preferRelativeResize="0"/>
          <p:nvPr/>
        </p:nvPicPr>
        <p:blipFill>
          <a:blip r:embed="rId3">
            <a:alphaModFix/>
          </a:blip>
          <a:stretch>
            <a:fillRect/>
          </a:stretch>
        </p:blipFill>
        <p:spPr>
          <a:xfrm>
            <a:off x="152400" y="2305600"/>
            <a:ext cx="8839201" cy="6929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31" name="Google Shape;531;p3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32" name="Google Shape;532;p30"/>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To create a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you need a </a:t>
            </a:r>
            <a:r>
              <a:rPr lang="tr-TR" sz="2200">
                <a:solidFill>
                  <a:srgbClr val="434343"/>
                </a:solidFill>
                <a:latin typeface="Montserrat"/>
                <a:ea typeface="Montserrat"/>
                <a:cs typeface="Montserrat"/>
                <a:sym typeface="Montserrat"/>
              </a:rPr>
              <a:t>variable</a:t>
            </a:r>
            <a:r>
              <a:rPr lang="tr-TR" sz="2200">
                <a:solidFill>
                  <a:srgbClr val="434343"/>
                </a:solidFill>
                <a:latin typeface="Montserrat Light"/>
                <a:ea typeface="Montserrat Light"/>
                <a:cs typeface="Montserrat Light"/>
                <a:sym typeface="Montserrat Light"/>
              </a:rPr>
              <a:t> and an </a:t>
            </a:r>
            <a:r>
              <a:rPr lang="tr-TR" sz="2200">
                <a:solidFill>
                  <a:srgbClr val="434343"/>
                </a:solidFill>
                <a:latin typeface="Montserrat"/>
                <a:ea typeface="Montserrat"/>
                <a:cs typeface="Montserrat"/>
                <a:sym typeface="Montserrat"/>
              </a:rPr>
              <a:t>iterable</a:t>
            </a:r>
            <a:r>
              <a:rPr lang="tr-TR" sz="2200">
                <a:solidFill>
                  <a:srgbClr val="434343"/>
                </a:solidFill>
                <a:latin typeface="Montserrat Light"/>
                <a:ea typeface="Montserrat Light"/>
                <a:cs typeface="Montserrat Light"/>
                <a:sym typeface="Montserrat Light"/>
              </a:rPr>
              <a:t> object.</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examine the subject through an example :</a:t>
            </a:r>
            <a:endParaRPr sz="2200">
              <a:solidFill>
                <a:srgbClr val="434343"/>
              </a:solidFill>
              <a:latin typeface="Montserrat Light"/>
              <a:ea typeface="Montserrat Light"/>
              <a:cs typeface="Montserrat Light"/>
              <a:sym typeface="Montserrat Light"/>
            </a:endParaRPr>
          </a:p>
        </p:txBody>
      </p:sp>
      <p:pic>
        <p:nvPicPr>
          <p:cNvPr id="533" name="Google Shape;533;p30"/>
          <p:cNvPicPr preferRelativeResize="0"/>
          <p:nvPr/>
        </p:nvPicPr>
        <p:blipFill>
          <a:blip r:embed="rId3">
            <a:alphaModFix/>
          </a:blip>
          <a:stretch>
            <a:fillRect/>
          </a:stretch>
        </p:blipFill>
        <p:spPr>
          <a:xfrm>
            <a:off x="152400" y="2305600"/>
            <a:ext cx="8839201" cy="692960"/>
          </a:xfrm>
          <a:prstGeom prst="rect">
            <a:avLst/>
          </a:prstGeom>
          <a:noFill/>
          <a:ln>
            <a:noFill/>
          </a:ln>
        </p:spPr>
      </p:pic>
      <p:pic>
        <p:nvPicPr>
          <p:cNvPr id="534" name="Google Shape;534;p30"/>
          <p:cNvPicPr preferRelativeResize="0"/>
          <p:nvPr/>
        </p:nvPicPr>
        <p:blipFill>
          <a:blip r:embed="rId4">
            <a:alphaModFix/>
          </a:blip>
          <a:stretch>
            <a:fillRect/>
          </a:stretch>
        </p:blipFill>
        <p:spPr>
          <a:xfrm>
            <a:off x="152400" y="3150960"/>
            <a:ext cx="8839201" cy="12378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40" name="Google Shape;540;p3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41" name="Google Shape;541;p31"/>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Another </a:t>
            </a:r>
            <a:r>
              <a:rPr lang="tr-TR" sz="2200">
                <a:solidFill>
                  <a:srgbClr val="434343"/>
                </a:solidFill>
                <a:latin typeface="Montserrat Light"/>
                <a:ea typeface="Montserrat Light"/>
                <a:cs typeface="Montserrat Light"/>
                <a:sym typeface="Montserrat Light"/>
              </a:rPr>
              <a:t>example :</a:t>
            </a:r>
            <a:endParaRPr sz="2200">
              <a:solidFill>
                <a:srgbClr val="434343"/>
              </a:solidFill>
              <a:latin typeface="Montserrat Light"/>
              <a:ea typeface="Montserrat Light"/>
              <a:cs typeface="Montserrat Light"/>
              <a:sym typeface="Montserrat Light"/>
            </a:endParaRPr>
          </a:p>
        </p:txBody>
      </p:sp>
      <p:pic>
        <p:nvPicPr>
          <p:cNvPr id="542" name="Google Shape;542;p31"/>
          <p:cNvPicPr preferRelativeResize="0"/>
          <p:nvPr/>
        </p:nvPicPr>
        <p:blipFill>
          <a:blip r:embed="rId3">
            <a:alphaModFix/>
          </a:blip>
          <a:stretch>
            <a:fillRect/>
          </a:stretch>
        </p:blipFill>
        <p:spPr>
          <a:xfrm>
            <a:off x="152400" y="2305600"/>
            <a:ext cx="8839198" cy="10513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48" name="Google Shape;548;p3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49" name="Google Shape;549;p32"/>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In the structure of the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you can use also a variable as an </a:t>
            </a:r>
            <a:r>
              <a:rPr lang="tr-TR" sz="2200">
                <a:solidFill>
                  <a:srgbClr val="434343"/>
                </a:solidFill>
                <a:latin typeface="Montserrat"/>
                <a:ea typeface="Montserrat"/>
                <a:cs typeface="Montserrat"/>
                <a:sym typeface="Montserrat"/>
              </a:rPr>
              <a:t>iterable</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see it in an example :</a:t>
            </a:r>
            <a:endParaRPr sz="2200">
              <a:solidFill>
                <a:srgbClr val="434343"/>
              </a:solidFill>
              <a:latin typeface="Montserrat Light"/>
              <a:ea typeface="Montserrat Light"/>
              <a:cs typeface="Montserrat Light"/>
              <a:sym typeface="Montserrat Light"/>
            </a:endParaRPr>
          </a:p>
        </p:txBody>
      </p:sp>
      <p:pic>
        <p:nvPicPr>
          <p:cNvPr id="550" name="Google Shape;550;p32"/>
          <p:cNvPicPr preferRelativeResize="0"/>
          <p:nvPr/>
        </p:nvPicPr>
        <p:blipFill>
          <a:blip r:embed="rId3">
            <a:alphaModFix/>
          </a:blip>
          <a:stretch>
            <a:fillRect/>
          </a:stretch>
        </p:blipFill>
        <p:spPr>
          <a:xfrm>
            <a:off x="152400" y="2305600"/>
            <a:ext cx="8839198" cy="1051358"/>
          </a:xfrm>
          <a:prstGeom prst="rect">
            <a:avLst/>
          </a:prstGeom>
          <a:noFill/>
          <a:ln>
            <a:noFill/>
          </a:ln>
        </p:spPr>
      </p:pic>
      <p:pic>
        <p:nvPicPr>
          <p:cNvPr id="551" name="Google Shape;551;p32"/>
          <p:cNvPicPr preferRelativeResize="0"/>
          <p:nvPr/>
        </p:nvPicPr>
        <p:blipFill>
          <a:blip r:embed="rId4">
            <a:alphaModFix/>
          </a:blip>
          <a:stretch>
            <a:fillRect/>
          </a:stretch>
        </p:blipFill>
        <p:spPr>
          <a:xfrm>
            <a:off x="152400" y="3509349"/>
            <a:ext cx="8783098" cy="10501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57" name="Google Shape;557;p3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58" name="Google Shape;558;p33"/>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In the structure of the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you can use also a variable as an </a:t>
            </a:r>
            <a:r>
              <a:rPr lang="tr-TR" sz="2200">
                <a:solidFill>
                  <a:srgbClr val="434343"/>
                </a:solidFill>
                <a:latin typeface="Montserrat"/>
                <a:ea typeface="Montserrat"/>
                <a:cs typeface="Montserrat"/>
                <a:sym typeface="Montserrat"/>
              </a:rPr>
              <a:t>iterable</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see it in an example :</a:t>
            </a:r>
            <a:endParaRPr sz="2200">
              <a:solidFill>
                <a:srgbClr val="434343"/>
              </a:solidFill>
              <a:latin typeface="Montserrat Light"/>
              <a:ea typeface="Montserrat Light"/>
              <a:cs typeface="Montserrat Light"/>
              <a:sym typeface="Montserrat Light"/>
            </a:endParaRPr>
          </a:p>
        </p:txBody>
      </p:sp>
      <p:pic>
        <p:nvPicPr>
          <p:cNvPr id="559" name="Google Shape;559;p33"/>
          <p:cNvPicPr preferRelativeResize="0"/>
          <p:nvPr/>
        </p:nvPicPr>
        <p:blipFill>
          <a:blip r:embed="rId3">
            <a:alphaModFix/>
          </a:blip>
          <a:stretch>
            <a:fillRect/>
          </a:stretch>
        </p:blipFill>
        <p:spPr>
          <a:xfrm>
            <a:off x="152400" y="2305600"/>
            <a:ext cx="8839198" cy="1051358"/>
          </a:xfrm>
          <a:prstGeom prst="rect">
            <a:avLst/>
          </a:prstGeom>
          <a:noFill/>
          <a:ln>
            <a:noFill/>
          </a:ln>
        </p:spPr>
      </p:pic>
      <p:pic>
        <p:nvPicPr>
          <p:cNvPr id="560" name="Google Shape;560;p33"/>
          <p:cNvPicPr preferRelativeResize="0"/>
          <p:nvPr/>
        </p:nvPicPr>
        <p:blipFill>
          <a:blip r:embed="rId4">
            <a:alphaModFix/>
          </a:blip>
          <a:stretch>
            <a:fillRect/>
          </a:stretch>
        </p:blipFill>
        <p:spPr>
          <a:xfrm>
            <a:off x="152400" y="3509349"/>
            <a:ext cx="8783098" cy="1050111"/>
          </a:xfrm>
          <a:prstGeom prst="rect">
            <a:avLst/>
          </a:prstGeom>
          <a:noFill/>
          <a:ln>
            <a:noFill/>
          </a:ln>
        </p:spPr>
      </p:pic>
      <p:cxnSp>
        <p:nvCxnSpPr>
          <p:cNvPr id="561" name="Google Shape;561;p33"/>
          <p:cNvCxnSpPr/>
          <p:nvPr/>
        </p:nvCxnSpPr>
        <p:spPr>
          <a:xfrm flipH="1">
            <a:off x="1532575" y="2585850"/>
            <a:ext cx="536100" cy="207000"/>
          </a:xfrm>
          <a:prstGeom prst="straightConnector1">
            <a:avLst/>
          </a:prstGeom>
          <a:noFill/>
          <a:ln cap="flat" cmpd="sng" w="19050">
            <a:solidFill>
              <a:srgbClr val="FF00FF"/>
            </a:solidFill>
            <a:prstDash val="solid"/>
            <a:round/>
            <a:headEnd len="med" w="med" type="none"/>
            <a:tailEnd len="med" w="med" type="stealth"/>
          </a:ln>
        </p:spPr>
      </p:cxnSp>
      <p:cxnSp>
        <p:nvCxnSpPr>
          <p:cNvPr id="562" name="Google Shape;562;p33"/>
          <p:cNvCxnSpPr/>
          <p:nvPr/>
        </p:nvCxnSpPr>
        <p:spPr>
          <a:xfrm flipH="1">
            <a:off x="1043700" y="3131225"/>
            <a:ext cx="789900" cy="498300"/>
          </a:xfrm>
          <a:prstGeom prst="straightConnector1">
            <a:avLst/>
          </a:prstGeom>
          <a:noFill/>
          <a:ln cap="flat" cmpd="sng" w="19050">
            <a:solidFill>
              <a:srgbClr val="FF00FF"/>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68" name="Google Shape;568;p3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69" name="Google Shape;569;p34"/>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In the structure of the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you can use also a variable as an </a:t>
            </a:r>
            <a:r>
              <a:rPr lang="tr-TR" sz="2200">
                <a:solidFill>
                  <a:srgbClr val="434343"/>
                </a:solidFill>
                <a:latin typeface="Montserrat"/>
                <a:ea typeface="Montserrat"/>
                <a:cs typeface="Montserrat"/>
                <a:sym typeface="Montserrat"/>
              </a:rPr>
              <a:t>iterable</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see it in an example :</a:t>
            </a:r>
            <a:endParaRPr sz="2200">
              <a:solidFill>
                <a:srgbClr val="434343"/>
              </a:solidFill>
              <a:latin typeface="Montserrat Light"/>
              <a:ea typeface="Montserrat Light"/>
              <a:cs typeface="Montserrat Light"/>
              <a:sym typeface="Montserrat Light"/>
            </a:endParaRPr>
          </a:p>
        </p:txBody>
      </p:sp>
      <p:pic>
        <p:nvPicPr>
          <p:cNvPr id="570" name="Google Shape;570;p34"/>
          <p:cNvPicPr preferRelativeResize="0"/>
          <p:nvPr/>
        </p:nvPicPr>
        <p:blipFill>
          <a:blip r:embed="rId3">
            <a:alphaModFix/>
          </a:blip>
          <a:stretch>
            <a:fillRect/>
          </a:stretch>
        </p:blipFill>
        <p:spPr>
          <a:xfrm>
            <a:off x="152400" y="2305600"/>
            <a:ext cx="8839198" cy="1051358"/>
          </a:xfrm>
          <a:prstGeom prst="rect">
            <a:avLst/>
          </a:prstGeom>
          <a:noFill/>
          <a:ln>
            <a:noFill/>
          </a:ln>
        </p:spPr>
      </p:pic>
      <p:pic>
        <p:nvPicPr>
          <p:cNvPr id="571" name="Google Shape;571;p34"/>
          <p:cNvPicPr preferRelativeResize="0"/>
          <p:nvPr/>
        </p:nvPicPr>
        <p:blipFill>
          <a:blip r:embed="rId4">
            <a:alphaModFix/>
          </a:blip>
          <a:stretch>
            <a:fillRect/>
          </a:stretch>
        </p:blipFill>
        <p:spPr>
          <a:xfrm>
            <a:off x="152400" y="3509349"/>
            <a:ext cx="8783098" cy="1050111"/>
          </a:xfrm>
          <a:prstGeom prst="rect">
            <a:avLst/>
          </a:prstGeom>
          <a:noFill/>
          <a:ln>
            <a:noFill/>
          </a:ln>
        </p:spPr>
      </p:pic>
      <p:cxnSp>
        <p:nvCxnSpPr>
          <p:cNvPr id="572" name="Google Shape;572;p34"/>
          <p:cNvCxnSpPr/>
          <p:nvPr/>
        </p:nvCxnSpPr>
        <p:spPr>
          <a:xfrm flipH="1">
            <a:off x="1532575" y="2585850"/>
            <a:ext cx="536100" cy="207000"/>
          </a:xfrm>
          <a:prstGeom prst="straightConnector1">
            <a:avLst/>
          </a:prstGeom>
          <a:noFill/>
          <a:ln cap="flat" cmpd="sng" w="19050">
            <a:solidFill>
              <a:srgbClr val="FF00FF"/>
            </a:solidFill>
            <a:prstDash val="solid"/>
            <a:round/>
            <a:headEnd len="med" w="med" type="none"/>
            <a:tailEnd len="med" w="med" type="stealth"/>
          </a:ln>
        </p:spPr>
      </p:cxnSp>
      <p:cxnSp>
        <p:nvCxnSpPr>
          <p:cNvPr id="573" name="Google Shape;573;p34"/>
          <p:cNvCxnSpPr/>
          <p:nvPr/>
        </p:nvCxnSpPr>
        <p:spPr>
          <a:xfrm flipH="1">
            <a:off x="1043700" y="3131225"/>
            <a:ext cx="789900" cy="498300"/>
          </a:xfrm>
          <a:prstGeom prst="straightConnector1">
            <a:avLst/>
          </a:prstGeom>
          <a:noFill/>
          <a:ln cap="flat" cmpd="sng" w="19050">
            <a:solidFill>
              <a:srgbClr val="FF00FF"/>
            </a:solidFill>
            <a:prstDash val="solid"/>
            <a:round/>
            <a:headEnd len="med" w="med" type="none"/>
            <a:tailEnd len="med" w="med" type="stealth"/>
          </a:ln>
        </p:spPr>
      </p:cxnSp>
      <p:cxnSp>
        <p:nvCxnSpPr>
          <p:cNvPr id="574" name="Google Shape;574;p34"/>
          <p:cNvCxnSpPr/>
          <p:nvPr/>
        </p:nvCxnSpPr>
        <p:spPr>
          <a:xfrm flipH="1">
            <a:off x="1570400" y="2585850"/>
            <a:ext cx="1429200" cy="188100"/>
          </a:xfrm>
          <a:prstGeom prst="straightConnector1">
            <a:avLst/>
          </a:prstGeom>
          <a:noFill/>
          <a:ln cap="flat" cmpd="sng" w="19050">
            <a:solidFill>
              <a:srgbClr val="FF00FF"/>
            </a:solidFill>
            <a:prstDash val="solid"/>
            <a:round/>
            <a:headEnd len="med" w="med" type="none"/>
            <a:tailEnd len="med" w="med" type="stealth"/>
          </a:ln>
        </p:spPr>
      </p:cxnSp>
      <p:cxnSp>
        <p:nvCxnSpPr>
          <p:cNvPr id="575" name="Google Shape;575;p34"/>
          <p:cNvCxnSpPr/>
          <p:nvPr/>
        </p:nvCxnSpPr>
        <p:spPr>
          <a:xfrm flipH="1">
            <a:off x="1260125" y="3131225"/>
            <a:ext cx="667500" cy="724200"/>
          </a:xfrm>
          <a:prstGeom prst="straightConnector1">
            <a:avLst/>
          </a:prstGeom>
          <a:noFill/>
          <a:ln cap="flat" cmpd="sng" w="19050">
            <a:solidFill>
              <a:srgbClr val="FF00FF"/>
            </a:solidFill>
            <a:prstDash val="solid"/>
            <a:round/>
            <a:headEnd len="med" w="med"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81" name="Google Shape;581;p3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82" name="Google Shape;582;p35"/>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In the structure of the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you can use also a variable as an </a:t>
            </a:r>
            <a:r>
              <a:rPr lang="tr-TR" sz="2200">
                <a:solidFill>
                  <a:srgbClr val="434343"/>
                </a:solidFill>
                <a:latin typeface="Montserrat"/>
                <a:ea typeface="Montserrat"/>
                <a:cs typeface="Montserrat"/>
                <a:sym typeface="Montserrat"/>
              </a:rPr>
              <a:t>iterable</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see it in an example :</a:t>
            </a:r>
            <a:endParaRPr sz="2200">
              <a:solidFill>
                <a:srgbClr val="434343"/>
              </a:solidFill>
              <a:latin typeface="Montserrat Light"/>
              <a:ea typeface="Montserrat Light"/>
              <a:cs typeface="Montserrat Light"/>
              <a:sym typeface="Montserrat Light"/>
            </a:endParaRPr>
          </a:p>
        </p:txBody>
      </p:sp>
      <p:pic>
        <p:nvPicPr>
          <p:cNvPr id="583" name="Google Shape;583;p35"/>
          <p:cNvPicPr preferRelativeResize="0"/>
          <p:nvPr/>
        </p:nvPicPr>
        <p:blipFill>
          <a:blip r:embed="rId3">
            <a:alphaModFix/>
          </a:blip>
          <a:stretch>
            <a:fillRect/>
          </a:stretch>
        </p:blipFill>
        <p:spPr>
          <a:xfrm>
            <a:off x="152400" y="2305600"/>
            <a:ext cx="8839198" cy="1051358"/>
          </a:xfrm>
          <a:prstGeom prst="rect">
            <a:avLst/>
          </a:prstGeom>
          <a:noFill/>
          <a:ln>
            <a:noFill/>
          </a:ln>
        </p:spPr>
      </p:pic>
      <p:pic>
        <p:nvPicPr>
          <p:cNvPr id="584" name="Google Shape;584;p35"/>
          <p:cNvPicPr preferRelativeResize="0"/>
          <p:nvPr/>
        </p:nvPicPr>
        <p:blipFill>
          <a:blip r:embed="rId4">
            <a:alphaModFix/>
          </a:blip>
          <a:stretch>
            <a:fillRect/>
          </a:stretch>
        </p:blipFill>
        <p:spPr>
          <a:xfrm>
            <a:off x="152400" y="3509349"/>
            <a:ext cx="8783098" cy="1050111"/>
          </a:xfrm>
          <a:prstGeom prst="rect">
            <a:avLst/>
          </a:prstGeom>
          <a:noFill/>
          <a:ln>
            <a:noFill/>
          </a:ln>
        </p:spPr>
      </p:pic>
      <p:cxnSp>
        <p:nvCxnSpPr>
          <p:cNvPr id="585" name="Google Shape;585;p35"/>
          <p:cNvCxnSpPr/>
          <p:nvPr/>
        </p:nvCxnSpPr>
        <p:spPr>
          <a:xfrm flipH="1">
            <a:off x="1532575" y="2585850"/>
            <a:ext cx="536100" cy="207000"/>
          </a:xfrm>
          <a:prstGeom prst="straightConnector1">
            <a:avLst/>
          </a:prstGeom>
          <a:noFill/>
          <a:ln cap="flat" cmpd="sng" w="19050">
            <a:solidFill>
              <a:srgbClr val="FF00FF"/>
            </a:solidFill>
            <a:prstDash val="solid"/>
            <a:round/>
            <a:headEnd len="med" w="med" type="none"/>
            <a:tailEnd len="med" w="med" type="stealth"/>
          </a:ln>
        </p:spPr>
      </p:cxnSp>
      <p:cxnSp>
        <p:nvCxnSpPr>
          <p:cNvPr id="586" name="Google Shape;586;p35"/>
          <p:cNvCxnSpPr/>
          <p:nvPr/>
        </p:nvCxnSpPr>
        <p:spPr>
          <a:xfrm flipH="1">
            <a:off x="1043700" y="3131225"/>
            <a:ext cx="789900" cy="498300"/>
          </a:xfrm>
          <a:prstGeom prst="straightConnector1">
            <a:avLst/>
          </a:prstGeom>
          <a:noFill/>
          <a:ln cap="flat" cmpd="sng" w="19050">
            <a:solidFill>
              <a:srgbClr val="FF00FF"/>
            </a:solidFill>
            <a:prstDash val="solid"/>
            <a:round/>
            <a:headEnd len="med" w="med" type="none"/>
            <a:tailEnd len="med" w="med" type="stealth"/>
          </a:ln>
        </p:spPr>
      </p:cxnSp>
      <p:cxnSp>
        <p:nvCxnSpPr>
          <p:cNvPr id="587" name="Google Shape;587;p35"/>
          <p:cNvCxnSpPr/>
          <p:nvPr/>
        </p:nvCxnSpPr>
        <p:spPr>
          <a:xfrm flipH="1">
            <a:off x="1570400" y="2585850"/>
            <a:ext cx="1429200" cy="188100"/>
          </a:xfrm>
          <a:prstGeom prst="straightConnector1">
            <a:avLst/>
          </a:prstGeom>
          <a:noFill/>
          <a:ln cap="flat" cmpd="sng" w="19050">
            <a:solidFill>
              <a:srgbClr val="FF00FF"/>
            </a:solidFill>
            <a:prstDash val="solid"/>
            <a:round/>
            <a:headEnd len="med" w="med" type="none"/>
            <a:tailEnd len="med" w="med" type="stealth"/>
          </a:ln>
        </p:spPr>
      </p:cxnSp>
      <p:cxnSp>
        <p:nvCxnSpPr>
          <p:cNvPr id="588" name="Google Shape;588;p35"/>
          <p:cNvCxnSpPr/>
          <p:nvPr/>
        </p:nvCxnSpPr>
        <p:spPr>
          <a:xfrm flipH="1">
            <a:off x="1260125" y="3131225"/>
            <a:ext cx="667500" cy="724200"/>
          </a:xfrm>
          <a:prstGeom prst="straightConnector1">
            <a:avLst/>
          </a:prstGeom>
          <a:noFill/>
          <a:ln cap="flat" cmpd="sng" w="19050">
            <a:solidFill>
              <a:srgbClr val="FF00FF"/>
            </a:solidFill>
            <a:prstDash val="solid"/>
            <a:round/>
            <a:headEnd len="med" w="med" type="none"/>
            <a:tailEnd len="med" w="med" type="stealth"/>
          </a:ln>
        </p:spPr>
      </p:cxnSp>
      <p:cxnSp>
        <p:nvCxnSpPr>
          <p:cNvPr id="589" name="Google Shape;589;p35"/>
          <p:cNvCxnSpPr/>
          <p:nvPr/>
        </p:nvCxnSpPr>
        <p:spPr>
          <a:xfrm flipH="1">
            <a:off x="1607975" y="2604650"/>
            <a:ext cx="2275500" cy="169200"/>
          </a:xfrm>
          <a:prstGeom prst="straightConnector1">
            <a:avLst/>
          </a:prstGeom>
          <a:noFill/>
          <a:ln cap="flat" cmpd="sng" w="19050">
            <a:solidFill>
              <a:srgbClr val="FF00FF"/>
            </a:solidFill>
            <a:prstDash val="solid"/>
            <a:round/>
            <a:headEnd len="med" w="med" type="none"/>
            <a:tailEnd len="med" w="med" type="stealth"/>
          </a:ln>
        </p:spPr>
      </p:cxnSp>
      <p:cxnSp>
        <p:nvCxnSpPr>
          <p:cNvPr id="590" name="Google Shape;590;p35"/>
          <p:cNvCxnSpPr/>
          <p:nvPr/>
        </p:nvCxnSpPr>
        <p:spPr>
          <a:xfrm flipH="1">
            <a:off x="1278750" y="3140650"/>
            <a:ext cx="705300" cy="893400"/>
          </a:xfrm>
          <a:prstGeom prst="straightConnector1">
            <a:avLst/>
          </a:prstGeom>
          <a:noFill/>
          <a:ln cap="flat" cmpd="sng" w="19050">
            <a:solidFill>
              <a:srgbClr val="FF00FF"/>
            </a:solidFill>
            <a:prstDash val="solid"/>
            <a:round/>
            <a:headEnd len="med" w="med"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596" name="Google Shape;596;p3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97" name="Google Shape;597;p36"/>
          <p:cNvSpPr txBox="1"/>
          <p:nvPr>
            <p:ph idx="4294967295" type="subTitle"/>
          </p:nvPr>
        </p:nvSpPr>
        <p:spPr>
          <a:xfrm>
            <a:off x="67625" y="724000"/>
            <a:ext cx="8783100" cy="14292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In the structure of the </a:t>
            </a:r>
            <a:r>
              <a:rPr lang="tr-TR" sz="2200">
                <a:solidFill>
                  <a:srgbClr val="0000FF"/>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you can use also a variable as an </a:t>
            </a:r>
            <a:r>
              <a:rPr lang="tr-TR" sz="2200">
                <a:solidFill>
                  <a:srgbClr val="434343"/>
                </a:solidFill>
                <a:latin typeface="Montserrat"/>
                <a:ea typeface="Montserrat"/>
                <a:cs typeface="Montserrat"/>
                <a:sym typeface="Montserrat"/>
              </a:rPr>
              <a:t>iterable</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see it in an example :</a:t>
            </a:r>
            <a:endParaRPr sz="2200">
              <a:solidFill>
                <a:srgbClr val="434343"/>
              </a:solidFill>
              <a:latin typeface="Montserrat Light"/>
              <a:ea typeface="Montserrat Light"/>
              <a:cs typeface="Montserrat Light"/>
              <a:sym typeface="Montserrat Light"/>
            </a:endParaRPr>
          </a:p>
        </p:txBody>
      </p:sp>
      <p:pic>
        <p:nvPicPr>
          <p:cNvPr id="598" name="Google Shape;598;p36"/>
          <p:cNvPicPr preferRelativeResize="0"/>
          <p:nvPr/>
        </p:nvPicPr>
        <p:blipFill>
          <a:blip r:embed="rId3">
            <a:alphaModFix/>
          </a:blip>
          <a:stretch>
            <a:fillRect/>
          </a:stretch>
        </p:blipFill>
        <p:spPr>
          <a:xfrm>
            <a:off x="152400" y="2305600"/>
            <a:ext cx="8839198" cy="1051358"/>
          </a:xfrm>
          <a:prstGeom prst="rect">
            <a:avLst/>
          </a:prstGeom>
          <a:noFill/>
          <a:ln>
            <a:noFill/>
          </a:ln>
        </p:spPr>
      </p:pic>
      <p:pic>
        <p:nvPicPr>
          <p:cNvPr id="599" name="Google Shape;599;p36"/>
          <p:cNvPicPr preferRelativeResize="0"/>
          <p:nvPr/>
        </p:nvPicPr>
        <p:blipFill>
          <a:blip r:embed="rId4">
            <a:alphaModFix/>
          </a:blip>
          <a:stretch>
            <a:fillRect/>
          </a:stretch>
        </p:blipFill>
        <p:spPr>
          <a:xfrm>
            <a:off x="152400" y="3509349"/>
            <a:ext cx="8783098" cy="1050111"/>
          </a:xfrm>
          <a:prstGeom prst="rect">
            <a:avLst/>
          </a:prstGeom>
          <a:noFill/>
          <a:ln>
            <a:noFill/>
          </a:ln>
        </p:spPr>
      </p:pic>
      <p:cxnSp>
        <p:nvCxnSpPr>
          <p:cNvPr id="600" name="Google Shape;600;p36"/>
          <p:cNvCxnSpPr/>
          <p:nvPr/>
        </p:nvCxnSpPr>
        <p:spPr>
          <a:xfrm flipH="1">
            <a:off x="1532575" y="2585850"/>
            <a:ext cx="536100" cy="207000"/>
          </a:xfrm>
          <a:prstGeom prst="straightConnector1">
            <a:avLst/>
          </a:prstGeom>
          <a:noFill/>
          <a:ln cap="flat" cmpd="sng" w="19050">
            <a:solidFill>
              <a:srgbClr val="FF00FF"/>
            </a:solidFill>
            <a:prstDash val="solid"/>
            <a:round/>
            <a:headEnd len="med" w="med" type="none"/>
            <a:tailEnd len="med" w="med" type="stealth"/>
          </a:ln>
        </p:spPr>
      </p:cxnSp>
      <p:cxnSp>
        <p:nvCxnSpPr>
          <p:cNvPr id="601" name="Google Shape;601;p36"/>
          <p:cNvCxnSpPr/>
          <p:nvPr/>
        </p:nvCxnSpPr>
        <p:spPr>
          <a:xfrm flipH="1">
            <a:off x="1043700" y="3131225"/>
            <a:ext cx="789900" cy="498300"/>
          </a:xfrm>
          <a:prstGeom prst="straightConnector1">
            <a:avLst/>
          </a:prstGeom>
          <a:noFill/>
          <a:ln cap="flat" cmpd="sng" w="19050">
            <a:solidFill>
              <a:srgbClr val="FF00FF"/>
            </a:solidFill>
            <a:prstDash val="solid"/>
            <a:round/>
            <a:headEnd len="med" w="med" type="none"/>
            <a:tailEnd len="med" w="med" type="stealth"/>
          </a:ln>
        </p:spPr>
      </p:cxnSp>
      <p:cxnSp>
        <p:nvCxnSpPr>
          <p:cNvPr id="602" name="Google Shape;602;p36"/>
          <p:cNvCxnSpPr/>
          <p:nvPr/>
        </p:nvCxnSpPr>
        <p:spPr>
          <a:xfrm flipH="1">
            <a:off x="1570400" y="2585850"/>
            <a:ext cx="1429200" cy="188100"/>
          </a:xfrm>
          <a:prstGeom prst="straightConnector1">
            <a:avLst/>
          </a:prstGeom>
          <a:noFill/>
          <a:ln cap="flat" cmpd="sng" w="19050">
            <a:solidFill>
              <a:srgbClr val="FF00FF"/>
            </a:solidFill>
            <a:prstDash val="solid"/>
            <a:round/>
            <a:headEnd len="med" w="med" type="none"/>
            <a:tailEnd len="med" w="med" type="stealth"/>
          </a:ln>
        </p:spPr>
      </p:cxnSp>
      <p:cxnSp>
        <p:nvCxnSpPr>
          <p:cNvPr id="603" name="Google Shape;603;p36"/>
          <p:cNvCxnSpPr/>
          <p:nvPr/>
        </p:nvCxnSpPr>
        <p:spPr>
          <a:xfrm flipH="1">
            <a:off x="1260125" y="3131225"/>
            <a:ext cx="667500" cy="724200"/>
          </a:xfrm>
          <a:prstGeom prst="straightConnector1">
            <a:avLst/>
          </a:prstGeom>
          <a:noFill/>
          <a:ln cap="flat" cmpd="sng" w="19050">
            <a:solidFill>
              <a:srgbClr val="FF00FF"/>
            </a:solidFill>
            <a:prstDash val="solid"/>
            <a:round/>
            <a:headEnd len="med" w="med" type="none"/>
            <a:tailEnd len="med" w="med" type="stealth"/>
          </a:ln>
        </p:spPr>
      </p:cxnSp>
      <p:cxnSp>
        <p:nvCxnSpPr>
          <p:cNvPr id="604" name="Google Shape;604;p36"/>
          <p:cNvCxnSpPr/>
          <p:nvPr/>
        </p:nvCxnSpPr>
        <p:spPr>
          <a:xfrm flipH="1">
            <a:off x="1607975" y="2604650"/>
            <a:ext cx="2275500" cy="169200"/>
          </a:xfrm>
          <a:prstGeom prst="straightConnector1">
            <a:avLst/>
          </a:prstGeom>
          <a:noFill/>
          <a:ln cap="flat" cmpd="sng" w="19050">
            <a:solidFill>
              <a:srgbClr val="FF00FF"/>
            </a:solidFill>
            <a:prstDash val="solid"/>
            <a:round/>
            <a:headEnd len="med" w="med" type="none"/>
            <a:tailEnd len="med" w="med" type="stealth"/>
          </a:ln>
        </p:spPr>
      </p:cxnSp>
      <p:cxnSp>
        <p:nvCxnSpPr>
          <p:cNvPr id="605" name="Google Shape;605;p36"/>
          <p:cNvCxnSpPr/>
          <p:nvPr/>
        </p:nvCxnSpPr>
        <p:spPr>
          <a:xfrm flipH="1">
            <a:off x="1278750" y="3140650"/>
            <a:ext cx="705300" cy="893400"/>
          </a:xfrm>
          <a:prstGeom prst="straightConnector1">
            <a:avLst/>
          </a:prstGeom>
          <a:noFill/>
          <a:ln cap="flat" cmpd="sng" w="19050">
            <a:solidFill>
              <a:srgbClr val="FF00FF"/>
            </a:solidFill>
            <a:prstDash val="solid"/>
            <a:round/>
            <a:headEnd len="med" w="med" type="none"/>
            <a:tailEnd len="med" w="med" type="stealth"/>
          </a:ln>
        </p:spPr>
      </p:cxnSp>
      <p:cxnSp>
        <p:nvCxnSpPr>
          <p:cNvPr id="606" name="Google Shape;606;p36"/>
          <p:cNvCxnSpPr/>
          <p:nvPr/>
        </p:nvCxnSpPr>
        <p:spPr>
          <a:xfrm flipH="1">
            <a:off x="1607975" y="2585850"/>
            <a:ext cx="3178200" cy="188100"/>
          </a:xfrm>
          <a:prstGeom prst="straightConnector1">
            <a:avLst/>
          </a:prstGeom>
          <a:noFill/>
          <a:ln cap="flat" cmpd="sng" w="19050">
            <a:solidFill>
              <a:srgbClr val="FF00FF"/>
            </a:solidFill>
            <a:prstDash val="solid"/>
            <a:round/>
            <a:headEnd len="med" w="med" type="none"/>
            <a:tailEnd len="med" w="med" type="stealth"/>
          </a:ln>
        </p:spPr>
      </p:cxnSp>
      <p:cxnSp>
        <p:nvCxnSpPr>
          <p:cNvPr id="607" name="Google Shape;607;p36"/>
          <p:cNvCxnSpPr/>
          <p:nvPr/>
        </p:nvCxnSpPr>
        <p:spPr>
          <a:xfrm flipH="1">
            <a:off x="1269275" y="3150050"/>
            <a:ext cx="752400" cy="1053300"/>
          </a:xfrm>
          <a:prstGeom prst="straightConnector1">
            <a:avLst/>
          </a:prstGeom>
          <a:noFill/>
          <a:ln cap="flat" cmpd="sng" w="19050">
            <a:solidFill>
              <a:srgbClr val="FF00FF"/>
            </a:solidFill>
            <a:prstDash val="solid"/>
            <a:round/>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0"/>
          <p:cNvSpPr txBox="1"/>
          <p:nvPr>
            <p:ph type="ctrTitle"/>
          </p:nvPr>
        </p:nvSpPr>
        <p:spPr>
          <a:xfrm>
            <a:off x="1085850" y="2424050"/>
            <a:ext cx="5966400" cy="5751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Definitions</a:t>
            </a:r>
            <a:endParaRPr sz="3600">
              <a:solidFill>
                <a:srgbClr val="741B47"/>
              </a:solidFill>
              <a:latin typeface="Raleway Medium"/>
              <a:ea typeface="Raleway Medium"/>
              <a:cs typeface="Raleway Medium"/>
              <a:sym typeface="Raleway Medium"/>
            </a:endParaRPr>
          </a:p>
        </p:txBody>
      </p:sp>
      <p:sp>
        <p:nvSpPr>
          <p:cNvPr id="340" name="Google Shape;340;p10"/>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t/>
            </a:r>
            <a:endParaRPr/>
          </a:p>
        </p:txBody>
      </p:sp>
      <p:sp>
        <p:nvSpPr>
          <p:cNvPr id="341" name="Google Shape;341;p10"/>
          <p:cNvSpPr txBox="1"/>
          <p:nvPr/>
        </p:nvSpPr>
        <p:spPr>
          <a:xfrm rot="-420542">
            <a:off x="1055878" y="2252813"/>
            <a:ext cx="7940943" cy="1861306"/>
          </a:xfrm>
          <a:prstGeom prst="rect">
            <a:avLst/>
          </a:prstGeom>
          <a:noFill/>
          <a:ln>
            <a:noFill/>
          </a:ln>
          <a:effectLst>
            <a:outerShdw blurRad="57150" rotWithShape="0" algn="bl" dir="5400000" dist="19050">
              <a:srgbClr val="000000">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3300">
                <a:solidFill>
                  <a:srgbClr val="0000FF"/>
                </a:solidFill>
                <a:highlight>
                  <a:srgbClr val="D9D9D9"/>
                </a:highlight>
                <a:latin typeface="Consolas"/>
                <a:ea typeface="Consolas"/>
                <a:cs typeface="Consolas"/>
                <a:sym typeface="Consolas"/>
              </a:rPr>
              <a:t>for </a:t>
            </a:r>
            <a:r>
              <a:rPr lang="tr-TR" sz="3300">
                <a:solidFill>
                  <a:srgbClr val="434343"/>
                </a:solidFill>
                <a:highlight>
                  <a:srgbClr val="D9D9D9"/>
                </a:highlight>
                <a:latin typeface="Consolas"/>
                <a:ea typeface="Consolas"/>
                <a:cs typeface="Consolas"/>
                <a:sym typeface="Consolas"/>
              </a:rPr>
              <a:t>i</a:t>
            </a:r>
            <a:r>
              <a:rPr lang="tr-TR" sz="3300">
                <a:solidFill>
                  <a:srgbClr val="434343"/>
                </a:solidFill>
                <a:highlight>
                  <a:srgbClr val="D9D9D9"/>
                </a:highlight>
                <a:latin typeface="Consolas"/>
                <a:ea typeface="Consolas"/>
                <a:cs typeface="Consolas"/>
                <a:sym typeface="Consolas"/>
              </a:rPr>
              <a:t> </a:t>
            </a:r>
            <a:r>
              <a:rPr lang="tr-TR" sz="3300">
                <a:solidFill>
                  <a:srgbClr val="0000FF"/>
                </a:solidFill>
                <a:highlight>
                  <a:srgbClr val="D9D9D9"/>
                </a:highlight>
                <a:latin typeface="Consolas"/>
                <a:ea typeface="Consolas"/>
                <a:cs typeface="Consolas"/>
                <a:sym typeface="Consolas"/>
              </a:rPr>
              <a:t>in</a:t>
            </a:r>
            <a:r>
              <a:rPr lang="tr-TR" sz="3300">
                <a:solidFill>
                  <a:srgbClr val="434343"/>
                </a:solidFill>
                <a:highlight>
                  <a:srgbClr val="D9D9D9"/>
                </a:highlight>
                <a:latin typeface="Consolas"/>
                <a:ea typeface="Consolas"/>
                <a:cs typeface="Consolas"/>
                <a:sym typeface="Consolas"/>
              </a:rPr>
              <a:t> iterator :</a:t>
            </a:r>
            <a:endParaRPr sz="3300">
              <a:solidFill>
                <a:srgbClr val="434343"/>
              </a:solidFill>
              <a:highlight>
                <a:srgbClr val="D9D9D9"/>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3300">
                <a:solidFill>
                  <a:srgbClr val="434343"/>
                </a:solidFill>
                <a:highlight>
                  <a:srgbClr val="D9D9D9"/>
                </a:highlight>
                <a:latin typeface="Consolas"/>
                <a:ea typeface="Consolas"/>
                <a:cs typeface="Consolas"/>
                <a:sym typeface="Consolas"/>
              </a:rPr>
              <a:t>    </a:t>
            </a:r>
            <a:r>
              <a:rPr lang="tr-TR" sz="3300">
                <a:solidFill>
                  <a:srgbClr val="0000FF"/>
                </a:solidFill>
                <a:highlight>
                  <a:srgbClr val="D9D9D9"/>
                </a:highlight>
                <a:latin typeface="Consolas"/>
                <a:ea typeface="Consolas"/>
                <a:cs typeface="Consolas"/>
                <a:sym typeface="Consolas"/>
              </a:rPr>
              <a:t>print</a:t>
            </a:r>
            <a:r>
              <a:rPr lang="tr-TR" sz="3300">
                <a:solidFill>
                  <a:srgbClr val="434343"/>
                </a:solidFill>
                <a:highlight>
                  <a:srgbClr val="D9D9D9"/>
                </a:highlight>
                <a:latin typeface="Consolas"/>
                <a:ea typeface="Consolas"/>
                <a:cs typeface="Consolas"/>
                <a:sym typeface="Consolas"/>
              </a:rPr>
              <a:t>(</a:t>
            </a:r>
            <a:r>
              <a:rPr lang="tr-TR" sz="3300">
                <a:solidFill>
                  <a:srgbClr val="434343"/>
                </a:solidFill>
                <a:highlight>
                  <a:srgbClr val="D9D9D9"/>
                </a:highlight>
                <a:latin typeface="Consolas"/>
                <a:ea typeface="Consolas"/>
                <a:cs typeface="Consolas"/>
                <a:sym typeface="Consolas"/>
              </a:rPr>
              <a:t>i</a:t>
            </a:r>
            <a:r>
              <a:rPr lang="tr-TR" sz="3300">
                <a:solidFill>
                  <a:srgbClr val="434343"/>
                </a:solidFill>
                <a:highlight>
                  <a:srgbClr val="D9D9D9"/>
                </a:highlight>
                <a:latin typeface="Consolas"/>
                <a:ea typeface="Consolas"/>
                <a:cs typeface="Consolas"/>
                <a:sym typeface="Consolas"/>
              </a:rPr>
              <a:t>)</a:t>
            </a:r>
            <a:endParaRPr sz="3300">
              <a:solidFill>
                <a:srgbClr val="434343"/>
              </a:solidFill>
              <a:highlight>
                <a:srgbClr val="D9D9D9"/>
              </a:highlight>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13" name="Google Shape;613;p3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endParaRPr sz="4000">
              <a:solidFill>
                <a:srgbClr val="741B47"/>
              </a:solidFill>
              <a:latin typeface="Raleway Medium"/>
              <a:ea typeface="Raleway Medium"/>
              <a:cs typeface="Raleway Medium"/>
              <a:sym typeface="Raleway Medium"/>
            </a:endParaRPr>
          </a:p>
        </p:txBody>
      </p:sp>
      <p:sp>
        <p:nvSpPr>
          <p:cNvPr id="614" name="Google Shape;614;p37"/>
          <p:cNvSpPr txBox="1"/>
          <p:nvPr>
            <p:ph idx="4294967295" type="subTitle"/>
          </p:nvPr>
        </p:nvSpPr>
        <p:spPr>
          <a:xfrm>
            <a:off x="220025" y="800200"/>
            <a:ext cx="8764500" cy="24246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Python Program to say “hello </a:t>
            </a:r>
            <a:r>
              <a:rPr b="1" lang="tr-TR" sz="2200">
                <a:solidFill>
                  <a:srgbClr val="073763"/>
                </a:solidFill>
                <a:highlight>
                  <a:srgbClr val="EFEFEF"/>
                </a:highlight>
                <a:latin typeface="Consolas"/>
                <a:ea typeface="Consolas"/>
                <a:cs typeface="Consolas"/>
                <a:sym typeface="Consolas"/>
              </a:rPr>
              <a:t>name</a:t>
            </a:r>
            <a:r>
              <a:rPr lang="tr-TR" sz="2200">
                <a:solidFill>
                  <a:srgbClr val="073763"/>
                </a:solidFill>
                <a:latin typeface="Montserrat SemiBold"/>
                <a:ea typeface="Montserrat SemiBold"/>
                <a:cs typeface="Montserrat SemiBold"/>
                <a:sym typeface="Montserrat SemiBold"/>
              </a:rPr>
              <a:t>”</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program to say “hello names” from the following list. </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Print the result such as : “</a:t>
            </a:r>
            <a:r>
              <a:rPr lang="tr-TR" sz="2200">
                <a:solidFill>
                  <a:srgbClr val="434343"/>
                </a:solidFill>
                <a:latin typeface="Montserrat Medium"/>
                <a:ea typeface="Montserrat Medium"/>
                <a:cs typeface="Montserrat Medium"/>
                <a:sym typeface="Montserrat Medium"/>
              </a:rPr>
              <a:t>hello Samuel</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0" lvl="0" marL="4114800" rtl="0" algn="l">
              <a:lnSpc>
                <a:spcPct val="100000"/>
              </a:lnSpc>
              <a:spcBef>
                <a:spcPts val="1200"/>
              </a:spcBef>
              <a:spcAft>
                <a:spcPts val="0"/>
              </a:spcAft>
              <a:buNone/>
            </a:pPr>
            <a:r>
              <a:rPr lang="tr-TR" sz="2200">
                <a:solidFill>
                  <a:srgbClr val="434343"/>
                </a:solidFill>
                <a:latin typeface="Montserrat Light"/>
                <a:ea typeface="Montserrat Light"/>
                <a:cs typeface="Montserrat Light"/>
                <a:sym typeface="Montserrat Light"/>
              </a:rPr>
              <a:t>   “</a:t>
            </a:r>
            <a:r>
              <a:rPr lang="tr-TR" sz="2200">
                <a:solidFill>
                  <a:srgbClr val="434343"/>
                </a:solidFill>
                <a:latin typeface="Montserrat Medium"/>
                <a:ea typeface="Montserrat Medium"/>
                <a:cs typeface="Montserrat Medium"/>
                <a:sym typeface="Montserrat Medium"/>
              </a:rPr>
              <a:t>hello Victor</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0" lvl="0" marL="101600" marR="101600" rtl="0" algn="l">
              <a:lnSpc>
                <a:spcPct val="115000"/>
              </a:lnSpc>
              <a:spcBef>
                <a:spcPts val="120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615" name="Google Shape;615;p37">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txBox="1"/>
          <p:nvPr/>
        </p:nvSpPr>
        <p:spPr>
          <a:xfrm>
            <a:off x="652900" y="3110500"/>
            <a:ext cx="7665900" cy="762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names</a:t>
            </a:r>
            <a:r>
              <a:rPr lang="tr-TR" sz="1800">
                <a:solidFill>
                  <a:srgbClr val="373A3C"/>
                </a:solidFill>
                <a:latin typeface="Consolas"/>
                <a:ea typeface="Consolas"/>
                <a:cs typeface="Consolas"/>
                <a:sym typeface="Consolas"/>
              </a:rPr>
              <a:t> = [</a:t>
            </a:r>
            <a:r>
              <a:rPr lang="tr-TR" sz="1800">
                <a:solidFill>
                  <a:srgbClr val="FF0000"/>
                </a:solidFill>
                <a:latin typeface="Consolas"/>
                <a:ea typeface="Consolas"/>
                <a:cs typeface="Consolas"/>
                <a:sym typeface="Consolas"/>
              </a:rPr>
              <a:t>"Ahmed"</a:t>
            </a:r>
            <a:r>
              <a:rPr lang="tr-TR" sz="1800">
                <a:solidFill>
                  <a:srgbClr val="373A3C"/>
                </a:solidFill>
                <a:latin typeface="Consolas"/>
                <a:ea typeface="Consolas"/>
                <a:cs typeface="Consolas"/>
                <a:sym typeface="Consolas"/>
              </a:rPr>
              <a:t>, </a:t>
            </a:r>
            <a:r>
              <a:rPr lang="tr-TR" sz="1800">
                <a:solidFill>
                  <a:srgbClr val="FF0000"/>
                </a:solidFill>
                <a:latin typeface="Consolas"/>
                <a:ea typeface="Consolas"/>
                <a:cs typeface="Consolas"/>
                <a:sym typeface="Consolas"/>
              </a:rPr>
              <a:t>"Aisha"</a:t>
            </a:r>
            <a:r>
              <a:rPr lang="tr-TR" sz="1800">
                <a:solidFill>
                  <a:srgbClr val="373A3C"/>
                </a:solidFill>
                <a:latin typeface="Consolas"/>
                <a:ea typeface="Consolas"/>
                <a:cs typeface="Consolas"/>
                <a:sym typeface="Consolas"/>
              </a:rPr>
              <a:t>, </a:t>
            </a:r>
            <a:r>
              <a:rPr lang="tr-TR" sz="1800">
                <a:solidFill>
                  <a:srgbClr val="FF0000"/>
                </a:solidFill>
                <a:latin typeface="Consolas"/>
                <a:ea typeface="Consolas"/>
                <a:cs typeface="Consolas"/>
                <a:sym typeface="Consolas"/>
              </a:rPr>
              <a:t>"Adam"</a:t>
            </a:r>
            <a:r>
              <a:rPr lang="tr-TR" sz="1800">
                <a:solidFill>
                  <a:srgbClr val="373A3C"/>
                </a:solidFill>
                <a:latin typeface="Consolas"/>
                <a:ea typeface="Consolas"/>
                <a:cs typeface="Consolas"/>
                <a:sym typeface="Consolas"/>
              </a:rPr>
              <a:t>, </a:t>
            </a:r>
            <a:r>
              <a:rPr lang="tr-TR" sz="1800">
                <a:solidFill>
                  <a:srgbClr val="FF0000"/>
                </a:solidFill>
                <a:latin typeface="Consolas"/>
                <a:ea typeface="Consolas"/>
                <a:cs typeface="Consolas"/>
                <a:sym typeface="Consolas"/>
              </a:rPr>
              <a:t>"Joseph"</a:t>
            </a:r>
            <a:r>
              <a:rPr lang="tr-TR" sz="1800">
                <a:solidFill>
                  <a:srgbClr val="373A3C"/>
                </a:solidFill>
                <a:latin typeface="Consolas"/>
                <a:ea typeface="Consolas"/>
                <a:cs typeface="Consolas"/>
                <a:sym typeface="Consolas"/>
              </a:rPr>
              <a:t>, </a:t>
            </a:r>
            <a:r>
              <a:rPr lang="tr-TR" sz="1800">
                <a:solidFill>
                  <a:srgbClr val="FF0000"/>
                </a:solidFill>
                <a:latin typeface="Consolas"/>
                <a:ea typeface="Consolas"/>
                <a:cs typeface="Consolas"/>
                <a:sym typeface="Consolas"/>
              </a:rPr>
              <a:t>"Gabriel"</a:t>
            </a:r>
            <a:r>
              <a:rPr lang="tr-TR" sz="1800">
                <a:solidFill>
                  <a:srgbClr val="373A3C"/>
                </a:solidFill>
                <a:latin typeface="Consolas"/>
                <a:ea typeface="Consolas"/>
                <a:cs typeface="Consolas"/>
                <a:sym typeface="Consolas"/>
              </a:rPr>
              <a:t>]</a:t>
            </a:r>
            <a:endParaRPr sz="1800">
              <a:solidFill>
                <a:srgbClr val="373A3C"/>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22" name="Google Shape;622;p3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623" name="Google Shape;623;p38"/>
          <p:cNvSpPr txBox="1"/>
          <p:nvPr>
            <p:ph idx="4294967295" type="subTitle"/>
          </p:nvPr>
        </p:nvSpPr>
        <p:spPr>
          <a:xfrm>
            <a:off x="220025" y="800200"/>
            <a:ext cx="8321100" cy="7833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624" name="Google Shape;624;p38"/>
          <p:cNvPicPr preferRelativeResize="0"/>
          <p:nvPr/>
        </p:nvPicPr>
        <p:blipFill rotWithShape="1">
          <a:blip r:embed="rId3">
            <a:alphaModFix/>
          </a:blip>
          <a:srcRect b="0" l="0" r="13149" t="0"/>
          <a:stretch/>
        </p:blipFill>
        <p:spPr>
          <a:xfrm>
            <a:off x="152400" y="1278700"/>
            <a:ext cx="7677151" cy="1568775"/>
          </a:xfrm>
          <a:prstGeom prst="rect">
            <a:avLst/>
          </a:prstGeom>
          <a:noFill/>
          <a:ln cap="flat" cmpd="sng" w="9525">
            <a:solidFill>
              <a:srgbClr val="1C4587"/>
            </a:solidFill>
            <a:prstDash val="solid"/>
            <a:round/>
            <a:headEnd len="sm" w="sm" type="none"/>
            <a:tailEnd len="sm" w="sm" type="none"/>
          </a:ln>
        </p:spPr>
      </p:pic>
      <p:pic>
        <p:nvPicPr>
          <p:cNvPr id="625" name="Google Shape;625;p38"/>
          <p:cNvPicPr preferRelativeResize="0"/>
          <p:nvPr/>
        </p:nvPicPr>
        <p:blipFill>
          <a:blip r:embed="rId4">
            <a:alphaModFix/>
          </a:blip>
          <a:stretch>
            <a:fillRect/>
          </a:stretch>
        </p:blipFill>
        <p:spPr>
          <a:xfrm>
            <a:off x="152400" y="2941650"/>
            <a:ext cx="7677150" cy="2049451"/>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631" name="Google Shape;631;p3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a:t>
            </a:r>
            <a:endParaRPr sz="4000">
              <a:solidFill>
                <a:srgbClr val="741B47"/>
              </a:solidFill>
              <a:latin typeface="Raleway Medium"/>
              <a:ea typeface="Raleway Medium"/>
              <a:cs typeface="Raleway Medium"/>
              <a:sym typeface="Raleway Medium"/>
            </a:endParaRPr>
          </a:p>
        </p:txBody>
      </p:sp>
      <p:sp>
        <p:nvSpPr>
          <p:cNvPr id="632" name="Google Shape;632;p39"/>
          <p:cNvSpPr txBox="1"/>
          <p:nvPr>
            <p:ph idx="4294967295" type="subTitle"/>
          </p:nvPr>
        </p:nvSpPr>
        <p:spPr>
          <a:xfrm>
            <a:off x="220025" y="800200"/>
            <a:ext cx="8764500" cy="17049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Python Program to create numbers using </a:t>
            </a:r>
            <a:r>
              <a:rPr lang="tr-TR" sz="2200">
                <a:solidFill>
                  <a:srgbClr val="073763"/>
                </a:solidFill>
                <a:highlight>
                  <a:srgbClr val="EFEFEF"/>
                </a:highlight>
                <a:latin typeface="Consolas"/>
                <a:ea typeface="Consolas"/>
                <a:cs typeface="Consolas"/>
                <a:sym typeface="Consolas"/>
              </a:rPr>
              <a:t>range()</a:t>
            </a:r>
            <a:endParaRPr sz="2200">
              <a:solidFill>
                <a:srgbClr val="434343"/>
              </a:solidFill>
              <a:highlight>
                <a:srgbClr val="EFEFEF"/>
              </a:highlight>
              <a:latin typeface="Consolas"/>
              <a:ea typeface="Consolas"/>
              <a:cs typeface="Consolas"/>
              <a:sym typeface="Consolas"/>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program to create a </a:t>
            </a:r>
            <a:r>
              <a:rPr lang="tr-TR" sz="2200">
                <a:solidFill>
                  <a:srgbClr val="434343"/>
                </a:solidFill>
                <a:highlight>
                  <a:srgbClr val="EFEFEF"/>
                </a:highlight>
                <a:latin typeface="Consolas"/>
                <a:ea typeface="Consolas"/>
                <a:cs typeface="Consolas"/>
                <a:sym typeface="Consolas"/>
              </a:rPr>
              <a:t>list</a:t>
            </a:r>
            <a:r>
              <a:rPr lang="tr-TR" sz="2200">
                <a:solidFill>
                  <a:srgbClr val="434343"/>
                </a:solidFill>
                <a:latin typeface="Montserrat Light"/>
                <a:ea typeface="Montserrat Light"/>
                <a:cs typeface="Montserrat Light"/>
                <a:sym typeface="Montserrat Light"/>
              </a:rPr>
              <a:t> consisting of numbers from </a:t>
            </a:r>
            <a:r>
              <a:rPr b="1" lang="tr-TR" sz="2200">
                <a:solidFill>
                  <a:srgbClr val="434343"/>
                </a:solidFill>
                <a:latin typeface="Montserrat"/>
                <a:ea typeface="Montserrat"/>
                <a:cs typeface="Montserrat"/>
                <a:sym typeface="Montserrat"/>
              </a:rPr>
              <a:t>1</a:t>
            </a:r>
            <a:r>
              <a:rPr lang="tr-TR" sz="2200">
                <a:solidFill>
                  <a:srgbClr val="434343"/>
                </a:solidFill>
                <a:latin typeface="Montserrat Light"/>
                <a:ea typeface="Montserrat Light"/>
                <a:cs typeface="Montserrat Light"/>
                <a:sym typeface="Montserrat Light"/>
              </a:rPr>
              <a:t> to </a:t>
            </a:r>
            <a:r>
              <a:rPr b="1" lang="tr-TR" sz="2200">
                <a:solidFill>
                  <a:srgbClr val="434343"/>
                </a:solidFill>
                <a:latin typeface="Montserrat"/>
                <a:ea typeface="Montserrat"/>
                <a:cs typeface="Montserrat"/>
                <a:sym typeface="Montserrat"/>
              </a:rPr>
              <a:t>5</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Print the result such as : </a:t>
            </a:r>
            <a:r>
              <a:rPr lang="tr-TR" sz="2200">
                <a:solidFill>
                  <a:srgbClr val="434343"/>
                </a:solidFill>
                <a:latin typeface="Consolas"/>
                <a:ea typeface="Consolas"/>
                <a:cs typeface="Consolas"/>
                <a:sym typeface="Consolas"/>
              </a:rPr>
              <a:t>[1, 2, 3, 4, 5]</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633" name="Google Shape;633;p39">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639" name="Google Shape;639;p4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for</a:t>
            </a:r>
            <a:r>
              <a:rPr lang="tr-TR" sz="4000">
                <a:solidFill>
                  <a:srgbClr val="741B47"/>
                </a:solidFill>
                <a:latin typeface="Raleway Medium"/>
                <a:ea typeface="Raleway Medium"/>
                <a:cs typeface="Raleway Medium"/>
                <a:sym typeface="Raleway Medium"/>
              </a:rPr>
              <a:t> Loop </a:t>
            </a:r>
            <a:endParaRPr sz="4000">
              <a:solidFill>
                <a:srgbClr val="741B47"/>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640" name="Google Shape;640;p40"/>
          <p:cNvSpPr txBox="1"/>
          <p:nvPr>
            <p:ph idx="4294967295" type="subTitle"/>
          </p:nvPr>
        </p:nvSpPr>
        <p:spPr>
          <a:xfrm>
            <a:off x="220025" y="800200"/>
            <a:ext cx="8321100" cy="7833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641" name="Google Shape;641;p40"/>
          <p:cNvPicPr preferRelativeResize="0"/>
          <p:nvPr/>
        </p:nvPicPr>
        <p:blipFill>
          <a:blip r:embed="rId3">
            <a:alphaModFix/>
          </a:blip>
          <a:stretch>
            <a:fillRect/>
          </a:stretch>
        </p:blipFill>
        <p:spPr>
          <a:xfrm>
            <a:off x="152400" y="1278700"/>
            <a:ext cx="7860663" cy="1397825"/>
          </a:xfrm>
          <a:prstGeom prst="rect">
            <a:avLst/>
          </a:prstGeom>
          <a:noFill/>
          <a:ln cap="flat" cmpd="sng" w="9525">
            <a:solidFill>
              <a:srgbClr val="1C4587"/>
            </a:solidFill>
            <a:prstDash val="solid"/>
            <a:round/>
            <a:headEnd len="sm" w="sm" type="none"/>
            <a:tailEnd len="sm" w="sm" type="none"/>
          </a:ln>
        </p:spPr>
      </p:pic>
      <p:pic>
        <p:nvPicPr>
          <p:cNvPr id="642" name="Google Shape;642;p40"/>
          <p:cNvPicPr preferRelativeResize="0"/>
          <p:nvPr/>
        </p:nvPicPr>
        <p:blipFill rotWithShape="1">
          <a:blip r:embed="rId4">
            <a:alphaModFix/>
          </a:blip>
          <a:srcRect b="0" l="0" r="11071" t="0"/>
          <a:stretch/>
        </p:blipFill>
        <p:spPr>
          <a:xfrm>
            <a:off x="152400" y="2828925"/>
            <a:ext cx="7860673" cy="1339125"/>
          </a:xfrm>
          <a:prstGeom prst="rect">
            <a:avLst/>
          </a:prstGeom>
          <a:noFill/>
          <a:ln cap="flat" cmpd="sng" w="9525">
            <a:solidFill>
              <a:srgbClr val="660000"/>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1"/>
          <p:cNvSpPr txBox="1"/>
          <p:nvPr>
            <p:ph type="ctrTitle"/>
          </p:nvPr>
        </p:nvSpPr>
        <p:spPr>
          <a:xfrm>
            <a:off x="933450" y="2294350"/>
            <a:ext cx="6848400" cy="6285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a:solidFill>
                <a:srgbClr val="409CD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2"/>
          <p:cNvSpPr txBox="1"/>
          <p:nvPr>
            <p:ph idx="12" type="sldNum"/>
          </p:nvPr>
        </p:nvSpPr>
        <p:spPr>
          <a:xfrm>
            <a:off x="6972625" y="40271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653" name="Google Shape;653;p4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sz="3300">
              <a:solidFill>
                <a:srgbClr val="419DD3"/>
              </a:solidFill>
              <a:highlight>
                <a:srgbClr val="EFEFEF"/>
              </a:highlight>
              <a:latin typeface="Consolas"/>
              <a:ea typeface="Consolas"/>
              <a:cs typeface="Consolas"/>
              <a:sym typeface="Consolas"/>
            </a:endParaRPr>
          </a:p>
        </p:txBody>
      </p:sp>
      <p:sp>
        <p:nvSpPr>
          <p:cNvPr id="654" name="Google Shape;654;p42"/>
          <p:cNvSpPr txBox="1"/>
          <p:nvPr>
            <p:ph idx="12" type="sldNum"/>
          </p:nvPr>
        </p:nvSpPr>
        <p:spPr>
          <a:xfrm>
            <a:off x="6972625" y="40271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655" name="Google Shape;655;p42"/>
          <p:cNvGrpSpPr/>
          <p:nvPr/>
        </p:nvGrpSpPr>
        <p:grpSpPr>
          <a:xfrm>
            <a:off x="4485149" y="1107075"/>
            <a:ext cx="2049600" cy="3127800"/>
            <a:chOff x="4675874" y="1773075"/>
            <a:chExt cx="2049600" cy="3127800"/>
          </a:xfrm>
        </p:grpSpPr>
        <p:sp>
          <p:nvSpPr>
            <p:cNvPr id="656" name="Google Shape;656;p42"/>
            <p:cNvSpPr/>
            <p:nvPr/>
          </p:nvSpPr>
          <p:spPr>
            <a:xfrm>
              <a:off x="5361666" y="1773075"/>
              <a:ext cx="575700" cy="5961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tr-TR"/>
                <a:t>. .</a:t>
              </a:r>
              <a:endParaRPr b="1"/>
            </a:p>
            <a:p>
              <a:pPr indent="0" lvl="0" marL="0" rtl="0" algn="l">
                <a:spcBef>
                  <a:spcPts val="0"/>
                </a:spcBef>
                <a:spcAft>
                  <a:spcPts val="0"/>
                </a:spcAft>
                <a:buNone/>
              </a:pPr>
              <a:r>
                <a:rPr b="1" lang="tr-TR"/>
                <a:t>__</a:t>
              </a:r>
              <a:endParaRPr b="1"/>
            </a:p>
            <a:p>
              <a:pPr indent="0" lvl="0" marL="0" rtl="0" algn="l">
                <a:spcBef>
                  <a:spcPts val="0"/>
                </a:spcBef>
                <a:spcAft>
                  <a:spcPts val="0"/>
                </a:spcAft>
                <a:buNone/>
              </a:pPr>
              <a:r>
                <a:t/>
              </a:r>
              <a:endParaRPr b="1"/>
            </a:p>
          </p:txBody>
        </p:sp>
        <p:sp>
          <p:nvSpPr>
            <p:cNvPr id="657" name="Google Shape;657;p42"/>
            <p:cNvSpPr/>
            <p:nvPr/>
          </p:nvSpPr>
          <p:spPr>
            <a:xfrm>
              <a:off x="5235575" y="2453929"/>
              <a:ext cx="801300" cy="7713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5235575" y="3258575"/>
              <a:ext cx="701700" cy="626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a:off x="5971274" y="2306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2"/>
            <p:cNvSpPr/>
            <p:nvPr/>
          </p:nvSpPr>
          <p:spPr>
            <a:xfrm>
              <a:off x="6276074" y="24588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
            <p:cNvSpPr/>
            <p:nvPr/>
          </p:nvSpPr>
          <p:spPr>
            <a:xfrm>
              <a:off x="6428474" y="27636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2"/>
            <p:cNvSpPr/>
            <p:nvPr/>
          </p:nvSpPr>
          <p:spPr>
            <a:xfrm>
              <a:off x="5056874" y="2306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2"/>
            <p:cNvSpPr/>
            <p:nvPr/>
          </p:nvSpPr>
          <p:spPr>
            <a:xfrm>
              <a:off x="4752074" y="21540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4675874" y="17730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4904474" y="3830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4828274" y="4211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a:off x="4752074" y="4592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2"/>
            <p:cNvSpPr/>
            <p:nvPr/>
          </p:nvSpPr>
          <p:spPr>
            <a:xfrm>
              <a:off x="5895074" y="3830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6039674" y="4211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p:nvPr/>
          </p:nvSpPr>
          <p:spPr>
            <a:xfrm>
              <a:off x="6039674" y="45924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42"/>
          <p:cNvSpPr/>
          <p:nvPr/>
        </p:nvSpPr>
        <p:spPr>
          <a:xfrm>
            <a:off x="1530050" y="1107075"/>
            <a:ext cx="2256600" cy="1586400"/>
          </a:xfrm>
          <a:prstGeom prst="cloudCallout">
            <a:avLst>
              <a:gd fmla="val 77092" name="adj1"/>
              <a:gd fmla="val -197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Can you iterate me? Huh?</a:t>
            </a:r>
            <a:endParaRPr sz="1800"/>
          </a:p>
        </p:txBody>
      </p:sp>
      <p:sp>
        <p:nvSpPr>
          <p:cNvPr id="672" name="Google Shape;672;p42"/>
          <p:cNvSpPr/>
          <p:nvPr/>
        </p:nvSpPr>
        <p:spPr>
          <a:xfrm rot="9545623">
            <a:off x="4831493" y="3880837"/>
            <a:ext cx="1062660" cy="207096"/>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73" name="Google Shape;673;p42"/>
          <p:cNvSpPr/>
          <p:nvPr/>
        </p:nvSpPr>
        <p:spPr>
          <a:xfrm rot="9545623">
            <a:off x="6112268" y="3880837"/>
            <a:ext cx="1062660" cy="207096"/>
          </a:xfrm>
          <a:prstGeom prst="ellips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r>
              <a:rPr lang="tr-TR" sz="3300">
                <a:solidFill>
                  <a:srgbClr val="741B47"/>
                </a:solidFill>
                <a:latin typeface="Raleway Medium"/>
                <a:ea typeface="Raleway Medium"/>
                <a:cs typeface="Raleway Medium"/>
                <a:sym typeface="Raleway Medium"/>
              </a:rPr>
              <a:t> (review)</a:t>
            </a:r>
            <a:endParaRPr sz="4000">
              <a:solidFill>
                <a:srgbClr val="419DD3"/>
              </a:solidFill>
              <a:highlight>
                <a:srgbClr val="EFEFEF"/>
              </a:highlight>
              <a:latin typeface="Consolas"/>
              <a:ea typeface="Consolas"/>
              <a:cs typeface="Consolas"/>
              <a:sym typeface="Consolas"/>
            </a:endParaRPr>
          </a:p>
        </p:txBody>
      </p:sp>
      <p:sp>
        <p:nvSpPr>
          <p:cNvPr id="679" name="Google Shape;679;p43"/>
          <p:cNvSpPr txBox="1"/>
          <p:nvPr>
            <p:ph idx="4294967295" type="subTitle"/>
          </p:nvPr>
        </p:nvSpPr>
        <p:spPr>
          <a:xfrm>
            <a:off x="220025" y="647800"/>
            <a:ext cx="8321100" cy="596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most common iterable types :</a:t>
            </a:r>
            <a:endParaRPr sz="2400">
              <a:solidFill>
                <a:srgbClr val="434343"/>
              </a:solidFill>
              <a:latin typeface="Montserrat Light"/>
              <a:ea typeface="Montserrat Light"/>
              <a:cs typeface="Montserrat Light"/>
              <a:sym typeface="Montserrat Light"/>
            </a:endParaRPr>
          </a:p>
        </p:txBody>
      </p:sp>
      <p:sp>
        <p:nvSpPr>
          <p:cNvPr id="680" name="Google Shape;680;p43"/>
          <p:cNvSpPr txBox="1"/>
          <p:nvPr/>
        </p:nvSpPr>
        <p:spPr>
          <a:xfrm>
            <a:off x="636725" y="1826625"/>
            <a:ext cx="2156100" cy="2729700"/>
          </a:xfrm>
          <a:prstGeom prst="rect">
            <a:avLst/>
          </a:prstGeom>
          <a:solidFill>
            <a:srgbClr val="D9EAD3"/>
          </a:solidFill>
          <a:ln>
            <a:noFill/>
          </a:ln>
          <a:effectLst>
            <a:outerShdw blurRad="57150" rotWithShape="0" algn="bl" dir="5400000" dist="57150">
              <a:srgbClr val="000000">
                <a:alpha val="48240"/>
              </a:srgbClr>
            </a:outerShdw>
          </a:effectLst>
        </p:spPr>
        <p:txBody>
          <a:bodyPr anchorCtr="0" anchor="t" bIns="91425" lIns="91425" spcFirstLastPara="1" rIns="91425" wrap="square" tIns="91425">
            <a:noAutofit/>
          </a:bodyPr>
          <a:lstStyle/>
          <a:p>
            <a:pPr indent="-419100" lvl="0" marL="457200" marR="0" rtl="0" algn="l">
              <a:lnSpc>
                <a:spcPct val="110000"/>
              </a:lnSpc>
              <a:spcBef>
                <a:spcPts val="0"/>
              </a:spcBef>
              <a:spcAft>
                <a:spcPts val="0"/>
              </a:spcAft>
              <a:buClr>
                <a:srgbClr val="0000FF"/>
              </a:buClr>
              <a:buSzPts val="3000"/>
              <a:buChar char="●"/>
            </a:pPr>
            <a:r>
              <a:rPr lang="tr-TR" sz="3000">
                <a:solidFill>
                  <a:srgbClr val="434343"/>
                </a:solidFill>
                <a:highlight>
                  <a:srgbClr val="EFEFEF"/>
                </a:highlight>
                <a:latin typeface="Consolas"/>
                <a:ea typeface="Consolas"/>
                <a:cs typeface="Consolas"/>
                <a:sym typeface="Consolas"/>
              </a:rPr>
              <a:t>str</a:t>
            </a:r>
            <a:endParaRPr sz="3000">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FF"/>
              </a:buClr>
              <a:buSzPts val="3000"/>
              <a:buChar char="●"/>
            </a:pPr>
            <a:r>
              <a:rPr lang="tr-TR" sz="3000">
                <a:solidFill>
                  <a:srgbClr val="434343"/>
                </a:solidFill>
                <a:highlight>
                  <a:srgbClr val="EFEFEF"/>
                </a:highlight>
                <a:latin typeface="Consolas"/>
                <a:ea typeface="Consolas"/>
                <a:cs typeface="Consolas"/>
                <a:sym typeface="Consolas"/>
              </a:rPr>
              <a:t>list</a:t>
            </a:r>
            <a:endParaRPr sz="3000">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FF"/>
              </a:buClr>
              <a:buSzPts val="3000"/>
              <a:buChar char="●"/>
            </a:pPr>
            <a:r>
              <a:rPr lang="tr-TR" sz="3000">
                <a:solidFill>
                  <a:srgbClr val="434343"/>
                </a:solidFill>
                <a:highlight>
                  <a:srgbClr val="EFEFEF"/>
                </a:highlight>
                <a:latin typeface="Consolas"/>
                <a:ea typeface="Consolas"/>
                <a:cs typeface="Consolas"/>
                <a:sym typeface="Consolas"/>
              </a:rPr>
              <a:t>tuple</a:t>
            </a:r>
            <a:endParaRPr sz="3000">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FF"/>
              </a:buClr>
              <a:buSzPts val="3000"/>
              <a:buChar char="●"/>
            </a:pPr>
            <a:r>
              <a:rPr lang="tr-TR" sz="3000">
                <a:solidFill>
                  <a:srgbClr val="434343"/>
                </a:solidFill>
                <a:highlight>
                  <a:srgbClr val="EFEFEF"/>
                </a:highlight>
                <a:latin typeface="Consolas"/>
                <a:ea typeface="Consolas"/>
                <a:cs typeface="Consolas"/>
                <a:sym typeface="Consolas"/>
              </a:rPr>
              <a:t>dict</a:t>
            </a:r>
            <a:endParaRPr sz="3000">
              <a:solidFill>
                <a:srgbClr val="434343"/>
              </a:solidFill>
              <a:highlight>
                <a:srgbClr val="EFEFEF"/>
              </a:highlight>
              <a:latin typeface="Consolas"/>
              <a:ea typeface="Consolas"/>
              <a:cs typeface="Consolas"/>
              <a:sym typeface="Consolas"/>
            </a:endParaRPr>
          </a:p>
          <a:p>
            <a:pPr indent="-419100" lvl="0" marL="457200" marR="0" rtl="0" algn="l">
              <a:lnSpc>
                <a:spcPct val="110000"/>
              </a:lnSpc>
              <a:spcBef>
                <a:spcPts val="0"/>
              </a:spcBef>
              <a:spcAft>
                <a:spcPts val="0"/>
              </a:spcAft>
              <a:buClr>
                <a:srgbClr val="0000FF"/>
              </a:buClr>
              <a:buSzPts val="3000"/>
              <a:buChar char="●"/>
            </a:pPr>
            <a:r>
              <a:rPr lang="tr-TR" sz="3000">
                <a:solidFill>
                  <a:srgbClr val="434343"/>
                </a:solidFill>
                <a:highlight>
                  <a:srgbClr val="EFEFEF"/>
                </a:highlight>
                <a:latin typeface="Consolas"/>
                <a:ea typeface="Consolas"/>
                <a:cs typeface="Consolas"/>
                <a:sym typeface="Consolas"/>
              </a:rPr>
              <a:t>set</a:t>
            </a:r>
            <a:endParaRPr b="0" i="0" sz="3000" u="none" cap="none" strike="noStrike">
              <a:solidFill>
                <a:srgbClr val="434343"/>
              </a:solidFill>
              <a:latin typeface="Montserrat"/>
              <a:ea typeface="Montserrat"/>
              <a:cs typeface="Montserrat"/>
              <a:sym typeface="Montserrat"/>
            </a:endParaRPr>
          </a:p>
        </p:txBody>
      </p:sp>
      <p:sp>
        <p:nvSpPr>
          <p:cNvPr id="681" name="Google Shape;681;p43"/>
          <p:cNvSpPr/>
          <p:nvPr/>
        </p:nvSpPr>
        <p:spPr>
          <a:xfrm>
            <a:off x="5323341" y="2478675"/>
            <a:ext cx="575700" cy="5961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682" name="Google Shape;682;p43"/>
          <p:cNvSpPr/>
          <p:nvPr/>
        </p:nvSpPr>
        <p:spPr>
          <a:xfrm>
            <a:off x="5554900" y="3001842"/>
            <a:ext cx="801300" cy="7713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4876800" y="2950563"/>
            <a:ext cx="701700" cy="626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6115749" y="3980988"/>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5867299" y="3815888"/>
            <a:ext cx="297000" cy="308400"/>
          </a:xfrm>
          <a:prstGeom prst="ellipse">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p:nvPr/>
        </p:nvSpPr>
        <p:spPr>
          <a:xfrm>
            <a:off x="6219649" y="3672600"/>
            <a:ext cx="297000" cy="308400"/>
          </a:xfrm>
          <a:prstGeom prst="ellipse">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p:cNvSpPr/>
          <p:nvPr/>
        </p:nvSpPr>
        <p:spPr>
          <a:xfrm>
            <a:off x="4653199" y="3980988"/>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4354962" y="3815888"/>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4603399" y="3672588"/>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p:nvPr/>
        </p:nvSpPr>
        <p:spPr>
          <a:xfrm>
            <a:off x="4782149" y="3457363"/>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3"/>
          <p:cNvSpPr/>
          <p:nvPr/>
        </p:nvSpPr>
        <p:spPr>
          <a:xfrm>
            <a:off x="4950199" y="3815900"/>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5235349" y="3926600"/>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5079149" y="3494788"/>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5296999" y="36252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
          <p:cNvSpPr/>
          <p:nvPr/>
        </p:nvSpPr>
        <p:spPr>
          <a:xfrm>
            <a:off x="5584924" y="3765775"/>
            <a:ext cx="297000" cy="308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txBox="1"/>
          <p:nvPr/>
        </p:nvSpPr>
        <p:spPr>
          <a:xfrm>
            <a:off x="3036875" y="1454000"/>
            <a:ext cx="7017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cxnSp>
        <p:nvCxnSpPr>
          <p:cNvPr id="697" name="Google Shape;697;p43"/>
          <p:cNvCxnSpPr/>
          <p:nvPr/>
        </p:nvCxnSpPr>
        <p:spPr>
          <a:xfrm flipH="1">
            <a:off x="5466550" y="2637475"/>
            <a:ext cx="81000" cy="57300"/>
          </a:xfrm>
          <a:prstGeom prst="straightConnector1">
            <a:avLst/>
          </a:prstGeom>
          <a:noFill/>
          <a:ln cap="flat" cmpd="sng" w="9525">
            <a:solidFill>
              <a:srgbClr val="000000"/>
            </a:solidFill>
            <a:prstDash val="solid"/>
            <a:round/>
            <a:headEnd len="med" w="med" type="none"/>
            <a:tailEnd len="med" w="med" type="none"/>
          </a:ln>
        </p:spPr>
      </p:cxnSp>
      <p:cxnSp>
        <p:nvCxnSpPr>
          <p:cNvPr id="698" name="Google Shape;698;p43"/>
          <p:cNvCxnSpPr/>
          <p:nvPr/>
        </p:nvCxnSpPr>
        <p:spPr>
          <a:xfrm>
            <a:off x="5685650" y="2651750"/>
            <a:ext cx="90600" cy="71400"/>
          </a:xfrm>
          <a:prstGeom prst="straightConnector1">
            <a:avLst/>
          </a:prstGeom>
          <a:noFill/>
          <a:ln cap="flat" cmpd="sng" w="9525">
            <a:solidFill>
              <a:srgbClr val="000000"/>
            </a:solidFill>
            <a:prstDash val="solid"/>
            <a:round/>
            <a:headEnd len="med" w="med" type="none"/>
            <a:tailEnd len="med" w="med" type="none"/>
          </a:ln>
        </p:spPr>
      </p:cxnSp>
      <p:sp>
        <p:nvSpPr>
          <p:cNvPr id="699" name="Google Shape;699;p43"/>
          <p:cNvSpPr/>
          <p:nvPr/>
        </p:nvSpPr>
        <p:spPr>
          <a:xfrm>
            <a:off x="5471350" y="2813277"/>
            <a:ext cx="314325" cy="109950"/>
          </a:xfrm>
          <a:custGeom>
            <a:rect b="b" l="l" r="r" t="t"/>
            <a:pathLst>
              <a:path extrusionOk="0" h="4398" w="12573">
                <a:moveTo>
                  <a:pt x="0" y="3636"/>
                </a:moveTo>
                <a:cubicBezTo>
                  <a:pt x="381" y="3287"/>
                  <a:pt x="1270" y="2143"/>
                  <a:pt x="2286" y="1540"/>
                </a:cubicBezTo>
                <a:cubicBezTo>
                  <a:pt x="3302" y="937"/>
                  <a:pt x="4763" y="-16"/>
                  <a:pt x="6096" y="16"/>
                </a:cubicBezTo>
                <a:cubicBezTo>
                  <a:pt x="7430" y="48"/>
                  <a:pt x="9208" y="1001"/>
                  <a:pt x="10287" y="1731"/>
                </a:cubicBezTo>
                <a:cubicBezTo>
                  <a:pt x="11367" y="2461"/>
                  <a:pt x="12192" y="3954"/>
                  <a:pt x="12573" y="4398"/>
                </a:cubicBezTo>
              </a:path>
            </a:pathLst>
          </a:custGeom>
          <a:noFill/>
          <a:ln cap="flat" cmpd="sng" w="9525">
            <a:solidFill>
              <a:srgbClr val="000000"/>
            </a:solidFill>
            <a:prstDash val="solid"/>
            <a:round/>
            <a:headEnd len="med" w="med" type="none"/>
            <a:tailEnd len="med" w="med" type="none"/>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05" name="Google Shape;705;p4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r>
              <a:rPr lang="tr-TR" sz="3300">
                <a:solidFill>
                  <a:srgbClr val="741B47"/>
                </a:solidFill>
                <a:latin typeface="Raleway Medium"/>
                <a:ea typeface="Raleway Medium"/>
                <a:cs typeface="Raleway Medium"/>
                <a:sym typeface="Raleway Medium"/>
              </a:rPr>
              <a:t> (review)</a:t>
            </a:r>
            <a:endParaRPr sz="4000">
              <a:solidFill>
                <a:srgbClr val="419DD3"/>
              </a:solidFill>
              <a:highlight>
                <a:srgbClr val="EFEFEF"/>
              </a:highlight>
              <a:latin typeface="Consolas"/>
              <a:ea typeface="Consolas"/>
              <a:cs typeface="Consolas"/>
              <a:sym typeface="Consolas"/>
            </a:endParaRPr>
          </a:p>
        </p:txBody>
      </p:sp>
      <p:sp>
        <p:nvSpPr>
          <p:cNvPr id="706" name="Google Shape;706;p44"/>
          <p:cNvSpPr txBox="1"/>
          <p:nvPr>
            <p:ph idx="4294967295" type="subTitle"/>
          </p:nvPr>
        </p:nvSpPr>
        <p:spPr>
          <a:xfrm>
            <a:off x="220025" y="647800"/>
            <a:ext cx="8321100" cy="626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Consider this example of a </a:t>
            </a:r>
            <a:r>
              <a:rPr lang="tr-TR" sz="2400">
                <a:solidFill>
                  <a:srgbClr val="434343"/>
                </a:solidFill>
                <a:highlight>
                  <a:srgbClr val="EFEFEF"/>
                </a:highlight>
                <a:latin typeface="Consolas"/>
                <a:ea typeface="Consolas"/>
                <a:cs typeface="Consolas"/>
                <a:sym typeface="Consolas"/>
              </a:rPr>
              <a:t>str</a:t>
            </a:r>
            <a:r>
              <a:rPr lang="tr-TR" sz="2400">
                <a:solidFill>
                  <a:srgbClr val="434343"/>
                </a:solidFill>
                <a:latin typeface="Montserrat Light"/>
                <a:ea typeface="Montserrat Light"/>
                <a:cs typeface="Montserrat Light"/>
                <a:sym typeface="Montserrat Light"/>
              </a:rPr>
              <a:t> type</a:t>
            </a:r>
            <a:r>
              <a:rPr lang="tr-TR" sz="2400">
                <a:solidFill>
                  <a:srgbClr val="434343"/>
                </a:solidFill>
                <a:latin typeface="Montserrat Light"/>
                <a:ea typeface="Montserrat Light"/>
                <a:cs typeface="Montserrat Light"/>
                <a:sym typeface="Montserrat Light"/>
              </a:rPr>
              <a:t>.</a:t>
            </a:r>
            <a:endParaRPr sz="2400">
              <a:solidFill>
                <a:srgbClr val="434343"/>
              </a:solidFill>
              <a:latin typeface="Montserrat Light"/>
              <a:ea typeface="Montserrat Light"/>
              <a:cs typeface="Montserrat Light"/>
              <a:sym typeface="Montserrat Light"/>
            </a:endParaRPr>
          </a:p>
        </p:txBody>
      </p:sp>
      <p:pic>
        <p:nvPicPr>
          <p:cNvPr id="707" name="Google Shape;707;p44"/>
          <p:cNvPicPr preferRelativeResize="0"/>
          <p:nvPr/>
        </p:nvPicPr>
        <p:blipFill>
          <a:blip r:embed="rId3">
            <a:alphaModFix/>
          </a:blip>
          <a:stretch>
            <a:fillRect/>
          </a:stretch>
        </p:blipFill>
        <p:spPr>
          <a:xfrm>
            <a:off x="152400" y="1274200"/>
            <a:ext cx="8839199" cy="10565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13" name="Google Shape;713;p4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r>
              <a:rPr lang="tr-TR" sz="3300">
                <a:solidFill>
                  <a:srgbClr val="741B47"/>
                </a:solidFill>
                <a:latin typeface="Raleway Medium"/>
                <a:ea typeface="Raleway Medium"/>
                <a:cs typeface="Raleway Medium"/>
                <a:sym typeface="Raleway Medium"/>
              </a:rPr>
              <a:t> (review)</a:t>
            </a:r>
            <a:endParaRPr sz="4000">
              <a:solidFill>
                <a:srgbClr val="419DD3"/>
              </a:solidFill>
              <a:highlight>
                <a:srgbClr val="EFEFEF"/>
              </a:highlight>
              <a:latin typeface="Consolas"/>
              <a:ea typeface="Consolas"/>
              <a:cs typeface="Consolas"/>
              <a:sym typeface="Consolas"/>
            </a:endParaRPr>
          </a:p>
        </p:txBody>
      </p:sp>
      <p:sp>
        <p:nvSpPr>
          <p:cNvPr id="714" name="Google Shape;714;p45"/>
          <p:cNvSpPr txBox="1"/>
          <p:nvPr>
            <p:ph idx="4294967295" type="subTitle"/>
          </p:nvPr>
        </p:nvSpPr>
        <p:spPr>
          <a:xfrm>
            <a:off x="220025" y="647800"/>
            <a:ext cx="8321100" cy="626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Consider this example of a </a:t>
            </a:r>
            <a:r>
              <a:rPr lang="tr-TR" sz="2400">
                <a:solidFill>
                  <a:srgbClr val="434343"/>
                </a:solidFill>
                <a:highlight>
                  <a:srgbClr val="EFEFEF"/>
                </a:highlight>
                <a:latin typeface="Consolas"/>
                <a:ea typeface="Consolas"/>
                <a:cs typeface="Consolas"/>
                <a:sym typeface="Consolas"/>
              </a:rPr>
              <a:t>str</a:t>
            </a:r>
            <a:r>
              <a:rPr lang="tr-TR" sz="2400">
                <a:solidFill>
                  <a:srgbClr val="434343"/>
                </a:solidFill>
                <a:latin typeface="Montserrat Light"/>
                <a:ea typeface="Montserrat Light"/>
                <a:cs typeface="Montserrat Light"/>
                <a:sym typeface="Montserrat Light"/>
              </a:rPr>
              <a:t> type.</a:t>
            </a:r>
            <a:endParaRPr sz="2400">
              <a:solidFill>
                <a:srgbClr val="434343"/>
              </a:solidFill>
              <a:latin typeface="Montserrat Light"/>
              <a:ea typeface="Montserrat Light"/>
              <a:cs typeface="Montserrat Light"/>
              <a:sym typeface="Montserrat Light"/>
            </a:endParaRPr>
          </a:p>
        </p:txBody>
      </p:sp>
      <p:pic>
        <p:nvPicPr>
          <p:cNvPr id="715" name="Google Shape;715;p45"/>
          <p:cNvPicPr preferRelativeResize="0"/>
          <p:nvPr/>
        </p:nvPicPr>
        <p:blipFill>
          <a:blip r:embed="rId3">
            <a:alphaModFix/>
          </a:blip>
          <a:stretch>
            <a:fillRect/>
          </a:stretch>
        </p:blipFill>
        <p:spPr>
          <a:xfrm>
            <a:off x="152400" y="1274200"/>
            <a:ext cx="8839199" cy="1056520"/>
          </a:xfrm>
          <a:prstGeom prst="rect">
            <a:avLst/>
          </a:prstGeom>
          <a:noFill/>
          <a:ln>
            <a:noFill/>
          </a:ln>
        </p:spPr>
      </p:pic>
      <p:pic>
        <p:nvPicPr>
          <p:cNvPr id="716" name="Google Shape;716;p45"/>
          <p:cNvPicPr preferRelativeResize="0"/>
          <p:nvPr/>
        </p:nvPicPr>
        <p:blipFill>
          <a:blip r:embed="rId4">
            <a:alphaModFix/>
          </a:blip>
          <a:stretch>
            <a:fillRect/>
          </a:stretch>
        </p:blipFill>
        <p:spPr>
          <a:xfrm>
            <a:off x="152400" y="2483120"/>
            <a:ext cx="8839200" cy="194682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22" name="Google Shape;722;p4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sz="4000">
              <a:solidFill>
                <a:srgbClr val="741B47"/>
              </a:solidFill>
              <a:highlight>
                <a:srgbClr val="EFEFEF"/>
              </a:highlight>
              <a:latin typeface="Consolas"/>
              <a:ea typeface="Consolas"/>
              <a:cs typeface="Consolas"/>
              <a:sym typeface="Consolas"/>
            </a:endParaRPr>
          </a:p>
        </p:txBody>
      </p:sp>
      <p:sp>
        <p:nvSpPr>
          <p:cNvPr id="723" name="Google Shape;723;p46"/>
          <p:cNvSpPr txBox="1"/>
          <p:nvPr>
            <p:ph idx="4294967295" type="subTitle"/>
          </p:nvPr>
        </p:nvSpPr>
        <p:spPr>
          <a:xfrm>
            <a:off x="220025" y="800200"/>
            <a:ext cx="8764500" cy="24246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 </a:t>
            </a:r>
            <a:r>
              <a:rPr lang="tr-TR" sz="2200">
                <a:solidFill>
                  <a:srgbClr val="073763"/>
                </a:solidFill>
                <a:latin typeface="Montserrat SemiBold"/>
                <a:ea typeface="Montserrat SemiBold"/>
                <a:cs typeface="Montserrat SemiBold"/>
                <a:sym typeface="Montserrat SemiBold"/>
              </a:rPr>
              <a:t>Python Program to separate the string into its characters.</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Write a program to separate the string taken from the user into its characters using </a:t>
            </a:r>
            <a:r>
              <a:rPr lang="tr-TR" sz="2200">
                <a:solidFill>
                  <a:srgbClr val="434343"/>
                </a:solidFill>
                <a:highlight>
                  <a:srgbClr val="EFEFEF"/>
                </a:highlight>
                <a:latin typeface="Consolas"/>
                <a:ea typeface="Consolas"/>
                <a:cs typeface="Consolas"/>
                <a:sym typeface="Consolas"/>
              </a:rPr>
              <a:t>for</a:t>
            </a:r>
            <a:r>
              <a:rPr lang="tr-TR" sz="2200">
                <a:solidFill>
                  <a:srgbClr val="434343"/>
                </a:solidFill>
                <a:latin typeface="Montserrat Light"/>
                <a:ea typeface="Montserrat Light"/>
                <a:cs typeface="Montserrat Light"/>
                <a:sym typeface="Montserrat Light"/>
              </a:rPr>
              <a:t> loop. </a:t>
            </a:r>
            <a:endParaRPr sz="2200">
              <a:solidFill>
                <a:srgbClr val="434343"/>
              </a:solidFill>
              <a:latin typeface="Montserrat Light"/>
              <a:ea typeface="Montserrat Light"/>
              <a:cs typeface="Montserrat Light"/>
              <a:sym typeface="Montserrat Light"/>
            </a:endParaRPr>
          </a:p>
          <a:p>
            <a:pPr indent="-368300" lvl="1" marL="914400" rtl="0" algn="l">
              <a:lnSpc>
                <a:spcPct val="100000"/>
              </a:lnSpc>
              <a:spcBef>
                <a:spcPts val="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Print the result such as :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724" name="Google Shape;724;p46">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txBox="1"/>
          <p:nvPr/>
        </p:nvSpPr>
        <p:spPr>
          <a:xfrm>
            <a:off x="652900" y="3110500"/>
            <a:ext cx="7665900" cy="762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101600" marR="101600" rtl="0" algn="l">
              <a:lnSpc>
                <a:spcPct val="115000"/>
              </a:lnSpc>
              <a:spcBef>
                <a:spcPts val="0"/>
              </a:spcBef>
              <a:spcAft>
                <a:spcPts val="0"/>
              </a:spcAft>
              <a:buNone/>
            </a:pPr>
            <a:r>
              <a:rPr lang="tr-TR" sz="1800">
                <a:solidFill>
                  <a:srgbClr val="373A3C"/>
                </a:solidFill>
                <a:latin typeface="Consolas"/>
                <a:ea typeface="Consolas"/>
                <a:cs typeface="Consolas"/>
                <a:sym typeface="Consolas"/>
              </a:rPr>
              <a:t>input : </a:t>
            </a:r>
            <a:r>
              <a:rPr lang="tr-TR" sz="1800">
                <a:solidFill>
                  <a:srgbClr val="FF0000"/>
                </a:solidFill>
                <a:latin typeface="Consolas"/>
                <a:ea typeface="Consolas"/>
                <a:cs typeface="Consolas"/>
                <a:sym typeface="Consolas"/>
              </a:rPr>
              <a:t>"Clarusway"</a:t>
            </a:r>
            <a:r>
              <a:rPr lang="tr-TR" sz="1800">
                <a:solidFill>
                  <a:srgbClr val="373A3C"/>
                </a:solidFill>
                <a:latin typeface="Consolas"/>
                <a:ea typeface="Consolas"/>
                <a:cs typeface="Consolas"/>
                <a:sym typeface="Consolas"/>
              </a:rPr>
              <a:t> </a:t>
            </a:r>
            <a:endParaRPr sz="1800">
              <a:solidFill>
                <a:srgbClr val="373A3C"/>
              </a:solidFill>
              <a:latin typeface="Consolas"/>
              <a:ea typeface="Consolas"/>
              <a:cs typeface="Consolas"/>
              <a:sym typeface="Consolas"/>
            </a:endParaRPr>
          </a:p>
          <a:p>
            <a:pPr indent="0" lvl="0" marL="101600" marR="101600" rtl="0" algn="l">
              <a:lnSpc>
                <a:spcPct val="115000"/>
              </a:lnSpc>
              <a:spcBef>
                <a:spcPts val="0"/>
              </a:spcBef>
              <a:spcAft>
                <a:spcPts val="0"/>
              </a:spcAft>
              <a:buNone/>
            </a:pPr>
            <a:r>
              <a:rPr lang="tr-TR" sz="1800">
                <a:solidFill>
                  <a:srgbClr val="434343"/>
                </a:solidFill>
                <a:latin typeface="Consolas"/>
                <a:ea typeface="Consolas"/>
                <a:cs typeface="Consolas"/>
                <a:sym typeface="Consolas"/>
              </a:rPr>
              <a:t>desired output : c-l-a-r-u-s-w-a-y</a:t>
            </a:r>
            <a:endParaRPr sz="1800">
              <a:solidFill>
                <a:srgbClr val="434343"/>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47" name="Google Shape;347;p1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Definitions - Loops</a:t>
            </a:r>
            <a:endParaRPr sz="4000">
              <a:solidFill>
                <a:srgbClr val="419DD3"/>
              </a:solidFill>
              <a:latin typeface="Raleway Medium"/>
              <a:ea typeface="Raleway Medium"/>
              <a:cs typeface="Raleway Medium"/>
              <a:sym typeface="Raleway Medium"/>
            </a:endParaRPr>
          </a:p>
        </p:txBody>
      </p:sp>
      <p:grpSp>
        <p:nvGrpSpPr>
          <p:cNvPr id="348" name="Google Shape;348;p11"/>
          <p:cNvGrpSpPr/>
          <p:nvPr/>
        </p:nvGrpSpPr>
        <p:grpSpPr>
          <a:xfrm>
            <a:off x="762825" y="1272450"/>
            <a:ext cx="3175200" cy="3175200"/>
            <a:chOff x="2820225" y="891450"/>
            <a:chExt cx="3175200" cy="3175200"/>
          </a:xfrm>
        </p:grpSpPr>
        <p:sp>
          <p:nvSpPr>
            <p:cNvPr id="349" name="Google Shape;349;p11"/>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1"/>
          <p:cNvSpPr/>
          <p:nvPr/>
        </p:nvSpPr>
        <p:spPr>
          <a:xfrm>
            <a:off x="1766925" y="3859725"/>
            <a:ext cx="1397400" cy="6873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TR">
                <a:solidFill>
                  <a:srgbClr val="FFFFFF"/>
                </a:solidFill>
                <a:latin typeface="Roboto"/>
                <a:ea typeface="Roboto"/>
                <a:cs typeface="Roboto"/>
                <a:sym typeface="Roboto"/>
              </a:rPr>
              <a:t>Execute the body</a:t>
            </a:r>
            <a:endParaRPr>
              <a:solidFill>
                <a:srgbClr val="FFFFFF"/>
              </a:solidFill>
            </a:endParaRPr>
          </a:p>
        </p:txBody>
      </p:sp>
      <p:sp>
        <p:nvSpPr>
          <p:cNvPr id="352" name="Google Shape;352;p11"/>
          <p:cNvSpPr/>
          <p:nvPr/>
        </p:nvSpPr>
        <p:spPr>
          <a:xfrm>
            <a:off x="1740675" y="1090250"/>
            <a:ext cx="1449900" cy="6873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TR" sz="1500">
                <a:solidFill>
                  <a:srgbClr val="FFFFFF"/>
                </a:solidFill>
                <a:latin typeface="Roboto"/>
                <a:ea typeface="Roboto"/>
                <a:cs typeface="Roboto"/>
                <a:sym typeface="Roboto"/>
              </a:rPr>
              <a:t>Count the iterator</a:t>
            </a:r>
            <a:endParaRPr sz="1500">
              <a:solidFill>
                <a:srgbClr val="FFFFFF"/>
              </a:solidFill>
            </a:endParaRPr>
          </a:p>
        </p:txBody>
      </p:sp>
      <p:grpSp>
        <p:nvGrpSpPr>
          <p:cNvPr id="353" name="Google Shape;353;p11"/>
          <p:cNvGrpSpPr/>
          <p:nvPr/>
        </p:nvGrpSpPr>
        <p:grpSpPr>
          <a:xfrm>
            <a:off x="4649025" y="1272450"/>
            <a:ext cx="3175200" cy="3175200"/>
            <a:chOff x="2820225" y="891450"/>
            <a:chExt cx="3175200" cy="3175200"/>
          </a:xfrm>
        </p:grpSpPr>
        <p:sp>
          <p:nvSpPr>
            <p:cNvPr id="354" name="Google Shape;354;p11"/>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1"/>
          <p:cNvSpPr/>
          <p:nvPr/>
        </p:nvSpPr>
        <p:spPr>
          <a:xfrm>
            <a:off x="5653125" y="3859725"/>
            <a:ext cx="1397400" cy="6873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TR">
                <a:solidFill>
                  <a:srgbClr val="FFFFFF"/>
                </a:solidFill>
                <a:latin typeface="Roboto"/>
                <a:ea typeface="Roboto"/>
                <a:cs typeface="Roboto"/>
                <a:sym typeface="Roboto"/>
              </a:rPr>
              <a:t>Execute the body</a:t>
            </a:r>
            <a:endParaRPr>
              <a:solidFill>
                <a:srgbClr val="FFFFFF"/>
              </a:solidFill>
            </a:endParaRPr>
          </a:p>
        </p:txBody>
      </p:sp>
      <p:sp>
        <p:nvSpPr>
          <p:cNvPr id="357" name="Google Shape;357;p11"/>
          <p:cNvSpPr/>
          <p:nvPr/>
        </p:nvSpPr>
        <p:spPr>
          <a:xfrm>
            <a:off x="5626875" y="1090250"/>
            <a:ext cx="1449900" cy="6873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TR" sz="1500">
                <a:solidFill>
                  <a:srgbClr val="FFFFFF"/>
                </a:solidFill>
                <a:latin typeface="Roboto"/>
                <a:ea typeface="Roboto"/>
                <a:cs typeface="Roboto"/>
                <a:sym typeface="Roboto"/>
              </a:rPr>
              <a:t>Check the condition</a:t>
            </a:r>
            <a:endParaRPr sz="1500">
              <a:solidFill>
                <a:srgbClr val="FFFFFF"/>
              </a:solidFill>
            </a:endParaRPr>
          </a:p>
        </p:txBody>
      </p:sp>
      <p:sp>
        <p:nvSpPr>
          <p:cNvPr id="358" name="Google Shape;358;p11"/>
          <p:cNvSpPr txBox="1"/>
          <p:nvPr/>
        </p:nvSpPr>
        <p:spPr>
          <a:xfrm>
            <a:off x="1540775" y="2492300"/>
            <a:ext cx="14499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400">
                <a:highlight>
                  <a:srgbClr val="EFEFEF"/>
                </a:highlight>
                <a:latin typeface="Consolas"/>
                <a:ea typeface="Consolas"/>
                <a:cs typeface="Consolas"/>
                <a:sym typeface="Consolas"/>
              </a:rPr>
              <a:t>for</a:t>
            </a:r>
            <a:r>
              <a:rPr lang="tr-TR" sz="2400"/>
              <a:t> loop</a:t>
            </a:r>
            <a:endParaRPr sz="2400"/>
          </a:p>
        </p:txBody>
      </p:sp>
      <p:sp>
        <p:nvSpPr>
          <p:cNvPr id="359" name="Google Shape;359;p11"/>
          <p:cNvSpPr txBox="1"/>
          <p:nvPr/>
        </p:nvSpPr>
        <p:spPr>
          <a:xfrm>
            <a:off x="5230675" y="2492300"/>
            <a:ext cx="17985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400">
                <a:highlight>
                  <a:srgbClr val="EFEFEF"/>
                </a:highlight>
                <a:latin typeface="Consolas"/>
                <a:ea typeface="Consolas"/>
                <a:cs typeface="Consolas"/>
                <a:sym typeface="Consolas"/>
              </a:rPr>
              <a:t>while </a:t>
            </a:r>
            <a:r>
              <a:rPr lang="tr-TR" sz="2400"/>
              <a:t>loop</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31" name="Google Shape;731;p4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sz="4000">
              <a:solidFill>
                <a:srgbClr val="741B47"/>
              </a:solidFill>
              <a:highlight>
                <a:srgbClr val="EFEFEF"/>
              </a:highlight>
              <a:latin typeface="Consolas"/>
              <a:ea typeface="Consolas"/>
              <a:cs typeface="Consolas"/>
              <a:sym typeface="Consolas"/>
            </a:endParaRPr>
          </a:p>
          <a:p>
            <a:pPr indent="0" lvl="0" marL="0" rtl="0" algn="l">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732" name="Google Shape;732;p47"/>
          <p:cNvSpPr txBox="1"/>
          <p:nvPr>
            <p:ph idx="4294967295" type="subTitle"/>
          </p:nvPr>
        </p:nvSpPr>
        <p:spPr>
          <a:xfrm>
            <a:off x="220025" y="800200"/>
            <a:ext cx="8321100" cy="7833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a:t>
            </a:r>
            <a:r>
              <a:rPr lang="tr-TR" sz="2200">
                <a:solidFill>
                  <a:srgbClr val="434343"/>
                </a:solidFill>
                <a:latin typeface="Montserrat Light"/>
                <a:ea typeface="Montserrat Light"/>
                <a:cs typeface="Montserrat Light"/>
                <a:sym typeface="Montserrat Light"/>
              </a:rPr>
              <a:t>  :</a:t>
            </a:r>
            <a:endParaRPr sz="2200">
              <a:solidFill>
                <a:srgbClr val="434343"/>
              </a:solidFill>
              <a:latin typeface="Montserrat Light"/>
              <a:ea typeface="Montserrat Light"/>
              <a:cs typeface="Montserrat Light"/>
              <a:sym typeface="Montserrat Light"/>
            </a:endParaRPr>
          </a:p>
          <a:p>
            <a:pPr indent="0" lvl="0" marL="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733" name="Google Shape;733;p47"/>
          <p:cNvPicPr preferRelativeResize="0"/>
          <p:nvPr/>
        </p:nvPicPr>
        <p:blipFill>
          <a:blip r:embed="rId3">
            <a:alphaModFix/>
          </a:blip>
          <a:stretch>
            <a:fillRect/>
          </a:stretch>
        </p:blipFill>
        <p:spPr>
          <a:xfrm>
            <a:off x="457200" y="1287026"/>
            <a:ext cx="8224375" cy="2173950"/>
          </a:xfrm>
          <a:prstGeom prst="rect">
            <a:avLst/>
          </a:prstGeom>
          <a:noFill/>
          <a:ln cap="flat" cmpd="sng" w="9525">
            <a:solidFill>
              <a:srgbClr val="073763"/>
            </a:solidFill>
            <a:prstDash val="solid"/>
            <a:round/>
            <a:headEnd len="sm" w="sm" type="none"/>
            <a:tailEnd len="sm" w="sm" type="none"/>
          </a:ln>
        </p:spPr>
      </p:pic>
      <p:sp>
        <p:nvSpPr>
          <p:cNvPr id="734" name="Google Shape;734;p47"/>
          <p:cNvSpPr txBox="1"/>
          <p:nvPr/>
        </p:nvSpPr>
        <p:spPr>
          <a:xfrm>
            <a:off x="5326275" y="1917075"/>
            <a:ext cx="3322800" cy="7833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input : </a:t>
            </a:r>
            <a:r>
              <a:rPr lang="tr-TR" sz="2400">
                <a:solidFill>
                  <a:srgbClr val="0B5394"/>
                </a:solidFill>
                <a:highlight>
                  <a:srgbClr val="B6D7A8"/>
                </a:highlight>
                <a:latin typeface="Consolas"/>
                <a:ea typeface="Consolas"/>
                <a:cs typeface="Consolas"/>
                <a:sym typeface="Consolas"/>
              </a:rPr>
              <a:t>"Clarusway"</a:t>
            </a:r>
            <a:endParaRPr i="0" sz="1500" u="none" cap="none" strike="noStrike">
              <a:solidFill>
                <a:srgbClr val="434343"/>
              </a:solidFill>
              <a:highlight>
                <a:srgbClr val="B6D7A8"/>
              </a:highlight>
              <a:latin typeface="Consolas"/>
              <a:ea typeface="Consolas"/>
              <a:cs typeface="Consolas"/>
              <a:sym typeface="Consolas"/>
            </a:endParaRPr>
          </a:p>
        </p:txBody>
      </p:sp>
      <p:pic>
        <p:nvPicPr>
          <p:cNvPr id="735" name="Google Shape;735;p47"/>
          <p:cNvPicPr preferRelativeResize="0"/>
          <p:nvPr/>
        </p:nvPicPr>
        <p:blipFill>
          <a:blip r:embed="rId4">
            <a:alphaModFix/>
          </a:blip>
          <a:stretch>
            <a:fillRect/>
          </a:stretch>
        </p:blipFill>
        <p:spPr>
          <a:xfrm>
            <a:off x="457200" y="3561975"/>
            <a:ext cx="8224377" cy="123433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41" name="Google Shape;741;p4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sz="4000">
              <a:solidFill>
                <a:srgbClr val="741B47"/>
              </a:solidFill>
              <a:highlight>
                <a:srgbClr val="EFEFEF"/>
              </a:highlight>
              <a:latin typeface="Consolas"/>
              <a:ea typeface="Consolas"/>
              <a:cs typeface="Consolas"/>
              <a:sym typeface="Consolas"/>
            </a:endParaRPr>
          </a:p>
        </p:txBody>
      </p:sp>
      <p:sp>
        <p:nvSpPr>
          <p:cNvPr id="742" name="Google Shape;742;p48"/>
          <p:cNvSpPr txBox="1"/>
          <p:nvPr>
            <p:ph idx="4294967295" type="subTitle"/>
          </p:nvPr>
        </p:nvSpPr>
        <p:spPr>
          <a:xfrm>
            <a:off x="220025" y="800200"/>
            <a:ext cx="8764500" cy="961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Take a look at the other iterable type : </a:t>
            </a:r>
            <a:r>
              <a:rPr b="1" lang="tr-TR" sz="2200">
                <a:solidFill>
                  <a:srgbClr val="073763"/>
                </a:solidFill>
                <a:highlight>
                  <a:srgbClr val="EFEFEF"/>
                </a:highlight>
                <a:latin typeface="Consolas"/>
                <a:ea typeface="Consolas"/>
                <a:cs typeface="Consolas"/>
                <a:sym typeface="Consolas"/>
              </a:rPr>
              <a:t>dict</a:t>
            </a:r>
            <a:r>
              <a:rPr lang="tr-TR" sz="2200">
                <a:solidFill>
                  <a:srgbClr val="073763"/>
                </a:solidFill>
                <a:latin typeface="Montserrat SemiBold"/>
                <a:ea typeface="Montserrat SemiBold"/>
                <a:cs typeface="Montserrat SemiBold"/>
                <a:sym typeface="Montserrat SemiBold"/>
              </a:rPr>
              <a:t>.</a:t>
            </a:r>
            <a:endParaRPr sz="2200">
              <a:solidFill>
                <a:srgbClr val="434343"/>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743" name="Google Shape;743;p48"/>
          <p:cNvPicPr preferRelativeResize="0"/>
          <p:nvPr/>
        </p:nvPicPr>
        <p:blipFill>
          <a:blip r:embed="rId3">
            <a:alphaModFix/>
          </a:blip>
          <a:stretch>
            <a:fillRect/>
          </a:stretch>
        </p:blipFill>
        <p:spPr>
          <a:xfrm>
            <a:off x="695325" y="1357900"/>
            <a:ext cx="6882697" cy="1613900"/>
          </a:xfrm>
          <a:prstGeom prst="rect">
            <a:avLst/>
          </a:prstGeom>
          <a:noFill/>
          <a:ln cap="flat" cmpd="sng" w="9525">
            <a:solidFill>
              <a:srgbClr val="1C4587"/>
            </a:solidFill>
            <a:prstDash val="solid"/>
            <a:round/>
            <a:headEnd len="sm" w="sm" type="none"/>
            <a:tailEnd len="sm" w="sm" type="none"/>
          </a:ln>
        </p:spPr>
      </p:pic>
      <p:sp>
        <p:nvSpPr>
          <p:cNvPr id="744" name="Google Shape;744;p48">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8"/>
          <p:cNvSpPr txBox="1"/>
          <p:nvPr/>
        </p:nvSpPr>
        <p:spPr>
          <a:xfrm>
            <a:off x="4598950" y="268412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51" name="Google Shape;751;p49"/>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sz="4000">
              <a:solidFill>
                <a:srgbClr val="741B47"/>
              </a:solidFill>
              <a:highlight>
                <a:srgbClr val="EFEFEF"/>
              </a:highlight>
              <a:latin typeface="Consolas"/>
              <a:ea typeface="Consolas"/>
              <a:cs typeface="Consolas"/>
              <a:sym typeface="Consolas"/>
            </a:endParaRPr>
          </a:p>
        </p:txBody>
      </p:sp>
      <p:sp>
        <p:nvSpPr>
          <p:cNvPr id="752" name="Google Shape;752;p49"/>
          <p:cNvSpPr txBox="1"/>
          <p:nvPr>
            <p:ph idx="4294967295" type="subTitle"/>
          </p:nvPr>
        </p:nvSpPr>
        <p:spPr>
          <a:xfrm>
            <a:off x="220025" y="800200"/>
            <a:ext cx="8764500" cy="6264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output :</a:t>
            </a:r>
            <a:endParaRPr sz="2200">
              <a:solidFill>
                <a:srgbClr val="434343"/>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753" name="Google Shape;753;p49">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4" name="Google Shape;754;p49"/>
          <p:cNvPicPr preferRelativeResize="0"/>
          <p:nvPr/>
        </p:nvPicPr>
        <p:blipFill>
          <a:blip r:embed="rId4">
            <a:alphaModFix/>
          </a:blip>
          <a:stretch>
            <a:fillRect/>
          </a:stretch>
        </p:blipFill>
        <p:spPr>
          <a:xfrm>
            <a:off x="695325" y="1357900"/>
            <a:ext cx="6882697" cy="1613900"/>
          </a:xfrm>
          <a:prstGeom prst="rect">
            <a:avLst/>
          </a:prstGeom>
          <a:noFill/>
          <a:ln cap="flat" cmpd="sng" w="9525">
            <a:solidFill>
              <a:srgbClr val="1C4587"/>
            </a:solidFill>
            <a:prstDash val="solid"/>
            <a:round/>
            <a:headEnd len="sm" w="sm" type="none"/>
            <a:tailEnd len="sm" w="sm" type="none"/>
          </a:ln>
        </p:spPr>
      </p:pic>
      <p:pic>
        <p:nvPicPr>
          <p:cNvPr id="755" name="Google Shape;755;p49"/>
          <p:cNvPicPr preferRelativeResize="0"/>
          <p:nvPr/>
        </p:nvPicPr>
        <p:blipFill>
          <a:blip r:embed="rId5">
            <a:alphaModFix/>
          </a:blip>
          <a:stretch>
            <a:fillRect/>
          </a:stretch>
        </p:blipFill>
        <p:spPr>
          <a:xfrm>
            <a:off x="695325" y="3233525"/>
            <a:ext cx="6924673" cy="1464600"/>
          </a:xfrm>
          <a:prstGeom prst="rect">
            <a:avLst/>
          </a:prstGeom>
          <a:noFill/>
          <a:ln>
            <a:noFill/>
          </a:ln>
        </p:spPr>
      </p:pic>
      <p:pic>
        <p:nvPicPr>
          <p:cNvPr id="756" name="Google Shape;756;p49"/>
          <p:cNvPicPr preferRelativeResize="0"/>
          <p:nvPr/>
        </p:nvPicPr>
        <p:blipFill>
          <a:blip r:embed="rId6">
            <a:alphaModFix/>
          </a:blip>
          <a:stretch>
            <a:fillRect/>
          </a:stretch>
        </p:blipFill>
        <p:spPr>
          <a:xfrm>
            <a:off x="4721225" y="2325375"/>
            <a:ext cx="1221149" cy="1076175"/>
          </a:xfrm>
          <a:prstGeom prst="rect">
            <a:avLst/>
          </a:prstGeom>
          <a:noFill/>
          <a:ln>
            <a:noFill/>
          </a:ln>
        </p:spPr>
      </p:pic>
      <p:cxnSp>
        <p:nvCxnSpPr>
          <p:cNvPr id="757" name="Google Shape;757;p49"/>
          <p:cNvCxnSpPr>
            <a:stCxn id="756" idx="1"/>
          </p:cNvCxnSpPr>
          <p:nvPr/>
        </p:nvCxnSpPr>
        <p:spPr>
          <a:xfrm rot="10800000">
            <a:off x="2943125" y="2619263"/>
            <a:ext cx="1778100" cy="244200"/>
          </a:xfrm>
          <a:prstGeom prst="straightConnector1">
            <a:avLst/>
          </a:prstGeom>
          <a:noFill/>
          <a:ln cap="flat" cmpd="sng" w="19050">
            <a:solidFill>
              <a:srgbClr val="00FF00"/>
            </a:solidFill>
            <a:prstDash val="solid"/>
            <a:round/>
            <a:headEnd len="med" w="med" type="none"/>
            <a:tailEnd len="med" w="med" type="stealth"/>
          </a:ln>
        </p:spPr>
      </p:cxnSp>
      <p:cxnSp>
        <p:nvCxnSpPr>
          <p:cNvPr id="758" name="Google Shape;758;p49"/>
          <p:cNvCxnSpPr>
            <a:stCxn id="756" idx="2"/>
          </p:cNvCxnSpPr>
          <p:nvPr/>
        </p:nvCxnSpPr>
        <p:spPr>
          <a:xfrm flipH="1">
            <a:off x="1800200" y="3401550"/>
            <a:ext cx="3531600" cy="561000"/>
          </a:xfrm>
          <a:prstGeom prst="straightConnector1">
            <a:avLst/>
          </a:prstGeom>
          <a:noFill/>
          <a:ln cap="flat" cmpd="sng" w="19050">
            <a:solidFill>
              <a:srgbClr val="00FF00"/>
            </a:solidFill>
            <a:prstDash val="solid"/>
            <a:round/>
            <a:headEnd len="med" w="med" type="none"/>
            <a:tailEnd len="med" w="med" type="stealth"/>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64" name="Google Shape;764;p50"/>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endParaRPr sz="4000">
              <a:solidFill>
                <a:srgbClr val="741B47"/>
              </a:solidFill>
              <a:highlight>
                <a:srgbClr val="EFEFEF"/>
              </a:highlight>
              <a:latin typeface="Consolas"/>
              <a:ea typeface="Consolas"/>
              <a:cs typeface="Consolas"/>
              <a:sym typeface="Consolas"/>
            </a:endParaRPr>
          </a:p>
        </p:txBody>
      </p:sp>
      <p:sp>
        <p:nvSpPr>
          <p:cNvPr id="765" name="Google Shape;765;p50"/>
          <p:cNvSpPr txBox="1"/>
          <p:nvPr>
            <p:ph idx="4294967295" type="subTitle"/>
          </p:nvPr>
        </p:nvSpPr>
        <p:spPr>
          <a:xfrm>
            <a:off x="220025" y="800200"/>
            <a:ext cx="8764500" cy="961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Take a look at the other iterable type : </a:t>
            </a:r>
            <a:r>
              <a:rPr b="1" lang="tr-TR" sz="2200">
                <a:solidFill>
                  <a:srgbClr val="073763"/>
                </a:solidFill>
                <a:highlight>
                  <a:srgbClr val="EFEFEF"/>
                </a:highlight>
                <a:latin typeface="Consolas"/>
                <a:ea typeface="Consolas"/>
                <a:cs typeface="Consolas"/>
                <a:sym typeface="Consolas"/>
              </a:rPr>
              <a:t>dict</a:t>
            </a:r>
            <a:r>
              <a:rPr lang="tr-TR" sz="2200">
                <a:solidFill>
                  <a:srgbClr val="073763"/>
                </a:solidFill>
                <a:latin typeface="Montserrat SemiBold"/>
                <a:ea typeface="Montserrat SemiBold"/>
                <a:cs typeface="Montserrat SemiBold"/>
                <a:sym typeface="Montserrat SemiBold"/>
              </a:rPr>
              <a:t>.</a:t>
            </a:r>
            <a:endParaRPr sz="2200">
              <a:solidFill>
                <a:srgbClr val="434343"/>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766" name="Google Shape;766;p50">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7" name="Google Shape;767;p50"/>
          <p:cNvPicPr preferRelativeResize="0"/>
          <p:nvPr/>
        </p:nvPicPr>
        <p:blipFill>
          <a:blip r:embed="rId4">
            <a:alphaModFix/>
          </a:blip>
          <a:stretch>
            <a:fillRect/>
          </a:stretch>
        </p:blipFill>
        <p:spPr>
          <a:xfrm>
            <a:off x="457200" y="1285025"/>
            <a:ext cx="8191498" cy="2168850"/>
          </a:xfrm>
          <a:prstGeom prst="rect">
            <a:avLst/>
          </a:prstGeom>
          <a:noFill/>
          <a:ln cap="flat" cmpd="sng" w="9525">
            <a:solidFill>
              <a:srgbClr val="1C4587"/>
            </a:solidFill>
            <a:prstDash val="solid"/>
            <a:round/>
            <a:headEnd len="sm" w="sm" type="none"/>
            <a:tailEnd len="sm" w="sm" type="none"/>
          </a:ln>
        </p:spPr>
      </p:pic>
      <p:sp>
        <p:nvSpPr>
          <p:cNvPr id="768" name="Google Shape;768;p50"/>
          <p:cNvSpPr txBox="1"/>
          <p:nvPr/>
        </p:nvSpPr>
        <p:spPr>
          <a:xfrm>
            <a:off x="4598950" y="268412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5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74" name="Google Shape;774;p5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r>
              <a:rPr lang="tr-TR" sz="3300">
                <a:solidFill>
                  <a:srgbClr val="741B47"/>
                </a:solidFill>
                <a:latin typeface="Raleway Medium"/>
                <a:ea typeface="Raleway Medium"/>
                <a:cs typeface="Raleway Medium"/>
                <a:sym typeface="Raleway Medium"/>
              </a:rPr>
              <a:t> </a:t>
            </a:r>
            <a:endParaRPr sz="4000">
              <a:solidFill>
                <a:srgbClr val="741B47"/>
              </a:solidFill>
              <a:highlight>
                <a:srgbClr val="EFEFEF"/>
              </a:highlight>
              <a:latin typeface="Consolas"/>
              <a:ea typeface="Consolas"/>
              <a:cs typeface="Consolas"/>
              <a:sym typeface="Consolas"/>
            </a:endParaRPr>
          </a:p>
        </p:txBody>
      </p:sp>
      <p:sp>
        <p:nvSpPr>
          <p:cNvPr id="775" name="Google Shape;775;p51"/>
          <p:cNvSpPr txBox="1"/>
          <p:nvPr>
            <p:ph idx="4294967295" type="subTitle"/>
          </p:nvPr>
        </p:nvSpPr>
        <p:spPr>
          <a:xfrm>
            <a:off x="220025" y="800200"/>
            <a:ext cx="8764500" cy="381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output :</a:t>
            </a:r>
            <a:endParaRPr sz="2200">
              <a:solidFill>
                <a:srgbClr val="434343"/>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776" name="Google Shape;776;p51">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7" name="Google Shape;777;p51"/>
          <p:cNvPicPr preferRelativeResize="0"/>
          <p:nvPr/>
        </p:nvPicPr>
        <p:blipFill>
          <a:blip r:embed="rId4">
            <a:alphaModFix/>
          </a:blip>
          <a:stretch>
            <a:fillRect/>
          </a:stretch>
        </p:blipFill>
        <p:spPr>
          <a:xfrm>
            <a:off x="457200" y="1285025"/>
            <a:ext cx="8191498" cy="2168850"/>
          </a:xfrm>
          <a:prstGeom prst="rect">
            <a:avLst/>
          </a:prstGeom>
          <a:noFill/>
          <a:ln cap="flat" cmpd="sng" w="9525">
            <a:solidFill>
              <a:srgbClr val="1C4587"/>
            </a:solidFill>
            <a:prstDash val="solid"/>
            <a:round/>
            <a:headEnd len="sm" w="sm" type="none"/>
            <a:tailEnd len="sm" w="sm" type="none"/>
          </a:ln>
        </p:spPr>
      </p:pic>
      <p:pic>
        <p:nvPicPr>
          <p:cNvPr id="778" name="Google Shape;778;p51"/>
          <p:cNvPicPr preferRelativeResize="0"/>
          <p:nvPr/>
        </p:nvPicPr>
        <p:blipFill>
          <a:blip r:embed="rId5">
            <a:alphaModFix/>
          </a:blip>
          <a:stretch>
            <a:fillRect/>
          </a:stretch>
        </p:blipFill>
        <p:spPr>
          <a:xfrm>
            <a:off x="423863" y="3574749"/>
            <a:ext cx="8258174" cy="1233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84" name="Google Shape;784;p5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r>
              <a:rPr lang="tr-TR" sz="3300">
                <a:solidFill>
                  <a:srgbClr val="741B47"/>
                </a:solidFill>
                <a:latin typeface="Raleway Medium"/>
                <a:ea typeface="Raleway Medium"/>
                <a:cs typeface="Raleway Medium"/>
                <a:sym typeface="Raleway Medium"/>
              </a:rPr>
              <a:t> </a:t>
            </a:r>
            <a:endParaRPr sz="4000">
              <a:solidFill>
                <a:srgbClr val="741B47"/>
              </a:solidFill>
              <a:highlight>
                <a:srgbClr val="EFEFEF"/>
              </a:highlight>
              <a:latin typeface="Consolas"/>
              <a:ea typeface="Consolas"/>
              <a:cs typeface="Consolas"/>
              <a:sym typeface="Consolas"/>
            </a:endParaRPr>
          </a:p>
        </p:txBody>
      </p:sp>
      <p:sp>
        <p:nvSpPr>
          <p:cNvPr id="785" name="Google Shape;785;p52"/>
          <p:cNvSpPr txBox="1"/>
          <p:nvPr>
            <p:ph idx="4294967295" type="subTitle"/>
          </p:nvPr>
        </p:nvSpPr>
        <p:spPr>
          <a:xfrm>
            <a:off x="220025" y="800200"/>
            <a:ext cx="8764500" cy="961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Take a look at the other iterable type : </a:t>
            </a:r>
            <a:r>
              <a:rPr b="1" lang="tr-TR" sz="2200">
                <a:solidFill>
                  <a:srgbClr val="073763"/>
                </a:solidFill>
                <a:highlight>
                  <a:srgbClr val="EFEFEF"/>
                </a:highlight>
                <a:latin typeface="Consolas"/>
                <a:ea typeface="Consolas"/>
                <a:cs typeface="Consolas"/>
                <a:sym typeface="Consolas"/>
              </a:rPr>
              <a:t>dict</a:t>
            </a:r>
            <a:r>
              <a:rPr lang="tr-TR" sz="2200">
                <a:solidFill>
                  <a:srgbClr val="073763"/>
                </a:solidFill>
                <a:latin typeface="Montserrat SemiBold"/>
                <a:ea typeface="Montserrat SemiBold"/>
                <a:cs typeface="Montserrat SemiBold"/>
                <a:sym typeface="Montserrat SemiBold"/>
              </a:rPr>
              <a:t>.</a:t>
            </a:r>
            <a:endParaRPr sz="2200">
              <a:solidFill>
                <a:srgbClr val="434343"/>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786" name="Google Shape;786;p52">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7" name="Google Shape;787;p52"/>
          <p:cNvPicPr preferRelativeResize="0"/>
          <p:nvPr/>
        </p:nvPicPr>
        <p:blipFill>
          <a:blip r:embed="rId4">
            <a:alphaModFix/>
          </a:blip>
          <a:stretch>
            <a:fillRect/>
          </a:stretch>
        </p:blipFill>
        <p:spPr>
          <a:xfrm>
            <a:off x="304800" y="1376151"/>
            <a:ext cx="8387501" cy="1913788"/>
          </a:xfrm>
          <a:prstGeom prst="rect">
            <a:avLst/>
          </a:prstGeom>
          <a:noFill/>
          <a:ln cap="flat" cmpd="sng" w="9525">
            <a:solidFill>
              <a:srgbClr val="1C4587"/>
            </a:solidFill>
            <a:prstDash val="solid"/>
            <a:round/>
            <a:headEnd len="sm" w="sm" type="none"/>
            <a:tailEnd len="sm" w="sm" type="none"/>
          </a:ln>
        </p:spPr>
      </p:pic>
      <p:sp>
        <p:nvSpPr>
          <p:cNvPr id="788" name="Google Shape;788;p52"/>
          <p:cNvSpPr txBox="1"/>
          <p:nvPr/>
        </p:nvSpPr>
        <p:spPr>
          <a:xfrm>
            <a:off x="4598950" y="268412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794" name="Google Shape;794;p5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Working with the Iterators</a:t>
            </a:r>
            <a:r>
              <a:rPr lang="tr-TR" sz="3300">
                <a:solidFill>
                  <a:srgbClr val="741B47"/>
                </a:solidFill>
                <a:latin typeface="Raleway Medium"/>
                <a:ea typeface="Raleway Medium"/>
                <a:cs typeface="Raleway Medium"/>
                <a:sym typeface="Raleway Medium"/>
              </a:rPr>
              <a:t> (review)</a:t>
            </a:r>
            <a:endParaRPr sz="4000">
              <a:solidFill>
                <a:srgbClr val="741B47"/>
              </a:solidFill>
              <a:highlight>
                <a:srgbClr val="EFEFEF"/>
              </a:highlight>
              <a:latin typeface="Consolas"/>
              <a:ea typeface="Consolas"/>
              <a:cs typeface="Consolas"/>
              <a:sym typeface="Consolas"/>
            </a:endParaRPr>
          </a:p>
        </p:txBody>
      </p:sp>
      <p:sp>
        <p:nvSpPr>
          <p:cNvPr id="795" name="Google Shape;795;p53"/>
          <p:cNvSpPr txBox="1"/>
          <p:nvPr>
            <p:ph idx="4294967295" type="subTitle"/>
          </p:nvPr>
        </p:nvSpPr>
        <p:spPr>
          <a:xfrm>
            <a:off x="220025" y="647800"/>
            <a:ext cx="8764500" cy="3810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output :</a:t>
            </a:r>
            <a:endParaRPr sz="2200">
              <a:solidFill>
                <a:srgbClr val="434343"/>
              </a:solidFill>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
        <p:nvSpPr>
          <p:cNvPr id="796" name="Google Shape;796;p53">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7" name="Google Shape;797;p53"/>
          <p:cNvPicPr preferRelativeResize="0"/>
          <p:nvPr/>
        </p:nvPicPr>
        <p:blipFill>
          <a:blip r:embed="rId4">
            <a:alphaModFix/>
          </a:blip>
          <a:stretch>
            <a:fillRect/>
          </a:stretch>
        </p:blipFill>
        <p:spPr>
          <a:xfrm>
            <a:off x="294375" y="1181200"/>
            <a:ext cx="7997928" cy="1847500"/>
          </a:xfrm>
          <a:prstGeom prst="rect">
            <a:avLst/>
          </a:prstGeom>
          <a:noFill/>
          <a:ln cap="flat" cmpd="sng" w="9525">
            <a:solidFill>
              <a:srgbClr val="1C4587"/>
            </a:solidFill>
            <a:prstDash val="solid"/>
            <a:round/>
            <a:headEnd len="sm" w="sm" type="none"/>
            <a:tailEnd len="sm" w="sm" type="none"/>
          </a:ln>
        </p:spPr>
      </p:pic>
      <p:pic>
        <p:nvPicPr>
          <p:cNvPr id="798" name="Google Shape;798;p53"/>
          <p:cNvPicPr preferRelativeResize="0"/>
          <p:nvPr/>
        </p:nvPicPr>
        <p:blipFill>
          <a:blip r:embed="rId5">
            <a:alphaModFix/>
          </a:blip>
          <a:stretch>
            <a:fillRect/>
          </a:stretch>
        </p:blipFill>
        <p:spPr>
          <a:xfrm>
            <a:off x="304800" y="3098571"/>
            <a:ext cx="7955698" cy="2059278"/>
          </a:xfrm>
          <a:prstGeom prst="rect">
            <a:avLst/>
          </a:prstGeom>
          <a:noFill/>
          <a:ln cap="flat" cmpd="sng" w="9525">
            <a:solidFill>
              <a:srgbClr val="99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2"/>
          <p:cNvSpPr txBox="1"/>
          <p:nvPr>
            <p:ph type="ctrTitle"/>
          </p:nvPr>
        </p:nvSpPr>
        <p:spPr>
          <a:xfrm>
            <a:off x="933450" y="2301800"/>
            <a:ext cx="6848400" cy="544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a:t>
            </a:r>
            <a:r>
              <a:rPr lang="tr-TR" sz="4000">
                <a:solidFill>
                  <a:srgbClr val="741B47"/>
                </a:solidFill>
                <a:latin typeface="Raleway Medium"/>
                <a:ea typeface="Raleway Medium"/>
                <a:cs typeface="Raleway Medium"/>
                <a:sym typeface="Raleway Medium"/>
              </a:rPr>
              <a:t>Loop </a:t>
            </a:r>
            <a:endParaRPr>
              <a:solidFill>
                <a:srgbClr val="409CD1"/>
              </a:solidFill>
              <a:highlight>
                <a:srgbClr val="EFEFEF"/>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70" name="Google Shape;370;p1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71" name="Google Shape;371;p13"/>
          <p:cNvSpPr txBox="1"/>
          <p:nvPr>
            <p:ph idx="4294967295" type="subTitle"/>
          </p:nvPr>
        </p:nvSpPr>
        <p:spPr>
          <a:xfrm>
            <a:off x="448625" y="1028800"/>
            <a:ext cx="6825900" cy="9771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The simple syntax 👇 of a </a:t>
            </a:r>
            <a:r>
              <a:rPr lang="tr-TR" sz="2200">
                <a:solidFill>
                  <a:srgbClr val="0000FF"/>
                </a:solidFill>
                <a:highlight>
                  <a:srgbClr val="EFEFEF"/>
                </a:highlight>
                <a:latin typeface="Consolas"/>
                <a:ea typeface="Consolas"/>
                <a:cs typeface="Consolas"/>
                <a:sym typeface="Consolas"/>
              </a:rPr>
              <a:t>while</a:t>
            </a:r>
            <a:r>
              <a:rPr lang="tr-TR" sz="2200">
                <a:solidFill>
                  <a:srgbClr val="434343"/>
                </a:solidFill>
                <a:latin typeface="Montserrat Light"/>
                <a:ea typeface="Montserrat Light"/>
                <a:cs typeface="Montserrat Light"/>
                <a:sym typeface="Montserrat Light"/>
              </a:rPr>
              <a:t> loop is : </a:t>
            </a:r>
            <a:endParaRPr b="0" i="0" sz="2200" u="none" cap="none" strike="noStrike">
              <a:solidFill>
                <a:srgbClr val="434343"/>
              </a:solidFill>
              <a:latin typeface="Montserrat Light"/>
              <a:ea typeface="Montserrat Light"/>
              <a:cs typeface="Montserrat Light"/>
              <a:sym typeface="Montserrat Light"/>
            </a:endParaRPr>
          </a:p>
        </p:txBody>
      </p:sp>
      <p:sp>
        <p:nvSpPr>
          <p:cNvPr id="372" name="Google Shape;372;p13"/>
          <p:cNvSpPr txBox="1"/>
          <p:nvPr/>
        </p:nvSpPr>
        <p:spPr>
          <a:xfrm>
            <a:off x="2562850" y="2466950"/>
            <a:ext cx="2626800" cy="698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while </a:t>
            </a:r>
            <a:r>
              <a:rPr lang="tr-TR" sz="2000">
                <a:solidFill>
                  <a:srgbClr val="434343"/>
                </a:solidFill>
                <a:latin typeface="Consolas"/>
                <a:ea typeface="Consolas"/>
                <a:cs typeface="Consolas"/>
                <a:sym typeface="Consolas"/>
              </a:rPr>
              <a:t>condition:</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FF0000"/>
                </a:solidFill>
                <a:latin typeface="Consolas"/>
                <a:ea typeface="Consolas"/>
                <a:cs typeface="Consolas"/>
                <a:sym typeface="Consolas"/>
              </a:rPr>
              <a:t>    </a:t>
            </a:r>
            <a:r>
              <a:rPr b="0" i="0" lang="tr-TR" sz="2000" u="none" cap="none" strike="noStrike">
                <a:solidFill>
                  <a:srgbClr val="434343"/>
                </a:solidFill>
                <a:latin typeface="Consolas"/>
                <a:ea typeface="Consolas"/>
                <a:cs typeface="Consolas"/>
                <a:sym typeface="Consolas"/>
              </a:rPr>
              <a:t>body</a:t>
            </a:r>
            <a:endParaRPr b="0" i="0" sz="2000" u="none" cap="none" strike="noStrike">
              <a:solidFill>
                <a:srgbClr val="434343"/>
              </a:solidFill>
              <a:latin typeface="Consolas"/>
              <a:ea typeface="Consolas"/>
              <a:cs typeface="Consolas"/>
              <a:sym typeface="Consolas"/>
            </a:endParaRPr>
          </a:p>
        </p:txBody>
      </p:sp>
      <p:sp>
        <p:nvSpPr>
          <p:cNvPr id="373" name="Google Shape;373;p13"/>
          <p:cNvSpPr/>
          <p:nvPr/>
        </p:nvSpPr>
        <p:spPr>
          <a:xfrm rot="-5400000">
            <a:off x="2762650" y="2861950"/>
            <a:ext cx="244500" cy="644100"/>
          </a:xfrm>
          <a:prstGeom prst="lef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txBox="1"/>
          <p:nvPr/>
        </p:nvSpPr>
        <p:spPr>
          <a:xfrm>
            <a:off x="1425375" y="2615450"/>
            <a:ext cx="12036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200">
                <a:latin typeface="Montserrat"/>
                <a:ea typeface="Montserrat"/>
                <a:cs typeface="Montserrat"/>
                <a:sym typeface="Montserrat"/>
              </a:rPr>
              <a:t>A 4-space indentation</a:t>
            </a:r>
            <a:endParaRPr sz="1200">
              <a:latin typeface="Montserrat"/>
              <a:ea typeface="Montserrat"/>
              <a:cs typeface="Montserrat"/>
              <a:sym typeface="Montserrat"/>
            </a:endParaRPr>
          </a:p>
        </p:txBody>
      </p:sp>
      <p:sp>
        <p:nvSpPr>
          <p:cNvPr id="375" name="Google Shape;375;p13"/>
          <p:cNvSpPr/>
          <p:nvPr/>
        </p:nvSpPr>
        <p:spPr>
          <a:xfrm>
            <a:off x="2334550" y="3076550"/>
            <a:ext cx="583325" cy="403850"/>
          </a:xfrm>
          <a:custGeom>
            <a:rect b="b" l="l" r="r" t="t"/>
            <a:pathLst>
              <a:path extrusionOk="0" h="16154" w="23333">
                <a:moveTo>
                  <a:pt x="22191" y="10908"/>
                </a:moveTo>
                <a:cubicBezTo>
                  <a:pt x="22066" y="11723"/>
                  <a:pt x="25138" y="17615"/>
                  <a:pt x="21439" y="15797"/>
                </a:cubicBezTo>
                <a:cubicBezTo>
                  <a:pt x="17741" y="13979"/>
                  <a:pt x="3573" y="2633"/>
                  <a:pt x="0" y="0"/>
                </a:cubicBezTo>
              </a:path>
            </a:pathLst>
          </a:custGeom>
          <a:noFill/>
          <a:ln cap="flat" cmpd="sng" w="19050">
            <a:solidFill>
              <a:srgbClr val="FF0000"/>
            </a:solidFill>
            <a:prstDash val="solid"/>
            <a:round/>
            <a:headEnd len="med" w="med" type="none"/>
            <a:tailEnd len="med" w="med" type="stealth"/>
          </a:ln>
        </p:spPr>
      </p:sp>
      <p:sp>
        <p:nvSpPr>
          <p:cNvPr id="376" name="Google Shape;376;p13"/>
          <p:cNvSpPr/>
          <p:nvPr/>
        </p:nvSpPr>
        <p:spPr>
          <a:xfrm>
            <a:off x="4738175" y="2582300"/>
            <a:ext cx="178500" cy="216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flipH="1">
            <a:off x="4822865" y="2618950"/>
            <a:ext cx="1081310" cy="328047"/>
          </a:xfrm>
          <a:custGeom>
            <a:rect b="b" l="l" r="r" t="t"/>
            <a:pathLst>
              <a:path extrusionOk="0" h="16154" w="23333">
                <a:moveTo>
                  <a:pt x="22191" y="10908"/>
                </a:moveTo>
                <a:cubicBezTo>
                  <a:pt x="22066" y="11723"/>
                  <a:pt x="25138" y="17615"/>
                  <a:pt x="21439" y="15797"/>
                </a:cubicBezTo>
                <a:cubicBezTo>
                  <a:pt x="17741" y="13979"/>
                  <a:pt x="3573" y="2633"/>
                  <a:pt x="0" y="0"/>
                </a:cubicBezTo>
              </a:path>
            </a:pathLst>
          </a:custGeom>
          <a:noFill/>
          <a:ln cap="flat" cmpd="sng" w="19050">
            <a:solidFill>
              <a:srgbClr val="FF0000"/>
            </a:solidFill>
            <a:prstDash val="solid"/>
            <a:round/>
            <a:headEnd len="med" w="med" type="none"/>
            <a:tailEnd len="med" w="med" type="stealth"/>
          </a:ln>
        </p:spPr>
      </p:sp>
      <p:sp>
        <p:nvSpPr>
          <p:cNvPr id="378" name="Google Shape;378;p13"/>
          <p:cNvSpPr txBox="1"/>
          <p:nvPr/>
        </p:nvSpPr>
        <p:spPr>
          <a:xfrm>
            <a:off x="5816750" y="2386850"/>
            <a:ext cx="9243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200">
                <a:latin typeface="Montserrat"/>
                <a:ea typeface="Montserrat"/>
                <a:cs typeface="Montserrat"/>
                <a:sym typeface="Montserrat"/>
              </a:rPr>
              <a:t>A colon</a:t>
            </a:r>
            <a:endParaRPr sz="12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384" name="Google Shape;384;p1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385" name="Google Shape;385;p14"/>
          <p:cNvSpPr txBox="1"/>
          <p:nvPr>
            <p:ph idx="4294967295" type="subTitle"/>
          </p:nvPr>
        </p:nvSpPr>
        <p:spPr>
          <a:xfrm>
            <a:off x="67625" y="876400"/>
            <a:ext cx="8783100" cy="6264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The basic diagram 👇 of a </a:t>
            </a:r>
            <a:r>
              <a:rPr lang="tr-TR" sz="2200">
                <a:solidFill>
                  <a:srgbClr val="0000FF"/>
                </a:solidFill>
                <a:highlight>
                  <a:srgbClr val="EFEFEF"/>
                </a:highlight>
                <a:latin typeface="Consolas"/>
                <a:ea typeface="Consolas"/>
                <a:cs typeface="Consolas"/>
                <a:sym typeface="Consolas"/>
              </a:rPr>
              <a:t>while</a:t>
            </a:r>
            <a:r>
              <a:rPr lang="tr-TR" sz="2200">
                <a:solidFill>
                  <a:srgbClr val="434343"/>
                </a:solidFill>
                <a:latin typeface="Montserrat Light"/>
                <a:ea typeface="Montserrat Light"/>
                <a:cs typeface="Montserrat Light"/>
                <a:sym typeface="Montserrat Light"/>
              </a:rPr>
              <a:t> loop works as follows : </a:t>
            </a:r>
            <a:endParaRPr b="0" i="0" sz="2200" u="none" cap="none" strike="noStrike">
              <a:solidFill>
                <a:srgbClr val="434343"/>
              </a:solidFill>
              <a:latin typeface="Montserrat Light"/>
              <a:ea typeface="Montserrat Light"/>
              <a:cs typeface="Montserrat Light"/>
              <a:sym typeface="Montserrat Light"/>
            </a:endParaRPr>
          </a:p>
        </p:txBody>
      </p:sp>
      <p:pic>
        <p:nvPicPr>
          <p:cNvPr id="386" name="Google Shape;386;p14"/>
          <p:cNvPicPr preferRelativeResize="0"/>
          <p:nvPr/>
        </p:nvPicPr>
        <p:blipFill>
          <a:blip r:embed="rId3">
            <a:alphaModFix/>
          </a:blip>
          <a:stretch>
            <a:fillRect/>
          </a:stretch>
        </p:blipFill>
        <p:spPr>
          <a:xfrm>
            <a:off x="609600" y="1777300"/>
            <a:ext cx="7996175" cy="3137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92" name="Google Shape;392;p1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a:t>
            </a:r>
            <a:r>
              <a:rPr lang="tr-TR" sz="4000">
                <a:solidFill>
                  <a:srgbClr val="741B47"/>
                </a:solidFill>
                <a:latin typeface="Raleway Medium"/>
                <a:ea typeface="Raleway Medium"/>
                <a:cs typeface="Raleway Medium"/>
                <a:sym typeface="Raleway Medium"/>
              </a:rPr>
              <a:t>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393" name="Google Shape;393;p15"/>
          <p:cNvSpPr txBox="1"/>
          <p:nvPr>
            <p:ph idx="4294967295" type="subTitle"/>
          </p:nvPr>
        </p:nvSpPr>
        <p:spPr>
          <a:xfrm>
            <a:off x="299525" y="800100"/>
            <a:ext cx="8577000" cy="626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Let’s take a look at the first </a:t>
            </a:r>
            <a:r>
              <a:rPr lang="tr-TR" sz="2400">
                <a:solidFill>
                  <a:srgbClr val="0000FF"/>
                </a:solidFill>
                <a:highlight>
                  <a:srgbClr val="EFEFEF"/>
                </a:highlight>
                <a:latin typeface="Consolas"/>
                <a:ea typeface="Consolas"/>
                <a:cs typeface="Consolas"/>
                <a:sym typeface="Consolas"/>
              </a:rPr>
              <a:t>while</a:t>
            </a:r>
            <a:r>
              <a:rPr lang="tr-TR" sz="2400">
                <a:solidFill>
                  <a:srgbClr val="434343"/>
                </a:solidFill>
                <a:latin typeface="Montserrat Light"/>
                <a:ea typeface="Montserrat Light"/>
                <a:cs typeface="Montserrat Light"/>
                <a:sym typeface="Montserrat Light"/>
              </a:rPr>
              <a:t> loop in the pre-class content :</a:t>
            </a:r>
            <a:endParaRPr b="0" i="0" sz="2400" u="none" cap="none" strike="noStrike">
              <a:solidFill>
                <a:schemeClr val="dk1"/>
              </a:solidFill>
              <a:latin typeface="Montserrat Light"/>
              <a:ea typeface="Montserrat Light"/>
              <a:cs typeface="Montserrat Light"/>
              <a:sym typeface="Montserrat Light"/>
            </a:endParaRPr>
          </a:p>
        </p:txBody>
      </p:sp>
      <p:pic>
        <p:nvPicPr>
          <p:cNvPr id="394" name="Google Shape;394;p15"/>
          <p:cNvPicPr preferRelativeResize="0"/>
          <p:nvPr/>
        </p:nvPicPr>
        <p:blipFill>
          <a:blip r:embed="rId3">
            <a:alphaModFix/>
          </a:blip>
          <a:stretch>
            <a:fillRect/>
          </a:stretch>
        </p:blipFill>
        <p:spPr>
          <a:xfrm>
            <a:off x="152400" y="1807500"/>
            <a:ext cx="8839200" cy="14220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00" name="Google Shape;400;p1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highlight>
                  <a:srgbClr val="EFEFEF"/>
                </a:highlight>
                <a:latin typeface="Consolas"/>
                <a:ea typeface="Consolas"/>
                <a:cs typeface="Consolas"/>
                <a:sym typeface="Consolas"/>
              </a:rPr>
              <a:t>while</a:t>
            </a:r>
            <a:r>
              <a:rPr lang="tr-TR" sz="4000">
                <a:solidFill>
                  <a:srgbClr val="741B47"/>
                </a:solidFill>
                <a:latin typeface="Raleway Medium"/>
                <a:ea typeface="Raleway Medium"/>
                <a:cs typeface="Raleway Medium"/>
                <a:sym typeface="Raleway Medium"/>
              </a:rPr>
              <a:t> Loop </a:t>
            </a:r>
            <a:r>
              <a:rPr lang="tr-TR" sz="3300">
                <a:solidFill>
                  <a:srgbClr val="741B47"/>
                </a:solidFill>
                <a:latin typeface="Raleway Medium"/>
                <a:ea typeface="Raleway Medium"/>
                <a:cs typeface="Raleway Medium"/>
                <a:sym typeface="Raleway Medium"/>
              </a:rPr>
              <a:t>(review the pre-class)</a:t>
            </a:r>
            <a:r>
              <a:rPr lang="tr-TR" sz="4000">
                <a:solidFill>
                  <a:srgbClr val="741B47"/>
                </a:solidFill>
                <a:latin typeface="Raleway Medium"/>
                <a:ea typeface="Raleway Medium"/>
                <a:cs typeface="Raleway Medium"/>
                <a:sym typeface="Raleway Medium"/>
              </a:rPr>
              <a:t> </a:t>
            </a:r>
            <a:endParaRPr sz="4000">
              <a:solidFill>
                <a:srgbClr val="419DD3"/>
              </a:solidFill>
              <a:highlight>
                <a:srgbClr val="EFEFEF"/>
              </a:highlight>
              <a:latin typeface="Consolas"/>
              <a:ea typeface="Consolas"/>
              <a:cs typeface="Consolas"/>
              <a:sym typeface="Consolas"/>
            </a:endParaRPr>
          </a:p>
        </p:txBody>
      </p:sp>
      <p:sp>
        <p:nvSpPr>
          <p:cNvPr id="401" name="Google Shape;401;p16"/>
          <p:cNvSpPr txBox="1"/>
          <p:nvPr>
            <p:ph idx="4294967295" type="subTitle"/>
          </p:nvPr>
        </p:nvSpPr>
        <p:spPr>
          <a:xfrm>
            <a:off x="299525" y="800100"/>
            <a:ext cx="8577000" cy="626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output</a:t>
            </a:r>
            <a:r>
              <a:rPr lang="tr-TR" sz="2400">
                <a:solidFill>
                  <a:srgbClr val="434343"/>
                </a:solidFill>
                <a:latin typeface="Montserrat Light"/>
                <a:ea typeface="Montserrat Light"/>
                <a:cs typeface="Montserrat Light"/>
                <a:sym typeface="Montserrat Light"/>
              </a:rPr>
              <a:t> :</a:t>
            </a:r>
            <a:endParaRPr b="0" i="0" sz="2400" u="none" cap="none" strike="noStrike">
              <a:solidFill>
                <a:schemeClr val="dk1"/>
              </a:solidFill>
              <a:latin typeface="Montserrat Light"/>
              <a:ea typeface="Montserrat Light"/>
              <a:cs typeface="Montserrat Light"/>
              <a:sym typeface="Montserrat Light"/>
            </a:endParaRPr>
          </a:p>
        </p:txBody>
      </p:sp>
      <p:pic>
        <p:nvPicPr>
          <p:cNvPr id="402" name="Google Shape;402;p16"/>
          <p:cNvPicPr preferRelativeResize="0"/>
          <p:nvPr/>
        </p:nvPicPr>
        <p:blipFill>
          <a:blip r:embed="rId3">
            <a:alphaModFix/>
          </a:blip>
          <a:stretch>
            <a:fillRect/>
          </a:stretch>
        </p:blipFill>
        <p:spPr>
          <a:xfrm>
            <a:off x="152400" y="1426500"/>
            <a:ext cx="8839200" cy="1422047"/>
          </a:xfrm>
          <a:prstGeom prst="rect">
            <a:avLst/>
          </a:prstGeom>
          <a:noFill/>
          <a:ln>
            <a:noFill/>
          </a:ln>
        </p:spPr>
      </p:pic>
      <p:pic>
        <p:nvPicPr>
          <p:cNvPr id="403" name="Google Shape;403;p16"/>
          <p:cNvPicPr preferRelativeResize="0"/>
          <p:nvPr/>
        </p:nvPicPr>
        <p:blipFill>
          <a:blip r:embed="rId4">
            <a:alphaModFix/>
          </a:blip>
          <a:stretch>
            <a:fillRect/>
          </a:stretch>
        </p:blipFill>
        <p:spPr>
          <a:xfrm>
            <a:off x="152400" y="2969325"/>
            <a:ext cx="8839202" cy="15884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