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aleway SemiBold"/>
      <p:regular r:id="rId42"/>
      <p:bold r:id="rId43"/>
      <p:italic r:id="rId44"/>
      <p:boldItalic r:id="rId45"/>
    </p:embeddedFont>
    <p:embeddedFont>
      <p:font typeface="Raleway"/>
      <p:regular r:id="rId46"/>
      <p:bold r:id="rId47"/>
      <p:italic r:id="rId48"/>
      <p:boldItalic r:id="rId49"/>
    </p:embeddedFont>
    <p:embeddedFont>
      <p:font typeface="Montserrat SemiBold"/>
      <p:regular r:id="rId50"/>
      <p:bold r:id="rId51"/>
      <p:italic r:id="rId52"/>
      <p:boldItalic r:id="rId53"/>
    </p:embeddedFont>
    <p:embeddedFont>
      <p:font typeface="Montserrat"/>
      <p:regular r:id="rId54"/>
      <p:bold r:id="rId55"/>
      <p:italic r:id="rId56"/>
      <p:boldItalic r:id="rId57"/>
    </p:embeddedFont>
    <p:embeddedFont>
      <p:font typeface="Montserrat Medium"/>
      <p:regular r:id="rId58"/>
      <p:bold r:id="rId59"/>
      <p:italic r:id="rId60"/>
      <p:boldItalic r:id="rId61"/>
    </p:embeddedFont>
    <p:embeddedFont>
      <p:font typeface="Montserrat Light"/>
      <p:regular r:id="rId62"/>
      <p:bold r:id="rId63"/>
      <p:italic r:id="rId64"/>
      <p:boldItalic r:id="rId65"/>
    </p:embeddedFont>
    <p:embeddedFont>
      <p:font typeface="Raleway Medium"/>
      <p:regular r:id="rId66"/>
      <p:bold r:id="rId67"/>
      <p:italic r:id="rId68"/>
      <p:boldItalic r:id="rId69"/>
    </p:embeddedFont>
    <p:embeddedFont>
      <p:font typeface="Barlow Light"/>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alewaySemiBold-regular.fntdata"/><Relationship Id="rId41" Type="http://schemas.openxmlformats.org/officeDocument/2006/relationships/slide" Target="slides/slide37.xml"/><Relationship Id="rId44" Type="http://schemas.openxmlformats.org/officeDocument/2006/relationships/font" Target="fonts/RalewaySemiBold-italic.fntdata"/><Relationship Id="rId43" Type="http://schemas.openxmlformats.org/officeDocument/2006/relationships/font" Target="fonts/RalewaySemiBold-bold.fntdata"/><Relationship Id="rId46" Type="http://schemas.openxmlformats.org/officeDocument/2006/relationships/font" Target="fonts/Raleway-regular.fntdata"/><Relationship Id="rId45" Type="http://schemas.openxmlformats.org/officeDocument/2006/relationships/font" Target="fonts/Raleway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BarlowLight-boldItalic.fntdata"/><Relationship Id="rId72" Type="http://schemas.openxmlformats.org/officeDocument/2006/relationships/font" Target="fonts/BarlowLight-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BarlowLight-bold.fntdata"/><Relationship Id="rId70" Type="http://schemas.openxmlformats.org/officeDocument/2006/relationships/font" Target="fonts/BarlowLight-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Light-regular.fntdata"/><Relationship Id="rId61" Type="http://schemas.openxmlformats.org/officeDocument/2006/relationships/font" Target="fonts/MontserratMedium-boldItalic.fntdata"/><Relationship Id="rId20" Type="http://schemas.openxmlformats.org/officeDocument/2006/relationships/slide" Target="slides/slide16.xml"/><Relationship Id="rId64" Type="http://schemas.openxmlformats.org/officeDocument/2006/relationships/font" Target="fonts/MontserratLight-italic.fntdata"/><Relationship Id="rId63" Type="http://schemas.openxmlformats.org/officeDocument/2006/relationships/font" Target="fonts/MontserratLight-bold.fntdata"/><Relationship Id="rId22" Type="http://schemas.openxmlformats.org/officeDocument/2006/relationships/slide" Target="slides/slide18.xml"/><Relationship Id="rId66" Type="http://schemas.openxmlformats.org/officeDocument/2006/relationships/font" Target="fonts/RalewayMedium-regular.fntdata"/><Relationship Id="rId21" Type="http://schemas.openxmlformats.org/officeDocument/2006/relationships/slide" Target="slides/slide17.xml"/><Relationship Id="rId65" Type="http://schemas.openxmlformats.org/officeDocument/2006/relationships/font" Target="fonts/MontserratLight-boldItalic.fntdata"/><Relationship Id="rId24" Type="http://schemas.openxmlformats.org/officeDocument/2006/relationships/slide" Target="slides/slide20.xml"/><Relationship Id="rId68" Type="http://schemas.openxmlformats.org/officeDocument/2006/relationships/font" Target="fonts/RalewayMedium-italic.fntdata"/><Relationship Id="rId23" Type="http://schemas.openxmlformats.org/officeDocument/2006/relationships/slide" Target="slides/slide19.xml"/><Relationship Id="rId67" Type="http://schemas.openxmlformats.org/officeDocument/2006/relationships/font" Target="fonts/RalewayMedium-bold.fntdata"/><Relationship Id="rId60" Type="http://schemas.openxmlformats.org/officeDocument/2006/relationships/font" Target="fonts/MontserratMedium-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alewayMedium-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SemiBold-bold.fntdata"/><Relationship Id="rId50" Type="http://schemas.openxmlformats.org/officeDocument/2006/relationships/font" Target="fonts/MontserratSemiBold-regular.fntdata"/><Relationship Id="rId53" Type="http://schemas.openxmlformats.org/officeDocument/2006/relationships/font" Target="fonts/MontserratSemiBold-boldItalic.fntdata"/><Relationship Id="rId52" Type="http://schemas.openxmlformats.org/officeDocument/2006/relationships/font" Target="fonts/MontserratSemiBold-italic.fntdata"/><Relationship Id="rId11" Type="http://schemas.openxmlformats.org/officeDocument/2006/relationships/slide" Target="slides/slide7.xml"/><Relationship Id="rId55" Type="http://schemas.openxmlformats.org/officeDocument/2006/relationships/font" Target="fonts/Montserrat-bold.fntdata"/><Relationship Id="rId10" Type="http://schemas.openxmlformats.org/officeDocument/2006/relationships/slide" Target="slides/slide6.xml"/><Relationship Id="rId54" Type="http://schemas.openxmlformats.org/officeDocument/2006/relationships/font" Target="fonts/Montserrat-regular.fntdata"/><Relationship Id="rId13" Type="http://schemas.openxmlformats.org/officeDocument/2006/relationships/slide" Target="slides/slide9.xml"/><Relationship Id="rId57" Type="http://schemas.openxmlformats.org/officeDocument/2006/relationships/font" Target="fonts/Montserrat-boldItalic.fntdata"/><Relationship Id="rId12" Type="http://schemas.openxmlformats.org/officeDocument/2006/relationships/slide" Target="slides/slide8.xml"/><Relationship Id="rId56" Type="http://schemas.openxmlformats.org/officeDocument/2006/relationships/font" Target="fonts/Montserrat-italic.fntdata"/><Relationship Id="rId15" Type="http://schemas.openxmlformats.org/officeDocument/2006/relationships/slide" Target="slides/slide11.xml"/><Relationship Id="rId59" Type="http://schemas.openxmlformats.org/officeDocument/2006/relationships/font" Target="fonts/MontserratMedium-bold.fntdata"/><Relationship Id="rId14" Type="http://schemas.openxmlformats.org/officeDocument/2006/relationships/slide" Target="slides/slide10.xml"/><Relationship Id="rId58" Type="http://schemas.openxmlformats.org/officeDocument/2006/relationships/font" Target="fonts/MontserratMedium-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7d2a808d31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g7d2a808d31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operations with for loops. in this section of our lesson i am gonna show several basic and important operations using for loop. in this section, i would like to cover some useful methods and functions throughout several examples.  lets begin.</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13deff1e3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713deff1e3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a = set(range(0, 10))</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print(a)</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13deff1e3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13deff1e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a = set(range(0, 10))</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print(a)</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c = tuple(range(11))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print(c)</a:t>
            </a:r>
            <a:endParaRPr sz="1400">
              <a:latin typeface="Consolas"/>
              <a:ea typeface="Consolas"/>
              <a:cs typeface="Consolas"/>
              <a:sym typeface="Consola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13deff1e3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713deff1e3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a = set(range(0, 10))</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print(a)</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c = tuple(range(11))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print(c)</a:t>
            </a:r>
            <a:endParaRPr sz="1400">
              <a:latin typeface="Consolas"/>
              <a:ea typeface="Consolas"/>
              <a:cs typeface="Consolas"/>
              <a:sym typeface="Consola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d2a808d31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7d2a808d31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ok. let’s take a look at another useful method. </a:t>
            </a:r>
            <a:r>
              <a:rPr lang="tr-TR" sz="1400">
                <a:solidFill>
                  <a:srgbClr val="434343"/>
                </a:solidFill>
              </a:rPr>
              <a:t>Besides, you can use asterisk expression 👉🏻 </a:t>
            </a:r>
            <a:r>
              <a:rPr lang="tr-TR" sz="1400">
                <a:solidFill>
                  <a:srgbClr val="434343"/>
                </a:solidFill>
                <a:highlight>
                  <a:srgbClr val="EFEFEF"/>
                </a:highlight>
              </a:rPr>
              <a:t>*</a:t>
            </a:r>
            <a:r>
              <a:rPr lang="tr-TR" sz="1400">
                <a:solidFill>
                  <a:srgbClr val="434343"/>
                </a:solidFill>
              </a:rPr>
              <a:t> before </a:t>
            </a:r>
            <a:r>
              <a:rPr lang="tr-TR" sz="1400">
                <a:solidFill>
                  <a:srgbClr val="FF00FF"/>
                </a:solidFill>
                <a:highlight>
                  <a:srgbClr val="EFEFEF"/>
                </a:highlight>
              </a:rPr>
              <a:t>range</a:t>
            </a:r>
            <a:r>
              <a:rPr lang="tr-TR" sz="1400">
                <a:solidFill>
                  <a:srgbClr val="434343"/>
                </a:solidFill>
                <a:highlight>
                  <a:srgbClr val="EFEFEF"/>
                </a:highlight>
              </a:rPr>
              <a:t>()</a:t>
            </a:r>
            <a:r>
              <a:rPr lang="tr-TR" sz="1400">
                <a:solidFill>
                  <a:srgbClr val="434343"/>
                </a:solidFill>
              </a:rPr>
              <a:t> function to separate its elements.</a:t>
            </a:r>
            <a:endParaRPr sz="1400"/>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print(range(5))</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print(*range(5))</a:t>
            </a:r>
            <a:endParaRPr sz="1400">
              <a:latin typeface="Consolas"/>
              <a:ea typeface="Consolas"/>
              <a:cs typeface="Consolas"/>
              <a:sym typeface="Consola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13deff1e3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713deff1e3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...it is closed, it is secretive.. we can’t see the result which range function generates. in order to see or display the sequence of the number we have to do something. what did we do on the previous slides. we use collection functions to display the elements. and in the same way we can either use asterisks to display the elements separately of the range function. The important point I'm trying to </a:t>
            </a:r>
            <a:r>
              <a:rPr lang="tr-TR" sz="1400"/>
              <a:t>explain</a:t>
            </a:r>
            <a:r>
              <a:rPr lang="tr-TR" sz="1400"/>
              <a:t> to you is that: asterisk separates the elements of any iterable type. when we put an asterisk just before an iterable type it </a:t>
            </a:r>
            <a:r>
              <a:rPr lang="tr-TR" sz="1400"/>
              <a:t>separates</a:t>
            </a:r>
            <a:r>
              <a:rPr lang="tr-TR" sz="1400"/>
              <a:t> its elements.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print(range(5))</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print(*range(5))</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d2a808d31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7d2a808d31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print(*range(5, 25, 2))</a:t>
            </a:r>
            <a:endParaRPr sz="1400">
              <a:latin typeface="Consolas"/>
              <a:ea typeface="Consolas"/>
              <a:cs typeface="Consolas"/>
              <a:sym typeface="Consola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13deff1e3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713deff1e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print(*range(5, 25, 2))</a:t>
            </a:r>
            <a:endParaRPr sz="1400">
              <a:latin typeface="Consolas"/>
              <a:ea typeface="Consolas"/>
              <a:cs typeface="Consolas"/>
              <a:sym typeface="Consola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d2a808d31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7d2a808d31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print(*('seperate'))</a:t>
            </a:r>
            <a:endParaRPr sz="1400">
              <a:latin typeface="Consolas"/>
              <a:ea typeface="Consolas"/>
              <a:cs typeface="Consolas"/>
              <a:sym typeface="Consola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13deff1e3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713deff1e3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print(*('seperate'))</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d2a808d31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7d2a808d31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yes my friends. it is something that we use rarely. we don’t use it often. but i would say that it is very useful either. i am talking about negative step parameter….</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print(*range(10,0,-2))</a:t>
            </a:r>
            <a:endParaRPr sz="1400">
              <a:latin typeface="Consolas"/>
              <a:ea typeface="Consolas"/>
              <a:cs typeface="Consolas"/>
              <a:sym typeface="Consola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6e634d7c6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6e634d7c6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Let’s take a look at several functions and methods used in </a:t>
            </a:r>
            <a:r>
              <a:rPr lang="tr-TR" sz="1400">
                <a:solidFill>
                  <a:srgbClr val="0000FF"/>
                </a:solidFill>
                <a:highlight>
                  <a:srgbClr val="EFEFEF"/>
                </a:highlight>
              </a:rPr>
              <a:t>for</a:t>
            </a:r>
            <a:r>
              <a:rPr lang="tr-TR" sz="1400">
                <a:solidFill>
                  <a:srgbClr val="434343"/>
                </a:solidFill>
              </a:rPr>
              <a:t> loop. you should take an integer number from the user. and print the sentence, in this case I love you, a number of times which the user entered.</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times = int(input("How many times should I say ‘I love you’"))</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for i in range(times):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	print("I love you")</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13deff1e3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13deff1e3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it reverses the sequence of the numbers which range function generates.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print(*range(10,0,-2))</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d2a808d31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7d2a808d31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In some cases, you will need to set up the </a:t>
            </a:r>
            <a:r>
              <a:rPr lang="tr-TR" sz="1400">
                <a:solidFill>
                  <a:srgbClr val="0000FF"/>
                </a:solidFill>
                <a:highlight>
                  <a:srgbClr val="EFEFEF"/>
                </a:highlight>
              </a:rPr>
              <a:t>for</a:t>
            </a:r>
            <a:r>
              <a:rPr lang="tr-TR" sz="1400">
                <a:solidFill>
                  <a:srgbClr val="434343"/>
                </a:solidFill>
              </a:rPr>
              <a:t> loop with multiple variables and the iterables. as you can remember we have used two variables when we iterates a dictionary using for loop…….</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 and in this example on the screen, we have two lists “text” and “numbers” and we combine them together using zip function.. ...what actually zip function does is that : it takes the elements from each iterable one by one in order and create tuples from these elements….</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text = ['one', 'two', 'three', 'four', 'five']</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numbers = [1, 2, 3, 4, 5]</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for x, y in zip(text, numbers):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	print(x, ':', y)</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3bcfa20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73bcfa20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and when we run it, as you can see the element pairs are located in the variables we define in the for loop x and y.</a:t>
            </a:r>
            <a:endParaRPr sz="1400">
              <a:solidFill>
                <a:schemeClr val="dk1"/>
              </a:solidFill>
            </a:endParaRPr>
          </a:p>
          <a:p>
            <a:pPr indent="0" lvl="0" marL="0" rtl="0" algn="l">
              <a:lnSpc>
                <a:spcPct val="100000"/>
              </a:lnSpc>
              <a:spcBef>
                <a:spcPts val="0"/>
              </a:spcBef>
              <a:spcAft>
                <a:spcPts val="0"/>
              </a:spcAft>
              <a:buSzPts val="1400"/>
              <a:buNone/>
            </a:pPr>
            <a:r>
              <a:rPr lang="tr-TR" sz="1400"/>
              <a:t>it takes the elements from each iterable and matches them in order one by one. first to first, second to second, third to third and so on.</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text = ['one', 'two', 'three', 'four', 'five']</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numbers = [1, 2, 3, 4, 5]</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x, y in zip(text, numbers):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print(x, ':', y)</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31df668b5_0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831df668b5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here is your first task in this topic. …. think simple. it may not be related to zip function. you should think in general for loop operations. you can either use zip function but in my solution i don’t use it. ok let’s see my solution.</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evens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odds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n in range(10):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if n % 2 ==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evens.append(n)</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else:</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odds.append(n)</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print(evens)</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print(odds)</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31df668b5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831df668b5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first of all, if we collect some data into a list, firstly, we have to create an empty list. i have mentioned this point before, right. in this case, if we want to collect even and odd numbers in two different list we should create two empty lists. as you can see… and the magic syntax we have here, right? this is how we select even and odd numbers. we use modulus, right? if we divide any number by two and it returns no reminder which means zero then, this number is even otherwise it is odd. </a:t>
            </a:r>
            <a:endParaRPr sz="1400"/>
          </a:p>
          <a:p>
            <a:pPr indent="0" lvl="0" marL="0" rtl="0" algn="l">
              <a:lnSpc>
                <a:spcPct val="100000"/>
              </a:lnSpc>
              <a:spcBef>
                <a:spcPts val="0"/>
              </a:spcBef>
              <a:spcAft>
                <a:spcPts val="0"/>
              </a:spcAft>
              <a:buSzPts val="1400"/>
              <a:buNone/>
            </a:pPr>
            <a:r>
              <a:rPr lang="tr-TR" sz="1400"/>
              <a:t>in this example we use both if statements and loops in the same code block. actually it is exact basic example of control flow statements, right?..... does it make sense?</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evens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odds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n in range(10):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if n % 2 ==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evens.append(n)</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else:</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odds.append(n)</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print(evens)</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print(odds)</a:t>
            </a:r>
            <a:endParaRPr sz="1400">
              <a:latin typeface="Consolas"/>
              <a:ea typeface="Consolas"/>
              <a:cs typeface="Consolas"/>
              <a:sym typeface="Consola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31df668b5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831df668b5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let’s jump into another task. …. in this task you have to count the even and odd numbers in a given collection. list or tuple. how can you count these number. think simple. you should use if statements and you should use loops. i am giving you clues.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numbers = (11, 36, 33, 66, 89, 21, 32, 16, 10)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odds =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evens =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numbers:</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if not i % 2:</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evens+=1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else:</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odds+=1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print('The number of even numbers :',evens)</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print('The number of odd numbers :',odds)</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31df668b5_0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831df668b5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this </a:t>
            </a:r>
            <a:r>
              <a:rPr lang="tr-TR" sz="1400"/>
              <a:t>method</a:t>
            </a:r>
            <a:r>
              <a:rPr lang="tr-TR" sz="1400"/>
              <a:t> almost becomes traditional in pythonic world. if we count something we do it like this way. we define variables and </a:t>
            </a:r>
            <a:r>
              <a:rPr lang="tr-TR" sz="1400"/>
              <a:t>initialize</a:t>
            </a:r>
            <a:r>
              <a:rPr lang="tr-TR" sz="1400"/>
              <a:t> its value, it is zero commonly and </a:t>
            </a:r>
            <a:r>
              <a:rPr lang="tr-TR" sz="1400"/>
              <a:t>increase</a:t>
            </a:r>
            <a:r>
              <a:rPr lang="tr-TR" sz="1400"/>
              <a:t> it by one. that’s how we do it. ok?</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numbers = (11, 36, 33, 66, 89, 21, 32, 16, 10)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odds =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evens =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numbers:</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if not i % 2:</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evens+=1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else:</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odds+=1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print('The number of even numbers :',evens)</a:t>
            </a:r>
            <a:endParaRPr sz="1400">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print('The number of odd numbers :',odds)</a:t>
            </a:r>
            <a:endParaRPr sz="1400">
              <a:latin typeface="Consolas"/>
              <a:ea typeface="Consolas"/>
              <a:cs typeface="Consolas"/>
              <a:sym typeface="Consola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31df668b5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831df668b5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a:t>
            </a:r>
            <a:r>
              <a:rPr lang="tr-TR" sz="1400"/>
              <a:t>how can you get this output using for loop in two lines of codes. what do you think.</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range(1, 10):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print(str(i) * i)</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31df668b5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31df668b5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my solution,  here it is. …. == </a:t>
            </a:r>
            <a:r>
              <a:rPr b="1" lang="tr-TR" sz="1400"/>
              <a:t>use jupyter to show the output string “1” and int 1 are the same</a:t>
            </a:r>
            <a:r>
              <a:rPr lang="tr-TR" sz="1400"/>
              <a:t>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range(1, 10):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print(str(i) * i)</a:t>
            </a:r>
            <a:endParaRPr sz="1400">
              <a:latin typeface="Consolas"/>
              <a:ea typeface="Consolas"/>
              <a:cs typeface="Consolas"/>
              <a:sym typeface="Consola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33cadaf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733cadaf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sum_num =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range(1, 75):</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sum_num += i</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print(sum_num)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13deff1e3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713deff1e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as you can see that we do not use variable i in the code body here. We do not have to use it inside our code block if we do not need it. in this case we don’t need it to use inside the code block. what we are want to do is just to print the sentence 3 times.ok</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times = int(input("How many times should I say ‘I love you’"))</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i in range(times):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print("I love you")</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3cadaf6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733cadaf6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4’e kadar iteration yaparak anlat.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sum_num =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range(1, 75):</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sum_num += i</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print(sum_num)</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d2a808d31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7d2a808d31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we came to the nested for loop. loop in a loop.</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e575d992b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6e575d992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As a programmer, you may sometimes need to interact with a single element of an iterable data and all other elements simultaneously, that is, your code block in a loop can also contain a loop. </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Yes, we're talking about the nested loops.</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d2a808d31_0_3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7d2a808d31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who = ['I am ', 'You are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mood  = ['happy', 'confident']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who:</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for ii in mood:</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print(i + ii)</a:t>
            </a:r>
            <a:endParaRPr sz="1400">
              <a:latin typeface="Consolas"/>
              <a:ea typeface="Consolas"/>
              <a:cs typeface="Consolas"/>
              <a:sym typeface="Consola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13deff1e3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713deff1e3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who = ['I am ', 'You are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mood  = ['happy', 'confident']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who:</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for ii in mood:</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print(i + ii)</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d2a808d31_0_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7d2a808d3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33cadaf65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733cadaf6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tr-TR" sz="1400">
                <a:solidFill>
                  <a:srgbClr val="373A3C"/>
                </a:solidFill>
                <a:latin typeface="Consolas"/>
                <a:ea typeface="Consolas"/>
                <a:cs typeface="Consolas"/>
                <a:sym typeface="Consolas"/>
              </a:rPr>
              <a:t>names = </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"susan"</a:t>
            </a:r>
            <a:r>
              <a:rPr lang="tr-TR" sz="1400">
                <a:solidFill>
                  <a:srgbClr val="434343"/>
                </a:solidFill>
                <a:latin typeface="Consolas"/>
                <a:ea typeface="Consolas"/>
                <a:cs typeface="Consolas"/>
                <a:sym typeface="Consolas"/>
              </a:rPr>
              <a:t>, </a:t>
            </a:r>
            <a:r>
              <a:rPr lang="tr-TR" sz="1400">
                <a:solidFill>
                  <a:srgbClr val="FF0000"/>
                </a:solidFill>
                <a:latin typeface="Consolas"/>
                <a:ea typeface="Consolas"/>
                <a:cs typeface="Consolas"/>
                <a:sym typeface="Consolas"/>
              </a:rPr>
              <a:t>"tom"</a:t>
            </a:r>
            <a:r>
              <a:rPr lang="tr-TR" sz="1400">
                <a:solidFill>
                  <a:srgbClr val="434343"/>
                </a:solidFill>
                <a:latin typeface="Consolas"/>
                <a:ea typeface="Consolas"/>
                <a:cs typeface="Consolas"/>
                <a:sym typeface="Consolas"/>
              </a:rPr>
              <a:t>, </a:t>
            </a:r>
            <a:r>
              <a:rPr lang="tr-TR" sz="1400">
                <a:solidFill>
                  <a:srgbClr val="FF0000"/>
                </a:solidFill>
                <a:latin typeface="Consolas"/>
                <a:ea typeface="Consolas"/>
                <a:cs typeface="Consolas"/>
                <a:sym typeface="Consolas"/>
              </a:rPr>
              <a:t>"edward"</a:t>
            </a: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Clr>
                <a:schemeClr val="dk1"/>
              </a:buClr>
              <a:buSzPts val="1100"/>
              <a:buFont typeface="Arial"/>
              <a:buNone/>
            </a:pPr>
            <a:r>
              <a:rPr lang="tr-TR" sz="1400">
                <a:solidFill>
                  <a:srgbClr val="373A3C"/>
                </a:solidFill>
                <a:latin typeface="Consolas"/>
                <a:ea typeface="Consolas"/>
                <a:cs typeface="Consolas"/>
                <a:sym typeface="Consolas"/>
              </a:rPr>
              <a:t>mood = </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"happy"</a:t>
            </a:r>
            <a:r>
              <a:rPr lang="tr-TR" sz="1400">
                <a:solidFill>
                  <a:srgbClr val="434343"/>
                </a:solidFill>
                <a:latin typeface="Consolas"/>
                <a:ea typeface="Consolas"/>
                <a:cs typeface="Consolas"/>
                <a:sym typeface="Consolas"/>
              </a:rPr>
              <a:t>, </a:t>
            </a:r>
            <a:r>
              <a:rPr lang="tr-TR" sz="1400">
                <a:solidFill>
                  <a:srgbClr val="FF0000"/>
                </a:solidFill>
                <a:latin typeface="Consolas"/>
                <a:ea typeface="Consolas"/>
                <a:cs typeface="Consolas"/>
                <a:sym typeface="Consolas"/>
              </a:rPr>
              <a:t>"sad"</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i in names:</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for ii in mood:</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print(i + ' is ' + ii)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33cadaf65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733cadaf6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tr-TR" sz="1400">
                <a:solidFill>
                  <a:srgbClr val="373A3C"/>
                </a:solidFill>
                <a:latin typeface="Consolas"/>
                <a:ea typeface="Consolas"/>
                <a:cs typeface="Consolas"/>
                <a:sym typeface="Consolas"/>
              </a:rPr>
              <a:t>names = </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"susan"</a:t>
            </a:r>
            <a:r>
              <a:rPr lang="tr-TR" sz="1400">
                <a:solidFill>
                  <a:srgbClr val="434343"/>
                </a:solidFill>
                <a:latin typeface="Consolas"/>
                <a:ea typeface="Consolas"/>
                <a:cs typeface="Consolas"/>
                <a:sym typeface="Consolas"/>
              </a:rPr>
              <a:t>, </a:t>
            </a:r>
            <a:r>
              <a:rPr lang="tr-TR" sz="1400">
                <a:solidFill>
                  <a:srgbClr val="FF0000"/>
                </a:solidFill>
                <a:latin typeface="Consolas"/>
                <a:ea typeface="Consolas"/>
                <a:cs typeface="Consolas"/>
                <a:sym typeface="Consolas"/>
              </a:rPr>
              <a:t>"tom"</a:t>
            </a:r>
            <a:r>
              <a:rPr lang="tr-TR" sz="1400">
                <a:solidFill>
                  <a:srgbClr val="434343"/>
                </a:solidFill>
                <a:latin typeface="Consolas"/>
                <a:ea typeface="Consolas"/>
                <a:cs typeface="Consolas"/>
                <a:sym typeface="Consolas"/>
              </a:rPr>
              <a:t>, </a:t>
            </a:r>
            <a:r>
              <a:rPr lang="tr-TR" sz="1400">
                <a:solidFill>
                  <a:srgbClr val="FF0000"/>
                </a:solidFill>
                <a:latin typeface="Consolas"/>
                <a:ea typeface="Consolas"/>
                <a:cs typeface="Consolas"/>
                <a:sym typeface="Consolas"/>
              </a:rPr>
              <a:t>"edward"</a:t>
            </a:r>
            <a:r>
              <a:rPr lang="tr-TR"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SzPts val="1100"/>
              <a:buNone/>
            </a:pPr>
            <a:r>
              <a:rPr lang="tr-TR" sz="1400">
                <a:solidFill>
                  <a:srgbClr val="373A3C"/>
                </a:solidFill>
                <a:latin typeface="Consolas"/>
                <a:ea typeface="Consolas"/>
                <a:cs typeface="Consolas"/>
                <a:sym typeface="Consolas"/>
              </a:rPr>
              <a:t>mood = </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"happy"</a:t>
            </a:r>
            <a:r>
              <a:rPr lang="tr-TR" sz="1400">
                <a:solidFill>
                  <a:srgbClr val="434343"/>
                </a:solidFill>
                <a:latin typeface="Consolas"/>
                <a:ea typeface="Consolas"/>
                <a:cs typeface="Consolas"/>
                <a:sym typeface="Consolas"/>
              </a:rPr>
              <a:t>, </a:t>
            </a:r>
            <a:r>
              <a:rPr lang="tr-TR" sz="1400">
                <a:solidFill>
                  <a:srgbClr val="FF0000"/>
                </a:solidFill>
                <a:latin typeface="Consolas"/>
                <a:ea typeface="Consolas"/>
                <a:cs typeface="Consolas"/>
                <a:sym typeface="Consolas"/>
              </a:rPr>
              <a:t>"sad"</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SzPts val="1100"/>
              <a:buNone/>
            </a:pPr>
            <a:r>
              <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SzPts val="1100"/>
              <a:buNone/>
            </a:pPr>
            <a:r>
              <a:rPr lang="tr-TR" sz="1400">
                <a:solidFill>
                  <a:srgbClr val="434343"/>
                </a:solidFill>
                <a:latin typeface="Consolas"/>
                <a:ea typeface="Consolas"/>
                <a:cs typeface="Consolas"/>
                <a:sym typeface="Consolas"/>
              </a:rPr>
              <a:t>for i in names:</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SzPts val="1100"/>
              <a:buNone/>
            </a:pPr>
            <a:r>
              <a:rPr lang="tr-TR" sz="1400">
                <a:solidFill>
                  <a:srgbClr val="434343"/>
                </a:solidFill>
                <a:latin typeface="Consolas"/>
                <a:ea typeface="Consolas"/>
                <a:cs typeface="Consolas"/>
                <a:sym typeface="Consolas"/>
              </a:rPr>
              <a:t>	for ii in mood:</a:t>
            </a:r>
            <a:endParaRPr sz="14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print(i + ' is ' + ii)</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d2a808d31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7d2a808d31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nmbr = int(input('enter a number between 1-10'))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range(11):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print('{}x{} = '.format(nmbr, i), nmbr * i)</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31df668b5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831df668b5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burada isdigit fonksiyonu ile bir if yapısı kurup örneği geliştirebiliriz.</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nmbr = int(input('enter a number between 1-10'))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range(11):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print('{}x{} = '.format(nmbr, i), nmbr * i)</a:t>
            </a:r>
            <a:endParaRPr sz="1400">
              <a:latin typeface="Consolas"/>
              <a:ea typeface="Consolas"/>
              <a:cs typeface="Consolas"/>
              <a:sym typeface="Consola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d2a808d31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7d2a808d31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up to now, we have used range function very often, right? it is very useful and important function, so if you want, let’s open a window to take a closer look at this function very quickly. </a:t>
            </a:r>
            <a:endParaRPr sz="1400">
              <a:solidFill>
                <a:schemeClr val="dk1"/>
              </a:solidFill>
            </a:endParaRPr>
          </a:p>
          <a:p>
            <a:pPr indent="0" lvl="0" marL="0" rtl="0" algn="just">
              <a:lnSpc>
                <a:spcPct val="110000"/>
              </a:lnSpc>
              <a:spcBef>
                <a:spcPts val="600"/>
              </a:spcBef>
              <a:spcAft>
                <a:spcPts val="0"/>
              </a:spcAft>
              <a:buNone/>
            </a:pPr>
            <a:r>
              <a:rPr lang="tr-TR" sz="1400">
                <a:solidFill>
                  <a:srgbClr val="434343"/>
                </a:solidFill>
              </a:rPr>
              <a:t>...</a:t>
            </a:r>
            <a:r>
              <a:rPr lang="tr-TR" sz="1400">
                <a:solidFill>
                  <a:srgbClr val="434343"/>
                </a:solidFill>
              </a:rPr>
              <a:t>It creates an iterable sequence of numbers. And it can be simply converted into the </a:t>
            </a:r>
            <a:r>
              <a:rPr lang="tr-TR" sz="1400">
                <a:solidFill>
                  <a:srgbClr val="434343"/>
                </a:solidFill>
                <a:highlight>
                  <a:srgbClr val="EFEFEF"/>
                </a:highlight>
              </a:rPr>
              <a:t>list</a:t>
            </a:r>
            <a:r>
              <a:rPr lang="tr-TR" sz="1400">
                <a:solidFill>
                  <a:srgbClr val="434343"/>
                </a:solidFill>
              </a:rPr>
              <a:t>, </a:t>
            </a:r>
            <a:r>
              <a:rPr lang="tr-TR" sz="1400">
                <a:solidFill>
                  <a:srgbClr val="434343"/>
                </a:solidFill>
                <a:highlight>
                  <a:srgbClr val="EFEFEF"/>
                </a:highlight>
              </a:rPr>
              <a:t>set</a:t>
            </a:r>
            <a:r>
              <a:rPr lang="tr-TR" sz="1400">
                <a:solidFill>
                  <a:srgbClr val="434343"/>
                </a:solidFill>
              </a:rPr>
              <a:t>, and </a:t>
            </a:r>
            <a:r>
              <a:rPr lang="tr-TR" sz="1400">
                <a:solidFill>
                  <a:srgbClr val="434343"/>
                </a:solidFill>
                <a:highlight>
                  <a:srgbClr val="EFEFEF"/>
                </a:highlight>
              </a:rPr>
              <a:t>tuple</a:t>
            </a:r>
            <a:r>
              <a:rPr lang="tr-TR" sz="1400">
                <a:solidFill>
                  <a:srgbClr val="434343"/>
                </a:solidFill>
              </a:rPr>
              <a:t>….</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d2a808d31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7d2a808d31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b = list(range(11))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print(b)</a:t>
            </a:r>
            <a:endParaRPr sz="1400">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13deff1e3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713deff1e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b = list(range(11))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print(b)</a:t>
            </a:r>
            <a:endParaRPr sz="1400">
              <a:latin typeface="Consolas"/>
              <a:ea typeface="Consolas"/>
              <a:cs typeface="Consolas"/>
              <a:sym typeface="Consola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d2a808d31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7d2a808d31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a</a:t>
            </a:r>
            <a:r>
              <a:rPr lang="tr-TR" sz="1400">
                <a:solidFill>
                  <a:schemeClr val="dk1"/>
                </a:solidFill>
                <a:latin typeface="Consolas"/>
                <a:ea typeface="Consolas"/>
                <a:cs typeface="Consolas"/>
                <a:sym typeface="Consolas"/>
              </a:rPr>
              <a:t> = set(range(0, 10))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print(a)</a:t>
            </a:r>
            <a:endParaRPr sz="1400">
              <a:latin typeface="Consolas"/>
              <a:ea typeface="Consolas"/>
              <a:cs typeface="Consolas"/>
              <a:sym typeface="Consola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3ZDJhODA4ZDMxXzBfMjg1IiwiY29udGVudEluc3RhbmNlSWQiOiIxY2U3eUR6U2JJMFFQa0k1VGZJaklUUGd4YzBMUHhiR3RUUkFheTV5RlpwWS9lMzg2ZDMwYy1iNTFlLTQzNzEtODQ2Ni00ZDBhNjQyYzFmNmMifQ==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3ZDJhODA4ZDMxXzBfMjk3IiwiY29udGVudEluc3RhbmNlSWQiOiIxY2U3eUR6U2JJMFFQa0k1VGZJaklUUGd4YzBMUHhiR3RUUkFheTV5RlpwWS81MzU3M2NhNC1iOGQ3LTQwNmQtYmM5Zi05OTJkMmE1NzkwNDUifQ==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3ZDJhODA4ZDMxXzBfMzM0IiwiY29udGVudEluc3RhbmNlSWQiOiIxY2U3eUR6U2JJMFFQa0k1VGZJaklUUGd4YzBMUHhiR3RUUkFheTV5RlpwWS9iN2EzYjA2NC1iZWYwLTRlYTYtOTkyYy0xNTJhOGNkNTdiYTEifQ==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zI1IiwiY29udGVudEluc3RhbmNlSWQiOiIxY2U3eUR6U2JJMFFQa0k1VGZJaklUUGd4YzBMUHhiR3RUUkFheTV5RlpwWS8wZGE4N2JkOC01MDhhLTRhYmItODQyYS02YTdjYTk4YWQ4ODEifQ==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zI1IiwiY29udGVudEluc3RhbmNlSWQiOiIxY2U3eUR6U2JJMFFQa0k1VGZJaklUUGd4YzBMUHhiR3RUUkFheTV5RlpwWS8wZGE4N2JkOC01MDhhLTRhYmItODQyYS02YTdjYTk4YWQ4ODEifQ==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drive.google.com/file/d/1WoZyXYLAPmQ23jzD8kz2dsV0UhA15RFV/view" TargetMode="External"/><Relationship Id="rId4" Type="http://schemas.openxmlformats.org/officeDocument/2006/relationships/image" Target="../media/image2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TkzIiwiY29udGVudEluc3RhbmNlSWQiOiIxY2U3eUR6U2JJMFFQa0k1VGZJaklUUGd4YzBMUHhiR3RUUkFheTV5RlpwWS85NDMyMmUzMC1lOThmLTRhZjItYTAwMS1jMDc1NzMzYWUzMjMifQ==pearId=magic-pear-metadata-identifier"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ctrTitle"/>
          </p:nvPr>
        </p:nvSpPr>
        <p:spPr>
          <a:xfrm>
            <a:off x="933450" y="2294350"/>
            <a:ext cx="6848400" cy="6285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a:t>
            </a:r>
            <a:r>
              <a:rPr lang="tr-TR" sz="4000">
                <a:solidFill>
                  <a:srgbClr val="0000FF"/>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a:solidFill>
                <a:srgbClr val="409CD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27" name="Google Shape;127;p1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28" name="Google Shape;128;p17"/>
          <p:cNvSpPr txBox="1"/>
          <p:nvPr>
            <p:ph idx="4294967295" type="subTitle"/>
          </p:nvPr>
        </p:nvSpPr>
        <p:spPr>
          <a:xfrm>
            <a:off x="220025" y="724000"/>
            <a:ext cx="8321100" cy="10212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Here’s the other examples :</a:t>
            </a:r>
            <a:endParaRPr sz="2300">
              <a:solidFill>
                <a:srgbClr val="434343"/>
              </a:solidFill>
              <a:latin typeface="Montserrat Light"/>
              <a:ea typeface="Montserrat Light"/>
              <a:cs typeface="Montserrat Light"/>
              <a:sym typeface="Montserrat Light"/>
            </a:endParaRPr>
          </a:p>
        </p:txBody>
      </p:sp>
      <p:pic>
        <p:nvPicPr>
          <p:cNvPr id="129" name="Google Shape;129;p17"/>
          <p:cNvPicPr preferRelativeResize="0"/>
          <p:nvPr/>
        </p:nvPicPr>
        <p:blipFill>
          <a:blip r:embed="rId3">
            <a:alphaModFix/>
          </a:blip>
          <a:stretch>
            <a:fillRect/>
          </a:stretch>
        </p:blipFill>
        <p:spPr>
          <a:xfrm>
            <a:off x="152400" y="1669000"/>
            <a:ext cx="8839201" cy="875912"/>
          </a:xfrm>
          <a:prstGeom prst="rect">
            <a:avLst/>
          </a:prstGeom>
          <a:noFill/>
          <a:ln>
            <a:noFill/>
          </a:ln>
        </p:spPr>
      </p:pic>
      <p:pic>
        <p:nvPicPr>
          <p:cNvPr id="130" name="Google Shape;130;p17"/>
          <p:cNvPicPr preferRelativeResize="0"/>
          <p:nvPr/>
        </p:nvPicPr>
        <p:blipFill>
          <a:blip r:embed="rId4">
            <a:alphaModFix/>
          </a:blip>
          <a:stretch>
            <a:fillRect/>
          </a:stretch>
        </p:blipFill>
        <p:spPr>
          <a:xfrm>
            <a:off x="152400" y="2697312"/>
            <a:ext cx="8839200" cy="514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36" name="Google Shape;136;p1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37" name="Google Shape;137;p18"/>
          <p:cNvSpPr txBox="1"/>
          <p:nvPr>
            <p:ph idx="4294967295" type="subTitle"/>
          </p:nvPr>
        </p:nvSpPr>
        <p:spPr>
          <a:xfrm>
            <a:off x="220025" y="724000"/>
            <a:ext cx="8321100" cy="10212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Here’s the other examples :</a:t>
            </a:r>
            <a:endParaRPr sz="2300">
              <a:solidFill>
                <a:srgbClr val="434343"/>
              </a:solidFill>
              <a:latin typeface="Montserrat Light"/>
              <a:ea typeface="Montserrat Light"/>
              <a:cs typeface="Montserrat Light"/>
              <a:sym typeface="Montserrat Light"/>
            </a:endParaRPr>
          </a:p>
        </p:txBody>
      </p:sp>
      <p:pic>
        <p:nvPicPr>
          <p:cNvPr id="138" name="Google Shape;138;p18"/>
          <p:cNvPicPr preferRelativeResize="0"/>
          <p:nvPr/>
        </p:nvPicPr>
        <p:blipFill>
          <a:blip r:embed="rId3">
            <a:alphaModFix/>
          </a:blip>
          <a:stretch>
            <a:fillRect/>
          </a:stretch>
        </p:blipFill>
        <p:spPr>
          <a:xfrm>
            <a:off x="152400" y="1669000"/>
            <a:ext cx="8839201" cy="875912"/>
          </a:xfrm>
          <a:prstGeom prst="rect">
            <a:avLst/>
          </a:prstGeom>
          <a:noFill/>
          <a:ln>
            <a:noFill/>
          </a:ln>
        </p:spPr>
      </p:pic>
      <p:pic>
        <p:nvPicPr>
          <p:cNvPr id="139" name="Google Shape;139;p18"/>
          <p:cNvPicPr preferRelativeResize="0"/>
          <p:nvPr/>
        </p:nvPicPr>
        <p:blipFill>
          <a:blip r:embed="rId4">
            <a:alphaModFix/>
          </a:blip>
          <a:stretch>
            <a:fillRect/>
          </a:stretch>
        </p:blipFill>
        <p:spPr>
          <a:xfrm>
            <a:off x="152400" y="2697312"/>
            <a:ext cx="8839200" cy="514953"/>
          </a:xfrm>
          <a:prstGeom prst="rect">
            <a:avLst/>
          </a:prstGeom>
          <a:noFill/>
          <a:ln>
            <a:noFill/>
          </a:ln>
        </p:spPr>
      </p:pic>
      <p:pic>
        <p:nvPicPr>
          <p:cNvPr id="140" name="Google Shape;140;p18"/>
          <p:cNvPicPr preferRelativeResize="0"/>
          <p:nvPr/>
        </p:nvPicPr>
        <p:blipFill>
          <a:blip r:embed="rId5">
            <a:alphaModFix/>
          </a:blip>
          <a:stretch>
            <a:fillRect/>
          </a:stretch>
        </p:blipFill>
        <p:spPr>
          <a:xfrm>
            <a:off x="152400" y="3288465"/>
            <a:ext cx="8839201" cy="8804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46" name="Google Shape;146;p1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47" name="Google Shape;147;p19"/>
          <p:cNvSpPr txBox="1"/>
          <p:nvPr>
            <p:ph idx="4294967295" type="subTitle"/>
          </p:nvPr>
        </p:nvSpPr>
        <p:spPr>
          <a:xfrm>
            <a:off x="220025" y="724000"/>
            <a:ext cx="8321100" cy="10212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Here’s the other examples :</a:t>
            </a:r>
            <a:endParaRPr sz="2300">
              <a:solidFill>
                <a:srgbClr val="434343"/>
              </a:solidFill>
              <a:latin typeface="Montserrat Light"/>
              <a:ea typeface="Montserrat Light"/>
              <a:cs typeface="Montserrat Light"/>
              <a:sym typeface="Montserrat Light"/>
            </a:endParaRPr>
          </a:p>
        </p:txBody>
      </p:sp>
      <p:pic>
        <p:nvPicPr>
          <p:cNvPr id="148" name="Google Shape;148;p19"/>
          <p:cNvPicPr preferRelativeResize="0"/>
          <p:nvPr/>
        </p:nvPicPr>
        <p:blipFill>
          <a:blip r:embed="rId3">
            <a:alphaModFix/>
          </a:blip>
          <a:stretch>
            <a:fillRect/>
          </a:stretch>
        </p:blipFill>
        <p:spPr>
          <a:xfrm>
            <a:off x="152400" y="1669000"/>
            <a:ext cx="8839201" cy="875912"/>
          </a:xfrm>
          <a:prstGeom prst="rect">
            <a:avLst/>
          </a:prstGeom>
          <a:noFill/>
          <a:ln>
            <a:noFill/>
          </a:ln>
        </p:spPr>
      </p:pic>
      <p:pic>
        <p:nvPicPr>
          <p:cNvPr id="149" name="Google Shape;149;p19"/>
          <p:cNvPicPr preferRelativeResize="0"/>
          <p:nvPr/>
        </p:nvPicPr>
        <p:blipFill>
          <a:blip r:embed="rId4">
            <a:alphaModFix/>
          </a:blip>
          <a:stretch>
            <a:fillRect/>
          </a:stretch>
        </p:blipFill>
        <p:spPr>
          <a:xfrm>
            <a:off x="152400" y="2697312"/>
            <a:ext cx="8839200" cy="514953"/>
          </a:xfrm>
          <a:prstGeom prst="rect">
            <a:avLst/>
          </a:prstGeom>
          <a:noFill/>
          <a:ln>
            <a:noFill/>
          </a:ln>
        </p:spPr>
      </p:pic>
      <p:pic>
        <p:nvPicPr>
          <p:cNvPr id="150" name="Google Shape;150;p19"/>
          <p:cNvPicPr preferRelativeResize="0"/>
          <p:nvPr/>
        </p:nvPicPr>
        <p:blipFill>
          <a:blip r:embed="rId5">
            <a:alphaModFix/>
          </a:blip>
          <a:stretch>
            <a:fillRect/>
          </a:stretch>
        </p:blipFill>
        <p:spPr>
          <a:xfrm>
            <a:off x="152400" y="3288465"/>
            <a:ext cx="8839201" cy="880418"/>
          </a:xfrm>
          <a:prstGeom prst="rect">
            <a:avLst/>
          </a:prstGeom>
          <a:noFill/>
          <a:ln>
            <a:noFill/>
          </a:ln>
        </p:spPr>
      </p:pic>
      <p:pic>
        <p:nvPicPr>
          <p:cNvPr id="151" name="Google Shape;151;p19"/>
          <p:cNvPicPr preferRelativeResize="0"/>
          <p:nvPr/>
        </p:nvPicPr>
        <p:blipFill>
          <a:blip r:embed="rId6">
            <a:alphaModFix/>
          </a:blip>
          <a:stretch>
            <a:fillRect/>
          </a:stretch>
        </p:blipFill>
        <p:spPr>
          <a:xfrm>
            <a:off x="152400" y="4303100"/>
            <a:ext cx="8839200" cy="5099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57" name="Google Shape;157;p2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58" name="Google Shape;158;p20"/>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87350" lvl="0" marL="457200" rtl="0" algn="just">
              <a:spcBef>
                <a:spcPts val="600"/>
              </a:spcBef>
              <a:spcAft>
                <a:spcPts val="0"/>
              </a:spcAft>
              <a:buClr>
                <a:srgbClr val="741B47"/>
              </a:buClr>
              <a:buSzPts val="2500"/>
              <a:buFont typeface="Montserrat Light"/>
              <a:buChar char="▸"/>
            </a:pPr>
            <a:r>
              <a:rPr lang="tr-TR" sz="2500">
                <a:solidFill>
                  <a:srgbClr val="434343"/>
                </a:solidFill>
                <a:latin typeface="Montserrat Light"/>
                <a:ea typeface="Montserrat Light"/>
                <a:cs typeface="Montserrat Light"/>
                <a:sym typeface="Montserrat Light"/>
              </a:rPr>
              <a:t>An asterisk </a:t>
            </a:r>
            <a:r>
              <a:rPr lang="tr-TR" sz="2500">
                <a:solidFill>
                  <a:srgbClr val="434343"/>
                </a:solidFill>
                <a:latin typeface="Arial"/>
                <a:ea typeface="Arial"/>
                <a:cs typeface="Arial"/>
                <a:sym typeface="Arial"/>
              </a:rPr>
              <a:t>👉🏻 </a:t>
            </a:r>
            <a:r>
              <a:rPr lang="tr-TR" sz="2500">
                <a:solidFill>
                  <a:srgbClr val="434343"/>
                </a:solidFill>
                <a:highlight>
                  <a:srgbClr val="EFEFEF"/>
                </a:highlight>
                <a:latin typeface="Arial"/>
                <a:ea typeface="Arial"/>
                <a:cs typeface="Arial"/>
                <a:sym typeface="Arial"/>
              </a:rPr>
              <a:t>*</a:t>
            </a:r>
            <a:r>
              <a:rPr lang="tr-TR" sz="2500">
                <a:solidFill>
                  <a:srgbClr val="434343"/>
                </a:solidFill>
                <a:latin typeface="Montserrat Light"/>
                <a:ea typeface="Montserrat Light"/>
                <a:cs typeface="Montserrat Light"/>
                <a:sym typeface="Montserrat Light"/>
              </a:rPr>
              <a:t> separates the elements of the iterables.</a:t>
            </a:r>
            <a:endParaRPr sz="25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Let’s take a look at an example of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 with starred </a:t>
            </a:r>
            <a:r>
              <a:rPr lang="tr-TR" sz="2300">
                <a:solidFill>
                  <a:srgbClr val="434343"/>
                </a:solidFill>
                <a:latin typeface="Montserrat Light"/>
                <a:ea typeface="Montserrat Light"/>
                <a:cs typeface="Montserrat Light"/>
                <a:sym typeface="Montserrat Light"/>
              </a:rPr>
              <a:t>👉🏻 </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expression :</a:t>
            </a:r>
            <a:endParaRPr sz="2300">
              <a:solidFill>
                <a:srgbClr val="434343"/>
              </a:solidFill>
              <a:latin typeface="Montserrat Light"/>
              <a:ea typeface="Montserrat Light"/>
              <a:cs typeface="Montserrat Light"/>
              <a:sym typeface="Montserrat Light"/>
            </a:endParaRPr>
          </a:p>
        </p:txBody>
      </p:sp>
      <p:pic>
        <p:nvPicPr>
          <p:cNvPr id="159" name="Google Shape;159;p20"/>
          <p:cNvPicPr preferRelativeResize="0"/>
          <p:nvPr/>
        </p:nvPicPr>
        <p:blipFill>
          <a:blip r:embed="rId3">
            <a:alphaModFix/>
          </a:blip>
          <a:stretch>
            <a:fillRect/>
          </a:stretch>
        </p:blipFill>
        <p:spPr>
          <a:xfrm>
            <a:off x="152400" y="2578300"/>
            <a:ext cx="8839200" cy="869921"/>
          </a:xfrm>
          <a:prstGeom prst="rect">
            <a:avLst/>
          </a:prstGeom>
          <a:noFill/>
          <a:ln>
            <a:noFill/>
          </a:ln>
        </p:spPr>
      </p:pic>
      <p:sp>
        <p:nvSpPr>
          <p:cNvPr id="160" name="Google Shape;160;p20">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4798975" y="329317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67" name="Google Shape;167;p2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68" name="Google Shape;168;p21"/>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Let’s take a look at an example of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 with starred 👉🏻 </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expression :</a:t>
            </a:r>
            <a:endParaRPr sz="2300">
              <a:solidFill>
                <a:srgbClr val="434343"/>
              </a:solidFill>
              <a:latin typeface="Montserrat Light"/>
              <a:ea typeface="Montserrat Light"/>
              <a:cs typeface="Montserrat Light"/>
              <a:sym typeface="Montserrat Light"/>
            </a:endParaRPr>
          </a:p>
        </p:txBody>
      </p:sp>
      <p:pic>
        <p:nvPicPr>
          <p:cNvPr id="169" name="Google Shape;169;p21"/>
          <p:cNvPicPr preferRelativeResize="0"/>
          <p:nvPr/>
        </p:nvPicPr>
        <p:blipFill>
          <a:blip r:embed="rId3">
            <a:alphaModFix/>
          </a:blip>
          <a:stretch>
            <a:fillRect/>
          </a:stretch>
        </p:blipFill>
        <p:spPr>
          <a:xfrm>
            <a:off x="152400" y="2578300"/>
            <a:ext cx="8839200" cy="869921"/>
          </a:xfrm>
          <a:prstGeom prst="rect">
            <a:avLst/>
          </a:prstGeom>
          <a:noFill/>
          <a:ln>
            <a:noFill/>
          </a:ln>
        </p:spPr>
      </p:pic>
      <p:pic>
        <p:nvPicPr>
          <p:cNvPr id="170" name="Google Shape;170;p21"/>
          <p:cNvPicPr preferRelativeResize="0"/>
          <p:nvPr/>
        </p:nvPicPr>
        <p:blipFill>
          <a:blip r:embed="rId4">
            <a:alphaModFix/>
          </a:blip>
          <a:stretch>
            <a:fillRect/>
          </a:stretch>
        </p:blipFill>
        <p:spPr>
          <a:xfrm>
            <a:off x="152400" y="3600621"/>
            <a:ext cx="8839202" cy="684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76" name="Google Shape;176;p2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77" name="Google Shape;177;p22"/>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Here’s another example of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 with starred 👉🏻 </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expression :</a:t>
            </a:r>
            <a:endParaRPr sz="2300">
              <a:solidFill>
                <a:srgbClr val="434343"/>
              </a:solidFill>
              <a:latin typeface="Montserrat Light"/>
              <a:ea typeface="Montserrat Light"/>
              <a:cs typeface="Montserrat Light"/>
              <a:sym typeface="Montserrat Light"/>
            </a:endParaRPr>
          </a:p>
        </p:txBody>
      </p:sp>
      <p:pic>
        <p:nvPicPr>
          <p:cNvPr id="178" name="Google Shape;178;p22"/>
          <p:cNvPicPr preferRelativeResize="0"/>
          <p:nvPr/>
        </p:nvPicPr>
        <p:blipFill>
          <a:blip r:embed="rId3">
            <a:alphaModFix/>
          </a:blip>
          <a:stretch>
            <a:fillRect/>
          </a:stretch>
        </p:blipFill>
        <p:spPr>
          <a:xfrm>
            <a:off x="152400" y="2273500"/>
            <a:ext cx="8839201" cy="520247"/>
          </a:xfrm>
          <a:prstGeom prst="rect">
            <a:avLst/>
          </a:prstGeom>
          <a:noFill/>
          <a:ln>
            <a:noFill/>
          </a:ln>
        </p:spPr>
      </p:pic>
      <p:sp>
        <p:nvSpPr>
          <p:cNvPr id="179" name="Google Shape;179;p22">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4665625" y="245497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86" name="Google Shape;186;p2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87" name="Google Shape;187;p23"/>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Here’s another example of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 with starred 👉🏻 </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expression :</a:t>
            </a:r>
            <a:endParaRPr sz="2300">
              <a:solidFill>
                <a:srgbClr val="434343"/>
              </a:solidFill>
              <a:latin typeface="Montserrat Light"/>
              <a:ea typeface="Montserrat Light"/>
              <a:cs typeface="Montserrat Light"/>
              <a:sym typeface="Montserrat Light"/>
            </a:endParaRPr>
          </a:p>
        </p:txBody>
      </p:sp>
      <p:pic>
        <p:nvPicPr>
          <p:cNvPr id="188" name="Google Shape;188;p23"/>
          <p:cNvPicPr preferRelativeResize="0"/>
          <p:nvPr/>
        </p:nvPicPr>
        <p:blipFill>
          <a:blip r:embed="rId3">
            <a:alphaModFix/>
          </a:blip>
          <a:stretch>
            <a:fillRect/>
          </a:stretch>
        </p:blipFill>
        <p:spPr>
          <a:xfrm>
            <a:off x="152400" y="2273500"/>
            <a:ext cx="8839201" cy="520247"/>
          </a:xfrm>
          <a:prstGeom prst="rect">
            <a:avLst/>
          </a:prstGeom>
          <a:noFill/>
          <a:ln>
            <a:noFill/>
          </a:ln>
        </p:spPr>
      </p:pic>
      <p:pic>
        <p:nvPicPr>
          <p:cNvPr id="189" name="Google Shape;189;p23"/>
          <p:cNvPicPr preferRelativeResize="0"/>
          <p:nvPr/>
        </p:nvPicPr>
        <p:blipFill>
          <a:blip r:embed="rId4">
            <a:alphaModFix/>
          </a:blip>
          <a:stretch>
            <a:fillRect/>
          </a:stretch>
        </p:blipFill>
        <p:spPr>
          <a:xfrm>
            <a:off x="152400" y="2946147"/>
            <a:ext cx="8839202" cy="5196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95" name="Google Shape;195;p2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96" name="Google Shape;196;p24"/>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Starred 👉🏻 </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expression can also be used to </a:t>
            </a:r>
            <a:r>
              <a:rPr lang="tr-TR" sz="2300">
                <a:solidFill>
                  <a:srgbClr val="434343"/>
                </a:solidFill>
                <a:latin typeface="Montserrat Light"/>
                <a:ea typeface="Montserrat Light"/>
                <a:cs typeface="Montserrat Light"/>
                <a:sym typeface="Montserrat Light"/>
              </a:rPr>
              <a:t>separate</a:t>
            </a:r>
            <a:r>
              <a:rPr lang="tr-TR" sz="2300">
                <a:solidFill>
                  <a:srgbClr val="434343"/>
                </a:solidFill>
                <a:latin typeface="Montserrat Light"/>
                <a:ea typeface="Montserrat Light"/>
                <a:cs typeface="Montserrat Light"/>
                <a:sym typeface="Montserrat Light"/>
              </a:rPr>
              <a:t> the other </a:t>
            </a:r>
            <a:r>
              <a:rPr lang="tr-TR" sz="2300">
                <a:solidFill>
                  <a:srgbClr val="434343"/>
                </a:solidFill>
                <a:latin typeface="Montserrat"/>
                <a:ea typeface="Montserrat"/>
                <a:cs typeface="Montserrat"/>
                <a:sym typeface="Montserrat"/>
              </a:rPr>
              <a:t>iterable</a:t>
            </a:r>
            <a:r>
              <a:rPr lang="tr-TR" sz="2300">
                <a:solidFill>
                  <a:srgbClr val="434343"/>
                </a:solidFill>
                <a:latin typeface="Montserrat Light"/>
                <a:ea typeface="Montserrat Light"/>
                <a:cs typeface="Montserrat Light"/>
                <a:sym typeface="Montserrat Light"/>
              </a:rPr>
              <a:t> objects. Such as </a:t>
            </a:r>
            <a:r>
              <a:rPr lang="tr-TR" sz="2300">
                <a:solidFill>
                  <a:srgbClr val="434343"/>
                </a:solidFill>
                <a:highlight>
                  <a:srgbClr val="EFEFEF"/>
                </a:highlight>
                <a:latin typeface="Consolas"/>
                <a:ea typeface="Consolas"/>
                <a:cs typeface="Consolas"/>
                <a:sym typeface="Consolas"/>
              </a:rPr>
              <a:t>str</a:t>
            </a:r>
            <a:r>
              <a:rPr lang="tr-TR" sz="2300">
                <a:solidFill>
                  <a:srgbClr val="434343"/>
                </a:solidFill>
                <a:latin typeface="Montserrat Light"/>
                <a:ea typeface="Montserrat Light"/>
                <a:cs typeface="Montserrat Light"/>
                <a:sym typeface="Montserrat Light"/>
              </a:rPr>
              <a:t> :</a:t>
            </a:r>
            <a:endParaRPr sz="2300">
              <a:solidFill>
                <a:srgbClr val="434343"/>
              </a:solidFill>
              <a:latin typeface="Montserrat Light"/>
              <a:ea typeface="Montserrat Light"/>
              <a:cs typeface="Montserrat Light"/>
              <a:sym typeface="Montserrat Light"/>
            </a:endParaRPr>
          </a:p>
        </p:txBody>
      </p:sp>
      <p:pic>
        <p:nvPicPr>
          <p:cNvPr id="197" name="Google Shape;197;p24"/>
          <p:cNvPicPr preferRelativeResize="0"/>
          <p:nvPr/>
        </p:nvPicPr>
        <p:blipFill>
          <a:blip r:embed="rId3">
            <a:alphaModFix/>
          </a:blip>
          <a:stretch>
            <a:fillRect/>
          </a:stretch>
        </p:blipFill>
        <p:spPr>
          <a:xfrm>
            <a:off x="152400" y="2349700"/>
            <a:ext cx="8839200" cy="5049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03" name="Google Shape;203;p2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204" name="Google Shape;204;p25"/>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Starred 👉🏻 </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expression can also be used to separate the other </a:t>
            </a:r>
            <a:r>
              <a:rPr lang="tr-TR" sz="2300">
                <a:solidFill>
                  <a:srgbClr val="434343"/>
                </a:solidFill>
                <a:latin typeface="Montserrat"/>
                <a:ea typeface="Montserrat"/>
                <a:cs typeface="Montserrat"/>
                <a:sym typeface="Montserrat"/>
              </a:rPr>
              <a:t>iterable</a:t>
            </a:r>
            <a:r>
              <a:rPr lang="tr-TR" sz="2300">
                <a:solidFill>
                  <a:srgbClr val="434343"/>
                </a:solidFill>
                <a:latin typeface="Montserrat Light"/>
                <a:ea typeface="Montserrat Light"/>
                <a:cs typeface="Montserrat Light"/>
                <a:sym typeface="Montserrat Light"/>
              </a:rPr>
              <a:t> objects. Such as </a:t>
            </a:r>
            <a:r>
              <a:rPr lang="tr-TR" sz="2300">
                <a:solidFill>
                  <a:srgbClr val="434343"/>
                </a:solidFill>
                <a:highlight>
                  <a:srgbClr val="EFEFEF"/>
                </a:highlight>
                <a:latin typeface="Consolas"/>
                <a:ea typeface="Consolas"/>
                <a:cs typeface="Consolas"/>
                <a:sym typeface="Consolas"/>
              </a:rPr>
              <a:t>str</a:t>
            </a:r>
            <a:r>
              <a:rPr lang="tr-TR" sz="2300">
                <a:solidFill>
                  <a:srgbClr val="434343"/>
                </a:solidFill>
                <a:latin typeface="Montserrat Light"/>
                <a:ea typeface="Montserrat Light"/>
                <a:cs typeface="Montserrat Light"/>
                <a:sym typeface="Montserrat Light"/>
              </a:rPr>
              <a:t> :</a:t>
            </a:r>
            <a:endParaRPr sz="2300">
              <a:solidFill>
                <a:srgbClr val="434343"/>
              </a:solidFill>
              <a:latin typeface="Montserrat Light"/>
              <a:ea typeface="Montserrat Light"/>
              <a:cs typeface="Montserrat Light"/>
              <a:sym typeface="Montserrat Light"/>
            </a:endParaRPr>
          </a:p>
        </p:txBody>
      </p:sp>
      <p:pic>
        <p:nvPicPr>
          <p:cNvPr id="205" name="Google Shape;205;p25"/>
          <p:cNvPicPr preferRelativeResize="0"/>
          <p:nvPr/>
        </p:nvPicPr>
        <p:blipFill>
          <a:blip r:embed="rId3">
            <a:alphaModFix/>
          </a:blip>
          <a:stretch>
            <a:fillRect/>
          </a:stretch>
        </p:blipFill>
        <p:spPr>
          <a:xfrm>
            <a:off x="152400" y="2349700"/>
            <a:ext cx="8839200" cy="504954"/>
          </a:xfrm>
          <a:prstGeom prst="rect">
            <a:avLst/>
          </a:prstGeom>
          <a:noFill/>
          <a:ln>
            <a:noFill/>
          </a:ln>
        </p:spPr>
      </p:pic>
      <p:pic>
        <p:nvPicPr>
          <p:cNvPr id="206" name="Google Shape;206;p25"/>
          <p:cNvPicPr preferRelativeResize="0"/>
          <p:nvPr/>
        </p:nvPicPr>
        <p:blipFill>
          <a:blip r:embed="rId4">
            <a:alphaModFix/>
          </a:blip>
          <a:stretch>
            <a:fillRect/>
          </a:stretch>
        </p:blipFill>
        <p:spPr>
          <a:xfrm>
            <a:off x="152400" y="3007054"/>
            <a:ext cx="8839201" cy="52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12" name="Google Shape;212;p2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213" name="Google Shape;213;p26"/>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You can create reverse sequence numbers using a negative </a:t>
            </a:r>
            <a:r>
              <a:rPr lang="tr-TR" sz="2300">
                <a:solidFill>
                  <a:srgbClr val="434343"/>
                </a:solidFill>
                <a:highlight>
                  <a:srgbClr val="EFEFEF"/>
                </a:highlight>
                <a:latin typeface="Consolas"/>
                <a:ea typeface="Consolas"/>
                <a:cs typeface="Consolas"/>
                <a:sym typeface="Consolas"/>
              </a:rPr>
              <a:t>step</a:t>
            </a:r>
            <a:r>
              <a:rPr lang="tr-TR" sz="2300">
                <a:solidFill>
                  <a:srgbClr val="434343"/>
                </a:solidFill>
                <a:latin typeface="Montserrat Light"/>
                <a:ea typeface="Montserrat Light"/>
                <a:cs typeface="Montserrat Light"/>
                <a:sym typeface="Montserrat Light"/>
              </a:rPr>
              <a:t>.</a:t>
            </a:r>
            <a:endParaRPr sz="2300">
              <a:solidFill>
                <a:srgbClr val="434343"/>
              </a:solidFill>
              <a:latin typeface="Montserrat Light"/>
              <a:ea typeface="Montserrat Light"/>
              <a:cs typeface="Montserrat Light"/>
              <a:sym typeface="Montserrat Light"/>
            </a:endParaRPr>
          </a:p>
        </p:txBody>
      </p:sp>
      <p:pic>
        <p:nvPicPr>
          <p:cNvPr id="214" name="Google Shape;214;p26"/>
          <p:cNvPicPr preferRelativeResize="0"/>
          <p:nvPr/>
        </p:nvPicPr>
        <p:blipFill>
          <a:blip r:embed="rId3">
            <a:alphaModFix/>
          </a:blip>
          <a:stretch>
            <a:fillRect/>
          </a:stretch>
        </p:blipFill>
        <p:spPr>
          <a:xfrm>
            <a:off x="152400" y="2273500"/>
            <a:ext cx="8839204" cy="515829"/>
          </a:xfrm>
          <a:prstGeom prst="rect">
            <a:avLst/>
          </a:prstGeom>
          <a:noFill/>
          <a:ln>
            <a:noFill/>
          </a:ln>
        </p:spPr>
      </p:pic>
      <p:sp>
        <p:nvSpPr>
          <p:cNvPr id="215" name="Google Shape;215;p26">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nvSpPr>
        <p:spPr>
          <a:xfrm>
            <a:off x="4665625" y="245497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7" name="Google Shape;57;p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a:t>
            </a:r>
            <a:r>
              <a:rPr lang="tr-TR" sz="4000">
                <a:solidFill>
                  <a:srgbClr val="741B47"/>
                </a:solidFill>
                <a:latin typeface="Raleway Medium"/>
                <a:ea typeface="Raleway Medium"/>
                <a:cs typeface="Raleway Medium"/>
                <a:sym typeface="Raleway Medium"/>
              </a:rPr>
              <a:t>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a:t>
            </a:r>
            <a:r>
              <a:rPr lang="tr-TR" sz="4000">
                <a:solidFill>
                  <a:srgbClr val="741B47"/>
                </a:solidFill>
                <a:latin typeface="Raleway Medium"/>
                <a:ea typeface="Raleway Medium"/>
                <a:cs typeface="Raleway Medium"/>
                <a:sym typeface="Raleway Medium"/>
              </a:rPr>
              <a:t>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58" name="Google Shape;58;p9"/>
          <p:cNvSpPr txBox="1"/>
          <p:nvPr>
            <p:ph idx="4294967295" type="subTitle"/>
          </p:nvPr>
        </p:nvSpPr>
        <p:spPr>
          <a:xfrm>
            <a:off x="220025" y="647800"/>
            <a:ext cx="8321100" cy="1915200"/>
          </a:xfrm>
          <a:prstGeom prst="rect">
            <a:avLst/>
          </a:prstGeom>
          <a:noFill/>
          <a:ln>
            <a:noFill/>
          </a:ln>
        </p:spPr>
        <p:txBody>
          <a:bodyPr anchorCtr="0" anchor="t" bIns="0" lIns="0" spcFirstLastPara="1" rIns="0" wrap="square" tIns="0">
            <a:noAutofit/>
          </a:bodyPr>
          <a:lstStyle/>
          <a:p>
            <a:pPr indent="-361950" lvl="0" marL="457200" marR="0" rtl="0" algn="just">
              <a:lnSpc>
                <a:spcPct val="110000"/>
              </a:lnSpc>
              <a:spcBef>
                <a:spcPts val="600"/>
              </a:spcBef>
              <a:spcAft>
                <a:spcPts val="0"/>
              </a:spcAft>
              <a:buClr>
                <a:srgbClr val="741B47"/>
              </a:buClr>
              <a:buSzPts val="2100"/>
              <a:buFont typeface="Montserrat Light"/>
              <a:buChar char="▸"/>
            </a:pPr>
            <a:r>
              <a:rPr lang="tr-TR" sz="2100">
                <a:solidFill>
                  <a:srgbClr val="434343"/>
                </a:solidFill>
                <a:latin typeface="Montserrat Light"/>
                <a:ea typeface="Montserrat Light"/>
                <a:cs typeface="Montserrat Light"/>
                <a:sym typeface="Montserrat Light"/>
              </a:rPr>
              <a:t>I</a:t>
            </a:r>
            <a:r>
              <a:rPr lang="tr-TR" sz="2100">
                <a:solidFill>
                  <a:srgbClr val="434343"/>
                </a:solidFill>
                <a:latin typeface="Montserrat Light"/>
                <a:ea typeface="Montserrat Light"/>
                <a:cs typeface="Montserrat Light"/>
                <a:sym typeface="Montserrat Light"/>
              </a:rPr>
              <a:t>n the following example, you'll get a </a:t>
            </a:r>
            <a:r>
              <a:rPr lang="tr-TR" sz="2100">
                <a:solidFill>
                  <a:srgbClr val="434343"/>
                </a:solidFill>
                <a:latin typeface="Montserrat Medium"/>
                <a:ea typeface="Montserrat Medium"/>
                <a:cs typeface="Montserrat Medium"/>
                <a:sym typeface="Montserrat Medium"/>
              </a:rPr>
              <a:t>number</a:t>
            </a:r>
            <a:r>
              <a:rPr lang="tr-TR" sz="2100">
                <a:solidFill>
                  <a:srgbClr val="434343"/>
                </a:solidFill>
                <a:latin typeface="Montserrat Light"/>
                <a:ea typeface="Montserrat Light"/>
                <a:cs typeface="Montserrat Light"/>
                <a:sym typeface="Montserrat Light"/>
              </a:rPr>
              <a:t> from the user and </a:t>
            </a:r>
            <a:r>
              <a:rPr i="1" lang="tr-TR" sz="2100">
                <a:solidFill>
                  <a:srgbClr val="434343"/>
                </a:solidFill>
                <a:latin typeface="Montserrat Light"/>
                <a:ea typeface="Montserrat Light"/>
                <a:cs typeface="Montserrat Light"/>
                <a:sym typeface="Montserrat Light"/>
              </a:rPr>
              <a:t>print</a:t>
            </a:r>
            <a:r>
              <a:rPr lang="tr-TR" sz="2100">
                <a:solidFill>
                  <a:srgbClr val="434343"/>
                </a:solidFill>
                <a:latin typeface="Montserrat Light"/>
                <a:ea typeface="Montserrat Light"/>
                <a:cs typeface="Montserrat Light"/>
                <a:sym typeface="Montserrat Light"/>
              </a:rPr>
              <a:t> </a:t>
            </a:r>
            <a:r>
              <a:rPr lang="tr-TR" sz="2100">
                <a:solidFill>
                  <a:srgbClr val="434343"/>
                </a:solidFill>
                <a:latin typeface="Montserrat Medium"/>
                <a:ea typeface="Montserrat Medium"/>
                <a:cs typeface="Montserrat Medium"/>
                <a:sym typeface="Montserrat Medium"/>
              </a:rPr>
              <a:t>a sentence</a:t>
            </a:r>
            <a:r>
              <a:rPr lang="tr-TR" sz="2100">
                <a:solidFill>
                  <a:srgbClr val="434343"/>
                </a:solidFill>
                <a:latin typeface="Montserrat Light"/>
                <a:ea typeface="Montserrat Light"/>
                <a:cs typeface="Montserrat Light"/>
                <a:sym typeface="Montserrat Light"/>
              </a:rPr>
              <a:t> the </a:t>
            </a:r>
            <a:r>
              <a:rPr i="1" lang="tr-TR" sz="2100">
                <a:solidFill>
                  <a:srgbClr val="434343"/>
                </a:solidFill>
                <a:latin typeface="Montserrat Light"/>
                <a:ea typeface="Montserrat Light"/>
                <a:cs typeface="Montserrat Light"/>
                <a:sym typeface="Montserrat Light"/>
              </a:rPr>
              <a:t>number of times</a:t>
            </a:r>
            <a:r>
              <a:rPr lang="tr-TR" sz="2100">
                <a:solidFill>
                  <a:srgbClr val="434343"/>
                </a:solidFill>
                <a:latin typeface="Montserrat Light"/>
                <a:ea typeface="Montserrat Light"/>
                <a:cs typeface="Montserrat Light"/>
                <a:sym typeface="Montserrat Light"/>
              </a:rPr>
              <a:t> we take from the user :</a:t>
            </a:r>
            <a:endParaRPr sz="2100">
              <a:solidFill>
                <a:srgbClr val="434343"/>
              </a:solidFill>
              <a:latin typeface="Montserrat Light"/>
              <a:ea typeface="Montserrat Light"/>
              <a:cs typeface="Montserrat Light"/>
              <a:sym typeface="Montserrat Light"/>
            </a:endParaRPr>
          </a:p>
        </p:txBody>
      </p:sp>
      <p:pic>
        <p:nvPicPr>
          <p:cNvPr id="59" name="Google Shape;59;p9"/>
          <p:cNvPicPr preferRelativeResize="0"/>
          <p:nvPr/>
        </p:nvPicPr>
        <p:blipFill>
          <a:blip r:embed="rId3">
            <a:alphaModFix/>
          </a:blip>
          <a:stretch>
            <a:fillRect/>
          </a:stretch>
        </p:blipFill>
        <p:spPr>
          <a:xfrm>
            <a:off x="152400" y="2548600"/>
            <a:ext cx="8839199" cy="10488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22" name="Google Shape;222;p2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223" name="Google Shape;223;p27"/>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You can create reverse sequence numbers using a negative </a:t>
            </a:r>
            <a:r>
              <a:rPr lang="tr-TR" sz="2300">
                <a:solidFill>
                  <a:srgbClr val="434343"/>
                </a:solidFill>
                <a:highlight>
                  <a:srgbClr val="EFEFEF"/>
                </a:highlight>
                <a:latin typeface="Consolas"/>
                <a:ea typeface="Consolas"/>
                <a:cs typeface="Consolas"/>
                <a:sym typeface="Consolas"/>
              </a:rPr>
              <a:t>step</a:t>
            </a:r>
            <a:r>
              <a:rPr lang="tr-TR" sz="2300">
                <a:solidFill>
                  <a:srgbClr val="434343"/>
                </a:solidFill>
                <a:latin typeface="Montserrat Light"/>
                <a:ea typeface="Montserrat Light"/>
                <a:cs typeface="Montserrat Light"/>
                <a:sym typeface="Montserrat Light"/>
              </a:rPr>
              <a:t>.</a:t>
            </a:r>
            <a:endParaRPr sz="2300">
              <a:solidFill>
                <a:srgbClr val="434343"/>
              </a:solidFill>
              <a:latin typeface="Montserrat Light"/>
              <a:ea typeface="Montserrat Light"/>
              <a:cs typeface="Montserrat Light"/>
              <a:sym typeface="Montserrat Light"/>
            </a:endParaRPr>
          </a:p>
        </p:txBody>
      </p:sp>
      <p:pic>
        <p:nvPicPr>
          <p:cNvPr id="224" name="Google Shape;224;p27"/>
          <p:cNvPicPr preferRelativeResize="0"/>
          <p:nvPr/>
        </p:nvPicPr>
        <p:blipFill>
          <a:blip r:embed="rId3">
            <a:alphaModFix/>
          </a:blip>
          <a:stretch>
            <a:fillRect/>
          </a:stretch>
        </p:blipFill>
        <p:spPr>
          <a:xfrm>
            <a:off x="152400" y="2273500"/>
            <a:ext cx="8839204" cy="515829"/>
          </a:xfrm>
          <a:prstGeom prst="rect">
            <a:avLst/>
          </a:prstGeom>
          <a:noFill/>
          <a:ln>
            <a:noFill/>
          </a:ln>
        </p:spPr>
      </p:pic>
      <p:pic>
        <p:nvPicPr>
          <p:cNvPr id="225" name="Google Shape;225;p27"/>
          <p:cNvPicPr preferRelativeResize="0"/>
          <p:nvPr/>
        </p:nvPicPr>
        <p:blipFill>
          <a:blip r:embed="rId4">
            <a:alphaModFix/>
          </a:blip>
          <a:stretch>
            <a:fillRect/>
          </a:stretch>
        </p:blipFill>
        <p:spPr>
          <a:xfrm>
            <a:off x="152400" y="2941729"/>
            <a:ext cx="8839201" cy="5202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31" name="Google Shape;231;p2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232" name="Google Shape;232;p28"/>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87350" lvl="0" marL="457200" marR="0" rtl="0" algn="just">
              <a:lnSpc>
                <a:spcPct val="110000"/>
              </a:lnSpc>
              <a:spcBef>
                <a:spcPts val="600"/>
              </a:spcBef>
              <a:spcAft>
                <a:spcPts val="0"/>
              </a:spcAft>
              <a:buClr>
                <a:srgbClr val="741B47"/>
              </a:buClr>
              <a:buSzPts val="2500"/>
              <a:buFont typeface="Montserrat Light"/>
              <a:buChar char="▸"/>
            </a:pPr>
            <a:r>
              <a:rPr lang="tr-TR" sz="2500">
                <a:solidFill>
                  <a:srgbClr val="434343"/>
                </a:solidFill>
                <a:latin typeface="Montserrat Light"/>
                <a:ea typeface="Montserrat Light"/>
                <a:cs typeface="Montserrat Light"/>
                <a:sym typeface="Montserrat Light"/>
              </a:rPr>
              <a:t>Multiple variables in </a:t>
            </a:r>
            <a:r>
              <a:rPr lang="tr-TR" sz="2500">
                <a:solidFill>
                  <a:srgbClr val="434343"/>
                </a:solidFill>
                <a:highlight>
                  <a:srgbClr val="EFEFEF"/>
                </a:highlight>
                <a:latin typeface="Consolas"/>
                <a:ea typeface="Consolas"/>
                <a:cs typeface="Consolas"/>
                <a:sym typeface="Consolas"/>
              </a:rPr>
              <a:t>for</a:t>
            </a:r>
            <a:r>
              <a:rPr lang="tr-TR" sz="2500">
                <a:solidFill>
                  <a:srgbClr val="434343"/>
                </a:solidFill>
                <a:latin typeface="Montserrat Light"/>
                <a:ea typeface="Montserrat Light"/>
                <a:cs typeface="Montserrat Light"/>
                <a:sym typeface="Montserrat Light"/>
              </a:rPr>
              <a:t> loop.</a:t>
            </a:r>
            <a:endParaRPr sz="2500">
              <a:solidFill>
                <a:srgbClr val="434343"/>
              </a:solidFill>
              <a:latin typeface="Montserrat Light"/>
              <a:ea typeface="Montserrat Light"/>
              <a:cs typeface="Montserrat Light"/>
              <a:sym typeface="Montserrat Light"/>
            </a:endParaRPr>
          </a:p>
          <a:p>
            <a:pPr indent="-368300" lvl="1" marL="9144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Examine this example carefully :</a:t>
            </a:r>
            <a:endParaRPr sz="2200">
              <a:solidFill>
                <a:srgbClr val="434343"/>
              </a:solidFill>
              <a:latin typeface="Montserrat Light"/>
              <a:ea typeface="Montserrat Light"/>
              <a:cs typeface="Montserrat Light"/>
              <a:sym typeface="Montserrat Light"/>
            </a:endParaRPr>
          </a:p>
        </p:txBody>
      </p:sp>
      <p:pic>
        <p:nvPicPr>
          <p:cNvPr id="233" name="Google Shape;233;p28"/>
          <p:cNvPicPr preferRelativeResize="0"/>
          <p:nvPr/>
        </p:nvPicPr>
        <p:blipFill>
          <a:blip r:embed="rId3">
            <a:alphaModFix/>
          </a:blip>
          <a:stretch>
            <a:fillRect/>
          </a:stretch>
        </p:blipFill>
        <p:spPr>
          <a:xfrm>
            <a:off x="152400" y="2273500"/>
            <a:ext cx="8839203" cy="1058707"/>
          </a:xfrm>
          <a:prstGeom prst="rect">
            <a:avLst/>
          </a:prstGeom>
          <a:noFill/>
          <a:ln>
            <a:noFill/>
          </a:ln>
        </p:spPr>
      </p:pic>
      <p:sp>
        <p:nvSpPr>
          <p:cNvPr id="234" name="Google Shape;234;p28"/>
          <p:cNvSpPr txBox="1"/>
          <p:nvPr/>
        </p:nvSpPr>
        <p:spPr>
          <a:xfrm>
            <a:off x="4768975" y="3166800"/>
            <a:ext cx="2498700" cy="829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Use your IDEs</a:t>
            </a:r>
            <a:endParaRPr b="0" i="0" sz="1500" u="none" cap="none" strike="noStrike">
              <a:solidFill>
                <a:srgbClr val="434343"/>
              </a:solidFill>
              <a:latin typeface="Arial"/>
              <a:ea typeface="Arial"/>
              <a:cs typeface="Arial"/>
              <a:sym typeface="Arial"/>
            </a:endParaRPr>
          </a:p>
        </p:txBody>
      </p:sp>
      <p:sp>
        <p:nvSpPr>
          <p:cNvPr id="235" name="Google Shape;235;p28"/>
          <p:cNvSpPr txBox="1"/>
          <p:nvPr/>
        </p:nvSpPr>
        <p:spPr>
          <a:xfrm>
            <a:off x="4468450" y="1716613"/>
            <a:ext cx="4399500" cy="499800"/>
          </a:xfrm>
          <a:prstGeom prst="rect">
            <a:avLst/>
          </a:prstGeom>
          <a:solidFill>
            <a:srgbClr val="EFEFEF"/>
          </a:solidFill>
          <a:ln>
            <a:noFill/>
          </a:ln>
          <a:effectLst>
            <a:outerShdw blurRad="57150" rotWithShape="0" algn="bl" dir="5400000" dist="57150">
              <a:srgbClr val="000000">
                <a:alpha val="49410"/>
              </a:srgbClr>
            </a:outerShdw>
          </a:effectLst>
        </p:spPr>
        <p:txBody>
          <a:bodyPr anchorCtr="0" anchor="ctr"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000">
                <a:solidFill>
                  <a:srgbClr val="FF00FF"/>
                </a:solidFill>
                <a:latin typeface="Consolas"/>
                <a:ea typeface="Consolas"/>
                <a:cs typeface="Consolas"/>
                <a:sym typeface="Consolas"/>
              </a:rPr>
              <a:t>zip</a:t>
            </a:r>
            <a:r>
              <a:rPr lang="tr-TR" sz="2000">
                <a:latin typeface="Consolas"/>
                <a:ea typeface="Consolas"/>
                <a:cs typeface="Consolas"/>
                <a:sym typeface="Consolas"/>
              </a:rPr>
              <a:t>(</a:t>
            </a:r>
            <a:r>
              <a:rPr i="1" lang="tr-TR" sz="2000">
                <a:latin typeface="Consolas"/>
                <a:ea typeface="Consolas"/>
                <a:cs typeface="Consolas"/>
                <a:sym typeface="Consolas"/>
              </a:rPr>
              <a:t>iterator1, iterator2, ...</a:t>
            </a:r>
            <a:r>
              <a:rPr lang="tr-TR" sz="2000">
                <a:latin typeface="Consolas"/>
                <a:ea typeface="Consolas"/>
                <a:cs typeface="Consolas"/>
                <a:sym typeface="Consolas"/>
              </a:rPr>
              <a:t>)</a:t>
            </a:r>
            <a:endParaRPr i="0" sz="2000" u="none" cap="none" strike="noStrike">
              <a:solidFill>
                <a:srgbClr val="434343"/>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41" name="Google Shape;241;p2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242" name="Google Shape;242;p29"/>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In some cases, you will need to set up the </a:t>
            </a:r>
            <a:r>
              <a:rPr lang="tr-TR" sz="2300">
                <a:solidFill>
                  <a:srgbClr val="0000FF"/>
                </a:solidFill>
                <a:highlight>
                  <a:srgbClr val="EFEFEF"/>
                </a:highlight>
                <a:latin typeface="Consolas"/>
                <a:ea typeface="Consolas"/>
                <a:cs typeface="Consolas"/>
                <a:sym typeface="Consolas"/>
              </a:rPr>
              <a:t>for</a:t>
            </a:r>
            <a:r>
              <a:rPr lang="tr-TR" sz="2300">
                <a:solidFill>
                  <a:srgbClr val="434343"/>
                </a:solidFill>
                <a:latin typeface="Montserrat Light"/>
                <a:ea typeface="Montserrat Light"/>
                <a:cs typeface="Montserrat Light"/>
                <a:sym typeface="Montserrat Light"/>
              </a:rPr>
              <a:t> loop with multiple variables and the iterables.</a:t>
            </a:r>
            <a:endParaRPr sz="2300">
              <a:solidFill>
                <a:srgbClr val="434343"/>
              </a:solidFill>
              <a:latin typeface="Montserrat Light"/>
              <a:ea typeface="Montserrat Light"/>
              <a:cs typeface="Montserrat Light"/>
              <a:sym typeface="Montserrat Light"/>
            </a:endParaRPr>
          </a:p>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Examine this example carefully :</a:t>
            </a:r>
            <a:endParaRPr sz="2300">
              <a:solidFill>
                <a:srgbClr val="434343"/>
              </a:solidFill>
              <a:latin typeface="Montserrat Light"/>
              <a:ea typeface="Montserrat Light"/>
              <a:cs typeface="Montserrat Light"/>
              <a:sym typeface="Montserrat Light"/>
            </a:endParaRPr>
          </a:p>
        </p:txBody>
      </p:sp>
      <p:pic>
        <p:nvPicPr>
          <p:cNvPr id="243" name="Google Shape;243;p29"/>
          <p:cNvPicPr preferRelativeResize="0"/>
          <p:nvPr/>
        </p:nvPicPr>
        <p:blipFill>
          <a:blip r:embed="rId3">
            <a:alphaModFix/>
          </a:blip>
          <a:stretch>
            <a:fillRect/>
          </a:stretch>
        </p:blipFill>
        <p:spPr>
          <a:xfrm>
            <a:off x="152400" y="2273500"/>
            <a:ext cx="8839203" cy="1058707"/>
          </a:xfrm>
          <a:prstGeom prst="rect">
            <a:avLst/>
          </a:prstGeom>
          <a:noFill/>
          <a:ln>
            <a:noFill/>
          </a:ln>
        </p:spPr>
      </p:pic>
      <p:pic>
        <p:nvPicPr>
          <p:cNvPr id="244" name="Google Shape;244;p29"/>
          <p:cNvPicPr preferRelativeResize="0"/>
          <p:nvPr/>
        </p:nvPicPr>
        <p:blipFill>
          <a:blip r:embed="rId4">
            <a:alphaModFix/>
          </a:blip>
          <a:stretch>
            <a:fillRect/>
          </a:stretch>
        </p:blipFill>
        <p:spPr>
          <a:xfrm>
            <a:off x="152400" y="3484598"/>
            <a:ext cx="8839200" cy="1224897"/>
          </a:xfrm>
          <a:prstGeom prst="rect">
            <a:avLst/>
          </a:prstGeom>
          <a:noFill/>
          <a:ln>
            <a:noFill/>
          </a:ln>
        </p:spPr>
      </p:pic>
      <p:pic>
        <p:nvPicPr>
          <p:cNvPr id="245" name="Google Shape;245;p29"/>
          <p:cNvPicPr preferRelativeResize="0"/>
          <p:nvPr/>
        </p:nvPicPr>
        <p:blipFill>
          <a:blip r:embed="rId5">
            <a:alphaModFix/>
          </a:blip>
          <a:stretch>
            <a:fillRect/>
          </a:stretch>
        </p:blipFill>
        <p:spPr>
          <a:xfrm>
            <a:off x="152400" y="722275"/>
            <a:ext cx="8730799" cy="1494600"/>
          </a:xfrm>
          <a:prstGeom prst="rect">
            <a:avLst/>
          </a:prstGeom>
          <a:noFill/>
          <a:ln cap="flat" cmpd="sng" w="19050">
            <a:solidFill>
              <a:srgbClr val="073763"/>
            </a:solidFill>
            <a:prstDash val="solid"/>
            <a:round/>
            <a:headEnd len="sm" w="sm" type="none"/>
            <a:tailEnd len="sm" w="sm" type="none"/>
          </a:ln>
          <a:effectLst>
            <a:outerShdw blurRad="57150" rotWithShape="0" algn="bl" dir="5400000" dist="19050">
              <a:srgbClr val="000000">
                <a:alpha val="50000"/>
              </a:srgbClr>
            </a:outerShdw>
          </a:effectLst>
        </p:spPr>
      </p:pic>
      <p:pic>
        <p:nvPicPr>
          <p:cNvPr id="246" name="Google Shape;246;p29"/>
          <p:cNvPicPr preferRelativeResize="0"/>
          <p:nvPr/>
        </p:nvPicPr>
        <p:blipFill>
          <a:blip r:embed="rId6">
            <a:alphaModFix/>
          </a:blip>
          <a:stretch>
            <a:fillRect/>
          </a:stretch>
        </p:blipFill>
        <p:spPr>
          <a:xfrm>
            <a:off x="5252003" y="32400"/>
            <a:ext cx="3222745"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252" name="Google Shape;252;p3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p:txBody>
      </p:sp>
      <p:sp>
        <p:nvSpPr>
          <p:cNvPr id="253" name="Google Shape;253;p30"/>
          <p:cNvSpPr txBox="1"/>
          <p:nvPr>
            <p:ph idx="4294967295" type="subTitle"/>
          </p:nvPr>
        </p:nvSpPr>
        <p:spPr>
          <a:xfrm>
            <a:off x="220025" y="800200"/>
            <a:ext cx="8764500" cy="20001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collect the odd and even numbers in two different </a:t>
            </a:r>
            <a:r>
              <a:rPr lang="tr-TR" sz="2200">
                <a:solidFill>
                  <a:srgbClr val="073763"/>
                </a:solidFill>
                <a:highlight>
                  <a:srgbClr val="EFEFEF"/>
                </a:highlight>
                <a:latin typeface="Consolas"/>
                <a:ea typeface="Consolas"/>
                <a:cs typeface="Consolas"/>
                <a:sym typeface="Consolas"/>
              </a:rPr>
              <a:t>list</a:t>
            </a:r>
            <a:r>
              <a:rPr lang="tr-TR" sz="2200">
                <a:solidFill>
                  <a:srgbClr val="073763"/>
                </a:solidFill>
                <a:latin typeface="Montserrat SemiBold"/>
                <a:ea typeface="Montserrat SemiBold"/>
                <a:cs typeface="Montserrat SemiBold"/>
                <a:sym typeface="Montserrat SemiBold"/>
              </a:rPr>
              <a:t>s.</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to choose and collect the </a:t>
            </a:r>
            <a:r>
              <a:rPr lang="tr-TR" sz="2200">
                <a:solidFill>
                  <a:srgbClr val="434343"/>
                </a:solidFill>
                <a:latin typeface="Montserrat"/>
                <a:ea typeface="Montserrat"/>
                <a:cs typeface="Montserrat"/>
                <a:sym typeface="Montserrat"/>
              </a:rPr>
              <a:t>even</a:t>
            </a:r>
            <a:r>
              <a:rPr lang="tr-TR" sz="2200">
                <a:solidFill>
                  <a:srgbClr val="434343"/>
                </a:solidFill>
                <a:latin typeface="Montserrat Light"/>
                <a:ea typeface="Montserrat Light"/>
                <a:cs typeface="Montserrat Light"/>
                <a:sym typeface="Montserrat Light"/>
              </a:rPr>
              <a:t> and </a:t>
            </a:r>
            <a:r>
              <a:rPr lang="tr-TR" sz="2200">
                <a:solidFill>
                  <a:srgbClr val="434343"/>
                </a:solidFill>
                <a:latin typeface="Montserrat"/>
                <a:ea typeface="Montserrat"/>
                <a:cs typeface="Montserrat"/>
                <a:sym typeface="Montserrat"/>
              </a:rPr>
              <a:t>odd</a:t>
            </a:r>
            <a:r>
              <a:rPr lang="tr-TR" sz="2200">
                <a:solidFill>
                  <a:srgbClr val="434343"/>
                </a:solidFill>
                <a:latin typeface="Montserrat Light"/>
                <a:ea typeface="Montserrat Light"/>
                <a:cs typeface="Montserrat Light"/>
                <a:sym typeface="Montserrat Light"/>
              </a:rPr>
              <a:t> numbers (1 to 10) in two different </a:t>
            </a:r>
            <a:r>
              <a:rPr lang="tr-TR" sz="2200">
                <a:solidFill>
                  <a:srgbClr val="434343"/>
                </a:solidFill>
                <a:highlight>
                  <a:srgbClr val="EFEFEF"/>
                </a:highlight>
                <a:latin typeface="Consolas"/>
                <a:ea typeface="Consolas"/>
                <a:cs typeface="Consolas"/>
                <a:sym typeface="Consolas"/>
              </a:rPr>
              <a:t>list</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Print the result such as :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254" name="Google Shape;254;p30">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txBox="1"/>
          <p:nvPr/>
        </p:nvSpPr>
        <p:spPr>
          <a:xfrm>
            <a:off x="652900" y="3110500"/>
            <a:ext cx="7665900" cy="762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evens</a:t>
            </a:r>
            <a:r>
              <a:rPr lang="tr-TR" sz="1800">
                <a:solidFill>
                  <a:srgbClr val="373A3C"/>
                </a:solidFill>
                <a:latin typeface="Consolas"/>
                <a:ea typeface="Consolas"/>
                <a:cs typeface="Consolas"/>
                <a:sym typeface="Consolas"/>
              </a:rPr>
              <a:t>: </a:t>
            </a:r>
            <a:r>
              <a:rPr lang="tr-TR" sz="1800">
                <a:solidFill>
                  <a:srgbClr val="434343"/>
                </a:solidFill>
                <a:latin typeface="Consolas"/>
                <a:ea typeface="Consolas"/>
                <a:cs typeface="Consolas"/>
                <a:sym typeface="Consolas"/>
              </a:rPr>
              <a:t>[0, 2, 4, 6, 8]</a:t>
            </a:r>
            <a:r>
              <a:rPr lang="tr-TR" sz="1800">
                <a:solidFill>
                  <a:srgbClr val="434343"/>
                </a:solidFill>
                <a:latin typeface="Consolas"/>
                <a:ea typeface="Consolas"/>
                <a:cs typeface="Consolas"/>
                <a:sym typeface="Consolas"/>
              </a:rPr>
              <a:t> </a:t>
            </a:r>
            <a:endParaRPr sz="18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434343"/>
                </a:solidFill>
                <a:latin typeface="Consolas"/>
                <a:ea typeface="Consolas"/>
                <a:cs typeface="Consolas"/>
                <a:sym typeface="Consolas"/>
              </a:rPr>
              <a:t>odds</a:t>
            </a:r>
            <a:r>
              <a:rPr lang="tr-TR" sz="1800">
                <a:solidFill>
                  <a:srgbClr val="434343"/>
                </a:solidFill>
                <a:latin typeface="Consolas"/>
                <a:ea typeface="Consolas"/>
                <a:cs typeface="Consolas"/>
                <a:sym typeface="Consolas"/>
              </a:rPr>
              <a:t> : [1, 3, 5, 7, 9]</a:t>
            </a:r>
            <a:endParaRPr sz="1800">
              <a:solidFill>
                <a:srgbClr val="434343"/>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261" name="Google Shape;261;p3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262" name="Google Shape;262;p31"/>
          <p:cNvSpPr txBox="1"/>
          <p:nvPr>
            <p:ph idx="4294967295" type="subTitle"/>
          </p:nvPr>
        </p:nvSpPr>
        <p:spPr>
          <a:xfrm>
            <a:off x="220025" y="647800"/>
            <a:ext cx="8321100" cy="5547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263" name="Google Shape;263;p31"/>
          <p:cNvPicPr preferRelativeResize="0"/>
          <p:nvPr/>
        </p:nvPicPr>
        <p:blipFill>
          <a:blip r:embed="rId3">
            <a:alphaModFix/>
          </a:blip>
          <a:stretch>
            <a:fillRect/>
          </a:stretch>
        </p:blipFill>
        <p:spPr>
          <a:xfrm>
            <a:off x="152400" y="1202500"/>
            <a:ext cx="8839196" cy="2632846"/>
          </a:xfrm>
          <a:prstGeom prst="rect">
            <a:avLst/>
          </a:prstGeom>
          <a:noFill/>
          <a:ln cap="flat" cmpd="sng" w="9525">
            <a:solidFill>
              <a:srgbClr val="1C4587"/>
            </a:solidFill>
            <a:prstDash val="solid"/>
            <a:round/>
            <a:headEnd len="sm" w="sm" type="none"/>
            <a:tailEnd len="sm" w="sm" type="none"/>
          </a:ln>
        </p:spPr>
      </p:pic>
      <p:pic>
        <p:nvPicPr>
          <p:cNvPr id="264" name="Google Shape;264;p31"/>
          <p:cNvPicPr preferRelativeResize="0"/>
          <p:nvPr/>
        </p:nvPicPr>
        <p:blipFill>
          <a:blip r:embed="rId4">
            <a:alphaModFix/>
          </a:blip>
          <a:stretch>
            <a:fillRect/>
          </a:stretch>
        </p:blipFill>
        <p:spPr>
          <a:xfrm>
            <a:off x="152400" y="3682512"/>
            <a:ext cx="8696323" cy="1522225"/>
          </a:xfrm>
          <a:prstGeom prst="rect">
            <a:avLst/>
          </a:prstGeom>
          <a:noFill/>
          <a:ln cap="flat" cmpd="sng" w="9525">
            <a:solidFill>
              <a:srgbClr val="66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270" name="Google Shape;270;p3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p:txBody>
      </p:sp>
      <p:sp>
        <p:nvSpPr>
          <p:cNvPr id="271" name="Google Shape;271;p32"/>
          <p:cNvSpPr txBox="1"/>
          <p:nvPr>
            <p:ph idx="4294967295" type="subTitle"/>
          </p:nvPr>
        </p:nvSpPr>
        <p:spPr>
          <a:xfrm>
            <a:off x="220025" y="800200"/>
            <a:ext cx="8764500" cy="20001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sum the amount of odd and even numbers in a </a:t>
            </a:r>
            <a:r>
              <a:rPr lang="tr-TR" sz="2200">
                <a:solidFill>
                  <a:srgbClr val="073763"/>
                </a:solidFill>
                <a:highlight>
                  <a:srgbClr val="EFEFEF"/>
                </a:highlight>
                <a:latin typeface="Consolas"/>
                <a:ea typeface="Consolas"/>
                <a:cs typeface="Consolas"/>
                <a:sym typeface="Consolas"/>
              </a:rPr>
              <a:t>tuple</a:t>
            </a:r>
            <a:r>
              <a:rPr lang="tr-TR" sz="2200">
                <a:solidFill>
                  <a:srgbClr val="073763"/>
                </a:solidFill>
                <a:latin typeface="Montserrat SemiBold"/>
                <a:ea typeface="Montserrat SemiBold"/>
                <a:cs typeface="Montserrat SemiBold"/>
                <a:sym typeface="Montserrat SemiBold"/>
              </a:rPr>
              <a:t>/</a:t>
            </a:r>
            <a:r>
              <a:rPr lang="tr-TR" sz="2200">
                <a:solidFill>
                  <a:srgbClr val="073763"/>
                </a:solidFill>
                <a:highlight>
                  <a:srgbClr val="EFEFEF"/>
                </a:highlight>
                <a:latin typeface="Consolas"/>
                <a:ea typeface="Consolas"/>
                <a:cs typeface="Consolas"/>
                <a:sym typeface="Consolas"/>
              </a:rPr>
              <a:t>list</a:t>
            </a:r>
            <a:r>
              <a:rPr lang="tr-TR" sz="2200">
                <a:solidFill>
                  <a:srgbClr val="073763"/>
                </a:solidFill>
                <a:latin typeface="Montserrat SemiBold"/>
                <a:ea typeface="Montserrat SemiBold"/>
                <a:cs typeface="Montserrat SemiBold"/>
                <a:sym typeface="Montserrat SemiBold"/>
              </a:rPr>
              <a:t>.</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a:t>
            </a:r>
            <a:r>
              <a:rPr lang="tr-TR" sz="2200">
                <a:solidFill>
                  <a:srgbClr val="434343"/>
                </a:solidFill>
                <a:latin typeface="Montserrat Light"/>
                <a:ea typeface="Montserrat Light"/>
                <a:cs typeface="Montserrat Light"/>
                <a:sym typeface="Montserrat Light"/>
              </a:rPr>
              <a:t>rite a code that counts the odd and even numbers in a given </a:t>
            </a:r>
            <a:r>
              <a:rPr lang="tr-TR" sz="2200">
                <a:solidFill>
                  <a:srgbClr val="073763"/>
                </a:solidFill>
                <a:highlight>
                  <a:srgbClr val="EFEFEF"/>
                </a:highlight>
                <a:latin typeface="Consolas"/>
                <a:ea typeface="Consolas"/>
                <a:cs typeface="Consolas"/>
                <a:sym typeface="Consolas"/>
              </a:rPr>
              <a:t>list</a:t>
            </a:r>
            <a:r>
              <a:rPr lang="tr-TR" sz="2200">
                <a:solidFill>
                  <a:srgbClr val="434343"/>
                </a:solidFill>
                <a:latin typeface="Montserrat Light"/>
                <a:ea typeface="Montserrat Light"/>
                <a:cs typeface="Montserrat Light"/>
                <a:sym typeface="Montserrat Light"/>
              </a:rPr>
              <a:t> or </a:t>
            </a:r>
            <a:r>
              <a:rPr lang="tr-TR" sz="2200">
                <a:solidFill>
                  <a:srgbClr val="073763"/>
                </a:solidFill>
                <a:highlight>
                  <a:srgbClr val="EFEFEF"/>
                </a:highlight>
                <a:latin typeface="Consolas"/>
                <a:ea typeface="Consolas"/>
                <a:cs typeface="Consolas"/>
                <a:sym typeface="Consolas"/>
              </a:rPr>
              <a:t>tuple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Print the result such as :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272" name="Google Shape;272;p32">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txBox="1"/>
          <p:nvPr/>
        </p:nvSpPr>
        <p:spPr>
          <a:xfrm>
            <a:off x="652900" y="3110500"/>
            <a:ext cx="7665900" cy="10044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example list</a:t>
            </a:r>
            <a:r>
              <a:rPr lang="tr-TR" sz="1800">
                <a:solidFill>
                  <a:srgbClr val="373A3C"/>
                </a:solidFill>
                <a:latin typeface="Consolas"/>
                <a:ea typeface="Consolas"/>
                <a:cs typeface="Consolas"/>
                <a:sym typeface="Consolas"/>
              </a:rPr>
              <a:t>: </a:t>
            </a:r>
            <a:r>
              <a:rPr lang="tr-TR" sz="1800">
                <a:solidFill>
                  <a:srgbClr val="434343"/>
                </a:solidFill>
                <a:latin typeface="Consolas"/>
                <a:ea typeface="Consolas"/>
                <a:cs typeface="Consolas"/>
                <a:sym typeface="Consolas"/>
              </a:rPr>
              <a:t>[11, 2, 24, 61, 48, 33, 3] </a:t>
            </a:r>
            <a:endParaRPr sz="18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434343"/>
                </a:solidFill>
                <a:latin typeface="Consolas"/>
                <a:ea typeface="Consolas"/>
                <a:cs typeface="Consolas"/>
                <a:sym typeface="Consolas"/>
              </a:rPr>
              <a:t>example output : The number of even numbers : 3</a:t>
            </a:r>
            <a:endParaRPr sz="18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434343"/>
                </a:solidFill>
                <a:latin typeface="Consolas"/>
                <a:ea typeface="Consolas"/>
                <a:cs typeface="Consolas"/>
                <a:sym typeface="Consolas"/>
              </a:rPr>
              <a:t>                 The number of odd numbers : 4</a:t>
            </a:r>
            <a:endParaRPr sz="1800">
              <a:solidFill>
                <a:srgbClr val="434343"/>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279" name="Google Shape;279;p3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280" name="Google Shape;280;p33"/>
          <p:cNvSpPr txBox="1"/>
          <p:nvPr>
            <p:ph idx="4294967295" type="subTitle"/>
          </p:nvPr>
        </p:nvSpPr>
        <p:spPr>
          <a:xfrm>
            <a:off x="220025" y="647800"/>
            <a:ext cx="8321100" cy="5547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281" name="Google Shape;281;p33"/>
          <p:cNvPicPr preferRelativeResize="0"/>
          <p:nvPr/>
        </p:nvPicPr>
        <p:blipFill>
          <a:blip r:embed="rId3">
            <a:alphaModFix/>
          </a:blip>
          <a:stretch>
            <a:fillRect/>
          </a:stretch>
        </p:blipFill>
        <p:spPr>
          <a:xfrm>
            <a:off x="152400" y="3513172"/>
            <a:ext cx="8839199" cy="1496978"/>
          </a:xfrm>
          <a:prstGeom prst="rect">
            <a:avLst/>
          </a:prstGeom>
          <a:noFill/>
          <a:ln cap="flat" cmpd="sng" w="9525">
            <a:solidFill>
              <a:srgbClr val="660000"/>
            </a:solidFill>
            <a:prstDash val="solid"/>
            <a:round/>
            <a:headEnd len="sm" w="sm" type="none"/>
            <a:tailEnd len="sm" w="sm" type="none"/>
          </a:ln>
        </p:spPr>
      </p:pic>
      <p:pic>
        <p:nvPicPr>
          <p:cNvPr id="282" name="Google Shape;282;p33"/>
          <p:cNvPicPr preferRelativeResize="0"/>
          <p:nvPr/>
        </p:nvPicPr>
        <p:blipFill>
          <a:blip r:embed="rId4">
            <a:alphaModFix/>
          </a:blip>
          <a:stretch>
            <a:fillRect/>
          </a:stretch>
        </p:blipFill>
        <p:spPr>
          <a:xfrm>
            <a:off x="152400" y="1171427"/>
            <a:ext cx="8839198" cy="2417948"/>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288" name="Google Shape;288;p3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p:txBody>
      </p:sp>
      <p:sp>
        <p:nvSpPr>
          <p:cNvPr id="289" name="Google Shape;289;p34"/>
          <p:cNvSpPr txBox="1"/>
          <p:nvPr>
            <p:ph idx="4294967295" type="subTitle"/>
          </p:nvPr>
        </p:nvSpPr>
        <p:spPr>
          <a:xfrm>
            <a:off x="220025" y="800200"/>
            <a:ext cx="8764500" cy="1257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print out the numbers.</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Using the </a:t>
            </a:r>
            <a:r>
              <a:rPr lang="tr-TR" sz="2200">
                <a:solidFill>
                  <a:srgbClr val="434343"/>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print the numbers from </a:t>
            </a:r>
            <a:r>
              <a:rPr b="1" lang="tr-TR" sz="2200">
                <a:solidFill>
                  <a:srgbClr val="434343"/>
                </a:solidFill>
                <a:latin typeface="Montserrat"/>
                <a:ea typeface="Montserrat"/>
                <a:cs typeface="Montserrat"/>
                <a:sym typeface="Montserrat"/>
              </a:rPr>
              <a:t>1</a:t>
            </a:r>
            <a:r>
              <a:rPr lang="tr-TR" sz="2200">
                <a:solidFill>
                  <a:srgbClr val="434343"/>
                </a:solidFill>
                <a:latin typeface="Montserrat Light"/>
                <a:ea typeface="Montserrat Light"/>
                <a:cs typeface="Montserrat Light"/>
                <a:sym typeface="Montserrat Light"/>
              </a:rPr>
              <a:t> to </a:t>
            </a:r>
            <a:r>
              <a:rPr b="1" lang="tr-TR" sz="2200">
                <a:solidFill>
                  <a:srgbClr val="434343"/>
                </a:solidFill>
                <a:latin typeface="Montserrat"/>
                <a:ea typeface="Montserrat"/>
                <a:cs typeface="Montserrat"/>
                <a:sym typeface="Montserrat"/>
              </a:rPr>
              <a:t>9</a:t>
            </a:r>
            <a:r>
              <a:rPr lang="tr-TR" sz="2200">
                <a:solidFill>
                  <a:srgbClr val="434343"/>
                </a:solidFill>
                <a:latin typeface="Montserrat Light"/>
                <a:ea typeface="Montserrat Light"/>
                <a:cs typeface="Montserrat Light"/>
                <a:sym typeface="Montserrat Light"/>
              </a:rPr>
              <a:t> as many as it is and get the following output.</a:t>
            </a:r>
            <a:endParaRPr sz="2200">
              <a:solidFill>
                <a:srgbClr val="434343"/>
              </a:solidFill>
              <a:latin typeface="Montserrat Light"/>
              <a:ea typeface="Montserrat Light"/>
              <a:cs typeface="Montserrat Light"/>
              <a:sym typeface="Montserrat Light"/>
            </a:endParaRPr>
          </a:p>
        </p:txBody>
      </p:sp>
      <p:sp>
        <p:nvSpPr>
          <p:cNvPr id="290" name="Google Shape;290;p34"/>
          <p:cNvSpPr txBox="1"/>
          <p:nvPr/>
        </p:nvSpPr>
        <p:spPr>
          <a:xfrm>
            <a:off x="652900" y="2057400"/>
            <a:ext cx="7665900" cy="2886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1</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22</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333</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4444</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55555</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666666</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7777777</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88888888</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999999999</a:t>
            </a:r>
            <a:endParaRPr sz="1800">
              <a:solidFill>
                <a:srgbClr val="373A3C"/>
              </a:solidFill>
              <a:latin typeface="Consolas"/>
              <a:ea typeface="Consolas"/>
              <a:cs typeface="Consolas"/>
              <a:sym typeface="Consolas"/>
            </a:endParaRPr>
          </a:p>
        </p:txBody>
      </p:sp>
      <p:sp>
        <p:nvSpPr>
          <p:cNvPr id="291" name="Google Shape;291;p34">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297" name="Google Shape;297;p3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298" name="Google Shape;298;p35"/>
          <p:cNvSpPr txBox="1"/>
          <p:nvPr>
            <p:ph idx="4294967295" type="subTitle"/>
          </p:nvPr>
        </p:nvSpPr>
        <p:spPr>
          <a:xfrm>
            <a:off x="220025" y="647800"/>
            <a:ext cx="8321100" cy="5547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299" name="Google Shape;299;p35"/>
          <p:cNvPicPr preferRelativeResize="0"/>
          <p:nvPr/>
        </p:nvPicPr>
        <p:blipFill>
          <a:blip r:embed="rId3">
            <a:alphaModFix/>
          </a:blip>
          <a:stretch>
            <a:fillRect/>
          </a:stretch>
        </p:blipFill>
        <p:spPr>
          <a:xfrm>
            <a:off x="152400" y="1354900"/>
            <a:ext cx="8839201" cy="1575003"/>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05" name="Google Shape;305;p3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p:txBody>
      </p:sp>
      <p:sp>
        <p:nvSpPr>
          <p:cNvPr id="306" name="Google Shape;306;p36"/>
          <p:cNvSpPr txBox="1"/>
          <p:nvPr>
            <p:ph idx="4294967295" type="subTitle"/>
          </p:nvPr>
        </p:nvSpPr>
        <p:spPr>
          <a:xfrm>
            <a:off x="220025" y="800200"/>
            <a:ext cx="8764500" cy="22461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sum of the numbers from </a:t>
            </a:r>
            <a:r>
              <a:rPr b="1" lang="tr-TR" sz="2200">
                <a:solidFill>
                  <a:srgbClr val="073763"/>
                </a:solidFill>
                <a:latin typeface="Montserrat"/>
                <a:ea typeface="Montserrat"/>
                <a:cs typeface="Montserrat"/>
                <a:sym typeface="Montserrat"/>
              </a:rPr>
              <a:t>1</a:t>
            </a:r>
            <a:r>
              <a:rPr lang="tr-TR" sz="2200">
                <a:solidFill>
                  <a:srgbClr val="073763"/>
                </a:solidFill>
                <a:latin typeface="Montserrat SemiBold"/>
                <a:ea typeface="Montserrat SemiBold"/>
                <a:cs typeface="Montserrat SemiBold"/>
                <a:sym typeface="Montserrat SemiBold"/>
              </a:rPr>
              <a:t> to </a:t>
            </a:r>
            <a:r>
              <a:rPr b="1" lang="tr-TR" sz="2200">
                <a:solidFill>
                  <a:srgbClr val="073763"/>
                </a:solidFill>
                <a:latin typeface="Montserrat"/>
                <a:ea typeface="Montserrat"/>
                <a:cs typeface="Montserrat"/>
                <a:sym typeface="Montserrat"/>
              </a:rPr>
              <a:t>74</a:t>
            </a:r>
            <a:endParaRPr b="1" sz="2200">
              <a:solidFill>
                <a:srgbClr val="434343"/>
              </a:solidFill>
              <a:latin typeface="Montserrat"/>
              <a:ea typeface="Montserrat"/>
              <a:cs typeface="Montserrat"/>
              <a:sym typeface="Montserra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Get the output of </a:t>
            </a:r>
            <a:r>
              <a:rPr b="1" lang="tr-TR" sz="2200">
                <a:solidFill>
                  <a:srgbClr val="434343"/>
                </a:solidFill>
                <a:latin typeface="Montserrat"/>
                <a:ea typeface="Montserrat"/>
                <a:cs typeface="Montserrat"/>
                <a:sym typeface="Montserrat"/>
              </a:rPr>
              <a:t>2775</a:t>
            </a:r>
            <a:r>
              <a:rPr lang="tr-TR" sz="2200">
                <a:solidFill>
                  <a:srgbClr val="434343"/>
                </a:solidFill>
                <a:latin typeface="Montserrat Light"/>
                <a:ea typeface="Montserrat Light"/>
                <a:cs typeface="Montserrat Light"/>
                <a:sym typeface="Montserrat Light"/>
              </a:rPr>
              <a:t> as a sum of the numbers between </a:t>
            </a:r>
            <a:r>
              <a:rPr b="1" lang="tr-TR" sz="2200">
                <a:solidFill>
                  <a:srgbClr val="434343"/>
                </a:solidFill>
                <a:latin typeface="Montserrat"/>
                <a:ea typeface="Montserrat"/>
                <a:cs typeface="Montserrat"/>
                <a:sym typeface="Montserrat"/>
              </a:rPr>
              <a:t>1</a:t>
            </a:r>
            <a:r>
              <a:rPr lang="tr-TR" sz="2200">
                <a:solidFill>
                  <a:srgbClr val="434343"/>
                </a:solidFill>
                <a:latin typeface="Montserrat Light"/>
                <a:ea typeface="Montserrat Light"/>
                <a:cs typeface="Montserrat Light"/>
                <a:sym typeface="Montserrat Light"/>
              </a:rPr>
              <a:t> - </a:t>
            </a:r>
            <a:r>
              <a:rPr b="1" lang="tr-TR" sz="2200">
                <a:solidFill>
                  <a:srgbClr val="434343"/>
                </a:solidFill>
                <a:latin typeface="Montserrat"/>
                <a:ea typeface="Montserrat"/>
                <a:cs typeface="Montserrat"/>
                <a:sym typeface="Montserrat"/>
              </a:rPr>
              <a:t>74</a:t>
            </a:r>
            <a:r>
              <a:rPr lang="tr-TR" sz="2200">
                <a:solidFill>
                  <a:srgbClr val="434343"/>
                </a:solidFill>
                <a:latin typeface="Montserrat Light"/>
                <a:ea typeface="Montserrat Light"/>
                <a:cs typeface="Montserrat Light"/>
                <a:sym typeface="Montserrat Light"/>
              </a:rPr>
              <a:t> (including)</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434343"/>
              </a:buClr>
              <a:buSzPts val="2200"/>
              <a:buFont typeface="Montserrat Light"/>
              <a:buChar char="▹"/>
            </a:pPr>
            <a:r>
              <a:rPr lang="tr-TR" sz="2200">
                <a:solidFill>
                  <a:srgbClr val="434343"/>
                </a:solidFill>
                <a:latin typeface="Montserrat Light"/>
                <a:ea typeface="Montserrat Light"/>
                <a:cs typeface="Montserrat Light"/>
                <a:sym typeface="Montserrat Light"/>
              </a:rPr>
              <a:t>Use </a:t>
            </a:r>
            <a:r>
              <a:rPr lang="tr-TR" sz="2200">
                <a:solidFill>
                  <a:srgbClr val="434343"/>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to make this calculation.</a:t>
            </a:r>
            <a:endParaRPr sz="2200">
              <a:solidFill>
                <a:srgbClr val="434343"/>
              </a:solidFill>
              <a:latin typeface="Montserrat Light"/>
              <a:ea typeface="Montserrat Light"/>
              <a:cs typeface="Montserrat Light"/>
              <a:sym typeface="Montserrat Light"/>
            </a:endParaRPr>
          </a:p>
        </p:txBody>
      </p:sp>
      <p:sp>
        <p:nvSpPr>
          <p:cNvPr id="307" name="Google Shape;307;p36">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65" name="Google Shape;65;p1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66" name="Google Shape;66;p10"/>
          <p:cNvSpPr txBox="1"/>
          <p:nvPr>
            <p:ph idx="4294967295" type="subTitle"/>
          </p:nvPr>
        </p:nvSpPr>
        <p:spPr>
          <a:xfrm>
            <a:off x="220025" y="647800"/>
            <a:ext cx="8321100" cy="1915200"/>
          </a:xfrm>
          <a:prstGeom prst="rect">
            <a:avLst/>
          </a:prstGeom>
          <a:noFill/>
          <a:ln>
            <a:noFill/>
          </a:ln>
        </p:spPr>
        <p:txBody>
          <a:bodyPr anchorCtr="0" anchor="t" bIns="0" lIns="0" spcFirstLastPara="1" rIns="0" wrap="square" tIns="0">
            <a:noAutofit/>
          </a:bodyPr>
          <a:lstStyle/>
          <a:p>
            <a:pPr indent="-361950" lvl="0" marL="457200" marR="0" rtl="0" algn="just">
              <a:lnSpc>
                <a:spcPct val="110000"/>
              </a:lnSpc>
              <a:spcBef>
                <a:spcPts val="600"/>
              </a:spcBef>
              <a:spcAft>
                <a:spcPts val="0"/>
              </a:spcAft>
              <a:buClr>
                <a:srgbClr val="741B47"/>
              </a:buClr>
              <a:buSzPts val="2100"/>
              <a:buFont typeface="Montserrat Light"/>
              <a:buChar char="▸"/>
            </a:pPr>
            <a:r>
              <a:rPr lang="tr-TR" sz="2100">
                <a:solidFill>
                  <a:srgbClr val="434343"/>
                </a:solidFill>
                <a:latin typeface="Montserrat Light"/>
                <a:ea typeface="Montserrat Light"/>
                <a:cs typeface="Montserrat Light"/>
                <a:sym typeface="Montserrat Light"/>
              </a:rPr>
              <a:t>In the following example, you'll get a number from the user and print a sentence the number of times we receive from the user :</a:t>
            </a:r>
            <a:endParaRPr sz="2100">
              <a:solidFill>
                <a:srgbClr val="434343"/>
              </a:solidFill>
              <a:latin typeface="Montserrat Light"/>
              <a:ea typeface="Montserrat Light"/>
              <a:cs typeface="Montserrat Light"/>
              <a:sym typeface="Montserrat Light"/>
            </a:endParaRPr>
          </a:p>
        </p:txBody>
      </p:sp>
      <p:pic>
        <p:nvPicPr>
          <p:cNvPr id="67" name="Google Shape;67;p10"/>
          <p:cNvPicPr preferRelativeResize="0"/>
          <p:nvPr/>
        </p:nvPicPr>
        <p:blipFill>
          <a:blip r:embed="rId3">
            <a:alphaModFix/>
          </a:blip>
          <a:stretch>
            <a:fillRect/>
          </a:stretch>
        </p:blipFill>
        <p:spPr>
          <a:xfrm>
            <a:off x="152400" y="2548600"/>
            <a:ext cx="8839199" cy="1048885"/>
          </a:xfrm>
          <a:prstGeom prst="rect">
            <a:avLst/>
          </a:prstGeom>
          <a:noFill/>
          <a:ln>
            <a:noFill/>
          </a:ln>
        </p:spPr>
      </p:pic>
      <p:pic>
        <p:nvPicPr>
          <p:cNvPr id="68" name="Google Shape;68;p10"/>
          <p:cNvPicPr preferRelativeResize="0"/>
          <p:nvPr/>
        </p:nvPicPr>
        <p:blipFill>
          <a:blip r:embed="rId4">
            <a:alphaModFix/>
          </a:blip>
          <a:stretch>
            <a:fillRect/>
          </a:stretch>
        </p:blipFill>
        <p:spPr>
          <a:xfrm>
            <a:off x="152400" y="3749873"/>
            <a:ext cx="8839198" cy="861294"/>
          </a:xfrm>
          <a:prstGeom prst="rect">
            <a:avLst/>
          </a:prstGeom>
          <a:noFill/>
          <a:ln>
            <a:noFill/>
          </a:ln>
        </p:spPr>
      </p:pic>
      <p:sp>
        <p:nvSpPr>
          <p:cNvPr id="69" name="Google Shape;69;p10"/>
          <p:cNvSpPr/>
          <p:nvPr/>
        </p:nvSpPr>
        <p:spPr>
          <a:xfrm>
            <a:off x="3150225" y="2896375"/>
            <a:ext cx="2360100" cy="525900"/>
          </a:xfrm>
          <a:prstGeom prst="wedgeRectCallout">
            <a:avLst>
              <a:gd fmla="val -79432" name="adj1"/>
              <a:gd fmla="val -49276"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1300">
                <a:solidFill>
                  <a:srgbClr val="434343"/>
                </a:solidFill>
                <a:latin typeface="Montserrat Light"/>
                <a:ea typeface="Montserrat Light"/>
                <a:cs typeface="Montserrat Light"/>
                <a:sym typeface="Montserrat Light"/>
              </a:rPr>
              <a:t>Let's say the user enters </a:t>
            </a:r>
            <a:r>
              <a:rPr b="1" lang="tr-TR" sz="1300">
                <a:solidFill>
                  <a:srgbClr val="434343"/>
                </a:solidFill>
                <a:latin typeface="Montserrat"/>
                <a:ea typeface="Montserrat"/>
                <a:cs typeface="Montserrat"/>
                <a:sym typeface="Montserrat"/>
              </a:rPr>
              <a:t>3</a:t>
            </a:r>
            <a:r>
              <a:rPr lang="tr-TR" sz="1300">
                <a:solidFill>
                  <a:srgbClr val="434343"/>
                </a:solidFill>
                <a:latin typeface="Montserrat Light"/>
                <a:ea typeface="Montserrat Light"/>
                <a:cs typeface="Montserrat Light"/>
                <a:sym typeface="Montserrat Light"/>
              </a:rPr>
              <a:t>.</a:t>
            </a:r>
            <a:endParaRPr i="0" sz="1300" u="none" cap="none" strike="noStrike">
              <a:solidFill>
                <a:srgbClr val="434343"/>
              </a:solidFill>
              <a:latin typeface="Montserrat Light"/>
              <a:ea typeface="Montserrat Light"/>
              <a:cs typeface="Montserrat Light"/>
              <a:sym typeface="Montserrat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13" name="Google Shape;313;p3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14" name="Google Shape;314;p37"/>
          <p:cNvSpPr txBox="1"/>
          <p:nvPr>
            <p:ph idx="4294967295" type="subTitle"/>
          </p:nvPr>
        </p:nvSpPr>
        <p:spPr>
          <a:xfrm>
            <a:off x="220025" y="647800"/>
            <a:ext cx="8321100" cy="5547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315" name="Google Shape;315;p37"/>
          <p:cNvPicPr preferRelativeResize="0"/>
          <p:nvPr/>
        </p:nvPicPr>
        <p:blipFill>
          <a:blip r:embed="rId3">
            <a:alphaModFix/>
          </a:blip>
          <a:stretch>
            <a:fillRect/>
          </a:stretch>
        </p:blipFill>
        <p:spPr>
          <a:xfrm>
            <a:off x="112450" y="1302525"/>
            <a:ext cx="8839200" cy="141805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ctrTitle"/>
          </p:nvPr>
        </p:nvSpPr>
        <p:spPr>
          <a:xfrm>
            <a:off x="933450" y="2294350"/>
            <a:ext cx="6848400" cy="6285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Nested</a:t>
            </a:r>
            <a:r>
              <a:rPr lang="tr-TR" sz="4000">
                <a:solidFill>
                  <a:srgbClr val="741B47"/>
                </a:solidFill>
                <a:latin typeface="Raleway Medium"/>
                <a:ea typeface="Raleway Medium"/>
                <a:cs typeface="Raleway Medium"/>
                <a:sym typeface="Raleway Medium"/>
              </a:rPr>
              <a:t> </a:t>
            </a:r>
            <a:r>
              <a:rPr lang="tr-TR" sz="4000">
                <a:solidFill>
                  <a:srgbClr val="0000FF"/>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a:solidFill>
                <a:srgbClr val="409CD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26" name="Google Shape;326;p3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a:t>
            </a:r>
            <a:r>
              <a:rPr lang="tr-TR" sz="4000">
                <a:solidFill>
                  <a:srgbClr val="741B47"/>
                </a:solidFill>
                <a:latin typeface="Raleway Medium"/>
                <a:ea typeface="Raleway Medium"/>
                <a:cs typeface="Raleway Medium"/>
                <a:sym typeface="Raleway Medium"/>
              </a:rPr>
              <a:t>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27" name="Google Shape;327;p39"/>
          <p:cNvSpPr txBox="1"/>
          <p:nvPr>
            <p:ph idx="4294967295" type="subTitle"/>
          </p:nvPr>
        </p:nvSpPr>
        <p:spPr>
          <a:xfrm>
            <a:off x="299525" y="723900"/>
            <a:ext cx="8577000" cy="2616600"/>
          </a:xfrm>
          <a:prstGeom prst="rect">
            <a:avLst/>
          </a:prstGeom>
          <a:noFill/>
          <a:ln>
            <a:noFill/>
          </a:ln>
        </p:spPr>
        <p:txBody>
          <a:bodyPr anchorCtr="0" anchor="t" bIns="0" lIns="0" spcFirstLastPara="1" rIns="0" wrap="square" tIns="0">
            <a:noAutofit/>
          </a:bodyPr>
          <a:lstStyle/>
          <a:p>
            <a:pPr indent="0" lvl="0" marL="457200" marR="0" rtl="0" algn="just">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a:p>
            <a:pPr indent="-381000" lvl="0" marL="457200" marR="0" rtl="0" algn="just">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Simple structure of the nested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loops look like :</a:t>
            </a:r>
            <a:endParaRPr sz="2200">
              <a:solidFill>
                <a:srgbClr val="434343"/>
              </a:solidFill>
              <a:latin typeface="Montserrat Light"/>
              <a:ea typeface="Montserrat Light"/>
              <a:cs typeface="Montserrat Light"/>
              <a:sym typeface="Montserrat Light"/>
            </a:endParaRPr>
          </a:p>
        </p:txBody>
      </p:sp>
      <p:sp>
        <p:nvSpPr>
          <p:cNvPr id="328" name="Google Shape;328;p39"/>
          <p:cNvSpPr txBox="1"/>
          <p:nvPr/>
        </p:nvSpPr>
        <p:spPr>
          <a:xfrm>
            <a:off x="1871550" y="1952350"/>
            <a:ext cx="4852200" cy="11604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for </a:t>
            </a:r>
            <a:r>
              <a:rPr lang="tr-TR" sz="2000">
                <a:solidFill>
                  <a:srgbClr val="434343"/>
                </a:solidFill>
                <a:latin typeface="Consolas"/>
                <a:ea typeface="Consolas"/>
                <a:cs typeface="Consolas"/>
                <a:sym typeface="Consolas"/>
              </a:rPr>
              <a:t>variable1 </a:t>
            </a:r>
            <a:r>
              <a:rPr lang="tr-TR" sz="2000">
                <a:solidFill>
                  <a:srgbClr val="0000FF"/>
                </a:solidFill>
                <a:latin typeface="Consolas"/>
                <a:ea typeface="Consolas"/>
                <a:cs typeface="Consolas"/>
                <a:sym typeface="Consolas"/>
              </a:rPr>
              <a:t>in</a:t>
            </a:r>
            <a:r>
              <a:rPr lang="tr-TR" sz="2000">
                <a:solidFill>
                  <a:srgbClr val="434343"/>
                </a:solidFill>
                <a:latin typeface="Consolas"/>
                <a:ea typeface="Consolas"/>
                <a:cs typeface="Consolas"/>
                <a:sym typeface="Consolas"/>
              </a:rPr>
              <a:t> iterable1:</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for </a:t>
            </a:r>
            <a:r>
              <a:rPr lang="tr-TR" sz="2000">
                <a:solidFill>
                  <a:srgbClr val="434343"/>
                </a:solidFill>
                <a:latin typeface="Consolas"/>
                <a:ea typeface="Consolas"/>
                <a:cs typeface="Consolas"/>
                <a:sym typeface="Consolas"/>
              </a:rPr>
              <a:t>variable2 </a:t>
            </a:r>
            <a:r>
              <a:rPr lang="tr-TR" sz="2000">
                <a:solidFill>
                  <a:srgbClr val="0000FF"/>
                </a:solidFill>
                <a:latin typeface="Consolas"/>
                <a:ea typeface="Consolas"/>
                <a:cs typeface="Consolas"/>
                <a:sym typeface="Consolas"/>
              </a:rPr>
              <a:t>in</a:t>
            </a:r>
            <a:r>
              <a:rPr lang="tr-TR" sz="2000">
                <a:solidFill>
                  <a:srgbClr val="434343"/>
                </a:solidFill>
                <a:latin typeface="Consolas"/>
                <a:ea typeface="Consolas"/>
                <a:cs typeface="Consolas"/>
                <a:sym typeface="Consolas"/>
              </a:rPr>
              <a:t> iterable2:</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FF0000"/>
                </a:solidFill>
                <a:latin typeface="Consolas"/>
                <a:ea typeface="Consolas"/>
                <a:cs typeface="Consolas"/>
                <a:sym typeface="Consolas"/>
              </a:rPr>
              <a:t>        </a:t>
            </a:r>
            <a:r>
              <a:rPr b="0" i="0" lang="tr-TR" sz="2000" u="none" cap="none" strike="noStrike">
                <a:solidFill>
                  <a:srgbClr val="434343"/>
                </a:solidFill>
                <a:latin typeface="Consolas"/>
                <a:ea typeface="Consolas"/>
                <a:cs typeface="Consolas"/>
                <a:sym typeface="Consolas"/>
              </a:rPr>
              <a:t>body</a:t>
            </a:r>
            <a:endParaRPr b="0" i="0" sz="2000" u="none" cap="none" strike="noStrike">
              <a:solidFill>
                <a:srgbClr val="434343"/>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34" name="Google Shape;334;p4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35" name="Google Shape;335;p40"/>
          <p:cNvSpPr txBox="1"/>
          <p:nvPr>
            <p:ph idx="4294967295" type="subTitle"/>
          </p:nvPr>
        </p:nvSpPr>
        <p:spPr>
          <a:xfrm>
            <a:off x="299525" y="723900"/>
            <a:ext cx="85770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Consider this example of the nested for loop :</a:t>
            </a:r>
            <a:endParaRPr sz="2200">
              <a:solidFill>
                <a:srgbClr val="434343"/>
              </a:solidFill>
              <a:latin typeface="Montserrat Light"/>
              <a:ea typeface="Montserrat Light"/>
              <a:cs typeface="Montserrat Light"/>
              <a:sym typeface="Montserrat Light"/>
            </a:endParaRPr>
          </a:p>
        </p:txBody>
      </p:sp>
      <p:pic>
        <p:nvPicPr>
          <p:cNvPr id="336" name="Google Shape;336;p40"/>
          <p:cNvPicPr preferRelativeResize="0"/>
          <p:nvPr/>
        </p:nvPicPr>
        <p:blipFill>
          <a:blip r:embed="rId3">
            <a:alphaModFix/>
          </a:blip>
          <a:stretch>
            <a:fillRect/>
          </a:stretch>
        </p:blipFill>
        <p:spPr>
          <a:xfrm>
            <a:off x="152400" y="1502700"/>
            <a:ext cx="8839200" cy="124824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2" name="Google Shape;342;p4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43" name="Google Shape;343;p41"/>
          <p:cNvSpPr txBox="1"/>
          <p:nvPr>
            <p:ph idx="4294967295" type="subTitle"/>
          </p:nvPr>
        </p:nvSpPr>
        <p:spPr>
          <a:xfrm>
            <a:off x="299525" y="723900"/>
            <a:ext cx="85770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Consider this example of the nested for loop :</a:t>
            </a:r>
            <a:endParaRPr sz="2200">
              <a:solidFill>
                <a:srgbClr val="434343"/>
              </a:solidFill>
              <a:latin typeface="Montserrat Light"/>
              <a:ea typeface="Montserrat Light"/>
              <a:cs typeface="Montserrat Light"/>
              <a:sym typeface="Montserrat Light"/>
            </a:endParaRPr>
          </a:p>
        </p:txBody>
      </p:sp>
      <p:pic>
        <p:nvPicPr>
          <p:cNvPr id="344" name="Google Shape;344;p41"/>
          <p:cNvPicPr preferRelativeResize="0"/>
          <p:nvPr/>
        </p:nvPicPr>
        <p:blipFill>
          <a:blip r:embed="rId3">
            <a:alphaModFix/>
          </a:blip>
          <a:stretch>
            <a:fillRect/>
          </a:stretch>
        </p:blipFill>
        <p:spPr>
          <a:xfrm>
            <a:off x="152400" y="1502700"/>
            <a:ext cx="8839200" cy="1248245"/>
          </a:xfrm>
          <a:prstGeom prst="rect">
            <a:avLst/>
          </a:prstGeom>
          <a:noFill/>
          <a:ln>
            <a:noFill/>
          </a:ln>
        </p:spPr>
      </p:pic>
      <p:pic>
        <p:nvPicPr>
          <p:cNvPr id="345" name="Google Shape;345;p41"/>
          <p:cNvPicPr preferRelativeResize="0"/>
          <p:nvPr/>
        </p:nvPicPr>
        <p:blipFill>
          <a:blip r:embed="rId4">
            <a:alphaModFix/>
          </a:blip>
          <a:stretch>
            <a:fillRect/>
          </a:stretch>
        </p:blipFill>
        <p:spPr>
          <a:xfrm>
            <a:off x="152400" y="2903345"/>
            <a:ext cx="8839202" cy="1052165"/>
          </a:xfrm>
          <a:prstGeom prst="rect">
            <a:avLst/>
          </a:prstGeom>
          <a:noFill/>
          <a:ln>
            <a:noFill/>
          </a:ln>
        </p:spPr>
      </p:pic>
      <p:sp>
        <p:nvSpPr>
          <p:cNvPr id="346" name="Google Shape;346;p41"/>
          <p:cNvSpPr/>
          <p:nvPr/>
        </p:nvSpPr>
        <p:spPr>
          <a:xfrm>
            <a:off x="4115300" y="1655575"/>
            <a:ext cx="1632600" cy="525900"/>
          </a:xfrm>
          <a:prstGeom prst="wedgeRectCallout">
            <a:avLst>
              <a:gd fmla="val -103297" name="adj1"/>
              <a:gd fmla="val -45056" name="adj2"/>
            </a:avLst>
          </a:prstGeom>
          <a:solidFill>
            <a:srgbClr val="38761D"/>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tr-TR">
                <a:solidFill>
                  <a:srgbClr val="434343"/>
                </a:solidFill>
                <a:latin typeface="Montserrat"/>
                <a:ea typeface="Montserrat"/>
                <a:cs typeface="Montserrat"/>
                <a:sym typeface="Montserrat"/>
              </a:rPr>
              <a:t>First </a:t>
            </a:r>
            <a:r>
              <a:rPr i="1" lang="tr-TR">
                <a:solidFill>
                  <a:srgbClr val="434343"/>
                </a:solidFill>
                <a:latin typeface="Montserrat Light"/>
                <a:ea typeface="Montserrat Light"/>
                <a:cs typeface="Montserrat Light"/>
                <a:sym typeface="Montserrat Light"/>
              </a:rPr>
              <a:t>outer</a:t>
            </a:r>
            <a:r>
              <a:rPr lang="tr-TR">
                <a:solidFill>
                  <a:srgbClr val="434343"/>
                </a:solidFill>
                <a:latin typeface="Montserrat Light"/>
                <a:ea typeface="Montserrat Light"/>
                <a:cs typeface="Montserrat Light"/>
                <a:sym typeface="Montserrat Light"/>
              </a:rPr>
              <a:t> </a:t>
            </a:r>
            <a:r>
              <a:rPr b="1" lang="tr-TR">
                <a:solidFill>
                  <a:srgbClr val="434343"/>
                </a:solidFill>
                <a:latin typeface="Montserrat"/>
                <a:ea typeface="Montserrat"/>
                <a:cs typeface="Montserrat"/>
                <a:sym typeface="Montserrat"/>
              </a:rPr>
              <a:t>then </a:t>
            </a:r>
            <a:r>
              <a:rPr i="1" lang="tr-TR">
                <a:solidFill>
                  <a:srgbClr val="434343"/>
                </a:solidFill>
                <a:latin typeface="Montserrat Light"/>
                <a:ea typeface="Montserrat Light"/>
                <a:cs typeface="Montserrat Light"/>
                <a:sym typeface="Montserrat Light"/>
              </a:rPr>
              <a:t>inner</a:t>
            </a:r>
            <a:r>
              <a:rPr lang="tr-TR">
                <a:solidFill>
                  <a:srgbClr val="434343"/>
                </a:solidFill>
                <a:latin typeface="Montserrat Light"/>
                <a:ea typeface="Montserrat Light"/>
                <a:cs typeface="Montserrat Light"/>
                <a:sym typeface="Montserrat Light"/>
              </a:rPr>
              <a:t> loop runs.</a:t>
            </a:r>
            <a:endParaRPr i="0" u="none" cap="none" strike="noStrike">
              <a:solidFill>
                <a:srgbClr val="434343"/>
              </a:solidFill>
              <a:latin typeface="Montserrat Light"/>
              <a:ea typeface="Montserrat Light"/>
              <a:cs typeface="Montserrat Light"/>
              <a:sym typeface="Montserrat Light"/>
            </a:endParaRPr>
          </a:p>
        </p:txBody>
      </p:sp>
      <p:sp>
        <p:nvSpPr>
          <p:cNvPr id="347" name="Google Shape;347;p41"/>
          <p:cNvSpPr/>
          <p:nvPr/>
        </p:nvSpPr>
        <p:spPr>
          <a:xfrm>
            <a:off x="4115300" y="1655575"/>
            <a:ext cx="1632600" cy="525900"/>
          </a:xfrm>
          <a:prstGeom prst="wedgeRectCallout">
            <a:avLst>
              <a:gd fmla="val -96801" name="adj1"/>
              <a:gd fmla="val -689"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tr-TR">
                <a:solidFill>
                  <a:srgbClr val="38761D"/>
                </a:solidFill>
                <a:latin typeface="Montserrat"/>
                <a:ea typeface="Montserrat"/>
                <a:cs typeface="Montserrat"/>
                <a:sym typeface="Montserrat"/>
              </a:rPr>
              <a:t>First</a:t>
            </a:r>
            <a:r>
              <a:rPr b="1" lang="tr-TR">
                <a:solidFill>
                  <a:srgbClr val="434343"/>
                </a:solidFill>
                <a:latin typeface="Montserrat"/>
                <a:ea typeface="Montserrat"/>
                <a:cs typeface="Montserrat"/>
                <a:sym typeface="Montserrat"/>
              </a:rPr>
              <a:t> </a:t>
            </a:r>
            <a:r>
              <a:rPr i="1" lang="tr-TR">
                <a:solidFill>
                  <a:srgbClr val="434343"/>
                </a:solidFill>
                <a:latin typeface="Montserrat Light"/>
                <a:ea typeface="Montserrat Light"/>
                <a:cs typeface="Montserrat Light"/>
                <a:sym typeface="Montserrat Light"/>
              </a:rPr>
              <a:t>outer</a:t>
            </a:r>
            <a:r>
              <a:rPr lang="tr-TR">
                <a:solidFill>
                  <a:srgbClr val="434343"/>
                </a:solidFill>
                <a:latin typeface="Montserrat Light"/>
                <a:ea typeface="Montserrat Light"/>
                <a:cs typeface="Montserrat Light"/>
                <a:sym typeface="Montserrat Light"/>
              </a:rPr>
              <a:t> </a:t>
            </a:r>
            <a:r>
              <a:rPr b="1" lang="tr-TR">
                <a:solidFill>
                  <a:srgbClr val="434343"/>
                </a:solidFill>
                <a:latin typeface="Montserrat"/>
                <a:ea typeface="Montserrat"/>
                <a:cs typeface="Montserrat"/>
                <a:sym typeface="Montserrat"/>
              </a:rPr>
              <a:t>then </a:t>
            </a:r>
            <a:r>
              <a:rPr i="1" lang="tr-TR">
                <a:solidFill>
                  <a:srgbClr val="434343"/>
                </a:solidFill>
                <a:latin typeface="Montserrat Light"/>
                <a:ea typeface="Montserrat Light"/>
                <a:cs typeface="Montserrat Light"/>
                <a:sym typeface="Montserrat Light"/>
              </a:rPr>
              <a:t>inner</a:t>
            </a:r>
            <a:r>
              <a:rPr lang="tr-TR">
                <a:solidFill>
                  <a:srgbClr val="434343"/>
                </a:solidFill>
                <a:latin typeface="Montserrat Light"/>
                <a:ea typeface="Montserrat Light"/>
                <a:cs typeface="Montserrat Light"/>
                <a:sym typeface="Montserrat Light"/>
              </a:rPr>
              <a:t> loop runs.</a:t>
            </a:r>
            <a:endParaRPr i="0" u="none" cap="none" strike="noStrike">
              <a:solidFill>
                <a:srgbClr val="434343"/>
              </a:solidFill>
              <a:latin typeface="Montserrat Light"/>
              <a:ea typeface="Montserrat Light"/>
              <a:cs typeface="Montserrat Light"/>
              <a:sym typeface="Montserrat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53" name="Google Shape;353;p4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54" name="Google Shape;354;p42"/>
          <p:cNvSpPr txBox="1"/>
          <p:nvPr>
            <p:ph idx="4294967295" type="subTitle"/>
          </p:nvPr>
        </p:nvSpPr>
        <p:spPr>
          <a:xfrm>
            <a:off x="67625" y="724000"/>
            <a:ext cx="8783100" cy="8745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You can follow the animated diagram of this nested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for a better understanding.</a:t>
            </a:r>
            <a:endParaRPr sz="2200">
              <a:solidFill>
                <a:srgbClr val="434343"/>
              </a:solidFill>
              <a:latin typeface="Montserrat Light"/>
              <a:ea typeface="Montserrat Light"/>
              <a:cs typeface="Montserrat Light"/>
              <a:sym typeface="Montserrat Light"/>
            </a:endParaRPr>
          </a:p>
        </p:txBody>
      </p:sp>
      <p:pic>
        <p:nvPicPr>
          <p:cNvPr id="355" name="Google Shape;355;p42" title="Nested_Loop.mp4">
            <a:hlinkClick r:id="rId3"/>
          </p:cNvPr>
          <p:cNvPicPr preferRelativeResize="0"/>
          <p:nvPr/>
        </p:nvPicPr>
        <p:blipFill>
          <a:blip r:embed="rId4">
            <a:alphaModFix/>
          </a:blip>
          <a:stretch>
            <a:fillRect/>
          </a:stretch>
        </p:blipFill>
        <p:spPr>
          <a:xfrm>
            <a:off x="1524000" y="1598500"/>
            <a:ext cx="6031282" cy="33926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61" name="Google Shape;361;p4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sz="4000">
              <a:solidFill>
                <a:srgbClr val="741B47"/>
              </a:solidFill>
              <a:latin typeface="Raleway Medium"/>
              <a:ea typeface="Raleway Medium"/>
              <a:cs typeface="Raleway Medium"/>
              <a:sym typeface="Raleway Medium"/>
            </a:endParaRPr>
          </a:p>
        </p:txBody>
      </p:sp>
      <p:sp>
        <p:nvSpPr>
          <p:cNvPr id="362" name="Google Shape;362;p43"/>
          <p:cNvSpPr txBox="1"/>
          <p:nvPr>
            <p:ph idx="4294967295" type="subTitle"/>
          </p:nvPr>
        </p:nvSpPr>
        <p:spPr>
          <a:xfrm>
            <a:off x="220025" y="800200"/>
            <a:ext cx="8764500" cy="20001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Concatenation string elements from two separate </a:t>
            </a:r>
            <a:r>
              <a:rPr lang="tr-TR" sz="2200">
                <a:solidFill>
                  <a:srgbClr val="073763"/>
                </a:solidFill>
                <a:latin typeface="Consolas"/>
                <a:ea typeface="Consolas"/>
                <a:cs typeface="Consolas"/>
                <a:sym typeface="Consolas"/>
              </a:rPr>
              <a:t>list</a:t>
            </a:r>
            <a:r>
              <a:rPr lang="tr-TR" sz="2200">
                <a:solidFill>
                  <a:srgbClr val="073763"/>
                </a:solidFill>
                <a:latin typeface="Montserrat SemiBold"/>
                <a:ea typeface="Montserrat SemiBold"/>
                <a:cs typeface="Montserrat SemiBold"/>
                <a:sym typeface="Montserrat SemiBold"/>
              </a:rPr>
              <a:t>s</a:t>
            </a:r>
            <a:r>
              <a:rPr lang="tr-TR" sz="2200">
                <a:solidFill>
                  <a:srgbClr val="073763"/>
                </a:solidFill>
                <a:latin typeface="Montserrat SemiBold"/>
                <a:ea typeface="Montserrat SemiBold"/>
                <a:cs typeface="Montserrat SemiBold"/>
                <a:sym typeface="Montserrat SemiBold"/>
              </a:rPr>
              <a:t>.</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code that takes string elements one by one and prints a sentence using nested </a:t>
            </a:r>
            <a:r>
              <a:rPr lang="tr-TR" sz="2200">
                <a:solidFill>
                  <a:srgbClr val="434343"/>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loops :</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The given lists and sample outputs are :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363" name="Google Shape;363;p43">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txBox="1"/>
          <p:nvPr/>
        </p:nvSpPr>
        <p:spPr>
          <a:xfrm>
            <a:off x="652900" y="2800300"/>
            <a:ext cx="7665900" cy="21291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101600" marR="101600" rtl="0" algn="l">
              <a:lnSpc>
                <a:spcPct val="115000"/>
              </a:lnSpc>
              <a:spcBef>
                <a:spcPts val="0"/>
              </a:spcBef>
              <a:spcAft>
                <a:spcPts val="0"/>
              </a:spcAft>
              <a:buNone/>
            </a:pPr>
            <a:r>
              <a:rPr lang="tr-TR" sz="1600">
                <a:solidFill>
                  <a:srgbClr val="373A3C"/>
                </a:solidFill>
                <a:latin typeface="Consolas"/>
                <a:ea typeface="Consolas"/>
                <a:cs typeface="Consolas"/>
                <a:sym typeface="Consolas"/>
              </a:rPr>
              <a:t>names =</a:t>
            </a:r>
            <a:r>
              <a:rPr lang="tr-TR" sz="1600">
                <a:solidFill>
                  <a:srgbClr val="373A3C"/>
                </a:solidFill>
                <a:latin typeface="Consolas"/>
                <a:ea typeface="Consolas"/>
                <a:cs typeface="Consolas"/>
                <a:sym typeface="Consolas"/>
              </a:rPr>
              <a:t> </a:t>
            </a:r>
            <a:r>
              <a:rPr lang="tr-TR" sz="1600">
                <a:solidFill>
                  <a:srgbClr val="434343"/>
                </a:solidFill>
                <a:latin typeface="Consolas"/>
                <a:ea typeface="Consolas"/>
                <a:cs typeface="Consolas"/>
                <a:sym typeface="Consolas"/>
              </a:rPr>
              <a:t>[</a:t>
            </a:r>
            <a:r>
              <a:rPr lang="tr-TR" sz="1600">
                <a:solidFill>
                  <a:srgbClr val="FF0000"/>
                </a:solidFill>
                <a:latin typeface="Consolas"/>
                <a:ea typeface="Consolas"/>
                <a:cs typeface="Consolas"/>
                <a:sym typeface="Consolas"/>
              </a:rPr>
              <a:t>"susan"</a:t>
            </a:r>
            <a:r>
              <a:rPr lang="tr-TR" sz="1600">
                <a:solidFill>
                  <a:srgbClr val="434343"/>
                </a:solidFill>
                <a:latin typeface="Consolas"/>
                <a:ea typeface="Consolas"/>
                <a:cs typeface="Consolas"/>
                <a:sym typeface="Consolas"/>
              </a:rPr>
              <a:t>, </a:t>
            </a:r>
            <a:r>
              <a:rPr lang="tr-TR" sz="1600">
                <a:solidFill>
                  <a:srgbClr val="FF0000"/>
                </a:solidFill>
                <a:latin typeface="Consolas"/>
                <a:ea typeface="Consolas"/>
                <a:cs typeface="Consolas"/>
                <a:sym typeface="Consolas"/>
              </a:rPr>
              <a:t>"tom"</a:t>
            </a:r>
            <a:r>
              <a:rPr lang="tr-TR" sz="1600">
                <a:solidFill>
                  <a:srgbClr val="434343"/>
                </a:solidFill>
                <a:latin typeface="Consolas"/>
                <a:ea typeface="Consolas"/>
                <a:cs typeface="Consolas"/>
                <a:sym typeface="Consolas"/>
              </a:rPr>
              <a:t>, </a:t>
            </a:r>
            <a:r>
              <a:rPr lang="tr-TR" sz="1600">
                <a:solidFill>
                  <a:srgbClr val="FF0000"/>
                </a:solidFill>
                <a:latin typeface="Consolas"/>
                <a:ea typeface="Consolas"/>
                <a:cs typeface="Consolas"/>
                <a:sym typeface="Consolas"/>
              </a:rPr>
              <a:t>"edward"</a:t>
            </a:r>
            <a:r>
              <a:rPr lang="tr-TR" sz="1600">
                <a:solidFill>
                  <a:srgbClr val="434343"/>
                </a:solidFill>
                <a:latin typeface="Consolas"/>
                <a:ea typeface="Consolas"/>
                <a:cs typeface="Consolas"/>
                <a:sym typeface="Consolas"/>
              </a:rPr>
              <a:t>]</a:t>
            </a:r>
            <a:r>
              <a:rPr lang="tr-TR" sz="1600">
                <a:solidFill>
                  <a:srgbClr val="434343"/>
                </a:solidFill>
                <a:latin typeface="Consolas"/>
                <a:ea typeface="Consolas"/>
                <a:cs typeface="Consolas"/>
                <a:sym typeface="Consolas"/>
              </a:rPr>
              <a:t> </a:t>
            </a:r>
            <a:endParaRPr sz="16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600">
                <a:solidFill>
                  <a:srgbClr val="373A3C"/>
                </a:solidFill>
                <a:latin typeface="Consolas"/>
                <a:ea typeface="Consolas"/>
                <a:cs typeface="Consolas"/>
                <a:sym typeface="Consolas"/>
              </a:rPr>
              <a:t>mood = </a:t>
            </a:r>
            <a:r>
              <a:rPr lang="tr-TR" sz="1600">
                <a:solidFill>
                  <a:srgbClr val="434343"/>
                </a:solidFill>
                <a:latin typeface="Consolas"/>
                <a:ea typeface="Consolas"/>
                <a:cs typeface="Consolas"/>
                <a:sym typeface="Consolas"/>
              </a:rPr>
              <a:t>[</a:t>
            </a:r>
            <a:r>
              <a:rPr lang="tr-TR" sz="1600">
                <a:solidFill>
                  <a:srgbClr val="FF0000"/>
                </a:solidFill>
                <a:latin typeface="Consolas"/>
                <a:ea typeface="Consolas"/>
                <a:cs typeface="Consolas"/>
                <a:sym typeface="Consolas"/>
              </a:rPr>
              <a:t>"happy"</a:t>
            </a:r>
            <a:r>
              <a:rPr lang="tr-TR" sz="1600">
                <a:solidFill>
                  <a:srgbClr val="434343"/>
                </a:solidFill>
                <a:latin typeface="Consolas"/>
                <a:ea typeface="Consolas"/>
                <a:cs typeface="Consolas"/>
                <a:sym typeface="Consolas"/>
              </a:rPr>
              <a:t>, </a:t>
            </a:r>
            <a:r>
              <a:rPr lang="tr-TR" sz="1600">
                <a:solidFill>
                  <a:srgbClr val="FF0000"/>
                </a:solidFill>
                <a:latin typeface="Consolas"/>
                <a:ea typeface="Consolas"/>
                <a:cs typeface="Consolas"/>
                <a:sym typeface="Consolas"/>
              </a:rPr>
              <a:t>"sad"</a:t>
            </a:r>
            <a:r>
              <a:rPr lang="tr-TR" sz="1600">
                <a:solidFill>
                  <a:srgbClr val="434343"/>
                </a:solidFill>
                <a:latin typeface="Consolas"/>
                <a:ea typeface="Consolas"/>
                <a:cs typeface="Consolas"/>
                <a:sym typeface="Consolas"/>
              </a:rPr>
              <a:t>]</a:t>
            </a:r>
            <a:endParaRPr sz="16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600">
                <a:solidFill>
                  <a:srgbClr val="434343"/>
                </a:solidFill>
                <a:latin typeface="Consolas"/>
                <a:ea typeface="Consolas"/>
                <a:cs typeface="Consolas"/>
                <a:sym typeface="Consolas"/>
              </a:rPr>
              <a:t>example output : susan is happy</a:t>
            </a:r>
            <a:endParaRPr sz="16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600">
                <a:solidFill>
                  <a:srgbClr val="434343"/>
                </a:solidFill>
                <a:latin typeface="Consolas"/>
                <a:ea typeface="Consolas"/>
                <a:cs typeface="Consolas"/>
                <a:sym typeface="Consolas"/>
              </a:rPr>
              <a:t>                 susan is sad</a:t>
            </a:r>
            <a:endParaRPr sz="16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600">
                <a:solidFill>
                  <a:srgbClr val="434343"/>
                </a:solidFill>
                <a:latin typeface="Consolas"/>
                <a:ea typeface="Consolas"/>
                <a:cs typeface="Consolas"/>
                <a:sym typeface="Consolas"/>
              </a:rPr>
              <a:t>                 tom is happy</a:t>
            </a:r>
            <a:endParaRPr sz="16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600">
                <a:solidFill>
                  <a:srgbClr val="434343"/>
                </a:solidFill>
                <a:latin typeface="Consolas"/>
                <a:ea typeface="Consolas"/>
                <a:cs typeface="Consolas"/>
                <a:sym typeface="Consolas"/>
              </a:rPr>
              <a:t>                      .</a:t>
            </a:r>
            <a:endParaRPr sz="1600">
              <a:solidFill>
                <a:srgbClr val="434343"/>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600">
                <a:solidFill>
                  <a:srgbClr val="434343"/>
                </a:solidFill>
                <a:latin typeface="Consolas"/>
                <a:ea typeface="Consolas"/>
                <a:cs typeface="Consolas"/>
                <a:sym typeface="Consolas"/>
              </a:rPr>
              <a:t>                      .</a:t>
            </a:r>
            <a:endParaRPr sz="1600">
              <a:solidFill>
                <a:srgbClr val="434343"/>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70" name="Google Shape;370;p4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Nested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sz="4000">
              <a:solidFill>
                <a:srgbClr val="741B47"/>
              </a:solidFill>
              <a:latin typeface="Raleway Medium"/>
              <a:ea typeface="Raleway Medium"/>
              <a:cs typeface="Raleway Medium"/>
              <a:sym typeface="Raleway Medium"/>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71" name="Google Shape;371;p44"/>
          <p:cNvSpPr txBox="1"/>
          <p:nvPr>
            <p:ph idx="4294967295" type="subTitle"/>
          </p:nvPr>
        </p:nvSpPr>
        <p:spPr>
          <a:xfrm>
            <a:off x="220025" y="647800"/>
            <a:ext cx="8321100" cy="5547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372" name="Google Shape;372;p44"/>
          <p:cNvPicPr preferRelativeResize="0"/>
          <p:nvPr/>
        </p:nvPicPr>
        <p:blipFill>
          <a:blip r:embed="rId3">
            <a:alphaModFix/>
          </a:blip>
          <a:stretch>
            <a:fillRect/>
          </a:stretch>
        </p:blipFill>
        <p:spPr>
          <a:xfrm>
            <a:off x="152400" y="1202500"/>
            <a:ext cx="8321101" cy="1483860"/>
          </a:xfrm>
          <a:prstGeom prst="rect">
            <a:avLst/>
          </a:prstGeom>
          <a:noFill/>
          <a:ln cap="flat" cmpd="sng" w="9525">
            <a:solidFill>
              <a:srgbClr val="1C4587"/>
            </a:solidFill>
            <a:prstDash val="solid"/>
            <a:round/>
            <a:headEnd len="sm" w="sm" type="none"/>
            <a:tailEnd len="sm" w="sm" type="none"/>
          </a:ln>
        </p:spPr>
      </p:pic>
      <p:pic>
        <p:nvPicPr>
          <p:cNvPr id="373" name="Google Shape;373;p44"/>
          <p:cNvPicPr preferRelativeResize="0"/>
          <p:nvPr/>
        </p:nvPicPr>
        <p:blipFill>
          <a:blip r:embed="rId4">
            <a:alphaModFix/>
          </a:blip>
          <a:stretch>
            <a:fillRect/>
          </a:stretch>
        </p:blipFill>
        <p:spPr>
          <a:xfrm>
            <a:off x="152400" y="2732335"/>
            <a:ext cx="8321100" cy="2334965"/>
          </a:xfrm>
          <a:prstGeom prst="rect">
            <a:avLst/>
          </a:prstGeom>
          <a:noFill/>
          <a:ln cap="flat" cmpd="sng" w="9525">
            <a:solidFill>
              <a:srgbClr val="66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5" name="Google Shape;75;p1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p:txBody>
      </p:sp>
      <p:sp>
        <p:nvSpPr>
          <p:cNvPr id="76" name="Google Shape;76;p11"/>
          <p:cNvSpPr txBox="1"/>
          <p:nvPr>
            <p:ph idx="4294967295" type="subTitle"/>
          </p:nvPr>
        </p:nvSpPr>
        <p:spPr>
          <a:xfrm>
            <a:off x="220025" y="647800"/>
            <a:ext cx="8321100" cy="1684200"/>
          </a:xfrm>
          <a:prstGeom prst="rect">
            <a:avLst/>
          </a:prstGeom>
          <a:noFill/>
          <a:ln>
            <a:noFill/>
          </a:ln>
        </p:spPr>
        <p:txBody>
          <a:bodyPr anchorCtr="0" anchor="t" bIns="0" lIns="0" spcFirstLastPara="1" rIns="0" wrap="square" tIns="0">
            <a:noAutofit/>
          </a:bodyPr>
          <a:lstStyle/>
          <a:p>
            <a:pPr indent="-361950" lvl="0" marL="457200" marR="0" rtl="0" algn="just">
              <a:lnSpc>
                <a:spcPct val="110000"/>
              </a:lnSpc>
              <a:spcBef>
                <a:spcPts val="600"/>
              </a:spcBef>
              <a:spcAft>
                <a:spcPts val="0"/>
              </a:spcAft>
              <a:buClr>
                <a:srgbClr val="741B47"/>
              </a:buClr>
              <a:buSzPts val="2100"/>
              <a:buFont typeface="Montserrat Light"/>
              <a:buChar char="▸"/>
            </a:pPr>
            <a:r>
              <a:rPr b="1" lang="tr-TR" sz="2100">
                <a:solidFill>
                  <a:srgbClr val="073763"/>
                </a:solidFill>
                <a:latin typeface="Montserrat"/>
                <a:ea typeface="Montserrat"/>
                <a:cs typeface="Montserrat"/>
                <a:sym typeface="Montserrat"/>
              </a:rPr>
              <a:t>Task : </a:t>
            </a:r>
            <a:r>
              <a:rPr lang="tr-TR" sz="2100">
                <a:solidFill>
                  <a:srgbClr val="434343"/>
                </a:solidFill>
                <a:latin typeface="Montserrat Light"/>
                <a:ea typeface="Montserrat Light"/>
                <a:cs typeface="Montserrat Light"/>
                <a:sym typeface="Montserrat Light"/>
              </a:rPr>
              <a:t>This time, write a code block that asks the user a number between 1 and 10 then puts that number into the multiplication table.  </a:t>
            </a:r>
            <a:endParaRPr sz="2100">
              <a:solidFill>
                <a:srgbClr val="434343"/>
              </a:solidFill>
              <a:latin typeface="Montserrat Light"/>
              <a:ea typeface="Montserrat Light"/>
              <a:cs typeface="Montserrat Light"/>
              <a:sym typeface="Montserrat Light"/>
            </a:endParaRPr>
          </a:p>
          <a:p>
            <a:pPr indent="-361950" lvl="0" marL="457200" marR="0" rtl="0" algn="just">
              <a:lnSpc>
                <a:spcPct val="110000"/>
              </a:lnSpc>
              <a:spcBef>
                <a:spcPts val="600"/>
              </a:spcBef>
              <a:spcAft>
                <a:spcPts val="0"/>
              </a:spcAft>
              <a:buClr>
                <a:srgbClr val="741B47"/>
              </a:buClr>
              <a:buSzPts val="2100"/>
              <a:buFont typeface="Montserrat Light"/>
              <a:buChar char="▸"/>
            </a:pPr>
            <a:r>
              <a:rPr lang="tr-TR" sz="2100">
                <a:solidFill>
                  <a:srgbClr val="434343"/>
                </a:solidFill>
                <a:latin typeface="Montserrat Light"/>
                <a:ea typeface="Montserrat Light"/>
                <a:cs typeface="Montserrat Light"/>
                <a:sym typeface="Montserrat Light"/>
              </a:rPr>
              <a:t>For example, the output for </a:t>
            </a:r>
            <a:r>
              <a:rPr lang="tr-TR" sz="2100">
                <a:solidFill>
                  <a:srgbClr val="434343"/>
                </a:solidFill>
                <a:latin typeface="Montserrat"/>
                <a:ea typeface="Montserrat"/>
                <a:cs typeface="Montserrat"/>
                <a:sym typeface="Montserrat"/>
              </a:rPr>
              <a:t>5</a:t>
            </a:r>
            <a:r>
              <a:rPr lang="tr-TR" sz="2100">
                <a:solidFill>
                  <a:srgbClr val="434343"/>
                </a:solidFill>
                <a:latin typeface="Montserrat Light"/>
                <a:ea typeface="Montserrat Light"/>
                <a:cs typeface="Montserrat Light"/>
                <a:sym typeface="Montserrat Light"/>
              </a:rPr>
              <a:t> should be as follows :</a:t>
            </a:r>
            <a:endParaRPr sz="2100">
              <a:solidFill>
                <a:srgbClr val="434343"/>
              </a:solidFill>
              <a:latin typeface="Montserrat Light"/>
              <a:ea typeface="Montserrat Light"/>
              <a:cs typeface="Montserrat Light"/>
              <a:sym typeface="Montserrat Light"/>
            </a:endParaRPr>
          </a:p>
        </p:txBody>
      </p:sp>
      <p:sp>
        <p:nvSpPr>
          <p:cNvPr id="77" name="Google Shape;77;p11"/>
          <p:cNvSpPr txBox="1"/>
          <p:nvPr/>
        </p:nvSpPr>
        <p:spPr>
          <a:xfrm>
            <a:off x="733425" y="2332000"/>
            <a:ext cx="6723300" cy="24030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5x0 =  0</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5x1 =  5</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5x2 =  10</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5x3 =  15</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5x4 =  20</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5x5 =  25</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5x6 =  30</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5x7 =  35</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5x8 =  40</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5x9 =  45</a:t>
            </a:r>
            <a:endParaRPr>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a:solidFill>
                  <a:srgbClr val="434343"/>
                </a:solidFill>
                <a:latin typeface="Consolas"/>
                <a:ea typeface="Consolas"/>
                <a:cs typeface="Consolas"/>
                <a:sym typeface="Consolas"/>
              </a:rPr>
              <a:t>5x10 =  50</a:t>
            </a:r>
            <a:endParaRPr>
              <a:solidFill>
                <a:srgbClr val="434343"/>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83" name="Google Shape;83;p1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4000">
              <a:solidFill>
                <a:srgbClr val="741B47"/>
              </a:solidFill>
              <a:highlight>
                <a:srgbClr val="EFEFEF"/>
              </a:highlight>
              <a:latin typeface="Consolas"/>
              <a:ea typeface="Consolas"/>
              <a:cs typeface="Consolas"/>
              <a:sym typeface="Consolas"/>
            </a:endParaRPr>
          </a:p>
        </p:txBody>
      </p:sp>
      <p:sp>
        <p:nvSpPr>
          <p:cNvPr id="84" name="Google Shape;84;p12"/>
          <p:cNvSpPr txBox="1"/>
          <p:nvPr>
            <p:ph idx="4294967295" type="subTitle"/>
          </p:nvPr>
        </p:nvSpPr>
        <p:spPr>
          <a:xfrm>
            <a:off x="220025" y="800200"/>
            <a:ext cx="8764500" cy="381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output can be like :</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85" name="Google Shape;85;p12">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2"/>
          <p:cNvPicPr preferRelativeResize="0"/>
          <p:nvPr/>
        </p:nvPicPr>
        <p:blipFill>
          <a:blip r:embed="rId4">
            <a:alphaModFix/>
          </a:blip>
          <a:stretch>
            <a:fillRect/>
          </a:stretch>
        </p:blipFill>
        <p:spPr>
          <a:xfrm>
            <a:off x="152400" y="1333600"/>
            <a:ext cx="8839201" cy="1591966"/>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92" name="Google Shape;92;p1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93" name="Google Shape;93;p13"/>
          <p:cNvSpPr txBox="1"/>
          <p:nvPr>
            <p:ph idx="4294967295" type="subTitle"/>
          </p:nvPr>
        </p:nvSpPr>
        <p:spPr>
          <a:xfrm>
            <a:off x="220025" y="724000"/>
            <a:ext cx="8321100" cy="1397100"/>
          </a:xfrm>
          <a:prstGeom prst="rect">
            <a:avLst/>
          </a:prstGeom>
          <a:noFill/>
          <a:ln>
            <a:noFill/>
          </a:ln>
        </p:spPr>
        <p:txBody>
          <a:bodyPr anchorCtr="0" anchor="t" bIns="0" lIns="0" spcFirstLastPara="1" rIns="0" wrap="square" tIns="0">
            <a:noAutofit/>
          </a:bodyPr>
          <a:lstStyle/>
          <a:p>
            <a:pPr indent="-374650" lvl="0" marL="457200" rtl="0" algn="just">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Let’s take a close look at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As we stated before, the formula syntax of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 is :</a:t>
            </a:r>
            <a:endParaRPr sz="2300">
              <a:solidFill>
                <a:srgbClr val="434343"/>
              </a:solidFill>
              <a:latin typeface="Montserrat Light"/>
              <a:ea typeface="Montserrat Light"/>
              <a:cs typeface="Montserrat Light"/>
              <a:sym typeface="Montserrat Light"/>
            </a:endParaRPr>
          </a:p>
        </p:txBody>
      </p:sp>
      <p:sp>
        <p:nvSpPr>
          <p:cNvPr id="94" name="Google Shape;94;p13"/>
          <p:cNvSpPr txBox="1"/>
          <p:nvPr/>
        </p:nvSpPr>
        <p:spPr>
          <a:xfrm>
            <a:off x="2486650" y="2238350"/>
            <a:ext cx="3786900" cy="698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FF00FF"/>
                </a:solidFill>
                <a:latin typeface="Consolas"/>
                <a:ea typeface="Consolas"/>
                <a:cs typeface="Consolas"/>
                <a:sym typeface="Consolas"/>
              </a:rPr>
              <a:t>range</a:t>
            </a:r>
            <a:r>
              <a:rPr lang="tr-TR" sz="2000">
                <a:solidFill>
                  <a:srgbClr val="434343"/>
                </a:solidFill>
                <a:latin typeface="Consolas"/>
                <a:ea typeface="Consolas"/>
                <a:cs typeface="Consolas"/>
                <a:sym typeface="Consolas"/>
              </a:rPr>
              <a:t>(start, stop, step)</a:t>
            </a:r>
            <a:endParaRPr b="0" i="0" sz="2000" u="none" cap="none" strike="noStrike">
              <a:solidFill>
                <a:srgbClr val="434343"/>
              </a:solidFill>
              <a:latin typeface="Consolas"/>
              <a:ea typeface="Consolas"/>
              <a:cs typeface="Consolas"/>
              <a:sym typeface="Consolas"/>
            </a:endParaRPr>
          </a:p>
        </p:txBody>
      </p:sp>
      <p:sp>
        <p:nvSpPr>
          <p:cNvPr id="95" name="Google Shape;95;p13"/>
          <p:cNvSpPr/>
          <p:nvPr/>
        </p:nvSpPr>
        <p:spPr>
          <a:xfrm flipH="1" rot="10800000">
            <a:off x="3510300" y="2779490"/>
            <a:ext cx="2958912" cy="468604"/>
          </a:xfrm>
          <a:custGeom>
            <a:rect b="b" l="l" r="r" t="t"/>
            <a:pathLst>
              <a:path extrusionOk="0" h="12806" w="110294">
                <a:moveTo>
                  <a:pt x="0" y="11878"/>
                </a:moveTo>
                <a:cubicBezTo>
                  <a:pt x="15625" y="11878"/>
                  <a:pt x="75368" y="13858"/>
                  <a:pt x="93750" y="11878"/>
                </a:cubicBezTo>
                <a:cubicBezTo>
                  <a:pt x="112132" y="9898"/>
                  <a:pt x="107537" y="1980"/>
                  <a:pt x="110294" y="0"/>
                </a:cubicBezTo>
              </a:path>
            </a:pathLst>
          </a:custGeom>
          <a:noFill/>
          <a:ln cap="flat" cmpd="sng" w="19050">
            <a:solidFill>
              <a:srgbClr val="FF0000"/>
            </a:solidFill>
            <a:prstDash val="solid"/>
            <a:round/>
            <a:headEnd len="med" w="med" type="none"/>
            <a:tailEnd len="med" w="med" type="stealth"/>
          </a:ln>
        </p:spPr>
      </p:sp>
      <p:sp>
        <p:nvSpPr>
          <p:cNvPr id="96" name="Google Shape;96;p13"/>
          <p:cNvSpPr txBox="1"/>
          <p:nvPr/>
        </p:nvSpPr>
        <p:spPr>
          <a:xfrm>
            <a:off x="6331275" y="3229925"/>
            <a:ext cx="12408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parameters</a:t>
            </a:r>
            <a:endParaRPr>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02" name="Google Shape;102;p1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03" name="Google Shape;103;p14"/>
          <p:cNvSpPr txBox="1"/>
          <p:nvPr>
            <p:ph idx="4294967295" type="subTitle"/>
          </p:nvPr>
        </p:nvSpPr>
        <p:spPr>
          <a:xfrm>
            <a:off x="220025" y="724000"/>
            <a:ext cx="8321100" cy="23622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0" lvl="0" marL="0" marR="0" rtl="0" algn="just">
              <a:lnSpc>
                <a:spcPct val="110000"/>
              </a:lnSpc>
              <a:spcBef>
                <a:spcPts val="600"/>
              </a:spcBef>
              <a:spcAft>
                <a:spcPts val="0"/>
              </a:spcAft>
              <a:buNone/>
            </a:pPr>
            <a:r>
              <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Consider this example :</a:t>
            </a:r>
            <a:endParaRPr sz="2300">
              <a:solidFill>
                <a:srgbClr val="434343"/>
              </a:solidFill>
              <a:latin typeface="Montserrat Light"/>
              <a:ea typeface="Montserrat Light"/>
              <a:cs typeface="Montserrat Light"/>
              <a:sym typeface="Montserrat Light"/>
            </a:endParaRPr>
          </a:p>
        </p:txBody>
      </p:sp>
      <p:pic>
        <p:nvPicPr>
          <p:cNvPr id="104" name="Google Shape;104;p14"/>
          <p:cNvPicPr preferRelativeResize="0"/>
          <p:nvPr/>
        </p:nvPicPr>
        <p:blipFill>
          <a:blip r:embed="rId3">
            <a:alphaModFix/>
          </a:blip>
          <a:stretch>
            <a:fillRect/>
          </a:stretch>
        </p:blipFill>
        <p:spPr>
          <a:xfrm>
            <a:off x="152400" y="3192901"/>
            <a:ext cx="8839200" cy="88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10" name="Google Shape;110;p1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11" name="Google Shape;111;p15"/>
          <p:cNvSpPr txBox="1"/>
          <p:nvPr>
            <p:ph idx="4294967295" type="subTitle"/>
          </p:nvPr>
        </p:nvSpPr>
        <p:spPr>
          <a:xfrm>
            <a:off x="220025" y="724000"/>
            <a:ext cx="8321100" cy="23622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Let’s take a close look at the </a:t>
            </a:r>
            <a:r>
              <a:rPr lang="tr-TR" sz="2300">
                <a:solidFill>
                  <a:srgbClr val="FF00FF"/>
                </a:solidFill>
                <a:highlight>
                  <a:srgbClr val="EFEFEF"/>
                </a:highlight>
                <a:latin typeface="Consolas"/>
                <a:ea typeface="Consolas"/>
                <a:cs typeface="Consolas"/>
                <a:sym typeface="Consolas"/>
              </a:rPr>
              <a:t>range</a:t>
            </a:r>
            <a:r>
              <a:rPr lang="tr-TR" sz="2300">
                <a:solidFill>
                  <a:srgbClr val="434343"/>
                </a:solidFill>
                <a:highlight>
                  <a:srgbClr val="EFEFEF"/>
                </a:highlight>
                <a:latin typeface="Consolas"/>
                <a:ea typeface="Consolas"/>
                <a:cs typeface="Consolas"/>
                <a:sym typeface="Consolas"/>
              </a:rPr>
              <a:t>()</a:t>
            </a:r>
            <a:r>
              <a:rPr lang="tr-TR" sz="2300">
                <a:solidFill>
                  <a:srgbClr val="434343"/>
                </a:solidFill>
                <a:latin typeface="Montserrat Light"/>
                <a:ea typeface="Montserrat Light"/>
                <a:cs typeface="Montserrat Light"/>
                <a:sym typeface="Montserrat Light"/>
              </a:rPr>
              <a:t> function.</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It creates an iterable sequence of numbers. And it can be simply converted into the </a:t>
            </a:r>
            <a:r>
              <a:rPr lang="tr-TR" sz="2300">
                <a:solidFill>
                  <a:srgbClr val="434343"/>
                </a:solidFill>
                <a:highlight>
                  <a:srgbClr val="EFEFEF"/>
                </a:highlight>
                <a:latin typeface="Consolas"/>
                <a:ea typeface="Consolas"/>
                <a:cs typeface="Consolas"/>
                <a:sym typeface="Consolas"/>
              </a:rPr>
              <a:t>list</a:t>
            </a:r>
            <a:r>
              <a:rPr lang="tr-TR" sz="2300">
                <a:solidFill>
                  <a:srgbClr val="434343"/>
                </a:solidFill>
                <a:latin typeface="Montserrat Light"/>
                <a:ea typeface="Montserrat Light"/>
                <a:cs typeface="Montserrat Light"/>
                <a:sym typeface="Montserrat Light"/>
              </a:rPr>
              <a:t>, </a:t>
            </a:r>
            <a:r>
              <a:rPr lang="tr-TR" sz="2300">
                <a:solidFill>
                  <a:srgbClr val="434343"/>
                </a:solidFill>
                <a:highlight>
                  <a:srgbClr val="EFEFEF"/>
                </a:highlight>
                <a:latin typeface="Consolas"/>
                <a:ea typeface="Consolas"/>
                <a:cs typeface="Consolas"/>
                <a:sym typeface="Consolas"/>
              </a:rPr>
              <a:t>set</a:t>
            </a:r>
            <a:r>
              <a:rPr lang="tr-TR" sz="2300">
                <a:solidFill>
                  <a:srgbClr val="434343"/>
                </a:solidFill>
                <a:latin typeface="Montserrat Light"/>
                <a:ea typeface="Montserrat Light"/>
                <a:cs typeface="Montserrat Light"/>
                <a:sym typeface="Montserrat Light"/>
              </a:rPr>
              <a:t>, and </a:t>
            </a:r>
            <a:r>
              <a:rPr lang="tr-TR" sz="2300">
                <a:solidFill>
                  <a:srgbClr val="434343"/>
                </a:solidFill>
                <a:highlight>
                  <a:srgbClr val="EFEFEF"/>
                </a:highlight>
                <a:latin typeface="Consolas"/>
                <a:ea typeface="Consolas"/>
                <a:cs typeface="Consolas"/>
                <a:sym typeface="Consolas"/>
              </a:rPr>
              <a:t>tuple</a:t>
            </a:r>
            <a:r>
              <a:rPr lang="tr-TR" sz="2300">
                <a:solidFill>
                  <a:srgbClr val="434343"/>
                </a:solidFill>
                <a:latin typeface="Montserrat Light"/>
                <a:ea typeface="Montserrat Light"/>
                <a:cs typeface="Montserrat Light"/>
                <a:sym typeface="Montserrat Light"/>
              </a:rPr>
              <a:t>.</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Consider this example :</a:t>
            </a:r>
            <a:endParaRPr sz="2300">
              <a:solidFill>
                <a:srgbClr val="434343"/>
              </a:solidFill>
              <a:latin typeface="Montserrat Light"/>
              <a:ea typeface="Montserrat Light"/>
              <a:cs typeface="Montserrat Light"/>
              <a:sym typeface="Montserrat Light"/>
            </a:endParaRPr>
          </a:p>
        </p:txBody>
      </p:sp>
      <p:pic>
        <p:nvPicPr>
          <p:cNvPr id="112" name="Google Shape;112;p15"/>
          <p:cNvPicPr preferRelativeResize="0"/>
          <p:nvPr/>
        </p:nvPicPr>
        <p:blipFill>
          <a:blip r:embed="rId3">
            <a:alphaModFix/>
          </a:blip>
          <a:stretch>
            <a:fillRect/>
          </a:stretch>
        </p:blipFill>
        <p:spPr>
          <a:xfrm>
            <a:off x="152400" y="3192901"/>
            <a:ext cx="8839200" cy="883401"/>
          </a:xfrm>
          <a:prstGeom prst="rect">
            <a:avLst/>
          </a:prstGeom>
          <a:noFill/>
          <a:ln>
            <a:noFill/>
          </a:ln>
        </p:spPr>
      </p:pic>
      <p:pic>
        <p:nvPicPr>
          <p:cNvPr id="113" name="Google Shape;113;p15"/>
          <p:cNvPicPr preferRelativeResize="0"/>
          <p:nvPr/>
        </p:nvPicPr>
        <p:blipFill>
          <a:blip r:embed="rId4">
            <a:alphaModFix/>
          </a:blip>
          <a:stretch>
            <a:fillRect/>
          </a:stretch>
        </p:blipFill>
        <p:spPr>
          <a:xfrm>
            <a:off x="152400" y="4228702"/>
            <a:ext cx="8839197" cy="530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19" name="Google Shape;119;p1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Operations with the </a:t>
            </a: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r>
              <a:rPr lang="tr-TR" sz="2000">
                <a:solidFill>
                  <a:srgbClr val="741B47"/>
                </a:solidFill>
                <a:latin typeface="Raleway Medium"/>
                <a:ea typeface="Raleway Medium"/>
                <a:cs typeface="Raleway Medium"/>
                <a:sym typeface="Raleway Medium"/>
              </a:rPr>
              <a:t>(review)</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120" name="Google Shape;120;p16"/>
          <p:cNvSpPr txBox="1"/>
          <p:nvPr>
            <p:ph idx="4294967295" type="subTitle"/>
          </p:nvPr>
        </p:nvSpPr>
        <p:spPr>
          <a:xfrm>
            <a:off x="220025" y="724000"/>
            <a:ext cx="8321100" cy="10212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 continued)</a:t>
            </a:r>
            <a:endParaRPr sz="2300">
              <a:solidFill>
                <a:srgbClr val="434343"/>
              </a:solidFill>
              <a:latin typeface="Montserrat Light"/>
              <a:ea typeface="Montserrat Light"/>
              <a:cs typeface="Montserrat Light"/>
              <a:sym typeface="Montserrat Light"/>
            </a:endParaRPr>
          </a:p>
          <a:p>
            <a:pPr indent="-374650" lvl="1" marL="914400" marR="0" rtl="0" algn="just">
              <a:lnSpc>
                <a:spcPct val="110000"/>
              </a:lnSpc>
              <a:spcBef>
                <a:spcPts val="600"/>
              </a:spcBef>
              <a:spcAft>
                <a:spcPts val="0"/>
              </a:spcAft>
              <a:buClr>
                <a:srgbClr val="741B47"/>
              </a:buClr>
              <a:buSzPts val="2300"/>
              <a:buFont typeface="Montserrat Light"/>
              <a:buChar char="▹"/>
            </a:pPr>
            <a:r>
              <a:rPr lang="tr-TR" sz="2300">
                <a:solidFill>
                  <a:srgbClr val="434343"/>
                </a:solidFill>
                <a:latin typeface="Montserrat Light"/>
                <a:ea typeface="Montserrat Light"/>
                <a:cs typeface="Montserrat Light"/>
                <a:sym typeface="Montserrat Light"/>
              </a:rPr>
              <a:t>Here’s the other examples :</a:t>
            </a:r>
            <a:endParaRPr sz="2300">
              <a:solidFill>
                <a:srgbClr val="434343"/>
              </a:solidFill>
              <a:latin typeface="Montserrat Light"/>
              <a:ea typeface="Montserrat Light"/>
              <a:cs typeface="Montserrat Light"/>
              <a:sym typeface="Montserrat Light"/>
            </a:endParaRPr>
          </a:p>
        </p:txBody>
      </p:sp>
      <p:pic>
        <p:nvPicPr>
          <p:cNvPr id="121" name="Google Shape;121;p16"/>
          <p:cNvPicPr preferRelativeResize="0"/>
          <p:nvPr/>
        </p:nvPicPr>
        <p:blipFill>
          <a:blip r:embed="rId3">
            <a:alphaModFix/>
          </a:blip>
          <a:stretch>
            <a:fillRect/>
          </a:stretch>
        </p:blipFill>
        <p:spPr>
          <a:xfrm>
            <a:off x="152400" y="1669000"/>
            <a:ext cx="8839201" cy="875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