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embeddedFontLst>
    <p:embeddedFont>
      <p:font typeface="Raleway SemiBold"/>
      <p:regular r:id="rId46"/>
      <p:bold r:id="rId47"/>
      <p:italic r:id="rId48"/>
      <p:boldItalic r:id="rId49"/>
    </p:embeddedFont>
    <p:embeddedFont>
      <p:font typeface="Raleway"/>
      <p:regular r:id="rId50"/>
      <p:bold r:id="rId51"/>
      <p:italic r:id="rId52"/>
      <p:boldItalic r:id="rId53"/>
    </p:embeddedFont>
    <p:embeddedFont>
      <p:font typeface="Montserrat"/>
      <p:regular r:id="rId54"/>
      <p:bold r:id="rId55"/>
      <p:italic r:id="rId56"/>
      <p:boldItalic r:id="rId57"/>
    </p:embeddedFont>
    <p:embeddedFont>
      <p:font typeface="Montserrat Light"/>
      <p:regular r:id="rId58"/>
      <p:bold r:id="rId59"/>
      <p:italic r:id="rId60"/>
      <p:boldItalic r:id="rId61"/>
    </p:embeddedFont>
    <p:embeddedFont>
      <p:font typeface="Raleway Medium"/>
      <p:regular r:id="rId62"/>
      <p:bold r:id="rId63"/>
      <p:italic r:id="rId64"/>
      <p:boldItalic r:id="rId65"/>
    </p:embeddedFont>
    <p:embeddedFont>
      <p:font typeface="Barlow Light"/>
      <p:regular r:id="rId66"/>
      <p:bold r:id="rId67"/>
      <p:italic r:id="rId68"/>
      <p:boldItalic r:id="rId69"/>
    </p:embeddedFont>
    <p:embeddedFont>
      <p:font typeface="Barlow"/>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alewaySemiBold-regular.fntdata"/><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SemiBold-italic.fntdata"/><Relationship Id="rId47" Type="http://schemas.openxmlformats.org/officeDocument/2006/relationships/font" Target="fonts/RalewaySemiBold-bold.fntdata"/><Relationship Id="rId49" Type="http://schemas.openxmlformats.org/officeDocument/2006/relationships/font" Target="fonts/RalewaySemiBol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Barlow-boldItalic.fntdata"/><Relationship Id="rId72" Type="http://schemas.openxmlformats.org/officeDocument/2006/relationships/font" Target="fonts/Barlow-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Barlow-bold.fntdata"/><Relationship Id="rId70" Type="http://schemas.openxmlformats.org/officeDocument/2006/relationships/font" Target="fonts/Barlow-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alewayMedium-regular.fntdata"/><Relationship Id="rId61" Type="http://schemas.openxmlformats.org/officeDocument/2006/relationships/font" Target="fonts/MontserratLight-boldItalic.fntdata"/><Relationship Id="rId20" Type="http://schemas.openxmlformats.org/officeDocument/2006/relationships/slide" Target="slides/slide16.xml"/><Relationship Id="rId64" Type="http://schemas.openxmlformats.org/officeDocument/2006/relationships/font" Target="fonts/RalewayMedium-italic.fntdata"/><Relationship Id="rId63" Type="http://schemas.openxmlformats.org/officeDocument/2006/relationships/font" Target="fonts/RalewayMedium-bold.fntdata"/><Relationship Id="rId22" Type="http://schemas.openxmlformats.org/officeDocument/2006/relationships/slide" Target="slides/slide18.xml"/><Relationship Id="rId66" Type="http://schemas.openxmlformats.org/officeDocument/2006/relationships/font" Target="fonts/BarlowLight-regular.fntdata"/><Relationship Id="rId21" Type="http://schemas.openxmlformats.org/officeDocument/2006/relationships/slide" Target="slides/slide17.xml"/><Relationship Id="rId65" Type="http://schemas.openxmlformats.org/officeDocument/2006/relationships/font" Target="fonts/RalewayMedium-boldItalic.fntdata"/><Relationship Id="rId24" Type="http://schemas.openxmlformats.org/officeDocument/2006/relationships/slide" Target="slides/slide20.xml"/><Relationship Id="rId68" Type="http://schemas.openxmlformats.org/officeDocument/2006/relationships/font" Target="fonts/BarlowLight-italic.fntdata"/><Relationship Id="rId23" Type="http://schemas.openxmlformats.org/officeDocument/2006/relationships/slide" Target="slides/slide19.xml"/><Relationship Id="rId67" Type="http://schemas.openxmlformats.org/officeDocument/2006/relationships/font" Target="fonts/BarlowLight-bold.fntdata"/><Relationship Id="rId60" Type="http://schemas.openxmlformats.org/officeDocument/2006/relationships/font" Target="fonts/MontserratLight-italic.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BarlowLight-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7.xml"/><Relationship Id="rId55" Type="http://schemas.openxmlformats.org/officeDocument/2006/relationships/font" Target="fonts/Montserrat-bold.fntdata"/><Relationship Id="rId10" Type="http://schemas.openxmlformats.org/officeDocument/2006/relationships/slide" Target="slides/slide6.xml"/><Relationship Id="rId54" Type="http://schemas.openxmlformats.org/officeDocument/2006/relationships/font" Target="fonts/Montserrat-regular.fntdata"/><Relationship Id="rId13" Type="http://schemas.openxmlformats.org/officeDocument/2006/relationships/slide" Target="slides/slide9.xml"/><Relationship Id="rId57" Type="http://schemas.openxmlformats.org/officeDocument/2006/relationships/font" Target="fonts/Montserrat-boldItalic.fntdata"/><Relationship Id="rId12" Type="http://schemas.openxmlformats.org/officeDocument/2006/relationships/slide" Target="slides/slide8.xml"/><Relationship Id="rId56" Type="http://schemas.openxmlformats.org/officeDocument/2006/relationships/font" Target="fonts/Montserrat-italic.fntdata"/><Relationship Id="rId15" Type="http://schemas.openxmlformats.org/officeDocument/2006/relationships/slide" Target="slides/slide11.xml"/><Relationship Id="rId59" Type="http://schemas.openxmlformats.org/officeDocument/2006/relationships/font" Target="fonts/MontserratLight-bold.fntdata"/><Relationship Id="rId14" Type="http://schemas.openxmlformats.org/officeDocument/2006/relationships/slide" Target="slides/slide10.xml"/><Relationship Id="rId58" Type="http://schemas.openxmlformats.org/officeDocument/2006/relationships/font" Target="fonts/MontserratLigh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functions.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b65eb1a73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gb65eb1a73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well well</a:t>
            </a:r>
            <a:endParaRPr sz="1400"/>
          </a:p>
          <a:p>
            <a:pPr indent="0" lvl="0" marL="0" rtl="0" algn="l">
              <a:lnSpc>
                <a:spcPct val="100000"/>
              </a:lnSpc>
              <a:spcBef>
                <a:spcPts val="0"/>
              </a:spcBef>
              <a:spcAft>
                <a:spcPts val="0"/>
              </a:spcAft>
              <a:buSzPts val="1400"/>
              <a:buNone/>
            </a:pPr>
            <a:r>
              <a:rPr lang="tr-TR" sz="1400"/>
              <a:t>We have completed first course of the python. the half range of our journey is finished without any accident or malfunction. so we have reached out the second part. python plus.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14dc57923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714dc5792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print("Say : I love you!")</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print("me too", 2019)</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6e574368ef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6e574368ef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and… from this part of the lesson i would like to show you a several the most used built-in functions in python. what we are gonna do is a </a:t>
            </a:r>
            <a:r>
              <a:rPr lang="tr-TR" sz="1400"/>
              <a:t>quick</a:t>
            </a:r>
            <a:r>
              <a:rPr lang="tr-TR" sz="1400"/>
              <a:t> review. and I aim to take your attention to existence of the built in </a:t>
            </a:r>
            <a:r>
              <a:rPr lang="tr-TR" sz="1400"/>
              <a:t>functions</a:t>
            </a:r>
            <a:r>
              <a:rPr lang="tr-TR" sz="1400"/>
              <a:t> in python. all right.</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6e574368ef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6e574368ef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If you are considering a function which may do something that you want, it probably exists. You just need to be aware of its existence.</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There are a range of functions and types built into the Python interpreter, so they are always usable.</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Yes i am talking about built in functions. These functions are defined for you inside the python background.</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let’s take a quick review of several important built in functions. i would draw your attention that i aim to make you familiar with some basic built in functions. you know, we can not cover all these functions in our lessons. it is not realistic. so i am gonna show you some of them and you will be able to get familiar with those functions. ok let’s start with the famous ones.</a:t>
            </a:r>
            <a:endParaRPr sz="1400">
              <a:solidFill>
                <a:srgbClr val="434343"/>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d20de2e6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7d20de2e6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after i showed you these functions, what you need to do is that : you have to go to python official documents. and you have to take some time to quick review of these functions. it is up to you. i suggest you to take some time this issue. Let's go through fast one by one, then we will use some functions with a few examples.</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d20de2e62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7d20de2e6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955453d7a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1955453d7a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by this quick presentation i hope that you now get familiar with that there is a built in function page of python official docs site.when you need something in programming you can access numerous information </a:t>
            </a:r>
            <a:r>
              <a:rPr lang="tr-TR" sz="1400" u="sng">
                <a:solidFill>
                  <a:schemeClr val="hlink"/>
                </a:solidFill>
                <a:hlinkClick r:id="rId2"/>
              </a:rPr>
              <a:t>about functions</a:t>
            </a:r>
            <a:r>
              <a:rPr lang="tr-TR" sz="1400"/>
              <a:t>.</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6d9f741d49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16d9f741d4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it is time to define our first functions in lesson.</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6d9f741d49_0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g16d9f741d49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well. what you are gonna learn at the end of this lesson. after this lesson you will be able define a function in detail and use it in your code stream.</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6d9f741d49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g16d9f741d49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6d9f741d49_0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g16d9f741d49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rPr>
              <a:t>...</a:t>
            </a:r>
            <a:endParaRPr sz="1400">
              <a:solidFill>
                <a:srgbClr val="434343"/>
              </a:solidFill>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rPr>
              <a:t>The statements that form the body of the function start at the next line and must be indented (leave four spaces).</a:t>
            </a:r>
            <a:endParaRPr sz="1400">
              <a:solidFill>
                <a:srgbClr val="434343"/>
              </a:solidFill>
            </a:endParaRPr>
          </a:p>
          <a:p>
            <a:pPr indent="-317500" lvl="0" marL="4572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Variables should be (traditionally) written in </a:t>
            </a:r>
            <a:r>
              <a:rPr b="1" lang="tr-TR" sz="1400">
                <a:solidFill>
                  <a:srgbClr val="434343"/>
                </a:solidFill>
              </a:rPr>
              <a:t>lowercase </a:t>
            </a:r>
            <a:r>
              <a:rPr lang="tr-TR" sz="1400">
                <a:solidFill>
                  <a:srgbClr val="434343"/>
                </a:solidFill>
              </a:rPr>
              <a:t>with</a:t>
            </a:r>
            <a:r>
              <a:rPr b="1" lang="tr-TR" sz="1400">
                <a:solidFill>
                  <a:srgbClr val="434343"/>
                </a:solidFill>
              </a:rPr>
              <a:t> underscores </a:t>
            </a:r>
            <a:r>
              <a:rPr lang="tr-TR" sz="1400">
                <a:solidFill>
                  <a:srgbClr val="434343"/>
                </a:solidFill>
              </a:rPr>
              <a:t>between words.</a:t>
            </a:r>
            <a:r>
              <a:rPr b="1" lang="tr-TR" sz="1400">
                <a:solidFill>
                  <a:srgbClr val="434343"/>
                </a:solidFill>
              </a:rPr>
              <a:t> </a:t>
            </a:r>
            <a:endParaRPr b="1" sz="1400">
              <a:solidFill>
                <a:srgbClr val="434343"/>
              </a:solidFill>
            </a:endParaRPr>
          </a:p>
          <a:p>
            <a:pPr indent="-317500" lvl="0" marL="457200" rtl="0" algn="just">
              <a:lnSpc>
                <a:spcPct val="110000"/>
              </a:lnSpc>
              <a:spcBef>
                <a:spcPts val="600"/>
              </a:spcBef>
              <a:spcAft>
                <a:spcPts val="0"/>
              </a:spcAft>
              <a:buClr>
                <a:srgbClr val="741B47"/>
              </a:buClr>
              <a:buSzPts val="1400"/>
              <a:buFont typeface="Arial"/>
              <a:buChar char="▸"/>
            </a:pPr>
            <a:r>
              <a:rPr lang="tr-TR" sz="1400">
                <a:solidFill>
                  <a:srgbClr val="434343"/>
                </a:solidFill>
              </a:rPr>
              <a:t>Arguments or Parameters are optional, but the parentheses is must.</a:t>
            </a:r>
            <a:endParaRPr sz="1400">
              <a:solidFill>
                <a:srgbClr val="434343"/>
              </a:solidFill>
            </a:endParaRPr>
          </a:p>
          <a:p>
            <a:pPr indent="-317500" lvl="0" marL="457200" rtl="0" algn="just">
              <a:lnSpc>
                <a:spcPct val="110000"/>
              </a:lnSpc>
              <a:spcBef>
                <a:spcPts val="600"/>
              </a:spcBef>
              <a:spcAft>
                <a:spcPts val="0"/>
              </a:spcAft>
              <a:buClr>
                <a:srgbClr val="741B47"/>
              </a:buClr>
              <a:buSzPts val="1400"/>
              <a:buFont typeface="Montserrat Light"/>
              <a:buChar char="▸"/>
            </a:pPr>
            <a:r>
              <a:rPr lang="tr-TR" sz="1400">
                <a:solidFill>
                  <a:srgbClr val="434343"/>
                </a:solidFill>
              </a:rPr>
              <a:t>A colon 👉🏻 </a:t>
            </a:r>
            <a:r>
              <a:rPr b="1" lang="tr-TR" sz="1400">
                <a:solidFill>
                  <a:srgbClr val="434343"/>
                </a:solidFill>
              </a:rPr>
              <a:t>:</a:t>
            </a:r>
            <a:r>
              <a:rPr lang="tr-TR" sz="1400">
                <a:solidFill>
                  <a:srgbClr val="434343"/>
                </a:solidFill>
              </a:rPr>
              <a:t> follows the closing parenthesis.</a:t>
            </a:r>
            <a:endParaRPr sz="1400">
              <a:solidFill>
                <a:srgbClr val="434343"/>
              </a:solidFill>
            </a:endParaRPr>
          </a:p>
          <a:p>
            <a:pPr indent="0" lvl="0" marL="0" rtl="0" algn="just">
              <a:lnSpc>
                <a:spcPct val="110000"/>
              </a:lnSpc>
              <a:spcBef>
                <a:spcPts val="600"/>
              </a:spcBef>
              <a:spcAft>
                <a:spcPts val="0"/>
              </a:spcAft>
              <a:buSzPts val="1100"/>
              <a:buNone/>
            </a:pPr>
            <a:r>
              <a:rPr lang="tr-TR" sz="1400">
                <a:solidFill>
                  <a:srgbClr val="434343"/>
                </a:solidFill>
              </a:rPr>
              <a:t>My friends, I would like to emphasize something here. If you remember from pre-class materials there are several statements concerning how difference the arguments and the parameters are… so. as a matter of fact, if you take a look at the official python documents, these two terms are used interchangeably. but it is better know the minor difference between them. ok. it is very simple. the variables that you used when defining a function in the parenthesis, they are the parameters. on the other hand, the values that you pass into the function when calling a function, they are the arguments. but you know what, it doesn’t matter which term you use. and my choice is using the term “arguments” in general but i would say that when i use either the term parameters or arguments, then from now on,  you know what i will mean. ok.</a:t>
            </a:r>
            <a:endParaRPr sz="1400">
              <a:solidFill>
                <a:srgbClr val="434343"/>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c2f2de20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7c2f2de20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6d9f741d49_0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g16d9f741d49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let’s define our first function. it is a simple function. it sums the square of the arguments prints out the result, right?.. so, we have defined a function. let’s call and use it.</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def first_function(argument_1, argument_2):</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print(argument_1**2 + argument_2**2)</a:t>
            </a:r>
            <a:endParaRPr sz="1400">
              <a:latin typeface="Consolas"/>
              <a:ea typeface="Consolas"/>
              <a:cs typeface="Consolas"/>
              <a:sym typeface="Consola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6d9f741d49_0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16d9f741d49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In this example, pass 2 and 3 as the arguments into this function. and when we run it ..</a:t>
            </a:r>
            <a:endParaRPr sz="1400">
              <a:solidFill>
                <a:srgbClr val="434343"/>
              </a:solidFill>
            </a:endParaRPr>
          </a:p>
          <a:p>
            <a:pPr indent="0" lvl="0" marL="0" rtl="0" algn="just">
              <a:lnSpc>
                <a:spcPct val="110000"/>
              </a:lnSpc>
              <a:spcBef>
                <a:spcPts val="600"/>
              </a:spcBef>
              <a:spcAft>
                <a:spcPts val="0"/>
              </a:spcAft>
              <a:buNone/>
            </a:pPr>
            <a:r>
              <a:t/>
            </a:r>
            <a:endParaRPr sz="1400">
              <a:solidFill>
                <a:srgbClr val="434343"/>
              </a:solidFill>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def first_function(argument_1, argument_2):</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tr-TR" sz="1400">
                <a:solidFill>
                  <a:schemeClr val="dk1"/>
                </a:solidFill>
                <a:latin typeface="Consolas"/>
                <a:ea typeface="Consolas"/>
                <a:cs typeface="Consolas"/>
                <a:sym typeface="Consolas"/>
              </a:rPr>
              <a:t>	print(argument_1**2 + argument_2**2)</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first_function(2, 3)</a:t>
            </a:r>
            <a:endParaRPr sz="1400">
              <a:solidFill>
                <a:schemeClr val="dk1"/>
              </a:solidFill>
              <a:latin typeface="Consolas"/>
              <a:ea typeface="Consolas"/>
              <a:cs typeface="Consolas"/>
              <a:sym typeface="Consola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6d9f741d49_0_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g16d9f741d49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bingo… it prints out the result.</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def first_function(argument_1, argument_2):</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	print(argument_1**2 + argument_2**2)</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first_function(2, 3)</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6d9f741d49_0_3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4" name="Google Shape;784;g16d9f741d49_0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def multiply(a, b):</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print(a * b)</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multiply(3, 5)</a:t>
            </a:r>
            <a:endParaRPr sz="1400">
              <a:latin typeface="Consolas"/>
              <a:ea typeface="Consolas"/>
              <a:cs typeface="Consolas"/>
              <a:sym typeface="Consolas"/>
            </a:endParaRPr>
          </a:p>
          <a:p>
            <a:pPr indent="0" lvl="0" marL="0" rtl="0" algn="l">
              <a:spcBef>
                <a:spcPts val="0"/>
              </a:spcBef>
              <a:spcAft>
                <a:spcPts val="0"/>
              </a:spcAft>
              <a:buSzPts val="1400"/>
              <a:buNone/>
            </a:pPr>
            <a:r>
              <a:rPr lang="tr-TR" sz="1400">
                <a:solidFill>
                  <a:schemeClr val="dk1"/>
                </a:solidFill>
                <a:latin typeface="Consolas"/>
                <a:ea typeface="Consolas"/>
                <a:cs typeface="Consolas"/>
                <a:sym typeface="Consolas"/>
              </a:rPr>
              <a:t>multiply(-1, 2.5)</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multiply("amazing", 3)</a:t>
            </a:r>
            <a:endParaRPr sz="1400">
              <a:solidFill>
                <a:schemeClr val="dk1"/>
              </a:solidFill>
              <a:latin typeface="Consolas"/>
              <a:ea typeface="Consolas"/>
              <a:cs typeface="Consolas"/>
              <a:sym typeface="Consola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6d9f741d49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g16d9f741d49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 when we pass string value into the function, what did happen? it repeats three times of the string. what is happening here is the same as the string operations you have learned in the previous lessons. same thing here…</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def multiply(a, b):</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print(a * b)</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multiply(3, 5)</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multiply(-1, 2.5)</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multiply("amazing", 3)</a:t>
            </a:r>
            <a:endParaRPr sz="1400">
              <a:solidFill>
                <a:schemeClr val="dk1"/>
              </a:solidFill>
              <a:latin typeface="Consolas"/>
              <a:ea typeface="Consolas"/>
              <a:cs typeface="Consolas"/>
              <a:sym typeface="Consola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6d9f741d49_0_3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3" name="Google Shape;803;g16d9f741d49_0_3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yess. we don’t have to use parameters. it depends on our needs. so in this case, by this function motto, what we do..</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def motto():</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print("Don’t hesitate to reinvent yourself!")</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motto()</a:t>
            </a:r>
            <a:endParaRPr sz="1400">
              <a:latin typeface="Consolas"/>
              <a:ea typeface="Consolas"/>
              <a:cs typeface="Consolas"/>
              <a:sym typeface="Consola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6d9f741d49_0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g16d9f741d49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when we call it, it just prints out the string ….</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def motto():</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print("Don’t hesitate to reinvent yourself!")</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motto()</a:t>
            </a:r>
            <a:endParaRPr sz="1400">
              <a:solidFill>
                <a:schemeClr val="dk1"/>
              </a:solidFill>
              <a:latin typeface="Consolas"/>
              <a:ea typeface="Consolas"/>
              <a:cs typeface="Consolas"/>
              <a:sym typeface="Consola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955453d7ab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1" name="Google Shape;821;g1955453d7ab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i want each one of you to define this simple function. I'm addressing to everyone who knows python well or not.</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def add(a, b):</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print(a + b)</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add(-3, 5)</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1955453d7ab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8" name="Google Shape;828;g1955453d7ab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def add(a, b):</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print(a + b)</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add(-3, 5)</a:t>
            </a:r>
            <a:endParaRPr sz="1400">
              <a:latin typeface="Consolas"/>
              <a:ea typeface="Consolas"/>
              <a:cs typeface="Consolas"/>
              <a:sym typeface="Consola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955453d7ab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g1955453d7ab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def calculator(x, y, opr):</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if opr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print(x + y)</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elif opr ==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print(x - y)</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elif opr ==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print(x * y)</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elif opr == "/":</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print(x / y)</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else:</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rgbClr val="3A3F50"/>
                </a:solidFill>
                <a:latin typeface="Consolas"/>
                <a:ea typeface="Consolas"/>
                <a:cs typeface="Consolas"/>
                <a:sym typeface="Consolas"/>
              </a:rPr>
              <a:t>		print("enter valid arguments!")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c2f2de2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7c2f2de2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now, i am gonna show you functions that are one of the most used structures in python. but before doing this, i would like to see your opinions, your responses</a:t>
            </a: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955453d7ab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6" name="Google Shape;846;g1955453d7ab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def calculator(x, y, opr):</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	if opr == "+":</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		print(x + y)</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	elif opr == "-":</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		print(x - y)</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	elif opr == "*":</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		print(x * y)</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	elif opr == "/":</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		print(x / y)</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	else:</a:t>
            </a:r>
            <a:endParaRPr sz="1400">
              <a:solidFill>
                <a:srgbClr val="3A3F50"/>
              </a:solidFill>
              <a:latin typeface="Consolas"/>
              <a:ea typeface="Consolas"/>
              <a:cs typeface="Consolas"/>
              <a:sym typeface="Consolas"/>
            </a:endParaRPr>
          </a:p>
          <a:p>
            <a:pPr indent="0" lvl="0" marL="0" rtl="0" algn="l">
              <a:spcBef>
                <a:spcPts val="0"/>
              </a:spcBef>
              <a:spcAft>
                <a:spcPts val="0"/>
              </a:spcAft>
              <a:buClr>
                <a:srgbClr val="3A3F50"/>
              </a:buClr>
              <a:buSzPts val="1400"/>
              <a:buFont typeface="Arial"/>
              <a:buNone/>
            </a:pPr>
            <a:r>
              <a:rPr lang="tr-TR" sz="1400">
                <a:solidFill>
                  <a:srgbClr val="3A3F50"/>
                </a:solidFill>
                <a:latin typeface="Consolas"/>
                <a:ea typeface="Consolas"/>
                <a:cs typeface="Consolas"/>
                <a:sym typeface="Consolas"/>
              </a:rPr>
              <a:t>		print("enter valid arguments!")</a:t>
            </a:r>
            <a:endParaRPr sz="1400">
              <a:latin typeface="Consolas"/>
              <a:ea typeface="Consolas"/>
              <a:cs typeface="Consolas"/>
              <a:sym typeface="Consola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6d9f741d49_0_4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g16d9f741d49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6d9f741d49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g16d9f741d49_0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The functions you have seen so far did not return any types or values but executed some actions. </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In order to use the output and data types generated by the functions in our next program flow, we need to define our function with the keyword </a:t>
            </a:r>
            <a:r>
              <a:rPr b="1" lang="tr-TR" sz="1400">
                <a:solidFill>
                  <a:srgbClr val="434343"/>
                </a:solidFill>
                <a:highlight>
                  <a:srgbClr val="EFEFEF"/>
                </a:highlight>
              </a:rPr>
              <a:t>return</a:t>
            </a:r>
            <a:r>
              <a:rPr lang="tr-TR" sz="1400">
                <a:solidFill>
                  <a:srgbClr val="434343"/>
                </a:solidFill>
              </a:rPr>
              <a:t>.</a:t>
            </a:r>
            <a:endParaRPr sz="1400">
              <a:solidFill>
                <a:srgbClr val="434343"/>
              </a:solidFill>
            </a:endParaRPr>
          </a:p>
          <a:p>
            <a:pPr indent="0" lvl="0" marL="0" rtl="0" algn="just">
              <a:lnSpc>
                <a:spcPct val="110000"/>
              </a:lnSpc>
              <a:spcBef>
                <a:spcPts val="600"/>
              </a:spcBef>
              <a:spcAft>
                <a:spcPts val="0"/>
              </a:spcAft>
              <a:buNone/>
            </a:pPr>
            <a:r>
              <a:t/>
            </a:r>
            <a:endParaRPr sz="1400">
              <a:solidFill>
                <a:srgbClr val="434343"/>
              </a:solidFill>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def multiply_1(a, b)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print(a * b)  # it prints something</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multiply_1(10, 5)</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t/>
            </a:r>
            <a:endParaRPr sz="1400">
              <a:solidFill>
                <a:srgbClr val="434343"/>
              </a:solidFill>
            </a:endParaRPr>
          </a:p>
          <a:p>
            <a:pPr indent="0" lvl="0" marL="0" rtl="0" algn="just">
              <a:lnSpc>
                <a:spcPct val="110000"/>
              </a:lnSpc>
              <a:spcBef>
                <a:spcPts val="600"/>
              </a:spcBef>
              <a:spcAft>
                <a:spcPts val="0"/>
              </a:spcAft>
              <a:buNone/>
            </a:pPr>
            <a:r>
              <a:t/>
            </a:r>
            <a:endParaRPr sz="1400">
              <a:solidFill>
                <a:srgbClr val="434343"/>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6d9f741d49_0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0" name="Google Shape;870;g16d9f741d49_0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multiply one is defined using print statement as an output</a:t>
            </a:r>
            <a:endParaRPr sz="1400"/>
          </a:p>
          <a:p>
            <a:pPr indent="0" lvl="0" marL="0" rtl="0" algn="l">
              <a:lnSpc>
                <a:spcPct val="100000"/>
              </a:lnSpc>
              <a:spcBef>
                <a:spcPts val="0"/>
              </a:spcBef>
              <a:spcAft>
                <a:spcPts val="0"/>
              </a:spcAft>
              <a:buSzPts val="1400"/>
              <a:buNone/>
            </a:pPr>
            <a:r>
              <a:t/>
            </a:r>
            <a:endParaRPr sz="1400"/>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def multiply_1(a, b)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    print(a * b)  # it prints something</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multiply_1(10, 5)</a:t>
            </a:r>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6d9f741d49_0_4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2" name="Google Shape;882;g16d9f741d49_0_4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multiply two is defined using return keyword.</a:t>
            </a:r>
            <a:endParaRPr sz="1400"/>
          </a:p>
          <a:p>
            <a:pPr indent="0" lvl="0" marL="0" rtl="0" algn="l">
              <a:lnSpc>
                <a:spcPct val="100000"/>
              </a:lnSpc>
              <a:spcBef>
                <a:spcPts val="0"/>
              </a:spcBef>
              <a:spcAft>
                <a:spcPts val="0"/>
              </a:spcAft>
              <a:buSzPts val="1400"/>
              <a:buNone/>
            </a:pPr>
            <a:r>
              <a:rPr lang="tr-TR" sz="1400"/>
              <a:t>when we use keyword “return”, then as a result, the function give us an output. which means any data type value. in this example on the screen, we use return keyword and it means that the output of this function is a multiply b. this is the output. when we pass ten and 5 into it then the output will be 50 and we can print it, right? </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def multiply_2(a, b) :</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    return a * b  # returns any numeric data type value</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tr-TR" sz="1400">
                <a:latin typeface="Consolas"/>
                <a:ea typeface="Consolas"/>
                <a:cs typeface="Consolas"/>
                <a:sym typeface="Consolas"/>
              </a:rPr>
              <a:t>print(multiply_2(10, 5))</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6d9f741d49_0_4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g16d9f741d49_0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sz="1400">
                <a:solidFill>
                  <a:schemeClr val="dk1"/>
                </a:solidFill>
                <a:latin typeface="Consolas"/>
                <a:ea typeface="Consolas"/>
                <a:cs typeface="Consolas"/>
                <a:sym typeface="Consolas"/>
              </a:rPr>
              <a:t>def multiply_2(a, b)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chemeClr val="dk1"/>
                </a:solidFill>
                <a:latin typeface="Consolas"/>
                <a:ea typeface="Consolas"/>
                <a:cs typeface="Consolas"/>
                <a:sym typeface="Consolas"/>
              </a:rPr>
              <a:t>    return a * b  # returns any numeric data type value</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chemeClr val="dk1"/>
                </a:solidFill>
                <a:latin typeface="Consolas"/>
                <a:ea typeface="Consolas"/>
                <a:cs typeface="Consolas"/>
                <a:sym typeface="Consolas"/>
              </a:rPr>
              <a:t>print(multiply_2(10, 5))</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6d9f741d49_0_4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4" name="Google Shape;904;g16d9f741d49_0_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The first function just prints some data what you passed into. The second one generates a numeric type value. If you check their types you will see :</a:t>
            </a:r>
            <a:endParaRPr sz="1400">
              <a:solidFill>
                <a:srgbClr val="434343"/>
              </a:solidFill>
            </a:endParaRPr>
          </a:p>
          <a:p>
            <a:pPr indent="0" lvl="0" marL="0" rtl="0" algn="just">
              <a:lnSpc>
                <a:spcPct val="110000"/>
              </a:lnSpc>
              <a:spcBef>
                <a:spcPts val="600"/>
              </a:spcBef>
              <a:spcAft>
                <a:spcPts val="0"/>
              </a:spcAft>
              <a:buNone/>
            </a:pPr>
            <a:r>
              <a:t/>
            </a:r>
            <a:endParaRPr sz="1400">
              <a:solidFill>
                <a:srgbClr val="434343"/>
              </a:solidFill>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print(type(multiply_1(10, 2)))</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print(type(multiply_2(10, 5)))</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t/>
            </a:r>
            <a:endParaRPr sz="1400">
              <a:solidFill>
                <a:srgbClr val="434343"/>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6d9f741d49_0_4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2" name="Google Shape;912;g16d9f741d49_0_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 We can't use the result of the first function since it is </a:t>
            </a:r>
            <a:r>
              <a:rPr b="1" lang="tr-TR" sz="1400">
                <a:solidFill>
                  <a:srgbClr val="434343"/>
                </a:solidFill>
                <a:highlight>
                  <a:srgbClr val="EFEFEF"/>
                </a:highlight>
              </a:rPr>
              <a:t>NoneType</a:t>
            </a:r>
            <a:r>
              <a:rPr b="1" lang="tr-TR" sz="1400">
                <a:solidFill>
                  <a:srgbClr val="434343"/>
                </a:solidFill>
              </a:rPr>
              <a:t> </a:t>
            </a:r>
            <a:r>
              <a:rPr lang="tr-TR" sz="1400">
                <a:solidFill>
                  <a:srgbClr val="434343"/>
                </a:solidFill>
              </a:rPr>
              <a:t>data. But, the second one is </a:t>
            </a:r>
            <a:r>
              <a:rPr b="1" lang="tr-TR" sz="1400">
                <a:solidFill>
                  <a:srgbClr val="434343"/>
                </a:solidFill>
              </a:rPr>
              <a:t>integer data </a:t>
            </a:r>
            <a:r>
              <a:rPr lang="tr-TR" sz="1400">
                <a:solidFill>
                  <a:srgbClr val="434343"/>
                </a:solidFill>
              </a:rPr>
              <a:t>that we can use it in the future when we need it.</a:t>
            </a:r>
            <a:endParaRPr sz="1400">
              <a:solidFill>
                <a:srgbClr val="434343"/>
              </a:solidFill>
            </a:endParaRPr>
          </a:p>
          <a:p>
            <a:pPr indent="0" lvl="0" marL="0" rtl="0" algn="just">
              <a:lnSpc>
                <a:spcPct val="110000"/>
              </a:lnSpc>
              <a:spcBef>
                <a:spcPts val="600"/>
              </a:spcBef>
              <a:spcAft>
                <a:spcPts val="0"/>
              </a:spcAft>
              <a:buNone/>
            </a:pPr>
            <a:r>
              <a:t/>
            </a:r>
            <a:endParaRPr sz="1400">
              <a:solidFill>
                <a:srgbClr val="434343"/>
              </a:solidFill>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print(type(multiply_1(10, 2)))</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print(type(multiply_2(10, 5)))</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t/>
            </a:r>
            <a:endParaRPr sz="1400">
              <a:solidFill>
                <a:srgbClr val="434343"/>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6d9f741d49_0_4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1" name="Google Shape;921;g16d9f741d49_0_4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def calculator(x, y, o):</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if o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return(x+y)</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elif o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return(x - y)</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elif o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return(x*y)</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elif o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return(x/y)</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else : return("enter valid arguments!")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6d9f741d49_0_4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g16d9f741d49_0_4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def calculator(x, y, o):</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if o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return(x+y)</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elif o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return(x - y)</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elif o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return(x*y)</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elif o ==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return(x/y)</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else : return("enter valid arguments!")</a:t>
            </a:r>
            <a:endParaRPr sz="1400">
              <a:latin typeface="Consolas"/>
              <a:ea typeface="Consolas"/>
              <a:cs typeface="Consolas"/>
              <a:sym typeface="Consola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Basically, a </a:t>
            </a:r>
            <a:r>
              <a:rPr b="1" lang="tr-TR" sz="1400">
                <a:solidFill>
                  <a:srgbClr val="434343"/>
                </a:solidFill>
              </a:rPr>
              <a:t>function </a:t>
            </a:r>
            <a:r>
              <a:rPr lang="tr-TR" sz="1400">
                <a:solidFill>
                  <a:srgbClr val="434343"/>
                </a:solidFill>
              </a:rPr>
              <a:t>is a block of code that executes some logic for you, e.g. </a:t>
            </a:r>
            <a:r>
              <a:rPr i="1" lang="tr-TR" sz="1400">
                <a:solidFill>
                  <a:srgbClr val="434343"/>
                </a:solidFill>
              </a:rPr>
              <a:t>prints</a:t>
            </a:r>
            <a:r>
              <a:rPr lang="tr-TR" sz="1400">
                <a:solidFill>
                  <a:srgbClr val="434343"/>
                </a:solidFill>
              </a:rPr>
              <a:t> a text, </a:t>
            </a:r>
            <a:r>
              <a:rPr i="1" lang="tr-TR" sz="1400">
                <a:solidFill>
                  <a:srgbClr val="434343"/>
                </a:solidFill>
              </a:rPr>
              <a:t>deletes</a:t>
            </a:r>
            <a:r>
              <a:rPr lang="tr-TR" sz="1400">
                <a:solidFill>
                  <a:srgbClr val="434343"/>
                </a:solidFill>
              </a:rPr>
              <a:t> some data or </a:t>
            </a:r>
            <a:r>
              <a:rPr i="1" lang="tr-TR" sz="1400">
                <a:solidFill>
                  <a:srgbClr val="434343"/>
                </a:solidFill>
              </a:rPr>
              <a:t>square</a:t>
            </a:r>
            <a:r>
              <a:rPr lang="tr-TR" sz="1400">
                <a:solidFill>
                  <a:srgbClr val="434343"/>
                </a:solidFill>
              </a:rPr>
              <a:t> a number. In other words, a function is a piece of code that only runs when it is called.</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Functions in Python provide organized, reusable and modular code to perform a set of speciﬁc actions. Functions simplify the coding process, prevent redundant logic, and make the code easier to follow.</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You can enter or input data, known as </a:t>
            </a:r>
            <a:r>
              <a:rPr b="1" lang="tr-TR" sz="1400">
                <a:solidFill>
                  <a:srgbClr val="434343"/>
                </a:solidFill>
              </a:rPr>
              <a:t>arguments</a:t>
            </a:r>
            <a:r>
              <a:rPr lang="tr-TR" sz="1400">
                <a:solidFill>
                  <a:srgbClr val="434343"/>
                </a:solidFill>
              </a:rPr>
              <a:t>, into a function and it returns/outputs something good that you want.</a:t>
            </a:r>
            <a:endParaRPr sz="1400">
              <a:solidFill>
                <a:srgbClr val="434343"/>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955453d7ab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8" name="Google Shape;938;g1955453d7ab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sz="1400"/>
              <a:t>… in mathematics we can define an absolute value like that : the distance to zero point. right? which means, actually the positive value. ok</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955453d7ab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8" name="Google Shape;948;g1955453d7ab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def absolute_value(num):</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"""This function returns the absolute</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value of the entered number"""</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if num &gt;= 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return num</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else:</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		return -num</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print(absolute_value.__doc__)</a:t>
            </a:r>
            <a:endParaRPr sz="1400">
              <a:latin typeface="Consolas"/>
              <a:ea typeface="Consolas"/>
              <a:cs typeface="Consolas"/>
              <a:sym typeface="Consola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6e19fd6c10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6e19fd6c1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For example, in this slide, you see a generic code block. A code block made up of some small snippets of code that are nested and repetitive. it looks </a:t>
            </a:r>
            <a:r>
              <a:rPr lang="tr-TR" sz="1400"/>
              <a:t>unnecessarily</a:t>
            </a:r>
            <a:r>
              <a:rPr lang="tr-TR" sz="1400"/>
              <a:t> messy and hard to understand, right?</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6e574368ef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6e574368e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….this is a purely generic representation. do not focus on the code block just try to focus on overall diagram on the slide. i am trying to visualize the process for better understanding. anyway, let’s move on.</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6de12ee596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6de12ee59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as it is in the title, calling a function means actually using a function. when you need it then you call and use it, right? for example, let’s say we have a function named multiply which takes two arguments. integer numbers and multiply them.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multiply(2, 5)</a:t>
            </a:r>
            <a:endParaRPr sz="1400">
              <a:latin typeface="Consolas"/>
              <a:ea typeface="Consolas"/>
              <a:cs typeface="Consolas"/>
              <a:sym typeface="Consola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14dc57923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714dc5792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t>
            </a:r>
            <a:r>
              <a:rPr lang="tr-TR" sz="1400">
                <a:solidFill>
                  <a:srgbClr val="434343"/>
                </a:solidFill>
              </a:rPr>
              <a:t>If you want to multiply two numbers, you can just write the name of that function and the numbers (arguments) inside the parenthesis.</a:t>
            </a:r>
            <a:endParaRPr sz="1400">
              <a:solidFill>
                <a:srgbClr val="434343"/>
              </a:solidFill>
            </a:endParaRPr>
          </a:p>
          <a:p>
            <a:pPr indent="0" lvl="0" marL="0" rtl="0" algn="l">
              <a:lnSpc>
                <a:spcPct val="100000"/>
              </a:lnSpc>
              <a:spcBef>
                <a:spcPts val="0"/>
              </a:spcBef>
              <a:spcAft>
                <a:spcPts val="0"/>
              </a:spcAft>
              <a:buSzPts val="1400"/>
              <a:buNone/>
            </a:pPr>
            <a:r>
              <a:t/>
            </a:r>
            <a:endParaRPr sz="1400">
              <a:solidFill>
                <a:srgbClr val="434343"/>
              </a:solidFill>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a = 3</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b = 5</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multiply(a, b)</a:t>
            </a:r>
            <a:endParaRPr sz="1400">
              <a:solidFill>
                <a:srgbClr val="434343"/>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36" name="Google Shape;36;p6"/>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sz="1800"/>
            </a:lvl1pPr>
            <a:lvl2pPr indent="-342900" lvl="1" marL="914400" algn="l">
              <a:lnSpc>
                <a:spcPct val="110000"/>
              </a:lnSpc>
              <a:spcBef>
                <a:spcPts val="600"/>
              </a:spcBef>
              <a:spcAft>
                <a:spcPts val="0"/>
              </a:spcAft>
              <a:buClr>
                <a:srgbClr val="741B47"/>
              </a:buClr>
              <a:buSzPts val="1800"/>
              <a:buChar char="▹"/>
              <a:defRPr sz="1800"/>
            </a:lvl2pPr>
            <a:lvl3pPr indent="-342900" lvl="2" marL="1371600" algn="l">
              <a:lnSpc>
                <a:spcPct val="110000"/>
              </a:lnSpc>
              <a:spcBef>
                <a:spcPts val="600"/>
              </a:spcBef>
              <a:spcAft>
                <a:spcPts val="0"/>
              </a:spcAft>
              <a:buClr>
                <a:srgbClr val="741B47"/>
              </a:buClr>
              <a:buSzPts val="1800"/>
              <a:buChar char="▹"/>
              <a:defRPr sz="1800"/>
            </a:lvl3pPr>
            <a:lvl4pPr indent="-342900" lvl="3" marL="1828800" algn="l">
              <a:lnSpc>
                <a:spcPct val="110000"/>
              </a:lnSpc>
              <a:spcBef>
                <a:spcPts val="600"/>
              </a:spcBef>
              <a:spcAft>
                <a:spcPts val="0"/>
              </a:spcAft>
              <a:buClr>
                <a:srgbClr val="741B47"/>
              </a:buClr>
              <a:buSzPts val="1800"/>
              <a:buChar char="▹"/>
              <a:defRPr sz="1800"/>
            </a:lvl4pPr>
            <a:lvl5pPr indent="-342900" lvl="4" marL="2286000" algn="l">
              <a:lnSpc>
                <a:spcPct val="110000"/>
              </a:lnSpc>
              <a:spcBef>
                <a:spcPts val="600"/>
              </a:spcBef>
              <a:spcAft>
                <a:spcPts val="0"/>
              </a:spcAft>
              <a:buClr>
                <a:srgbClr val="741B47"/>
              </a:buClr>
              <a:buSzPts val="1800"/>
              <a:buChar char="▹"/>
              <a:defRPr sz="1800"/>
            </a:lvl5pPr>
            <a:lvl6pPr indent="-342900" lvl="5" marL="2743200" algn="l">
              <a:lnSpc>
                <a:spcPct val="110000"/>
              </a:lnSpc>
              <a:spcBef>
                <a:spcPts val="600"/>
              </a:spcBef>
              <a:spcAft>
                <a:spcPts val="0"/>
              </a:spcAft>
              <a:buClr>
                <a:srgbClr val="741B47"/>
              </a:buClr>
              <a:buSzPts val="1800"/>
              <a:buChar char="▹"/>
              <a:defRPr sz="1800"/>
            </a:lvl6pPr>
            <a:lvl7pPr indent="-342900" lvl="6" marL="3200400" algn="l">
              <a:lnSpc>
                <a:spcPct val="110000"/>
              </a:lnSpc>
              <a:spcBef>
                <a:spcPts val="600"/>
              </a:spcBef>
              <a:spcAft>
                <a:spcPts val="0"/>
              </a:spcAft>
              <a:buClr>
                <a:srgbClr val="741B47"/>
              </a:buClr>
              <a:buSzPts val="1800"/>
              <a:buChar char="▹"/>
              <a:defRPr sz="1800"/>
            </a:lvl7pPr>
            <a:lvl8pPr indent="-342900" lvl="7" marL="3657600" algn="l">
              <a:lnSpc>
                <a:spcPct val="110000"/>
              </a:lnSpc>
              <a:spcBef>
                <a:spcPts val="600"/>
              </a:spcBef>
              <a:spcAft>
                <a:spcPts val="0"/>
              </a:spcAft>
              <a:buClr>
                <a:srgbClr val="741B47"/>
              </a:buClr>
              <a:buSzPts val="1800"/>
              <a:buChar char="▹"/>
              <a:defRPr sz="1800"/>
            </a:lvl8pPr>
            <a:lvl9pPr indent="-342900" lvl="8" marL="4114800" algn="l">
              <a:lnSpc>
                <a:spcPct val="110000"/>
              </a:lnSpc>
              <a:spcBef>
                <a:spcPts val="600"/>
              </a:spcBef>
              <a:spcAft>
                <a:spcPts val="0"/>
              </a:spcAft>
              <a:buClr>
                <a:srgbClr val="741B47"/>
              </a:buClr>
              <a:buSzPts val="1800"/>
              <a:buChar char="▹"/>
              <a:defRPr sz="1800"/>
            </a:lvl9pPr>
          </a:lstStyle>
          <a:p/>
        </p:txBody>
      </p:sp>
      <p:sp>
        <p:nvSpPr>
          <p:cNvPr id="37" name="Google Shape;37;p6"/>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pic>
        <p:nvPicPr>
          <p:cNvPr id="40" name="Google Shape;40;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2"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44" name="Google Shape;44;p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1dzQwOW1NWTdORkt2OTB2UFR6aVc3U3YyRzFoMGo2NjdaZXNvSzlsUDQ0IiwiY29udGVudElkIjoiY3VzdG9tLXJlc3BvbnNlLWZyZWVSZXNwb25zZS10ZXh0Iiwic2xpZGVJZCI6Imc3ZDJjYjUzYzU1XzBfMzAiLCJjb250ZW50SW5zdGFuY2VJZCI6IjF1dzQwOW1NWTdORkt2OTB2UFR6aVc3U3YyRzFoMGo2NjdaZXNvSzlsUDQ0LzhmOTE4YzViLTg5NzgtNDg3MS1hODU4LWIwOTJjMDBjN2IzNSJ9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hyperlink" Target="http://dontchangethislink.peardeckmagic.zone?eyJ0eXBlIjoiZ29vZ2xlLXNsaWRlcy1hZGRvbi1yZXNwb25zZS1mb290ZXIiLCJsYXN0RWRpdGVkQnkiOiIxMDk2ODQ0NTEwNzIyODAxNjA5NTkiLCJwcmVzZW50YXRpb25JZCI6IjF1dzQwOW1NWTdORkt2OTB2UFR6aVc3U3YyRzFoMGo2NjdaZXNvSzlsUDQ0IiwiY29udGVudElkIjoiY3VzdG9tLXJlc3BvbnNlLWZyZWVSZXNwb25zZS10ZXh0Iiwic2xpZGVJZCI6Imc3ZmI5ZTgwZTFhXzBfOTUiLCJjb250ZW50SW5zdGFuY2VJZCI6IjF1dzQwOW1NWTdORkt2OTB2UFR6aVc3U3YyRzFoMGo2NjdaZXNvSzlsUDQ0LzJmZTI5ZGRiLTBmNTgtNDliYS1hYWY3LWMxZDI1MDQxOGQ4ZCJ9pearId=magic-pear-metadata-identifi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7.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grpSp>
        <p:nvGrpSpPr>
          <p:cNvPr id="51" name="Google Shape;51;p8"/>
          <p:cNvGrpSpPr/>
          <p:nvPr/>
        </p:nvGrpSpPr>
        <p:grpSpPr>
          <a:xfrm>
            <a:off x="5122427" y="470551"/>
            <a:ext cx="3841143" cy="3893303"/>
            <a:chOff x="5122427" y="668001"/>
            <a:chExt cx="3841143" cy="3893303"/>
          </a:xfrm>
        </p:grpSpPr>
        <p:grpSp>
          <p:nvGrpSpPr>
            <p:cNvPr id="52" name="Google Shape;52;p8"/>
            <p:cNvGrpSpPr/>
            <p:nvPr/>
          </p:nvGrpSpPr>
          <p:grpSpPr>
            <a:xfrm>
              <a:off x="5144045" y="893590"/>
              <a:ext cx="2833667" cy="2964311"/>
              <a:chOff x="3860721" y="1330073"/>
              <a:chExt cx="3544299" cy="3707706"/>
            </a:xfrm>
          </p:grpSpPr>
          <p:sp>
            <p:nvSpPr>
              <p:cNvPr id="53" name="Google Shape;53;p8"/>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8"/>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8"/>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8"/>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8"/>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8"/>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8"/>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8"/>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8"/>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8"/>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8"/>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8"/>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8"/>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8"/>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8"/>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8"/>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8"/>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8"/>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8"/>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8"/>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8"/>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8"/>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8"/>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8"/>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8"/>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8"/>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8"/>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8"/>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8"/>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8"/>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8"/>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8"/>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8"/>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8"/>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8"/>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8"/>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8"/>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8"/>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8"/>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8"/>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8"/>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8"/>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8"/>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8"/>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8"/>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8"/>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8"/>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8"/>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8"/>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8"/>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8"/>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8"/>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8"/>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8"/>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8"/>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8"/>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8"/>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8"/>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8"/>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8"/>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8"/>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8"/>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8"/>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8"/>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8"/>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8"/>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8"/>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8"/>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8"/>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8"/>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8"/>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8"/>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8"/>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8"/>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8"/>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8"/>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8"/>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8"/>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8"/>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8"/>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8"/>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8"/>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8"/>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8"/>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8"/>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8"/>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8"/>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8"/>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8"/>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8"/>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8"/>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8"/>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8"/>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8"/>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8"/>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8"/>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8"/>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8"/>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8"/>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8"/>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8"/>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8"/>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8"/>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8"/>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8"/>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8"/>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8"/>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0" name="Google Shape;160;p8"/>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8"/>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8"/>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8"/>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8"/>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8"/>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8"/>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8"/>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8"/>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8"/>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8"/>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8"/>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8"/>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8"/>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8"/>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8"/>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8"/>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8"/>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8"/>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8"/>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8"/>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8"/>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8"/>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8"/>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8"/>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8"/>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8"/>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8"/>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8"/>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8"/>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8"/>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91" name="Google Shape;191;p8"/>
            <p:cNvGrpSpPr/>
            <p:nvPr/>
          </p:nvGrpSpPr>
          <p:grpSpPr>
            <a:xfrm flipH="1">
              <a:off x="5678143" y="1227582"/>
              <a:ext cx="345795" cy="1043508"/>
              <a:chOff x="5678143" y="1151382"/>
              <a:chExt cx="345795" cy="1043508"/>
            </a:xfrm>
          </p:grpSpPr>
          <p:sp>
            <p:nvSpPr>
              <p:cNvPr id="192" name="Google Shape;192;p8"/>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8"/>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8"/>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8"/>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8"/>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8"/>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8"/>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8"/>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8"/>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8"/>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8"/>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8"/>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8"/>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8"/>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8"/>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8"/>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8"/>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9" name="Google Shape;209;p8"/>
            <p:cNvGrpSpPr/>
            <p:nvPr/>
          </p:nvGrpSpPr>
          <p:grpSpPr>
            <a:xfrm>
              <a:off x="5122427" y="3292365"/>
              <a:ext cx="823270" cy="1268939"/>
              <a:chOff x="5490177" y="3555452"/>
              <a:chExt cx="823270" cy="1268939"/>
            </a:xfrm>
          </p:grpSpPr>
          <p:sp>
            <p:nvSpPr>
              <p:cNvPr id="210" name="Google Shape;210;p8"/>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8"/>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8"/>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8"/>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8"/>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8"/>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8"/>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8"/>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8"/>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8"/>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8"/>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8"/>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8"/>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8"/>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8"/>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8"/>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8"/>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8"/>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8"/>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8"/>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8"/>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8"/>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8"/>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8"/>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8"/>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8"/>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8"/>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8"/>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8"/>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8"/>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8"/>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41" name="Google Shape;241;p8"/>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8"/>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8"/>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8"/>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8"/>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8"/>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8"/>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8"/>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8"/>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8"/>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8"/>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8"/>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8"/>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8"/>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8"/>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8"/>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6669"/>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8"/>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8"/>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8"/>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6669"/>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8"/>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8"/>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8"/>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8"/>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8"/>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8"/>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8"/>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8"/>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8"/>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8"/>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8"/>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8"/>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8"/>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8"/>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8"/>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8"/>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8"/>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77" name="Google Shape;277;p8"/>
            <p:cNvGrpSpPr/>
            <p:nvPr/>
          </p:nvGrpSpPr>
          <p:grpSpPr>
            <a:xfrm>
              <a:off x="6544660" y="927098"/>
              <a:ext cx="264549" cy="200503"/>
              <a:chOff x="6621095" y="1452181"/>
              <a:chExt cx="330893" cy="250785"/>
            </a:xfrm>
          </p:grpSpPr>
          <p:sp>
            <p:nvSpPr>
              <p:cNvPr id="278" name="Google Shape;278;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176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3" name="Google Shape;283;p8"/>
            <p:cNvGrpSpPr/>
            <p:nvPr/>
          </p:nvGrpSpPr>
          <p:grpSpPr>
            <a:xfrm>
              <a:off x="7210339" y="1314222"/>
              <a:ext cx="264549" cy="200503"/>
              <a:chOff x="6621095" y="1452181"/>
              <a:chExt cx="330893" cy="250785"/>
            </a:xfrm>
          </p:grpSpPr>
          <p:sp>
            <p:nvSpPr>
              <p:cNvPr id="284" name="Google Shape;284;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176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9" name="Google Shape;289;p8"/>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8"/>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91" name="Google Shape;291;p8"/>
            <p:cNvGrpSpPr/>
            <p:nvPr/>
          </p:nvGrpSpPr>
          <p:grpSpPr>
            <a:xfrm flipH="1">
              <a:off x="8183210" y="2407472"/>
              <a:ext cx="780359" cy="1195999"/>
              <a:chOff x="3975528" y="3303922"/>
              <a:chExt cx="780359" cy="1195999"/>
            </a:xfrm>
          </p:grpSpPr>
          <p:sp>
            <p:nvSpPr>
              <p:cNvPr id="292" name="Google Shape;292;p8"/>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667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8"/>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667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8"/>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6669"/>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8"/>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8"/>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6669"/>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8"/>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8"/>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667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8"/>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6669"/>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8"/>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8"/>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8"/>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8"/>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8"/>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8"/>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8"/>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8"/>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8"/>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8"/>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8"/>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8"/>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8" name="Google Shape;318;p8"/>
              <p:cNvGrpSpPr/>
              <p:nvPr/>
            </p:nvGrpSpPr>
            <p:grpSpPr>
              <a:xfrm flipH="1">
                <a:off x="4321790" y="3621402"/>
                <a:ext cx="239004" cy="181217"/>
                <a:chOff x="6621095" y="1452181"/>
                <a:chExt cx="330893" cy="250785"/>
              </a:xfrm>
            </p:grpSpPr>
            <p:sp>
              <p:nvSpPr>
                <p:cNvPr id="319" name="Google Shape;319;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1760"/>
                  </a:srgbClr>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4" name="Google Shape;324;p8"/>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8"/>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a:effectLst>
                <a:outerShdw blurRad="57150" rotWithShape="0" algn="bl" dir="5400000" dist="19050">
                  <a:srgbClr val="000000">
                    <a:alpha val="4902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26" name="Google Shape;326;p8"/>
          <p:cNvSpPr txBox="1"/>
          <p:nvPr>
            <p:ph type="ctrTitle"/>
          </p:nvPr>
        </p:nvSpPr>
        <p:spPr>
          <a:xfrm>
            <a:off x="1090750" y="1863600"/>
            <a:ext cx="49482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Acquaintance with</a:t>
            </a:r>
            <a:endParaRPr>
              <a:solidFill>
                <a:srgbClr val="741B47"/>
              </a:solidFill>
              <a:latin typeface="Raleway Medium"/>
              <a:ea typeface="Raleway Medium"/>
              <a:cs typeface="Raleway Medium"/>
              <a:sym typeface="Raleway Medium"/>
            </a:endParaRPr>
          </a:p>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Functions</a:t>
            </a:r>
            <a:endParaRPr>
              <a:solidFill>
                <a:srgbClr val="741B47"/>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98" name="Google Shape;398;p17"/>
          <p:cNvSpPr txBox="1"/>
          <p:nvPr/>
        </p:nvSpPr>
        <p:spPr>
          <a:xfrm>
            <a:off x="299525" y="800100"/>
            <a:ext cx="8577000" cy="680100"/>
          </a:xfrm>
          <a:prstGeom prst="rect">
            <a:avLst/>
          </a:prstGeom>
          <a:noFill/>
          <a:ln>
            <a:noFill/>
          </a:ln>
        </p:spPr>
        <p:txBody>
          <a:bodyPr anchorCtr="0" anchor="t" bIns="0" lIns="0" spcFirstLastPara="1" rIns="0" wrap="square" tIns="0">
            <a:noAutofit/>
          </a:bodyPr>
          <a:lstStyle/>
          <a:p>
            <a:pPr indent="-406400" lvl="0" marL="45720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Take a look at the example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pic>
        <p:nvPicPr>
          <p:cNvPr id="399" name="Google Shape;399;p17"/>
          <p:cNvPicPr preferRelativeResize="0"/>
          <p:nvPr/>
        </p:nvPicPr>
        <p:blipFill>
          <a:blip r:embed="rId3">
            <a:alphaModFix/>
          </a:blip>
          <a:stretch>
            <a:fillRect/>
          </a:stretch>
        </p:blipFill>
        <p:spPr>
          <a:xfrm>
            <a:off x="152400" y="1632600"/>
            <a:ext cx="8839201" cy="825130"/>
          </a:xfrm>
          <a:prstGeom prst="rect">
            <a:avLst/>
          </a:prstGeom>
          <a:noFill/>
          <a:ln>
            <a:noFill/>
          </a:ln>
        </p:spPr>
      </p:pic>
      <p:pic>
        <p:nvPicPr>
          <p:cNvPr id="400" name="Google Shape;400;p17"/>
          <p:cNvPicPr preferRelativeResize="0"/>
          <p:nvPr/>
        </p:nvPicPr>
        <p:blipFill>
          <a:blip r:embed="rId4">
            <a:alphaModFix/>
          </a:blip>
          <a:stretch>
            <a:fillRect/>
          </a:stretch>
        </p:blipFill>
        <p:spPr>
          <a:xfrm>
            <a:off x="152400" y="2610130"/>
            <a:ext cx="8839200" cy="834957"/>
          </a:xfrm>
          <a:prstGeom prst="rect">
            <a:avLst/>
          </a:prstGeom>
          <a:noFill/>
          <a:ln>
            <a:noFill/>
          </a:ln>
        </p:spPr>
      </p:pic>
      <p:sp>
        <p:nvSpPr>
          <p:cNvPr id="401" name="Google Shape;401;p17"/>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Calling </a:t>
            </a:r>
            <a:r>
              <a:rPr lang="tr-TR" sz="4000">
                <a:solidFill>
                  <a:srgbClr val="0000FF"/>
                </a:solidFill>
                <a:highlight>
                  <a:srgbClr val="EFEFEF"/>
                </a:highlight>
                <a:latin typeface="Consolas"/>
                <a:ea typeface="Consolas"/>
                <a:cs typeface="Consolas"/>
                <a:sym typeface="Consolas"/>
              </a:rPr>
              <a:t>print()</a:t>
            </a:r>
            <a:r>
              <a:rPr lang="tr-TR" sz="4000">
                <a:solidFill>
                  <a:srgbClr val="741B47"/>
                </a:solidFill>
                <a:latin typeface="Raleway Medium"/>
                <a:ea typeface="Raleway Medium"/>
                <a:cs typeface="Raleway Medium"/>
                <a:sym typeface="Raleway Medium"/>
              </a:rPr>
              <a:t> Function</a:t>
            </a:r>
            <a:r>
              <a:rPr lang="tr-TR" sz="3400">
                <a:solidFill>
                  <a:srgbClr val="741B47"/>
                </a:solidFill>
                <a:latin typeface="Raleway Medium"/>
                <a:ea typeface="Raleway Medium"/>
                <a:cs typeface="Raleway Medium"/>
                <a:sym typeface="Raleway Medium"/>
              </a:rPr>
              <a:t> (review)</a:t>
            </a:r>
            <a:endParaRPr sz="3400">
              <a:solidFill>
                <a:srgbClr val="741B47"/>
              </a:solidFill>
              <a:latin typeface="Raleway Medium"/>
              <a:ea typeface="Raleway Medium"/>
              <a:cs typeface="Raleway Medium"/>
              <a:sym typeface="Raleway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8"/>
          <p:cNvSpPr txBox="1"/>
          <p:nvPr>
            <p:ph type="ctrTitle"/>
          </p:nvPr>
        </p:nvSpPr>
        <p:spPr>
          <a:xfrm>
            <a:off x="933450" y="2270850"/>
            <a:ext cx="6848400" cy="601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Built-in </a:t>
            </a:r>
            <a:r>
              <a:rPr lang="tr-TR" sz="4000">
                <a:solidFill>
                  <a:srgbClr val="741B47"/>
                </a:solidFill>
                <a:latin typeface="Raleway Medium"/>
                <a:ea typeface="Raleway Medium"/>
                <a:cs typeface="Raleway Medium"/>
                <a:sym typeface="Raleway Medium"/>
              </a:rPr>
              <a:t>Functions</a:t>
            </a:r>
            <a:endParaRPr>
              <a:solidFill>
                <a:srgbClr val="409CD1"/>
              </a:solidFill>
            </a:endParaRPr>
          </a:p>
        </p:txBody>
      </p:sp>
      <p:sp>
        <p:nvSpPr>
          <p:cNvPr id="407" name="Google Shape;407;p1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3</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9"/>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sz="1600"/>
              <a:t>‹#›</a:t>
            </a:fld>
            <a:endParaRPr sz="1600"/>
          </a:p>
        </p:txBody>
      </p:sp>
      <p:sp>
        <p:nvSpPr>
          <p:cNvPr id="413" name="Google Shape;413;p19"/>
          <p:cNvSpPr txBox="1"/>
          <p:nvPr>
            <p:ph idx="4294967295" type="subTitle"/>
          </p:nvPr>
        </p:nvSpPr>
        <p:spPr>
          <a:xfrm>
            <a:off x="299525" y="800100"/>
            <a:ext cx="8577000" cy="11505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The number of built-in functions :</a:t>
            </a:r>
            <a:endParaRPr sz="2400">
              <a:solidFill>
                <a:srgbClr val="434343"/>
              </a:solidFill>
              <a:latin typeface="Montserrat Light"/>
              <a:ea typeface="Montserrat Light"/>
              <a:cs typeface="Montserrat Light"/>
              <a:sym typeface="Montserrat Light"/>
            </a:endParaRPr>
          </a:p>
          <a:p>
            <a:pPr indent="0" lvl="0" marL="0" marR="0" rtl="0" algn="just">
              <a:lnSpc>
                <a:spcPct val="110000"/>
              </a:lnSpc>
              <a:spcBef>
                <a:spcPts val="600"/>
              </a:spcBef>
              <a:spcAft>
                <a:spcPts val="0"/>
              </a:spcAft>
              <a:buNone/>
            </a:pPr>
            <a:r>
              <a:t/>
            </a:r>
            <a:endParaRPr sz="2400">
              <a:solidFill>
                <a:srgbClr val="434343"/>
              </a:solidFill>
              <a:latin typeface="Montserrat Light"/>
              <a:ea typeface="Montserrat Light"/>
              <a:cs typeface="Montserrat Light"/>
              <a:sym typeface="Montserrat Light"/>
            </a:endParaRPr>
          </a:p>
        </p:txBody>
      </p:sp>
      <p:sp>
        <p:nvSpPr>
          <p:cNvPr id="414" name="Google Shape;414;p19"/>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Built-in Functions</a:t>
            </a:r>
            <a:r>
              <a:rPr lang="tr-TR" sz="3300">
                <a:solidFill>
                  <a:srgbClr val="741B47"/>
                </a:solidFill>
                <a:latin typeface="Raleway Medium"/>
                <a:ea typeface="Raleway Medium"/>
                <a:cs typeface="Raleway Medium"/>
                <a:sym typeface="Raleway Medium"/>
              </a:rPr>
              <a:t> (review)</a:t>
            </a:r>
            <a:endParaRPr sz="3300">
              <a:solidFill>
                <a:srgbClr val="741B47"/>
              </a:solidFill>
              <a:latin typeface="Raleway Medium"/>
              <a:ea typeface="Raleway Medium"/>
              <a:cs typeface="Raleway Medium"/>
              <a:sym typeface="Raleway Medium"/>
            </a:endParaRPr>
          </a:p>
        </p:txBody>
      </p:sp>
      <p:sp>
        <p:nvSpPr>
          <p:cNvPr id="415" name="Google Shape;415;p19"/>
          <p:cNvSpPr txBox="1"/>
          <p:nvPr/>
        </p:nvSpPr>
        <p:spPr>
          <a:xfrm>
            <a:off x="1274000" y="2436400"/>
            <a:ext cx="4047000" cy="11505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In the latest version </a:t>
            </a:r>
            <a:endParaRPr sz="2400">
              <a:solidFill>
                <a:srgbClr val="0B5394"/>
              </a:solidFill>
              <a:latin typeface="Montserrat"/>
              <a:ea typeface="Montserrat"/>
              <a:cs typeface="Montserrat"/>
              <a:sym typeface="Montserrat"/>
            </a:endParaRPr>
          </a:p>
          <a:p>
            <a:pPr indent="0" lvl="0" marL="0" marR="0" rtl="0" algn="ctr">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Python 3.11</a:t>
            </a:r>
            <a:endParaRPr sz="2400">
              <a:solidFill>
                <a:srgbClr val="0B5394"/>
              </a:solidFill>
              <a:latin typeface="Montserrat"/>
              <a:ea typeface="Montserrat"/>
              <a:cs typeface="Montserrat"/>
              <a:sym typeface="Montserrat"/>
            </a:endParaRPr>
          </a:p>
          <a:p>
            <a:pPr indent="0" lvl="0" marL="0" marR="0" rtl="0" algn="ctr">
              <a:lnSpc>
                <a:spcPct val="110000"/>
              </a:lnSpc>
              <a:spcBef>
                <a:spcPts val="600"/>
              </a:spcBef>
              <a:spcAft>
                <a:spcPts val="0"/>
              </a:spcAft>
              <a:buClr>
                <a:srgbClr val="000000"/>
              </a:buClr>
              <a:buSzPts val="3200"/>
              <a:buFont typeface="Arial"/>
              <a:buNone/>
            </a:pPr>
            <a:r>
              <a:t/>
            </a:r>
            <a:endParaRPr sz="2400">
              <a:solidFill>
                <a:srgbClr val="0B5394"/>
              </a:solidFill>
              <a:latin typeface="Montserrat"/>
              <a:ea typeface="Montserrat"/>
              <a:cs typeface="Montserrat"/>
              <a:sym typeface="Montserrat"/>
            </a:endParaRPr>
          </a:p>
          <a:p>
            <a:pPr indent="0" lvl="0" marL="0" marR="0" rtl="0" algn="ctr">
              <a:lnSpc>
                <a:spcPct val="110000"/>
              </a:lnSpc>
              <a:spcBef>
                <a:spcPts val="600"/>
              </a:spcBef>
              <a:spcAft>
                <a:spcPts val="0"/>
              </a:spcAft>
              <a:buClr>
                <a:srgbClr val="000000"/>
              </a:buClr>
              <a:buSzPts val="3200"/>
              <a:buFont typeface="Arial"/>
              <a:buNone/>
            </a:pPr>
            <a:r>
              <a:t/>
            </a:r>
            <a:endParaRPr sz="2400">
              <a:solidFill>
                <a:srgbClr val="0B5394"/>
              </a:solidFill>
              <a:latin typeface="Montserrat"/>
              <a:ea typeface="Montserrat"/>
              <a:cs typeface="Montserrat"/>
              <a:sym typeface="Montserrat"/>
            </a:endParaRPr>
          </a:p>
        </p:txBody>
      </p:sp>
      <p:sp>
        <p:nvSpPr>
          <p:cNvPr id="416" name="Google Shape;416;p19"/>
          <p:cNvSpPr/>
          <p:nvPr/>
        </p:nvSpPr>
        <p:spPr>
          <a:xfrm>
            <a:off x="5593488" y="2732200"/>
            <a:ext cx="990000" cy="468600"/>
          </a:xfrm>
          <a:prstGeom prst="rightArrow">
            <a:avLst>
              <a:gd fmla="val 50000" name="adj1"/>
              <a:gd fmla="val 50000" name="adj2"/>
            </a:avLst>
          </a:prstGeom>
          <a:solidFill>
            <a:srgbClr val="EA9999"/>
          </a:solidFill>
          <a:ln cap="flat" cmpd="sng" w="9525">
            <a:solidFill>
              <a:srgbClr val="99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txBox="1"/>
          <p:nvPr/>
        </p:nvSpPr>
        <p:spPr>
          <a:xfrm>
            <a:off x="6855963" y="2405250"/>
            <a:ext cx="10461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6000">
                <a:solidFill>
                  <a:srgbClr val="FF0000"/>
                </a:solidFill>
                <a:latin typeface="Barlow"/>
                <a:ea typeface="Barlow"/>
                <a:cs typeface="Barlow"/>
                <a:sym typeface="Barlow"/>
              </a:rPr>
              <a:t>71</a:t>
            </a:r>
            <a:endParaRPr b="1" sz="6000">
              <a:solidFill>
                <a:srgbClr val="FF0000"/>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0"/>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sz="1600"/>
              <a:t>‹#›</a:t>
            </a:fld>
            <a:endParaRPr sz="1600"/>
          </a:p>
        </p:txBody>
      </p:sp>
      <p:sp>
        <p:nvSpPr>
          <p:cNvPr id="423" name="Google Shape;423;p20"/>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Built-in Functions</a:t>
            </a:r>
            <a:r>
              <a:rPr lang="tr-TR" sz="3300">
                <a:solidFill>
                  <a:srgbClr val="741B47"/>
                </a:solidFill>
                <a:latin typeface="Raleway Medium"/>
                <a:ea typeface="Raleway Medium"/>
                <a:cs typeface="Raleway Medium"/>
                <a:sym typeface="Raleway Medium"/>
              </a:rPr>
              <a:t> (review)</a:t>
            </a:r>
            <a:endParaRPr sz="4000">
              <a:solidFill>
                <a:srgbClr val="741B47"/>
              </a:solidFill>
              <a:latin typeface="Raleway Medium"/>
              <a:ea typeface="Raleway Medium"/>
              <a:cs typeface="Raleway Medium"/>
              <a:sym typeface="Raleway Medium"/>
            </a:endParaRPr>
          </a:p>
        </p:txBody>
      </p:sp>
      <p:sp>
        <p:nvSpPr>
          <p:cNvPr id="424" name="Google Shape;424;p20"/>
          <p:cNvSpPr txBox="1"/>
          <p:nvPr/>
        </p:nvSpPr>
        <p:spPr>
          <a:xfrm>
            <a:off x="383800" y="1480200"/>
            <a:ext cx="8370000" cy="7503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600">
                <a:solidFill>
                  <a:srgbClr val="0B5394"/>
                </a:solidFill>
                <a:highlight>
                  <a:srgbClr val="EFEFEF"/>
                </a:highlight>
                <a:latin typeface="Consolas"/>
                <a:ea typeface="Consolas"/>
                <a:cs typeface="Consolas"/>
                <a:sym typeface="Consolas"/>
              </a:rPr>
              <a:t>print</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int</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list</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input</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range</a:t>
            </a:r>
            <a:r>
              <a:rPr lang="tr-TR" sz="2600">
                <a:solidFill>
                  <a:srgbClr val="434343"/>
                </a:solidFill>
                <a:highlight>
                  <a:srgbClr val="EFEFEF"/>
                </a:highlight>
                <a:latin typeface="Consolas"/>
                <a:ea typeface="Consolas"/>
                <a:cs typeface="Consolas"/>
                <a:sym typeface="Consolas"/>
              </a:rPr>
              <a:t>()</a:t>
            </a:r>
            <a:endParaRPr sz="2600">
              <a:solidFill>
                <a:srgbClr val="FF0000"/>
              </a:solidFill>
              <a:highlight>
                <a:srgbClr val="EFEFEF"/>
              </a:highlight>
              <a:latin typeface="Consolas"/>
              <a:ea typeface="Consolas"/>
              <a:cs typeface="Consolas"/>
              <a:sym typeface="Consolas"/>
            </a:endParaRPr>
          </a:p>
        </p:txBody>
      </p:sp>
      <p:sp>
        <p:nvSpPr>
          <p:cNvPr id="425" name="Google Shape;425;p20"/>
          <p:cNvSpPr txBox="1"/>
          <p:nvPr/>
        </p:nvSpPr>
        <p:spPr>
          <a:xfrm>
            <a:off x="299525" y="3152975"/>
            <a:ext cx="8721900" cy="7503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600">
                <a:solidFill>
                  <a:srgbClr val="0B5394"/>
                </a:solidFill>
                <a:highlight>
                  <a:srgbClr val="EFEFEF"/>
                </a:highlight>
                <a:latin typeface="Consolas"/>
                <a:ea typeface="Consolas"/>
                <a:cs typeface="Consolas"/>
                <a:sym typeface="Consolas"/>
              </a:rPr>
              <a:t>all</a:t>
            </a:r>
            <a:r>
              <a:rPr lang="tr-TR" sz="2600">
                <a:solidFill>
                  <a:srgbClr val="434343"/>
                </a:solidFill>
                <a:highlight>
                  <a:srgbClr val="EFEFEF"/>
                </a:highlight>
                <a:latin typeface="Consolas"/>
                <a:ea typeface="Consolas"/>
                <a:cs typeface="Consolas"/>
                <a:sym typeface="Consolas"/>
              </a:rPr>
              <a:t>(iterable),</a:t>
            </a:r>
            <a:r>
              <a:rPr lang="tr-TR" sz="2600">
                <a:solidFill>
                  <a:srgbClr val="0B5394"/>
                </a:solidFill>
                <a:highlight>
                  <a:srgbClr val="EFEFEF"/>
                </a:highlight>
                <a:latin typeface="Consolas"/>
                <a:ea typeface="Consolas"/>
                <a:cs typeface="Consolas"/>
                <a:sym typeface="Consolas"/>
              </a:rPr>
              <a:t> any</a:t>
            </a:r>
            <a:r>
              <a:rPr lang="tr-TR" sz="2600">
                <a:solidFill>
                  <a:srgbClr val="434343"/>
                </a:solidFill>
                <a:highlight>
                  <a:srgbClr val="EFEFEF"/>
                </a:highlight>
                <a:latin typeface="Consolas"/>
                <a:ea typeface="Consolas"/>
                <a:cs typeface="Consolas"/>
                <a:sym typeface="Consolas"/>
              </a:rPr>
              <a:t>(iterable),</a:t>
            </a:r>
            <a:r>
              <a:rPr lang="tr-TR" sz="2600">
                <a:solidFill>
                  <a:srgbClr val="0B5394"/>
                </a:solidFill>
                <a:highlight>
                  <a:srgbClr val="EFEFEF"/>
                </a:highlight>
                <a:latin typeface="Consolas"/>
                <a:ea typeface="Consolas"/>
                <a:cs typeface="Consolas"/>
                <a:sym typeface="Consolas"/>
              </a:rPr>
              <a:t> callable</a:t>
            </a:r>
            <a:r>
              <a:rPr lang="tr-TR" sz="2600">
                <a:solidFill>
                  <a:srgbClr val="434343"/>
                </a:solidFill>
                <a:highlight>
                  <a:srgbClr val="EFEFEF"/>
                </a:highlight>
                <a:latin typeface="Consolas"/>
                <a:ea typeface="Consolas"/>
                <a:cs typeface="Consolas"/>
                <a:sym typeface="Consolas"/>
              </a:rPr>
              <a:t>(object)</a:t>
            </a:r>
            <a:endParaRPr sz="2600">
              <a:highlight>
                <a:srgbClr val="EFEFEF"/>
              </a:highlight>
              <a:latin typeface="Consolas"/>
              <a:ea typeface="Consolas"/>
              <a:cs typeface="Consolas"/>
              <a:sym typeface="Consolas"/>
            </a:endParaRPr>
          </a:p>
        </p:txBody>
      </p:sp>
      <p:sp>
        <p:nvSpPr>
          <p:cNvPr id="426" name="Google Shape;426;p20"/>
          <p:cNvSpPr txBox="1"/>
          <p:nvPr/>
        </p:nvSpPr>
        <p:spPr>
          <a:xfrm>
            <a:off x="299525" y="800100"/>
            <a:ext cx="8577000" cy="680100"/>
          </a:xfrm>
          <a:prstGeom prst="rect">
            <a:avLst/>
          </a:prstGeom>
          <a:noFill/>
          <a:ln>
            <a:noFill/>
          </a:ln>
        </p:spPr>
        <p:txBody>
          <a:bodyPr anchorCtr="0" anchor="t" bIns="0" lIns="0" spcFirstLastPara="1" rIns="0" wrap="square" tIns="0">
            <a:noAutofit/>
          </a:bodyPr>
          <a:lstStyle/>
          <a:p>
            <a:pPr indent="-406400" lvl="0" marL="45720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So far we have learned</a:t>
            </a:r>
            <a:r>
              <a:rPr lang="tr-TR" sz="2400">
                <a:solidFill>
                  <a:srgbClr val="434343"/>
                </a:solidFill>
                <a:latin typeface="Montserrat Light"/>
                <a:ea typeface="Montserrat Light"/>
                <a:cs typeface="Montserrat Light"/>
                <a:sym typeface="Montserrat Light"/>
              </a:rPr>
              <a:t>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sp>
        <p:nvSpPr>
          <p:cNvPr id="427" name="Google Shape;427;p20"/>
          <p:cNvSpPr txBox="1"/>
          <p:nvPr/>
        </p:nvSpPr>
        <p:spPr>
          <a:xfrm>
            <a:off x="299525" y="2339050"/>
            <a:ext cx="8577000" cy="680100"/>
          </a:xfrm>
          <a:prstGeom prst="rect">
            <a:avLst/>
          </a:prstGeom>
          <a:noFill/>
          <a:ln>
            <a:noFill/>
          </a:ln>
        </p:spPr>
        <p:txBody>
          <a:bodyPr anchorCtr="0" anchor="t" bIns="0" lIns="0" spcFirstLastPara="1" rIns="0" wrap="square" tIns="0">
            <a:noAutofit/>
          </a:bodyPr>
          <a:lstStyle/>
          <a:p>
            <a:pPr indent="-406400" lvl="0" marL="45720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Some of them return bool type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1"/>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sz="1600"/>
              <a:t>‹#›</a:t>
            </a:fld>
            <a:endParaRPr sz="1600"/>
          </a:p>
        </p:txBody>
      </p:sp>
      <p:sp>
        <p:nvSpPr>
          <p:cNvPr id="433" name="Google Shape;433;p21"/>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Built-in Functions</a:t>
            </a:r>
            <a:r>
              <a:rPr lang="tr-TR" sz="3300">
                <a:solidFill>
                  <a:srgbClr val="741B47"/>
                </a:solidFill>
                <a:latin typeface="Raleway Medium"/>
                <a:ea typeface="Raleway Medium"/>
                <a:cs typeface="Raleway Medium"/>
                <a:sym typeface="Raleway Medium"/>
              </a:rPr>
              <a:t> (review)</a:t>
            </a:r>
            <a:endParaRPr sz="3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Clr>
                <a:srgbClr val="000000"/>
              </a:buClr>
              <a:buSzPts val="4800"/>
              <a:buFont typeface="Arial"/>
              <a:buNone/>
            </a:pPr>
            <a:r>
              <a:t/>
            </a:r>
            <a:endParaRPr sz="4000">
              <a:solidFill>
                <a:srgbClr val="741B47"/>
              </a:solidFill>
              <a:latin typeface="Raleway Medium"/>
              <a:ea typeface="Raleway Medium"/>
              <a:cs typeface="Raleway Medium"/>
              <a:sym typeface="Raleway Medium"/>
            </a:endParaRPr>
          </a:p>
        </p:txBody>
      </p:sp>
      <p:sp>
        <p:nvSpPr>
          <p:cNvPr id="434" name="Google Shape;434;p21"/>
          <p:cNvSpPr txBox="1"/>
          <p:nvPr/>
        </p:nvSpPr>
        <p:spPr>
          <a:xfrm>
            <a:off x="383800" y="1480200"/>
            <a:ext cx="8370000" cy="7503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600">
                <a:solidFill>
                  <a:srgbClr val="0B5394"/>
                </a:solidFill>
                <a:highlight>
                  <a:srgbClr val="EFEFEF"/>
                </a:highlight>
                <a:latin typeface="Consolas"/>
                <a:ea typeface="Consolas"/>
                <a:cs typeface="Consolas"/>
                <a:sym typeface="Consolas"/>
              </a:rPr>
              <a:t>bool</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float</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int</a:t>
            </a:r>
            <a:r>
              <a:rPr lang="tr-TR" sz="2600">
                <a:solidFill>
                  <a:srgbClr val="434343"/>
                </a:solidFill>
                <a:highlight>
                  <a:srgbClr val="EFEFEF"/>
                </a:highlight>
                <a:latin typeface="Consolas"/>
                <a:ea typeface="Consolas"/>
                <a:cs typeface="Consolas"/>
                <a:sym typeface="Consolas"/>
              </a:rPr>
              <a:t>()</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str</a:t>
            </a:r>
            <a:r>
              <a:rPr lang="tr-TR" sz="2600">
                <a:solidFill>
                  <a:srgbClr val="434343"/>
                </a:solidFill>
                <a:highlight>
                  <a:srgbClr val="EFEFEF"/>
                </a:highlight>
                <a:latin typeface="Consolas"/>
                <a:ea typeface="Consolas"/>
                <a:cs typeface="Consolas"/>
                <a:sym typeface="Consolas"/>
              </a:rPr>
              <a:t>()</a:t>
            </a:r>
            <a:endParaRPr sz="2600">
              <a:solidFill>
                <a:srgbClr val="FF0000"/>
              </a:solidFill>
              <a:highlight>
                <a:srgbClr val="EFEFEF"/>
              </a:highlight>
              <a:latin typeface="Consolas"/>
              <a:ea typeface="Consolas"/>
              <a:cs typeface="Consolas"/>
              <a:sym typeface="Consolas"/>
            </a:endParaRPr>
          </a:p>
        </p:txBody>
      </p:sp>
      <p:sp>
        <p:nvSpPr>
          <p:cNvPr id="435" name="Google Shape;435;p21"/>
          <p:cNvSpPr txBox="1"/>
          <p:nvPr/>
        </p:nvSpPr>
        <p:spPr>
          <a:xfrm>
            <a:off x="299525" y="3086125"/>
            <a:ext cx="8721900" cy="15627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600">
                <a:solidFill>
                  <a:srgbClr val="0B5394"/>
                </a:solidFill>
                <a:highlight>
                  <a:srgbClr val="EFEFEF"/>
                </a:highlight>
                <a:latin typeface="Consolas"/>
                <a:ea typeface="Consolas"/>
                <a:cs typeface="Consolas"/>
                <a:sym typeface="Consolas"/>
              </a:rPr>
              <a:t>dict</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list</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tuple</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set</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len</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zip</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filter</a:t>
            </a:r>
            <a:r>
              <a:rPr lang="tr-TR" sz="2600">
                <a:solidFill>
                  <a:srgbClr val="434343"/>
                </a:solidFill>
                <a:highlight>
                  <a:srgbClr val="EFEFEF"/>
                </a:highlight>
                <a:latin typeface="Consolas"/>
                <a:ea typeface="Consolas"/>
                <a:cs typeface="Consolas"/>
                <a:sym typeface="Consolas"/>
              </a:rPr>
              <a:t>(function, iterable),</a:t>
            </a:r>
            <a:r>
              <a:rPr lang="tr-TR" sz="2600">
                <a:solidFill>
                  <a:srgbClr val="0B5394"/>
                </a:solidFill>
                <a:highlight>
                  <a:srgbClr val="EFEFEF"/>
                </a:highlight>
                <a:latin typeface="Consolas"/>
                <a:ea typeface="Consolas"/>
                <a:cs typeface="Consolas"/>
                <a:sym typeface="Consolas"/>
              </a:rPr>
              <a:t> enumerate</a:t>
            </a:r>
            <a:r>
              <a:rPr lang="tr-TR" sz="2600">
                <a:solidFill>
                  <a:srgbClr val="434343"/>
                </a:solidFill>
                <a:highlight>
                  <a:srgbClr val="EFEFEF"/>
                </a:highlight>
                <a:latin typeface="Consolas"/>
                <a:ea typeface="Consolas"/>
                <a:cs typeface="Consolas"/>
                <a:sym typeface="Consolas"/>
              </a:rPr>
              <a:t>(iterable)</a:t>
            </a:r>
            <a:endParaRPr sz="2600">
              <a:highlight>
                <a:srgbClr val="EFEFEF"/>
              </a:highlight>
              <a:latin typeface="Consolas"/>
              <a:ea typeface="Consolas"/>
              <a:cs typeface="Consolas"/>
              <a:sym typeface="Consolas"/>
            </a:endParaRPr>
          </a:p>
        </p:txBody>
      </p:sp>
      <p:sp>
        <p:nvSpPr>
          <p:cNvPr id="436" name="Google Shape;436;p21"/>
          <p:cNvSpPr txBox="1"/>
          <p:nvPr/>
        </p:nvSpPr>
        <p:spPr>
          <a:xfrm>
            <a:off x="299525" y="800100"/>
            <a:ext cx="8577000" cy="680100"/>
          </a:xfrm>
          <a:prstGeom prst="rect">
            <a:avLst/>
          </a:prstGeom>
          <a:noFill/>
          <a:ln>
            <a:noFill/>
          </a:ln>
        </p:spPr>
        <p:txBody>
          <a:bodyPr anchorCtr="0" anchor="t" bIns="0" lIns="0" spcFirstLastPara="1" rIns="0" wrap="square" tIns="0">
            <a:noAutofit/>
          </a:bodyPr>
          <a:lstStyle/>
          <a:p>
            <a:pPr indent="-406400" lvl="0" marL="45720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Some of them help you convert data types</a:t>
            </a:r>
            <a:r>
              <a:rPr lang="tr-TR" sz="2400">
                <a:solidFill>
                  <a:srgbClr val="434343"/>
                </a:solidFill>
                <a:latin typeface="Montserrat Light"/>
                <a:ea typeface="Montserrat Light"/>
                <a:cs typeface="Montserrat Light"/>
                <a:sym typeface="Montserrat Light"/>
              </a:rPr>
              <a:t>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sp>
        <p:nvSpPr>
          <p:cNvPr id="437" name="Google Shape;437;p21"/>
          <p:cNvSpPr txBox="1"/>
          <p:nvPr/>
        </p:nvSpPr>
        <p:spPr>
          <a:xfrm>
            <a:off x="299525" y="2339050"/>
            <a:ext cx="8577000" cy="680100"/>
          </a:xfrm>
          <a:prstGeom prst="rect">
            <a:avLst/>
          </a:prstGeom>
          <a:noFill/>
          <a:ln>
            <a:noFill/>
          </a:ln>
        </p:spPr>
        <p:txBody>
          <a:bodyPr anchorCtr="0" anchor="t" bIns="0" lIns="0" spcFirstLastPara="1" rIns="0" wrap="square" tIns="0">
            <a:noAutofit/>
          </a:bodyPr>
          <a:lstStyle/>
          <a:p>
            <a:pPr indent="-406400" lvl="0" marL="45720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For creating and processing the collection types.</a:t>
            </a:r>
            <a:r>
              <a:rPr lang="tr-TR" sz="2400">
                <a:solidFill>
                  <a:srgbClr val="434343"/>
                </a:solidFill>
                <a:latin typeface="Montserrat Light"/>
                <a:ea typeface="Montserrat Light"/>
                <a:cs typeface="Montserrat Light"/>
                <a:sym typeface="Montserrat Light"/>
              </a:rPr>
              <a:t>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2"/>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43" name="Google Shape;443;p22"/>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Built-in Functions</a:t>
            </a:r>
            <a:r>
              <a:rPr lang="tr-TR" sz="3300">
                <a:solidFill>
                  <a:srgbClr val="741B47"/>
                </a:solidFill>
                <a:latin typeface="Raleway Medium"/>
                <a:ea typeface="Raleway Medium"/>
                <a:cs typeface="Raleway Medium"/>
                <a:sym typeface="Raleway Medium"/>
              </a:rPr>
              <a:t> (review)</a:t>
            </a:r>
            <a:endParaRPr sz="3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Clr>
                <a:srgbClr val="000000"/>
              </a:buClr>
              <a:buSzPts val="4800"/>
              <a:buFont typeface="Arial"/>
              <a:buNone/>
            </a:pPr>
            <a:r>
              <a:t/>
            </a:r>
            <a:endParaRPr sz="4000">
              <a:solidFill>
                <a:srgbClr val="741B47"/>
              </a:solidFill>
              <a:latin typeface="Raleway Medium"/>
              <a:ea typeface="Raleway Medium"/>
              <a:cs typeface="Raleway Medium"/>
              <a:sym typeface="Raleway Medium"/>
            </a:endParaRPr>
          </a:p>
        </p:txBody>
      </p:sp>
      <p:sp>
        <p:nvSpPr>
          <p:cNvPr id="444" name="Google Shape;444;p22"/>
          <p:cNvSpPr txBox="1"/>
          <p:nvPr/>
        </p:nvSpPr>
        <p:spPr>
          <a:xfrm>
            <a:off x="383800" y="1480200"/>
            <a:ext cx="8370000" cy="7503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600">
                <a:solidFill>
                  <a:srgbClr val="0B5394"/>
                </a:solidFill>
                <a:highlight>
                  <a:srgbClr val="EFEFEF"/>
                </a:highlight>
                <a:latin typeface="Consolas"/>
                <a:ea typeface="Consolas"/>
                <a:cs typeface="Consolas"/>
                <a:sym typeface="Consolas"/>
              </a:rPr>
              <a:t>max</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min</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sum</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round</a:t>
            </a:r>
            <a:r>
              <a:rPr lang="tr-TR" sz="2600">
                <a:solidFill>
                  <a:srgbClr val="434343"/>
                </a:solidFill>
                <a:highlight>
                  <a:srgbClr val="EFEFEF"/>
                </a:highlight>
                <a:latin typeface="Consolas"/>
                <a:ea typeface="Consolas"/>
                <a:cs typeface="Consolas"/>
                <a:sym typeface="Consolas"/>
              </a:rPr>
              <a:t>()</a:t>
            </a:r>
            <a:endParaRPr sz="2600">
              <a:solidFill>
                <a:srgbClr val="434343"/>
              </a:solidFill>
              <a:highlight>
                <a:srgbClr val="EFEFEF"/>
              </a:highlight>
              <a:latin typeface="Consolas"/>
              <a:ea typeface="Consolas"/>
              <a:cs typeface="Consolas"/>
              <a:sym typeface="Consolas"/>
            </a:endParaRPr>
          </a:p>
        </p:txBody>
      </p:sp>
      <p:sp>
        <p:nvSpPr>
          <p:cNvPr id="445" name="Google Shape;445;p22"/>
          <p:cNvSpPr txBox="1"/>
          <p:nvPr/>
        </p:nvSpPr>
        <p:spPr>
          <a:xfrm>
            <a:off x="299525" y="3152975"/>
            <a:ext cx="8721900" cy="15627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600">
                <a:solidFill>
                  <a:srgbClr val="0B5394"/>
                </a:solidFill>
                <a:highlight>
                  <a:srgbClr val="EFEFEF"/>
                </a:highlight>
                <a:latin typeface="Consolas"/>
                <a:ea typeface="Consolas"/>
                <a:cs typeface="Consolas"/>
                <a:sym typeface="Consolas"/>
              </a:rPr>
              <a:t>map</a:t>
            </a:r>
            <a:r>
              <a:rPr lang="tr-TR" sz="2600">
                <a:solidFill>
                  <a:srgbClr val="434343"/>
                </a:solidFill>
                <a:highlight>
                  <a:srgbClr val="EFEFEF"/>
                </a:highlight>
                <a:latin typeface="Consolas"/>
                <a:ea typeface="Consolas"/>
                <a:cs typeface="Consolas"/>
                <a:sym typeface="Consolas"/>
              </a:rPr>
              <a:t>(function, iterable, ...),</a:t>
            </a:r>
            <a:r>
              <a:rPr lang="tr-TR" sz="2600">
                <a:solidFill>
                  <a:srgbClr val="0B5394"/>
                </a:solidFill>
                <a:highlight>
                  <a:srgbClr val="EFEFEF"/>
                </a:highlight>
                <a:latin typeface="Consolas"/>
                <a:ea typeface="Consolas"/>
                <a:cs typeface="Consolas"/>
                <a:sym typeface="Consolas"/>
              </a:rPr>
              <a:t> eval</a:t>
            </a:r>
            <a:r>
              <a:rPr lang="tr-TR" sz="2600">
                <a:solidFill>
                  <a:srgbClr val="434343"/>
                </a:solidFill>
                <a:highlight>
                  <a:srgbClr val="EFEFEF"/>
                </a:highlight>
                <a:latin typeface="Consolas"/>
                <a:ea typeface="Consolas"/>
                <a:cs typeface="Consolas"/>
                <a:sym typeface="Consolas"/>
              </a:rPr>
              <a:t>(expression[, globals[, locals]]),</a:t>
            </a:r>
            <a:r>
              <a:rPr lang="tr-TR" sz="2600">
                <a:solidFill>
                  <a:srgbClr val="0B5394"/>
                </a:solidFill>
                <a:highlight>
                  <a:srgbClr val="EFEFEF"/>
                </a:highlight>
                <a:latin typeface="Consolas"/>
                <a:ea typeface="Consolas"/>
                <a:cs typeface="Consolas"/>
                <a:sym typeface="Consolas"/>
              </a:rPr>
              <a:t> sorted</a:t>
            </a:r>
            <a:r>
              <a:rPr lang="tr-TR" sz="2600">
                <a:solidFill>
                  <a:srgbClr val="434343"/>
                </a:solidFill>
                <a:highlight>
                  <a:srgbClr val="EFEFEF"/>
                </a:highlight>
                <a:latin typeface="Consolas"/>
                <a:ea typeface="Consolas"/>
                <a:cs typeface="Consolas"/>
                <a:sym typeface="Consolas"/>
              </a:rPr>
              <a:t>(iterable),</a:t>
            </a:r>
            <a:r>
              <a:rPr lang="tr-TR" sz="2600">
                <a:solidFill>
                  <a:srgbClr val="0B5394"/>
                </a:solidFill>
                <a:highlight>
                  <a:srgbClr val="EFEFEF"/>
                </a:highlight>
                <a:latin typeface="Consolas"/>
                <a:ea typeface="Consolas"/>
                <a:cs typeface="Consolas"/>
                <a:sym typeface="Consolas"/>
              </a:rPr>
              <a:t> open</a:t>
            </a:r>
            <a:r>
              <a:rPr lang="tr-TR" sz="2600">
                <a:solidFill>
                  <a:srgbClr val="434343"/>
                </a:solidFill>
                <a:highlight>
                  <a:srgbClr val="EFEFEF"/>
                </a:highlight>
                <a:latin typeface="Consolas"/>
                <a:ea typeface="Consolas"/>
                <a:cs typeface="Consolas"/>
                <a:sym typeface="Consolas"/>
              </a:rPr>
              <a:t>(),</a:t>
            </a:r>
            <a:r>
              <a:rPr lang="tr-TR" sz="2600">
                <a:solidFill>
                  <a:srgbClr val="0B5394"/>
                </a:solidFill>
                <a:highlight>
                  <a:srgbClr val="EFEFEF"/>
                </a:highlight>
                <a:latin typeface="Consolas"/>
                <a:ea typeface="Consolas"/>
                <a:cs typeface="Consolas"/>
                <a:sym typeface="Consolas"/>
              </a:rPr>
              <a:t> dir</a:t>
            </a:r>
            <a:r>
              <a:rPr lang="tr-TR" sz="2600">
                <a:solidFill>
                  <a:srgbClr val="434343"/>
                </a:solidFill>
                <a:highlight>
                  <a:srgbClr val="EFEFEF"/>
                </a:highlight>
                <a:latin typeface="Consolas"/>
                <a:ea typeface="Consolas"/>
                <a:cs typeface="Consolas"/>
                <a:sym typeface="Consolas"/>
              </a:rPr>
              <a:t>([object]),</a:t>
            </a:r>
            <a:r>
              <a:rPr lang="tr-TR" sz="2600">
                <a:solidFill>
                  <a:srgbClr val="0B5394"/>
                </a:solidFill>
                <a:highlight>
                  <a:srgbClr val="EFEFEF"/>
                </a:highlight>
                <a:latin typeface="Consolas"/>
                <a:ea typeface="Consolas"/>
                <a:cs typeface="Consolas"/>
                <a:sym typeface="Consolas"/>
              </a:rPr>
              <a:t> help</a:t>
            </a:r>
            <a:r>
              <a:rPr lang="tr-TR" sz="2600">
                <a:solidFill>
                  <a:srgbClr val="434343"/>
                </a:solidFill>
                <a:highlight>
                  <a:srgbClr val="EFEFEF"/>
                </a:highlight>
                <a:latin typeface="Consolas"/>
                <a:ea typeface="Consolas"/>
                <a:cs typeface="Consolas"/>
                <a:sym typeface="Consolas"/>
              </a:rPr>
              <a:t>([object])</a:t>
            </a:r>
            <a:endParaRPr sz="2600">
              <a:solidFill>
                <a:srgbClr val="434343"/>
              </a:solidFill>
              <a:highlight>
                <a:srgbClr val="EFEFEF"/>
              </a:highlight>
              <a:latin typeface="Consolas"/>
              <a:ea typeface="Consolas"/>
              <a:cs typeface="Consolas"/>
              <a:sym typeface="Consolas"/>
            </a:endParaRPr>
          </a:p>
        </p:txBody>
      </p:sp>
      <p:sp>
        <p:nvSpPr>
          <p:cNvPr id="446" name="Google Shape;446;p22"/>
          <p:cNvSpPr txBox="1"/>
          <p:nvPr/>
        </p:nvSpPr>
        <p:spPr>
          <a:xfrm>
            <a:off x="299525" y="800100"/>
            <a:ext cx="8577000" cy="680100"/>
          </a:xfrm>
          <a:prstGeom prst="rect">
            <a:avLst/>
          </a:prstGeom>
          <a:noFill/>
          <a:ln>
            <a:noFill/>
          </a:ln>
        </p:spPr>
        <p:txBody>
          <a:bodyPr anchorCtr="0" anchor="t" bIns="0" lIns="0" spcFirstLastPara="1" rIns="0" wrap="square" tIns="0">
            <a:noAutofit/>
          </a:bodyPr>
          <a:lstStyle/>
          <a:p>
            <a:pPr indent="-406400" lvl="0" marL="45720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Some others tackle numbers.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sp>
        <p:nvSpPr>
          <p:cNvPr id="447" name="Google Shape;447;p22"/>
          <p:cNvSpPr txBox="1"/>
          <p:nvPr/>
        </p:nvSpPr>
        <p:spPr>
          <a:xfrm>
            <a:off x="299525" y="2339050"/>
            <a:ext cx="8577000" cy="680100"/>
          </a:xfrm>
          <a:prstGeom prst="rect">
            <a:avLst/>
          </a:prstGeom>
          <a:noFill/>
          <a:ln>
            <a:noFill/>
          </a:ln>
        </p:spPr>
        <p:txBody>
          <a:bodyPr anchorCtr="0" anchor="t" bIns="0" lIns="0" spcFirstLastPara="1" rIns="0" wrap="square" tIns="0">
            <a:noAutofit/>
          </a:bodyPr>
          <a:lstStyle/>
          <a:p>
            <a:pPr indent="-406400" lvl="0" marL="45720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The others are built for special purposes.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grpSp>
        <p:nvGrpSpPr>
          <p:cNvPr id="452" name="Google Shape;452;p23"/>
          <p:cNvGrpSpPr/>
          <p:nvPr/>
        </p:nvGrpSpPr>
        <p:grpSpPr>
          <a:xfrm>
            <a:off x="5122427" y="470551"/>
            <a:ext cx="3841143" cy="3893303"/>
            <a:chOff x="5122427" y="668001"/>
            <a:chExt cx="3841143" cy="3893303"/>
          </a:xfrm>
        </p:grpSpPr>
        <p:grpSp>
          <p:nvGrpSpPr>
            <p:cNvPr id="453" name="Google Shape;453;p23"/>
            <p:cNvGrpSpPr/>
            <p:nvPr/>
          </p:nvGrpSpPr>
          <p:grpSpPr>
            <a:xfrm>
              <a:off x="5144045" y="893590"/>
              <a:ext cx="2833667" cy="2964311"/>
              <a:chOff x="3860721" y="1330073"/>
              <a:chExt cx="3544299" cy="3707706"/>
            </a:xfrm>
          </p:grpSpPr>
          <p:sp>
            <p:nvSpPr>
              <p:cNvPr id="454" name="Google Shape;454;p23"/>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23"/>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23"/>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23"/>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23"/>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23"/>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23"/>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23"/>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23"/>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23"/>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23"/>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23"/>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23"/>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23"/>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23"/>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23"/>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23"/>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23"/>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23"/>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23"/>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23"/>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23"/>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23"/>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23"/>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23"/>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23"/>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23"/>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23"/>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2" name="Google Shape;482;p23"/>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23"/>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4" name="Google Shape;484;p23"/>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5" name="Google Shape;485;p23"/>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23"/>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23"/>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23"/>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23"/>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0" name="Google Shape;490;p23"/>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1" name="Google Shape;491;p23"/>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2" name="Google Shape;492;p23"/>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3" name="Google Shape;493;p23"/>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23"/>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23"/>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23"/>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23"/>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23"/>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9" name="Google Shape;499;p23"/>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0" name="Google Shape;500;p23"/>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23"/>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23"/>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23"/>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23"/>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23"/>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6" name="Google Shape;506;p23"/>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23"/>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23"/>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23"/>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23"/>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23"/>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23"/>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23"/>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23"/>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23"/>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23"/>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23"/>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23"/>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23"/>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23"/>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23"/>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23"/>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23"/>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23"/>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23"/>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23"/>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23"/>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23"/>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23"/>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23"/>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23"/>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23"/>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23"/>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23"/>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23"/>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23"/>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23"/>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23"/>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23"/>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23"/>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23"/>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23"/>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23"/>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23"/>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23"/>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23"/>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23"/>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23"/>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23"/>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23"/>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23"/>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23"/>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23"/>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23"/>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23"/>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23"/>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23"/>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23"/>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23"/>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23"/>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61" name="Google Shape;561;p23"/>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23"/>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23"/>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23"/>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23"/>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23"/>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23"/>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23"/>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23"/>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23"/>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1" name="Google Shape;571;p23"/>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23"/>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23"/>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23"/>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23"/>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23"/>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23"/>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23"/>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23"/>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23"/>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23"/>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23"/>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23"/>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23"/>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23"/>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23"/>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23"/>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23"/>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23"/>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23"/>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23"/>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92" name="Google Shape;592;p23"/>
            <p:cNvGrpSpPr/>
            <p:nvPr/>
          </p:nvGrpSpPr>
          <p:grpSpPr>
            <a:xfrm flipH="1">
              <a:off x="5678143" y="1227582"/>
              <a:ext cx="345795" cy="1043508"/>
              <a:chOff x="5678143" y="1151382"/>
              <a:chExt cx="345795" cy="1043508"/>
            </a:xfrm>
          </p:grpSpPr>
          <p:sp>
            <p:nvSpPr>
              <p:cNvPr id="593" name="Google Shape;593;p23"/>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23"/>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23"/>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23"/>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23"/>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23"/>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23"/>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23"/>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23"/>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23"/>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23"/>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23"/>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23"/>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23"/>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23"/>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23"/>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23"/>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10" name="Google Shape;610;p23"/>
            <p:cNvGrpSpPr/>
            <p:nvPr/>
          </p:nvGrpSpPr>
          <p:grpSpPr>
            <a:xfrm>
              <a:off x="5122427" y="3292365"/>
              <a:ext cx="823270" cy="1268939"/>
              <a:chOff x="5490177" y="3555452"/>
              <a:chExt cx="823270" cy="1268939"/>
            </a:xfrm>
          </p:grpSpPr>
          <p:sp>
            <p:nvSpPr>
              <p:cNvPr id="611" name="Google Shape;611;p23"/>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23"/>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23"/>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23"/>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23"/>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23"/>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23"/>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23"/>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23"/>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23"/>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23"/>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23"/>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23"/>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23"/>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23"/>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23"/>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23"/>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23"/>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23"/>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23"/>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23"/>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23"/>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23"/>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23"/>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23"/>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23"/>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23"/>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23"/>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23"/>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23"/>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23"/>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42" name="Google Shape;642;p23"/>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23"/>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23"/>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23"/>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23"/>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23"/>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23"/>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23"/>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0" name="Google Shape;650;p23"/>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1" name="Google Shape;651;p23"/>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23"/>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23"/>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23"/>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23"/>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23"/>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23"/>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62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23"/>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23"/>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23"/>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62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23"/>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23"/>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23"/>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23"/>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23"/>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23"/>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23"/>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23"/>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23"/>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23"/>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23"/>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23"/>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23"/>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23"/>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23"/>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23"/>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7" name="Google Shape;677;p23"/>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78" name="Google Shape;678;p23"/>
            <p:cNvGrpSpPr/>
            <p:nvPr/>
          </p:nvGrpSpPr>
          <p:grpSpPr>
            <a:xfrm>
              <a:off x="6544660" y="927098"/>
              <a:ext cx="264549" cy="200503"/>
              <a:chOff x="6621095" y="1452181"/>
              <a:chExt cx="330893" cy="250785"/>
            </a:xfrm>
          </p:grpSpPr>
          <p:sp>
            <p:nvSpPr>
              <p:cNvPr id="679" name="Google Shape;679;p2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2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13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2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2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3" name="Google Shape;683;p2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84" name="Google Shape;684;p23"/>
            <p:cNvGrpSpPr/>
            <p:nvPr/>
          </p:nvGrpSpPr>
          <p:grpSpPr>
            <a:xfrm>
              <a:off x="7210339" y="1314222"/>
              <a:ext cx="264549" cy="200503"/>
              <a:chOff x="6621095" y="1452181"/>
              <a:chExt cx="330893" cy="250785"/>
            </a:xfrm>
          </p:grpSpPr>
          <p:sp>
            <p:nvSpPr>
              <p:cNvPr id="685" name="Google Shape;685;p2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6" name="Google Shape;686;p2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13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2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8" name="Google Shape;688;p2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2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90" name="Google Shape;690;p23"/>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23"/>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92" name="Google Shape;692;p23"/>
            <p:cNvGrpSpPr/>
            <p:nvPr/>
          </p:nvGrpSpPr>
          <p:grpSpPr>
            <a:xfrm flipH="1">
              <a:off x="8183210" y="2407472"/>
              <a:ext cx="780359" cy="1195999"/>
              <a:chOff x="3975528" y="3303922"/>
              <a:chExt cx="780359" cy="1195999"/>
            </a:xfrm>
          </p:grpSpPr>
          <p:sp>
            <p:nvSpPr>
              <p:cNvPr id="693" name="Google Shape;693;p23"/>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62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4" name="Google Shape;694;p23"/>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62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23"/>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6" name="Google Shape;696;p23"/>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7" name="Google Shape;697;p23"/>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62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p23"/>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9" name="Google Shape;699;p23"/>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23"/>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23"/>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62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23"/>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23"/>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62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23"/>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23"/>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23"/>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62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23"/>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23"/>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23"/>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23"/>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23"/>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23"/>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23"/>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23"/>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23"/>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23"/>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7" name="Google Shape;717;p23"/>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23"/>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19" name="Google Shape;719;p23"/>
              <p:cNvGrpSpPr/>
              <p:nvPr/>
            </p:nvGrpSpPr>
            <p:grpSpPr>
              <a:xfrm flipH="1">
                <a:off x="4321790" y="3621402"/>
                <a:ext cx="239004" cy="181217"/>
                <a:chOff x="6621095" y="1452181"/>
                <a:chExt cx="330893" cy="250785"/>
              </a:xfrm>
            </p:grpSpPr>
            <p:sp>
              <p:nvSpPr>
                <p:cNvPr id="720" name="Google Shape;720;p23"/>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23"/>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1370"/>
                  </a:srgbClr>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23"/>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3" name="Google Shape;723;p23"/>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4" name="Google Shape;724;p23"/>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25" name="Google Shape;725;p23"/>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6" name="Google Shape;726;p23"/>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a:effectLst>
                <a:outerShdw blurRad="57150" rotWithShape="0" algn="bl" dir="5400000" dist="19050">
                  <a:srgbClr val="000000">
                    <a:alpha val="4863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727" name="Google Shape;727;p23"/>
          <p:cNvSpPr txBox="1"/>
          <p:nvPr>
            <p:ph type="ctrTitle"/>
          </p:nvPr>
        </p:nvSpPr>
        <p:spPr>
          <a:xfrm>
            <a:off x="1090750" y="1863600"/>
            <a:ext cx="49482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Defining (Creating) a Function</a:t>
            </a:r>
            <a:endParaRPr>
              <a:solidFill>
                <a:srgbClr val="741B47"/>
              </a:solidFill>
              <a:latin typeface="Raleway Medium"/>
              <a:ea typeface="Raleway Medium"/>
              <a:cs typeface="Raleway Medium"/>
              <a:sym typeface="Raleway Medium"/>
            </a:endParaRPr>
          </a:p>
        </p:txBody>
      </p:sp>
      <p:grpSp>
        <p:nvGrpSpPr>
          <p:cNvPr id="728" name="Google Shape;728;p23"/>
          <p:cNvGrpSpPr/>
          <p:nvPr/>
        </p:nvGrpSpPr>
        <p:grpSpPr>
          <a:xfrm>
            <a:off x="3740113" y="3011975"/>
            <a:ext cx="1008300" cy="999125"/>
            <a:chOff x="4550388" y="757300"/>
            <a:chExt cx="1008300" cy="999125"/>
          </a:xfrm>
        </p:grpSpPr>
        <p:pic>
          <p:nvPicPr>
            <p:cNvPr id="729" name="Google Shape;729;p23"/>
            <p:cNvPicPr preferRelativeResize="0"/>
            <p:nvPr/>
          </p:nvPicPr>
          <p:blipFill rotWithShape="1">
            <a:blip r:embed="rId3">
              <a:alphaModFix/>
            </a:blip>
            <a:srcRect b="0" l="0" r="0" t="0"/>
            <a:stretch/>
          </p:blipFill>
          <p:spPr>
            <a:xfrm>
              <a:off x="4550388" y="757300"/>
              <a:ext cx="1008300" cy="999125"/>
            </a:xfrm>
            <a:prstGeom prst="rect">
              <a:avLst/>
            </a:prstGeom>
            <a:noFill/>
            <a:ln>
              <a:noFill/>
            </a:ln>
            <a:effectLst>
              <a:outerShdw blurRad="57150" rotWithShape="0" algn="bl" dir="5400000" dist="19050">
                <a:srgbClr val="000000">
                  <a:alpha val="48630"/>
                </a:srgbClr>
              </a:outerShdw>
            </a:effectLst>
          </p:spPr>
        </p:pic>
        <p:sp>
          <p:nvSpPr>
            <p:cNvPr id="730" name="Google Shape;730;p23"/>
            <p:cNvSpPr/>
            <p:nvPr/>
          </p:nvSpPr>
          <p:spPr>
            <a:xfrm>
              <a:off x="4849538" y="1027800"/>
              <a:ext cx="410000" cy="458125"/>
            </a:xfrm>
            <a:prstGeom prst="rect">
              <a:avLst/>
            </a:prstGeom>
          </p:spPr>
          <p:txBody>
            <a:bodyPr>
              <a:prstTxWarp prst="textPlain"/>
            </a:bodyPr>
            <a:lstStyle/>
            <a:p>
              <a:pPr lvl="0" algn="ctr"/>
              <a:r>
                <a:rPr b="0" i="0">
                  <a:ln cap="flat" cmpd="sng" w="9525">
                    <a:solidFill>
                      <a:srgbClr val="757B89"/>
                    </a:solidFill>
                    <a:prstDash val="solid"/>
                    <a:round/>
                    <a:headEnd len="sm" w="sm" type="none"/>
                    <a:tailEnd len="sm" w="sm" type="none"/>
                  </a:ln>
                  <a:solidFill>
                    <a:srgbClr val="E9EAF2"/>
                  </a:solidFill>
                  <a:latin typeface="Arial"/>
                </a:rPr>
                <a:t>+</a:t>
              </a: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24"/>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36" name="Google Shape;736;p24"/>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737" name="Google Shape;737;p24"/>
          <p:cNvSpPr txBox="1"/>
          <p:nvPr>
            <p:ph idx="4294967295" type="subTitle"/>
          </p:nvPr>
        </p:nvSpPr>
        <p:spPr>
          <a:xfrm>
            <a:off x="399175" y="1590450"/>
            <a:ext cx="8421300" cy="1962600"/>
          </a:xfrm>
          <a:prstGeom prst="rect">
            <a:avLst/>
          </a:prstGeom>
          <a:noFill/>
          <a:ln>
            <a:noFill/>
          </a:ln>
        </p:spPr>
        <p:txBody>
          <a:bodyPr anchorCtr="0" anchor="t" bIns="0" lIns="0" spcFirstLastPara="1" rIns="0" wrap="square" tIns="0">
            <a:noAutofit/>
          </a:bodyPr>
          <a:lstStyle/>
          <a:p>
            <a:pPr indent="-438150" lvl="0" marL="457200" marR="0" rtl="0" algn="l">
              <a:lnSpc>
                <a:spcPct val="110000"/>
              </a:lnSpc>
              <a:spcBef>
                <a:spcPts val="600"/>
              </a:spcBef>
              <a:spcAft>
                <a:spcPts val="0"/>
              </a:spcAft>
              <a:buClr>
                <a:srgbClr val="741B47"/>
              </a:buClr>
              <a:buSzPts val="3300"/>
              <a:buFont typeface="Raleway"/>
              <a:buChar char="▶"/>
            </a:pPr>
            <a:r>
              <a:rPr lang="tr-TR" sz="3300">
                <a:solidFill>
                  <a:srgbClr val="0B5394"/>
                </a:solidFill>
                <a:latin typeface="Raleway"/>
                <a:ea typeface="Raleway"/>
                <a:cs typeface="Raleway"/>
                <a:sym typeface="Raleway"/>
              </a:rPr>
              <a:t>Main Principles of 'Defining'</a:t>
            </a:r>
            <a:endParaRPr b="0" i="0" sz="3300" u="none" cap="none" strike="noStrike">
              <a:solidFill>
                <a:srgbClr val="0B5394"/>
              </a:solidFill>
              <a:latin typeface="Raleway"/>
              <a:ea typeface="Raleway"/>
              <a:cs typeface="Raleway"/>
              <a:sym typeface="Raleway"/>
            </a:endParaRPr>
          </a:p>
          <a:p>
            <a:pPr indent="-438150" lvl="0" marL="457200" marR="0" rtl="0" algn="l">
              <a:lnSpc>
                <a:spcPct val="110000"/>
              </a:lnSpc>
              <a:spcBef>
                <a:spcPts val="600"/>
              </a:spcBef>
              <a:spcAft>
                <a:spcPts val="0"/>
              </a:spcAft>
              <a:buClr>
                <a:srgbClr val="741B47"/>
              </a:buClr>
              <a:buSzPts val="3300"/>
              <a:buFont typeface="Raleway"/>
              <a:buChar char="▶"/>
            </a:pPr>
            <a:r>
              <a:rPr lang="tr-TR" sz="3300">
                <a:solidFill>
                  <a:srgbClr val="0B5394"/>
                </a:solidFill>
                <a:latin typeface="Raleway"/>
                <a:ea typeface="Raleway"/>
                <a:cs typeface="Raleway"/>
                <a:sym typeface="Raleway"/>
              </a:rPr>
              <a:t>Execution of a Function</a:t>
            </a:r>
            <a:endParaRPr b="0" i="0" sz="3300" u="none" cap="none" strike="noStrike">
              <a:solidFill>
                <a:srgbClr val="0B5394"/>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5"/>
          <p:cNvSpPr txBox="1"/>
          <p:nvPr>
            <p:ph type="ctrTitle"/>
          </p:nvPr>
        </p:nvSpPr>
        <p:spPr>
          <a:xfrm>
            <a:off x="933450" y="2270850"/>
            <a:ext cx="6848400" cy="601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Main Principles of 'Defining'</a:t>
            </a:r>
            <a:endParaRPr>
              <a:solidFill>
                <a:srgbClr val="409CD1"/>
              </a:solidFill>
            </a:endParaRPr>
          </a:p>
        </p:txBody>
      </p:sp>
      <p:sp>
        <p:nvSpPr>
          <p:cNvPr id="743" name="Google Shape;743;p25"/>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49" name="Google Shape;749;p26"/>
          <p:cNvSpPr txBox="1"/>
          <p:nvPr>
            <p:ph type="title"/>
          </p:nvPr>
        </p:nvSpPr>
        <p:spPr>
          <a:xfrm>
            <a:off x="431800" y="173800"/>
            <a:ext cx="7955700" cy="46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3400">
                <a:solidFill>
                  <a:srgbClr val="741B47"/>
                </a:solidFill>
                <a:latin typeface="Raleway Medium"/>
                <a:ea typeface="Raleway Medium"/>
                <a:cs typeface="Raleway Medium"/>
                <a:sym typeface="Raleway Medium"/>
              </a:rPr>
              <a:t>Main Principles of 'Defining' (review)</a:t>
            </a:r>
            <a:endParaRPr sz="4000">
              <a:solidFill>
                <a:srgbClr val="741B47"/>
              </a:solidFill>
              <a:latin typeface="Raleway Medium"/>
              <a:ea typeface="Raleway Medium"/>
              <a:cs typeface="Raleway Medium"/>
              <a:sym typeface="Raleway Medium"/>
            </a:endParaRPr>
          </a:p>
        </p:txBody>
      </p:sp>
      <p:pic>
        <p:nvPicPr>
          <p:cNvPr id="750" name="Google Shape;750;p26"/>
          <p:cNvPicPr preferRelativeResize="0"/>
          <p:nvPr/>
        </p:nvPicPr>
        <p:blipFill>
          <a:blip r:embed="rId3">
            <a:alphaModFix/>
          </a:blip>
          <a:stretch>
            <a:fillRect/>
          </a:stretch>
        </p:blipFill>
        <p:spPr>
          <a:xfrm>
            <a:off x="1198430" y="1314900"/>
            <a:ext cx="6368707" cy="3299100"/>
          </a:xfrm>
          <a:prstGeom prst="rect">
            <a:avLst/>
          </a:prstGeom>
          <a:noFill/>
          <a:ln>
            <a:noFill/>
          </a:ln>
        </p:spPr>
      </p:pic>
      <p:sp>
        <p:nvSpPr>
          <p:cNvPr id="751" name="Google Shape;751;p26"/>
          <p:cNvSpPr txBox="1"/>
          <p:nvPr>
            <p:ph idx="4294967295" type="subTitle"/>
          </p:nvPr>
        </p:nvSpPr>
        <p:spPr>
          <a:xfrm>
            <a:off x="299525" y="800100"/>
            <a:ext cx="8349600" cy="743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The basic </a:t>
            </a:r>
            <a:r>
              <a:rPr b="1" lang="tr-TR" sz="2400">
                <a:solidFill>
                  <a:srgbClr val="434343"/>
                </a:solidFill>
                <a:latin typeface="Montserrat"/>
                <a:ea typeface="Montserrat"/>
                <a:cs typeface="Montserrat"/>
                <a:sym typeface="Montserrat"/>
              </a:rPr>
              <a:t>formula syntax</a:t>
            </a:r>
            <a:r>
              <a:rPr lang="tr-TR" sz="2400">
                <a:solidFill>
                  <a:srgbClr val="434343"/>
                </a:solidFill>
                <a:latin typeface="Montserrat Light"/>
                <a:ea typeface="Montserrat Light"/>
                <a:cs typeface="Montserrat Light"/>
                <a:sym typeface="Montserrat Light"/>
              </a:rPr>
              <a:t> of user-defined function is:</a:t>
            </a:r>
            <a:endParaRPr b="0" i="0" sz="2400" u="none" cap="none" strike="noStrike">
              <a:solidFill>
                <a:schemeClr val="dk1"/>
              </a:solidFill>
              <a:latin typeface="Montserrat Light"/>
              <a:ea typeface="Montserrat Light"/>
              <a:cs typeface="Montserrat Light"/>
              <a:sym typeface="Montserra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9"/>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32" name="Google Shape;332;p9"/>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333" name="Google Shape;333;p9"/>
          <p:cNvSpPr txBox="1"/>
          <p:nvPr>
            <p:ph idx="4294967295" type="subTitle"/>
          </p:nvPr>
        </p:nvSpPr>
        <p:spPr>
          <a:xfrm>
            <a:off x="399175" y="1590450"/>
            <a:ext cx="8421300" cy="1962600"/>
          </a:xfrm>
          <a:prstGeom prst="rect">
            <a:avLst/>
          </a:prstGeom>
          <a:noFill/>
          <a:ln>
            <a:noFill/>
          </a:ln>
        </p:spPr>
        <p:txBody>
          <a:bodyPr anchorCtr="0" anchor="t" bIns="0" lIns="0" spcFirstLastPara="1" rIns="0" wrap="square" tIns="0">
            <a:noAutofit/>
          </a:bodyPr>
          <a:lstStyle/>
          <a:p>
            <a:pPr indent="-438150" lvl="0" marL="457200" marR="0" rtl="0" algn="l">
              <a:lnSpc>
                <a:spcPct val="110000"/>
              </a:lnSpc>
              <a:spcBef>
                <a:spcPts val="600"/>
              </a:spcBef>
              <a:spcAft>
                <a:spcPts val="0"/>
              </a:spcAft>
              <a:buClr>
                <a:srgbClr val="741B47"/>
              </a:buClr>
              <a:buSzPts val="3300"/>
              <a:buFont typeface="Raleway"/>
              <a:buChar char="▶"/>
            </a:pPr>
            <a:r>
              <a:rPr lang="tr-TR" sz="3300">
                <a:solidFill>
                  <a:srgbClr val="0B5394"/>
                </a:solidFill>
                <a:latin typeface="Raleway"/>
                <a:ea typeface="Raleway"/>
                <a:cs typeface="Raleway"/>
                <a:sym typeface="Raleway"/>
              </a:rPr>
              <a:t>Introduction</a:t>
            </a:r>
            <a:endParaRPr b="0" i="0" sz="3300" u="none" cap="none" strike="noStrike">
              <a:solidFill>
                <a:srgbClr val="0B5394"/>
              </a:solidFill>
              <a:latin typeface="Raleway"/>
              <a:ea typeface="Raleway"/>
              <a:cs typeface="Raleway"/>
              <a:sym typeface="Raleway"/>
            </a:endParaRPr>
          </a:p>
          <a:p>
            <a:pPr indent="-438150" lvl="0" marL="457200" marR="0" rtl="0" algn="l">
              <a:lnSpc>
                <a:spcPct val="110000"/>
              </a:lnSpc>
              <a:spcBef>
                <a:spcPts val="600"/>
              </a:spcBef>
              <a:spcAft>
                <a:spcPts val="0"/>
              </a:spcAft>
              <a:buClr>
                <a:srgbClr val="741B47"/>
              </a:buClr>
              <a:buSzPts val="3300"/>
              <a:buFont typeface="Raleway"/>
              <a:buChar char="▶"/>
            </a:pPr>
            <a:r>
              <a:rPr lang="tr-TR" sz="3300">
                <a:solidFill>
                  <a:srgbClr val="0B5394"/>
                </a:solidFill>
                <a:latin typeface="Raleway"/>
                <a:ea typeface="Raleway"/>
                <a:cs typeface="Raleway"/>
                <a:sym typeface="Raleway"/>
              </a:rPr>
              <a:t>Calling a Function</a:t>
            </a:r>
            <a:endParaRPr b="0" i="0" sz="3300" u="none" cap="none" strike="noStrike">
              <a:solidFill>
                <a:srgbClr val="0B5394"/>
              </a:solidFill>
              <a:latin typeface="Raleway"/>
              <a:ea typeface="Raleway"/>
              <a:cs typeface="Raleway"/>
              <a:sym typeface="Raleway"/>
            </a:endParaRPr>
          </a:p>
          <a:p>
            <a:pPr indent="-438150" lvl="0" marL="457200" marR="0" rtl="0" algn="l">
              <a:lnSpc>
                <a:spcPct val="110000"/>
              </a:lnSpc>
              <a:spcBef>
                <a:spcPts val="600"/>
              </a:spcBef>
              <a:spcAft>
                <a:spcPts val="0"/>
              </a:spcAft>
              <a:buClr>
                <a:srgbClr val="741B47"/>
              </a:buClr>
              <a:buSzPts val="3300"/>
              <a:buFont typeface="Raleway"/>
              <a:buChar char="▶"/>
            </a:pPr>
            <a:r>
              <a:rPr lang="tr-TR" sz="3300">
                <a:solidFill>
                  <a:srgbClr val="0B5394"/>
                </a:solidFill>
                <a:latin typeface="Raleway"/>
                <a:ea typeface="Raleway"/>
                <a:cs typeface="Raleway"/>
                <a:sym typeface="Raleway"/>
              </a:rPr>
              <a:t>Built-in Functions</a:t>
            </a:r>
            <a:endParaRPr b="0" i="0" sz="3300" u="none" cap="none" strike="noStrike">
              <a:solidFill>
                <a:srgbClr val="0B5394"/>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27"/>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57" name="Google Shape;757;p27"/>
          <p:cNvSpPr txBox="1"/>
          <p:nvPr>
            <p:ph idx="4294967295" type="subTitle"/>
          </p:nvPr>
        </p:nvSpPr>
        <p:spPr>
          <a:xfrm>
            <a:off x="299525" y="800100"/>
            <a:ext cx="8577000" cy="11598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Defining a simple function </a:t>
            </a:r>
            <a:r>
              <a:rPr b="0" i="0" lang="tr-TR" sz="3300" u="none" cap="none" strike="noStrike">
                <a:solidFill>
                  <a:srgbClr val="434343"/>
                </a:solidFill>
                <a:latin typeface="Montserrat Light"/>
                <a:ea typeface="Montserrat Light"/>
                <a:cs typeface="Montserrat Light"/>
                <a:sym typeface="Montserrat Light"/>
              </a:rPr>
              <a:t>👇</a:t>
            </a:r>
            <a:endParaRPr b="0" i="0" sz="3300" u="none" cap="none" strike="noStrike">
              <a:solidFill>
                <a:srgbClr val="434343"/>
              </a:solidFill>
              <a:latin typeface="Montserrat Light"/>
              <a:ea typeface="Montserrat Light"/>
              <a:cs typeface="Montserrat Light"/>
              <a:sym typeface="Montserrat Light"/>
            </a:endParaRPr>
          </a:p>
        </p:txBody>
      </p:sp>
      <p:sp>
        <p:nvSpPr>
          <p:cNvPr id="758" name="Google Shape;758;p27"/>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Main Principles of 'Defining' (review)</a:t>
            </a:r>
            <a:endParaRPr sz="3400">
              <a:solidFill>
                <a:srgbClr val="741B47"/>
              </a:solidFill>
              <a:latin typeface="Raleway Medium"/>
              <a:ea typeface="Raleway Medium"/>
              <a:cs typeface="Raleway Medium"/>
              <a:sym typeface="Raleway Medium"/>
            </a:endParaRPr>
          </a:p>
        </p:txBody>
      </p:sp>
      <p:pic>
        <p:nvPicPr>
          <p:cNvPr id="759" name="Google Shape;759;p27"/>
          <p:cNvPicPr preferRelativeResize="0"/>
          <p:nvPr/>
        </p:nvPicPr>
        <p:blipFill>
          <a:blip r:embed="rId3">
            <a:alphaModFix/>
          </a:blip>
          <a:stretch>
            <a:fillRect/>
          </a:stretch>
        </p:blipFill>
        <p:spPr>
          <a:xfrm>
            <a:off x="152400" y="2083375"/>
            <a:ext cx="8839200" cy="748827"/>
          </a:xfrm>
          <a:prstGeom prst="rect">
            <a:avLst/>
          </a:prstGeom>
          <a:noFill/>
          <a:ln>
            <a:noFill/>
          </a:ln>
        </p:spPr>
      </p:pic>
      <p:sp>
        <p:nvSpPr>
          <p:cNvPr id="760" name="Google Shape;760;p27"/>
          <p:cNvSpPr/>
          <p:nvPr/>
        </p:nvSpPr>
        <p:spPr>
          <a:xfrm>
            <a:off x="2114050" y="3465325"/>
            <a:ext cx="1961400" cy="468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400">
                <a:latin typeface="Consolas"/>
                <a:ea typeface="Consolas"/>
                <a:cs typeface="Consolas"/>
                <a:sym typeface="Consolas"/>
              </a:rPr>
              <a:t>argument_1</a:t>
            </a:r>
            <a:endParaRPr sz="2400">
              <a:latin typeface="Consolas"/>
              <a:ea typeface="Consolas"/>
              <a:cs typeface="Consolas"/>
              <a:sym typeface="Consolas"/>
            </a:endParaRPr>
          </a:p>
        </p:txBody>
      </p:sp>
      <p:sp>
        <p:nvSpPr>
          <p:cNvPr id="761" name="Google Shape;761;p27"/>
          <p:cNvSpPr txBox="1"/>
          <p:nvPr/>
        </p:nvSpPr>
        <p:spPr>
          <a:xfrm>
            <a:off x="4031850" y="3083950"/>
            <a:ext cx="3378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400">
                <a:latin typeface="Consolas"/>
                <a:ea typeface="Consolas"/>
                <a:cs typeface="Consolas"/>
                <a:sym typeface="Consolas"/>
              </a:rPr>
              <a:t>2</a:t>
            </a:r>
            <a:endParaRPr sz="2400">
              <a:latin typeface="Consolas"/>
              <a:ea typeface="Consolas"/>
              <a:cs typeface="Consolas"/>
              <a:sym typeface="Consolas"/>
            </a:endParaRPr>
          </a:p>
        </p:txBody>
      </p:sp>
      <p:sp>
        <p:nvSpPr>
          <p:cNvPr id="762" name="Google Shape;762;p27"/>
          <p:cNvSpPr txBox="1"/>
          <p:nvPr/>
        </p:nvSpPr>
        <p:spPr>
          <a:xfrm>
            <a:off x="4424100" y="3361825"/>
            <a:ext cx="4470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3600">
                <a:latin typeface="Consolas"/>
                <a:ea typeface="Consolas"/>
                <a:cs typeface="Consolas"/>
                <a:sym typeface="Consolas"/>
              </a:rPr>
              <a:t>+</a:t>
            </a:r>
            <a:endParaRPr b="1" sz="3600">
              <a:latin typeface="Consolas"/>
              <a:ea typeface="Consolas"/>
              <a:cs typeface="Consolas"/>
              <a:sym typeface="Consolas"/>
            </a:endParaRPr>
          </a:p>
        </p:txBody>
      </p:sp>
      <p:sp>
        <p:nvSpPr>
          <p:cNvPr id="763" name="Google Shape;763;p27"/>
          <p:cNvSpPr/>
          <p:nvPr/>
        </p:nvSpPr>
        <p:spPr>
          <a:xfrm>
            <a:off x="5077950" y="3465313"/>
            <a:ext cx="1961400" cy="468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400">
                <a:latin typeface="Consolas"/>
                <a:ea typeface="Consolas"/>
                <a:cs typeface="Consolas"/>
                <a:sym typeface="Consolas"/>
              </a:rPr>
              <a:t>argument_2</a:t>
            </a:r>
            <a:endParaRPr sz="2400">
              <a:latin typeface="Consolas"/>
              <a:ea typeface="Consolas"/>
              <a:cs typeface="Consolas"/>
              <a:sym typeface="Consolas"/>
            </a:endParaRPr>
          </a:p>
        </p:txBody>
      </p:sp>
      <p:sp>
        <p:nvSpPr>
          <p:cNvPr id="764" name="Google Shape;764;p27"/>
          <p:cNvSpPr txBox="1"/>
          <p:nvPr/>
        </p:nvSpPr>
        <p:spPr>
          <a:xfrm>
            <a:off x="6995750" y="3083938"/>
            <a:ext cx="3378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400">
                <a:latin typeface="Consolas"/>
                <a:ea typeface="Consolas"/>
                <a:cs typeface="Consolas"/>
                <a:sym typeface="Consolas"/>
              </a:rPr>
              <a:t>2</a:t>
            </a:r>
            <a:endParaRPr sz="24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28"/>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70" name="Google Shape;770;p28"/>
          <p:cNvSpPr txBox="1"/>
          <p:nvPr>
            <p:ph idx="4294967295" type="subTitle"/>
          </p:nvPr>
        </p:nvSpPr>
        <p:spPr>
          <a:xfrm>
            <a:off x="299525" y="800100"/>
            <a:ext cx="8577000" cy="6756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Let's call and use </a:t>
            </a:r>
            <a:r>
              <a:rPr lang="tr-TR" sz="2400">
                <a:solidFill>
                  <a:srgbClr val="434343"/>
                </a:solidFill>
                <a:highlight>
                  <a:srgbClr val="EFEFEF"/>
                </a:highlight>
                <a:latin typeface="Consolas"/>
                <a:ea typeface="Consolas"/>
                <a:cs typeface="Consolas"/>
                <a:sym typeface="Consolas"/>
              </a:rPr>
              <a:t>first_function</a:t>
            </a:r>
            <a:r>
              <a:rPr lang="tr-TR" sz="2400">
                <a:solidFill>
                  <a:srgbClr val="434343"/>
                </a:solidFill>
                <a:latin typeface="Montserrat Light"/>
                <a:ea typeface="Montserrat Light"/>
                <a:cs typeface="Montserrat Light"/>
                <a:sym typeface="Montserrat Light"/>
              </a:rPr>
              <a:t>.</a:t>
            </a:r>
            <a:endParaRPr b="0" i="0" sz="2400" u="none" cap="none" strike="noStrike">
              <a:solidFill>
                <a:srgbClr val="434343"/>
              </a:solidFill>
              <a:latin typeface="Montserrat Light"/>
              <a:ea typeface="Montserrat Light"/>
              <a:cs typeface="Montserrat Light"/>
              <a:sym typeface="Montserrat Light"/>
            </a:endParaRPr>
          </a:p>
          <a:p>
            <a:pPr indent="0" lvl="0" marL="0" marR="0" rtl="0" algn="just">
              <a:lnSpc>
                <a:spcPct val="110000"/>
              </a:lnSpc>
              <a:spcBef>
                <a:spcPts val="600"/>
              </a:spcBef>
              <a:spcAft>
                <a:spcPts val="0"/>
              </a:spcAft>
              <a:buClr>
                <a:schemeClr val="accent1"/>
              </a:buClr>
              <a:buSzPts val="1800"/>
              <a:buFont typeface="Barlow Light"/>
              <a:buNone/>
            </a:pPr>
            <a:r>
              <a:t/>
            </a:r>
            <a:endParaRPr b="0" i="0" sz="3300" u="none" cap="none" strike="noStrike">
              <a:solidFill>
                <a:srgbClr val="434343"/>
              </a:solidFill>
              <a:latin typeface="Montserrat Light"/>
              <a:ea typeface="Montserrat Light"/>
              <a:cs typeface="Montserrat Light"/>
              <a:sym typeface="Montserrat Light"/>
            </a:endParaRPr>
          </a:p>
        </p:txBody>
      </p:sp>
      <p:sp>
        <p:nvSpPr>
          <p:cNvPr id="771" name="Google Shape;771;p28"/>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Main Principles of 'Defining' (review)</a:t>
            </a:r>
            <a:endParaRPr sz="3400">
              <a:solidFill>
                <a:srgbClr val="741B47"/>
              </a:solidFill>
              <a:latin typeface="Raleway Medium"/>
              <a:ea typeface="Raleway Medium"/>
              <a:cs typeface="Raleway Medium"/>
              <a:sym typeface="Raleway Medium"/>
            </a:endParaRPr>
          </a:p>
        </p:txBody>
      </p:sp>
      <p:pic>
        <p:nvPicPr>
          <p:cNvPr id="772" name="Google Shape;772;p28"/>
          <p:cNvPicPr preferRelativeResize="0"/>
          <p:nvPr/>
        </p:nvPicPr>
        <p:blipFill>
          <a:blip r:embed="rId3">
            <a:alphaModFix/>
          </a:blip>
          <a:stretch>
            <a:fillRect/>
          </a:stretch>
        </p:blipFill>
        <p:spPr>
          <a:xfrm>
            <a:off x="152400" y="1399500"/>
            <a:ext cx="8839199" cy="75431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29"/>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78" name="Google Shape;778;p29"/>
          <p:cNvSpPr txBox="1"/>
          <p:nvPr>
            <p:ph idx="4294967295" type="subTitle"/>
          </p:nvPr>
        </p:nvSpPr>
        <p:spPr>
          <a:xfrm>
            <a:off x="299525" y="800100"/>
            <a:ext cx="8577000" cy="6756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Let's call and use </a:t>
            </a:r>
            <a:r>
              <a:rPr lang="tr-TR" sz="2400">
                <a:solidFill>
                  <a:srgbClr val="434343"/>
                </a:solidFill>
                <a:highlight>
                  <a:srgbClr val="EFEFEF"/>
                </a:highlight>
                <a:latin typeface="Consolas"/>
                <a:ea typeface="Consolas"/>
                <a:cs typeface="Consolas"/>
                <a:sym typeface="Consolas"/>
              </a:rPr>
              <a:t>first_function</a:t>
            </a:r>
            <a:r>
              <a:rPr lang="tr-TR" sz="2400">
                <a:solidFill>
                  <a:srgbClr val="434343"/>
                </a:solidFill>
                <a:latin typeface="Montserrat Light"/>
                <a:ea typeface="Montserrat Light"/>
                <a:cs typeface="Montserrat Light"/>
                <a:sym typeface="Montserrat Light"/>
              </a:rPr>
              <a:t>.</a:t>
            </a:r>
            <a:endParaRPr b="0" i="0" sz="2400" u="none" cap="none" strike="noStrike">
              <a:solidFill>
                <a:srgbClr val="434343"/>
              </a:solidFill>
              <a:latin typeface="Montserrat Light"/>
              <a:ea typeface="Montserrat Light"/>
              <a:cs typeface="Montserrat Light"/>
              <a:sym typeface="Montserrat Light"/>
            </a:endParaRPr>
          </a:p>
          <a:p>
            <a:pPr indent="0" lvl="0" marL="0" marR="0" rtl="0" algn="just">
              <a:lnSpc>
                <a:spcPct val="110000"/>
              </a:lnSpc>
              <a:spcBef>
                <a:spcPts val="600"/>
              </a:spcBef>
              <a:spcAft>
                <a:spcPts val="0"/>
              </a:spcAft>
              <a:buClr>
                <a:schemeClr val="accent1"/>
              </a:buClr>
              <a:buSzPts val="1800"/>
              <a:buFont typeface="Barlow Light"/>
              <a:buNone/>
            </a:pPr>
            <a:r>
              <a:t/>
            </a:r>
            <a:endParaRPr b="0" i="0" sz="3300" u="none" cap="none" strike="noStrike">
              <a:solidFill>
                <a:srgbClr val="434343"/>
              </a:solidFill>
              <a:latin typeface="Montserrat Light"/>
              <a:ea typeface="Montserrat Light"/>
              <a:cs typeface="Montserrat Light"/>
              <a:sym typeface="Montserrat Light"/>
            </a:endParaRPr>
          </a:p>
        </p:txBody>
      </p:sp>
      <p:sp>
        <p:nvSpPr>
          <p:cNvPr id="779" name="Google Shape;779;p29"/>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Main Principles of 'Defining' (review)</a:t>
            </a:r>
            <a:endParaRPr sz="3400">
              <a:solidFill>
                <a:srgbClr val="741B47"/>
              </a:solidFill>
              <a:latin typeface="Raleway Medium"/>
              <a:ea typeface="Raleway Medium"/>
              <a:cs typeface="Raleway Medium"/>
              <a:sym typeface="Raleway Medium"/>
            </a:endParaRPr>
          </a:p>
        </p:txBody>
      </p:sp>
      <p:pic>
        <p:nvPicPr>
          <p:cNvPr id="780" name="Google Shape;780;p29"/>
          <p:cNvPicPr preferRelativeResize="0"/>
          <p:nvPr/>
        </p:nvPicPr>
        <p:blipFill>
          <a:blip r:embed="rId3">
            <a:alphaModFix/>
          </a:blip>
          <a:stretch>
            <a:fillRect/>
          </a:stretch>
        </p:blipFill>
        <p:spPr>
          <a:xfrm>
            <a:off x="152400" y="1399500"/>
            <a:ext cx="8839199" cy="754319"/>
          </a:xfrm>
          <a:prstGeom prst="rect">
            <a:avLst/>
          </a:prstGeom>
          <a:noFill/>
          <a:ln>
            <a:noFill/>
          </a:ln>
        </p:spPr>
      </p:pic>
      <p:pic>
        <p:nvPicPr>
          <p:cNvPr id="781" name="Google Shape;781;p29"/>
          <p:cNvPicPr preferRelativeResize="0"/>
          <p:nvPr/>
        </p:nvPicPr>
        <p:blipFill>
          <a:blip r:embed="rId4">
            <a:alphaModFix/>
          </a:blip>
          <a:stretch>
            <a:fillRect/>
          </a:stretch>
        </p:blipFill>
        <p:spPr>
          <a:xfrm>
            <a:off x="152400" y="2306225"/>
            <a:ext cx="8839202" cy="74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30"/>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87" name="Google Shape;787;p30"/>
          <p:cNvSpPr txBox="1"/>
          <p:nvPr>
            <p:ph idx="4294967295" type="subTitle"/>
          </p:nvPr>
        </p:nvSpPr>
        <p:spPr>
          <a:xfrm>
            <a:off x="299525" y="800100"/>
            <a:ext cx="8577000" cy="5838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Let's define the multiplying function </a:t>
            </a:r>
            <a:r>
              <a:rPr lang="tr-TR" sz="2400">
                <a:solidFill>
                  <a:srgbClr val="434343"/>
                </a:solidFill>
                <a:highlight>
                  <a:srgbClr val="EFEFEF"/>
                </a:highlight>
                <a:latin typeface="Consolas"/>
                <a:ea typeface="Consolas"/>
                <a:cs typeface="Consolas"/>
                <a:sym typeface="Consolas"/>
              </a:rPr>
              <a:t>multiply(a, b)</a:t>
            </a:r>
            <a:r>
              <a:rPr lang="tr-TR" sz="2400">
                <a:solidFill>
                  <a:srgbClr val="434343"/>
                </a:solidFill>
                <a:latin typeface="Montserrat Light"/>
                <a:ea typeface="Montserrat Light"/>
                <a:cs typeface="Montserrat Light"/>
                <a:sym typeface="Montserrat Light"/>
              </a:rPr>
              <a:t>.</a:t>
            </a:r>
            <a:endParaRPr b="0" i="0" sz="3300" u="none" cap="none" strike="noStrike">
              <a:solidFill>
                <a:srgbClr val="434343"/>
              </a:solidFill>
              <a:latin typeface="Montserrat Light"/>
              <a:ea typeface="Montserrat Light"/>
              <a:cs typeface="Montserrat Light"/>
              <a:sym typeface="Montserrat Light"/>
            </a:endParaRPr>
          </a:p>
        </p:txBody>
      </p:sp>
      <p:sp>
        <p:nvSpPr>
          <p:cNvPr id="788" name="Google Shape;788;p30"/>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Main Principles of 'Defining' (review)</a:t>
            </a:r>
            <a:endParaRPr sz="3400">
              <a:solidFill>
                <a:srgbClr val="741B47"/>
              </a:solidFill>
              <a:latin typeface="Raleway Medium"/>
              <a:ea typeface="Raleway Medium"/>
              <a:cs typeface="Raleway Medium"/>
              <a:sym typeface="Raleway Medium"/>
            </a:endParaRPr>
          </a:p>
        </p:txBody>
      </p:sp>
      <p:pic>
        <p:nvPicPr>
          <p:cNvPr id="789" name="Google Shape;789;p30"/>
          <p:cNvPicPr preferRelativeResize="0"/>
          <p:nvPr/>
        </p:nvPicPr>
        <p:blipFill>
          <a:blip r:embed="rId3">
            <a:alphaModFix/>
          </a:blip>
          <a:stretch>
            <a:fillRect/>
          </a:stretch>
        </p:blipFill>
        <p:spPr>
          <a:xfrm>
            <a:off x="244550" y="1449775"/>
            <a:ext cx="8648501" cy="1817850"/>
          </a:xfrm>
          <a:prstGeom prst="rect">
            <a:avLst/>
          </a:prstGeom>
          <a:noFill/>
          <a:ln>
            <a:noFill/>
          </a:ln>
        </p:spPr>
      </p:pic>
      <p:sp>
        <p:nvSpPr>
          <p:cNvPr id="790" name="Google Shape;790;p30">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txBox="1"/>
          <p:nvPr/>
        </p:nvSpPr>
        <p:spPr>
          <a:xfrm>
            <a:off x="4798975" y="3293175"/>
            <a:ext cx="4097100" cy="10305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What is the output? </a:t>
            </a:r>
            <a:r>
              <a:rPr lang="tr-TR" sz="1500">
                <a:solidFill>
                  <a:srgbClr val="0B5394"/>
                </a:solidFill>
                <a:latin typeface="Montserrat"/>
                <a:ea typeface="Montserrat"/>
                <a:cs typeface="Montserrat"/>
                <a:sym typeface="Montserrat"/>
              </a:rPr>
              <a:t>Try to figure out in your mind...</a:t>
            </a:r>
            <a:endParaRPr b="0" i="0" sz="1500" u="none" cap="none" strike="noStrike">
              <a:solidFill>
                <a:srgbClr val="434343"/>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31"/>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797" name="Google Shape;797;p31"/>
          <p:cNvSpPr txBox="1"/>
          <p:nvPr>
            <p:ph idx="4294967295" type="subTitle"/>
          </p:nvPr>
        </p:nvSpPr>
        <p:spPr>
          <a:xfrm>
            <a:off x="299525" y="800100"/>
            <a:ext cx="8577000" cy="5838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Let's define the multiplying function </a:t>
            </a:r>
            <a:r>
              <a:rPr lang="tr-TR" sz="2400">
                <a:solidFill>
                  <a:srgbClr val="434343"/>
                </a:solidFill>
                <a:highlight>
                  <a:srgbClr val="EFEFEF"/>
                </a:highlight>
                <a:latin typeface="Consolas"/>
                <a:ea typeface="Consolas"/>
                <a:cs typeface="Consolas"/>
                <a:sym typeface="Consolas"/>
              </a:rPr>
              <a:t>multiply(a, b)</a:t>
            </a:r>
            <a:r>
              <a:rPr lang="tr-TR" sz="2400">
                <a:solidFill>
                  <a:srgbClr val="434343"/>
                </a:solidFill>
                <a:latin typeface="Montserrat Light"/>
                <a:ea typeface="Montserrat Light"/>
                <a:cs typeface="Montserrat Light"/>
                <a:sym typeface="Montserrat Light"/>
              </a:rPr>
              <a:t>.</a:t>
            </a:r>
            <a:endParaRPr b="0" i="0" sz="3300" u="none" cap="none" strike="noStrike">
              <a:solidFill>
                <a:srgbClr val="434343"/>
              </a:solidFill>
              <a:latin typeface="Montserrat Light"/>
              <a:ea typeface="Montserrat Light"/>
              <a:cs typeface="Montserrat Light"/>
              <a:sym typeface="Montserrat Light"/>
            </a:endParaRPr>
          </a:p>
        </p:txBody>
      </p:sp>
      <p:sp>
        <p:nvSpPr>
          <p:cNvPr id="798" name="Google Shape;798;p31"/>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Main Principles of 'Defining'</a:t>
            </a:r>
            <a:endParaRPr sz="3400">
              <a:solidFill>
                <a:srgbClr val="741B47"/>
              </a:solidFill>
              <a:latin typeface="Raleway Medium"/>
              <a:ea typeface="Raleway Medium"/>
              <a:cs typeface="Raleway Medium"/>
              <a:sym typeface="Raleway Medium"/>
            </a:endParaRPr>
          </a:p>
        </p:txBody>
      </p:sp>
      <p:pic>
        <p:nvPicPr>
          <p:cNvPr id="799" name="Google Shape;799;p31"/>
          <p:cNvPicPr preferRelativeResize="0"/>
          <p:nvPr/>
        </p:nvPicPr>
        <p:blipFill>
          <a:blip r:embed="rId3">
            <a:alphaModFix/>
          </a:blip>
          <a:stretch>
            <a:fillRect/>
          </a:stretch>
        </p:blipFill>
        <p:spPr>
          <a:xfrm>
            <a:off x="244550" y="1449775"/>
            <a:ext cx="8648501" cy="1817850"/>
          </a:xfrm>
          <a:prstGeom prst="rect">
            <a:avLst/>
          </a:prstGeom>
          <a:noFill/>
          <a:ln>
            <a:noFill/>
          </a:ln>
        </p:spPr>
      </p:pic>
      <p:pic>
        <p:nvPicPr>
          <p:cNvPr id="800" name="Google Shape;800;p31"/>
          <p:cNvPicPr preferRelativeResize="0"/>
          <p:nvPr/>
        </p:nvPicPr>
        <p:blipFill>
          <a:blip r:embed="rId4">
            <a:alphaModFix/>
          </a:blip>
          <a:stretch>
            <a:fillRect/>
          </a:stretch>
        </p:blipFill>
        <p:spPr>
          <a:xfrm>
            <a:off x="244550" y="3420025"/>
            <a:ext cx="8648501" cy="100437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32"/>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06" name="Google Shape;806;p32"/>
          <p:cNvSpPr txBox="1"/>
          <p:nvPr>
            <p:ph idx="4294967295" type="subTitle"/>
          </p:nvPr>
        </p:nvSpPr>
        <p:spPr>
          <a:xfrm>
            <a:off x="299525" y="800100"/>
            <a:ext cx="8577000" cy="9981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Let's give an example by leaving the parentheses empty.</a:t>
            </a:r>
            <a:endParaRPr b="0" i="0" sz="3300" u="none" cap="none" strike="noStrike">
              <a:solidFill>
                <a:srgbClr val="434343"/>
              </a:solidFill>
              <a:latin typeface="Montserrat Light"/>
              <a:ea typeface="Montserrat Light"/>
              <a:cs typeface="Montserrat Light"/>
              <a:sym typeface="Montserrat Light"/>
            </a:endParaRPr>
          </a:p>
        </p:txBody>
      </p:sp>
      <p:sp>
        <p:nvSpPr>
          <p:cNvPr id="807" name="Google Shape;807;p32"/>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Main Principles of 'Defining' (review)</a:t>
            </a:r>
            <a:endParaRPr sz="3400">
              <a:solidFill>
                <a:srgbClr val="741B47"/>
              </a:solidFill>
              <a:latin typeface="Raleway Medium"/>
              <a:ea typeface="Raleway Medium"/>
              <a:cs typeface="Raleway Medium"/>
              <a:sym typeface="Raleway Medium"/>
            </a:endParaRPr>
          </a:p>
        </p:txBody>
      </p:sp>
      <p:pic>
        <p:nvPicPr>
          <p:cNvPr id="808" name="Google Shape;808;p32"/>
          <p:cNvPicPr preferRelativeResize="0"/>
          <p:nvPr/>
        </p:nvPicPr>
        <p:blipFill>
          <a:blip r:embed="rId3">
            <a:alphaModFix/>
          </a:blip>
          <a:stretch>
            <a:fillRect/>
          </a:stretch>
        </p:blipFill>
        <p:spPr>
          <a:xfrm>
            <a:off x="152400" y="1874400"/>
            <a:ext cx="8839199" cy="1301073"/>
          </a:xfrm>
          <a:prstGeom prst="rect">
            <a:avLst/>
          </a:prstGeom>
          <a:noFill/>
          <a:ln>
            <a:noFill/>
          </a:ln>
        </p:spPr>
      </p:pic>
      <p:sp>
        <p:nvSpPr>
          <p:cNvPr id="809" name="Google Shape;809;p32"/>
          <p:cNvSpPr txBox="1"/>
          <p:nvPr/>
        </p:nvSpPr>
        <p:spPr>
          <a:xfrm>
            <a:off x="4798975" y="3293175"/>
            <a:ext cx="4097100" cy="10305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2400">
                <a:solidFill>
                  <a:srgbClr val="0B5394"/>
                </a:solidFill>
                <a:latin typeface="Montserrat"/>
                <a:ea typeface="Montserrat"/>
                <a:cs typeface="Montserrat"/>
                <a:sym typeface="Montserrat"/>
              </a:rPr>
              <a:t>What is the output? </a:t>
            </a:r>
            <a:r>
              <a:rPr lang="tr-TR" sz="1500">
                <a:solidFill>
                  <a:srgbClr val="0B5394"/>
                </a:solidFill>
                <a:latin typeface="Montserrat"/>
                <a:ea typeface="Montserrat"/>
                <a:cs typeface="Montserrat"/>
                <a:sym typeface="Montserrat"/>
              </a:rPr>
              <a:t>Try to figure out in your mind...</a:t>
            </a:r>
            <a:endParaRPr b="0" i="0" sz="1500" u="none" cap="none" strike="noStrike">
              <a:solidFill>
                <a:srgbClr val="434343"/>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33"/>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15" name="Google Shape;815;p33"/>
          <p:cNvSpPr txBox="1"/>
          <p:nvPr>
            <p:ph idx="4294967295" type="subTitle"/>
          </p:nvPr>
        </p:nvSpPr>
        <p:spPr>
          <a:xfrm>
            <a:off x="299525" y="800100"/>
            <a:ext cx="8577000" cy="9981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Let's give an example by leaving the parentheses empty.</a:t>
            </a:r>
            <a:endParaRPr b="0" i="0" sz="3300" u="none" cap="none" strike="noStrike">
              <a:solidFill>
                <a:srgbClr val="434343"/>
              </a:solidFill>
              <a:latin typeface="Montserrat Light"/>
              <a:ea typeface="Montserrat Light"/>
              <a:cs typeface="Montserrat Light"/>
              <a:sym typeface="Montserrat Light"/>
            </a:endParaRPr>
          </a:p>
        </p:txBody>
      </p:sp>
      <p:sp>
        <p:nvSpPr>
          <p:cNvPr id="816" name="Google Shape;816;p33"/>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Main Principles of 'Defining' (review)</a:t>
            </a:r>
            <a:endParaRPr sz="3400">
              <a:solidFill>
                <a:srgbClr val="741B47"/>
              </a:solidFill>
              <a:latin typeface="Raleway Medium"/>
              <a:ea typeface="Raleway Medium"/>
              <a:cs typeface="Raleway Medium"/>
              <a:sym typeface="Raleway Medium"/>
            </a:endParaRPr>
          </a:p>
          <a:p>
            <a:pPr indent="0" lvl="0" marL="0" marR="0" rtl="0" algn="l">
              <a:lnSpc>
                <a:spcPct val="80000"/>
              </a:lnSpc>
              <a:spcBef>
                <a:spcPts val="0"/>
              </a:spcBef>
              <a:spcAft>
                <a:spcPts val="0"/>
              </a:spcAft>
              <a:buClr>
                <a:srgbClr val="000000"/>
              </a:buClr>
              <a:buSzPts val="4800"/>
              <a:buFont typeface="Arial"/>
              <a:buNone/>
            </a:pPr>
            <a:r>
              <a:t/>
            </a:r>
            <a:endParaRPr sz="3400">
              <a:solidFill>
                <a:srgbClr val="741B47"/>
              </a:solidFill>
              <a:latin typeface="Raleway Medium"/>
              <a:ea typeface="Raleway Medium"/>
              <a:cs typeface="Raleway Medium"/>
              <a:sym typeface="Raleway Medium"/>
            </a:endParaRPr>
          </a:p>
        </p:txBody>
      </p:sp>
      <p:pic>
        <p:nvPicPr>
          <p:cNvPr id="817" name="Google Shape;817;p33"/>
          <p:cNvPicPr preferRelativeResize="0"/>
          <p:nvPr/>
        </p:nvPicPr>
        <p:blipFill>
          <a:blip r:embed="rId3">
            <a:alphaModFix/>
          </a:blip>
          <a:stretch>
            <a:fillRect/>
          </a:stretch>
        </p:blipFill>
        <p:spPr>
          <a:xfrm>
            <a:off x="152400" y="1874400"/>
            <a:ext cx="8839199" cy="1301073"/>
          </a:xfrm>
          <a:prstGeom prst="rect">
            <a:avLst/>
          </a:prstGeom>
          <a:noFill/>
          <a:ln>
            <a:noFill/>
          </a:ln>
        </p:spPr>
      </p:pic>
      <p:pic>
        <p:nvPicPr>
          <p:cNvPr id="818" name="Google Shape;818;p33"/>
          <p:cNvPicPr preferRelativeResize="0"/>
          <p:nvPr/>
        </p:nvPicPr>
        <p:blipFill>
          <a:blip r:embed="rId4">
            <a:alphaModFix/>
          </a:blip>
          <a:stretch>
            <a:fillRect/>
          </a:stretch>
        </p:blipFill>
        <p:spPr>
          <a:xfrm>
            <a:off x="152400" y="3327873"/>
            <a:ext cx="8839202" cy="7395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3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24" name="Google Shape;824;p3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3400">
                <a:solidFill>
                  <a:srgbClr val="741B47"/>
                </a:solidFill>
                <a:latin typeface="Raleway Medium"/>
                <a:ea typeface="Raleway Medium"/>
                <a:cs typeface="Raleway Medium"/>
                <a:sym typeface="Raleway Medium"/>
              </a:rPr>
              <a:t>Main Principles of 'Defining'</a:t>
            </a:r>
            <a:endParaRPr sz="4000">
              <a:solidFill>
                <a:srgbClr val="741B47"/>
              </a:solidFill>
              <a:latin typeface="Raleway Medium"/>
              <a:ea typeface="Raleway Medium"/>
              <a:cs typeface="Raleway Medium"/>
              <a:sym typeface="Raleway Medium"/>
            </a:endParaRPr>
          </a:p>
        </p:txBody>
      </p:sp>
      <p:sp>
        <p:nvSpPr>
          <p:cNvPr id="825" name="Google Shape;825;p34"/>
          <p:cNvSpPr txBox="1"/>
          <p:nvPr>
            <p:ph idx="4294967295" type="subTitle"/>
          </p:nvPr>
        </p:nvSpPr>
        <p:spPr>
          <a:xfrm>
            <a:off x="220025" y="800200"/>
            <a:ext cx="8764500" cy="14514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1" marL="914400" marR="0" rtl="0" algn="l">
              <a:lnSpc>
                <a:spcPct val="110000"/>
              </a:lnSpc>
              <a:spcBef>
                <a:spcPts val="0"/>
              </a:spcBef>
              <a:spcAft>
                <a:spcPts val="0"/>
              </a:spcAft>
              <a:buClr>
                <a:srgbClr val="741B47"/>
              </a:buClr>
              <a:buSzPts val="2200"/>
              <a:buFont typeface="Montserrat Light"/>
              <a:buChar char="▹"/>
            </a:pPr>
            <a:r>
              <a:rPr lang="tr-TR" sz="2200">
                <a:solidFill>
                  <a:srgbClr val="373A3C"/>
                </a:solidFill>
                <a:latin typeface="Montserrat"/>
                <a:ea typeface="Montserrat"/>
                <a:cs typeface="Montserrat"/>
                <a:sym typeface="Montserrat"/>
              </a:rPr>
              <a:t>Define a function named </a:t>
            </a:r>
            <a:r>
              <a:rPr lang="tr-TR" sz="2200">
                <a:solidFill>
                  <a:srgbClr val="0000FF"/>
                </a:solidFill>
                <a:highlight>
                  <a:srgbClr val="EFEFEF"/>
                </a:highlight>
                <a:latin typeface="Consolas"/>
                <a:ea typeface="Consolas"/>
                <a:cs typeface="Consolas"/>
                <a:sym typeface="Consolas"/>
              </a:rPr>
              <a:t>add</a:t>
            </a:r>
            <a:r>
              <a:rPr lang="tr-TR" sz="2200">
                <a:solidFill>
                  <a:srgbClr val="373A3C"/>
                </a:solidFill>
                <a:latin typeface="Montserrat"/>
                <a:ea typeface="Montserrat"/>
                <a:cs typeface="Montserrat"/>
                <a:sym typeface="Montserrat"/>
              </a:rPr>
              <a:t> to sum two numbers and print the result.</a:t>
            </a:r>
            <a:endParaRPr sz="2200">
              <a:solidFill>
                <a:srgbClr val="373A3C"/>
              </a:solidFill>
              <a:latin typeface="Montserrat"/>
              <a:ea typeface="Montserrat"/>
              <a:cs typeface="Montserrat"/>
              <a:sym typeface="Montserrat"/>
            </a:endParaRPr>
          </a:p>
          <a:p>
            <a:pPr indent="0" lvl="0" marL="101600" marR="101600" rtl="0" algn="l">
              <a:lnSpc>
                <a:spcPct val="115000"/>
              </a:lnSpc>
              <a:spcBef>
                <a:spcPts val="0"/>
              </a:spcBef>
              <a:spcAft>
                <a:spcPts val="0"/>
              </a:spcAft>
              <a:buNone/>
            </a:pPr>
            <a:r>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31" name="Google Shape;831;p3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3400">
                <a:solidFill>
                  <a:srgbClr val="741B47"/>
                </a:solidFill>
                <a:latin typeface="Raleway Medium"/>
                <a:ea typeface="Raleway Medium"/>
                <a:cs typeface="Raleway Medium"/>
                <a:sym typeface="Raleway Medium"/>
              </a:rPr>
              <a:t>Main Principles of 'Defining' (review)</a:t>
            </a:r>
            <a:endParaRPr sz="4000">
              <a:solidFill>
                <a:srgbClr val="741B47"/>
              </a:solidFill>
              <a:latin typeface="Raleway Medium"/>
              <a:ea typeface="Raleway Medium"/>
              <a:cs typeface="Raleway Medium"/>
              <a:sym typeface="Raleway Medium"/>
            </a:endParaRPr>
          </a:p>
        </p:txBody>
      </p:sp>
      <p:sp>
        <p:nvSpPr>
          <p:cNvPr id="832" name="Google Shape;832;p35"/>
          <p:cNvSpPr txBox="1"/>
          <p:nvPr>
            <p:ph idx="4294967295" type="subTitle"/>
          </p:nvPr>
        </p:nvSpPr>
        <p:spPr>
          <a:xfrm>
            <a:off x="220025" y="800200"/>
            <a:ext cx="8764500" cy="4686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can be like :</a:t>
            </a:r>
            <a:endParaRPr sz="2200">
              <a:solidFill>
                <a:srgbClr val="373A3C"/>
              </a:solidFill>
              <a:latin typeface="Montserrat"/>
              <a:ea typeface="Montserrat"/>
              <a:cs typeface="Montserrat"/>
              <a:sym typeface="Montserrat"/>
            </a:endParaRPr>
          </a:p>
          <a:p>
            <a:pPr indent="0" lvl="0" marL="101600" marR="101600" rtl="0" algn="l">
              <a:lnSpc>
                <a:spcPct val="115000"/>
              </a:lnSpc>
              <a:spcBef>
                <a:spcPts val="0"/>
              </a:spcBef>
              <a:spcAft>
                <a:spcPts val="0"/>
              </a:spcAft>
              <a:buNone/>
            </a:pPr>
            <a:r>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833" name="Google Shape;833;p35"/>
          <p:cNvPicPr preferRelativeResize="0"/>
          <p:nvPr/>
        </p:nvPicPr>
        <p:blipFill>
          <a:blip r:embed="rId3">
            <a:alphaModFix/>
          </a:blip>
          <a:stretch>
            <a:fillRect/>
          </a:stretch>
        </p:blipFill>
        <p:spPr>
          <a:xfrm>
            <a:off x="152400" y="1421200"/>
            <a:ext cx="8839199" cy="1571919"/>
          </a:xfrm>
          <a:prstGeom prst="rect">
            <a:avLst/>
          </a:prstGeom>
          <a:noFill/>
          <a:ln cap="flat" cmpd="sng" w="9525">
            <a:solidFill>
              <a:srgbClr val="1C4587"/>
            </a:solidFill>
            <a:prstDash val="solid"/>
            <a:round/>
            <a:headEnd len="sm" w="sm" type="none"/>
            <a:tailEnd len="sm" w="sm" type="none"/>
          </a:ln>
        </p:spPr>
      </p:pic>
      <p:pic>
        <p:nvPicPr>
          <p:cNvPr id="834" name="Google Shape;834;p35"/>
          <p:cNvPicPr preferRelativeResize="0"/>
          <p:nvPr/>
        </p:nvPicPr>
        <p:blipFill>
          <a:blip r:embed="rId4">
            <a:alphaModFix/>
          </a:blip>
          <a:stretch>
            <a:fillRect/>
          </a:stretch>
        </p:blipFill>
        <p:spPr>
          <a:xfrm>
            <a:off x="152400" y="3145519"/>
            <a:ext cx="8839199" cy="1165489"/>
          </a:xfrm>
          <a:prstGeom prst="rect">
            <a:avLst/>
          </a:prstGeom>
          <a:noFill/>
          <a:ln cap="flat" cmpd="sng" w="9525">
            <a:solidFill>
              <a:srgbClr val="EA9999"/>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3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40" name="Google Shape;840;p3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3400">
                <a:solidFill>
                  <a:srgbClr val="741B47"/>
                </a:solidFill>
                <a:latin typeface="Raleway Medium"/>
                <a:ea typeface="Raleway Medium"/>
                <a:cs typeface="Raleway Medium"/>
                <a:sym typeface="Raleway Medium"/>
              </a:rPr>
              <a:t>Main Principles of 'Defining'</a:t>
            </a:r>
            <a:endParaRPr sz="4000">
              <a:solidFill>
                <a:srgbClr val="741B47"/>
              </a:solidFill>
              <a:latin typeface="Raleway Medium"/>
              <a:ea typeface="Raleway Medium"/>
              <a:cs typeface="Raleway Medium"/>
              <a:sym typeface="Raleway Medium"/>
            </a:endParaRPr>
          </a:p>
        </p:txBody>
      </p:sp>
      <p:sp>
        <p:nvSpPr>
          <p:cNvPr id="841" name="Google Shape;841;p36"/>
          <p:cNvSpPr txBox="1"/>
          <p:nvPr>
            <p:ph idx="4294967295" type="subTitle"/>
          </p:nvPr>
        </p:nvSpPr>
        <p:spPr>
          <a:xfrm>
            <a:off x="220025" y="800200"/>
            <a:ext cx="8764500" cy="1451400"/>
          </a:xfrm>
          <a:prstGeom prst="rect">
            <a:avLst/>
          </a:prstGeom>
          <a:noFill/>
          <a:ln>
            <a:noFill/>
          </a:ln>
        </p:spPr>
        <p:txBody>
          <a:bodyPr anchorCtr="0" anchor="t" bIns="0" lIns="0" spcFirstLastPara="1" rIns="0" wrap="square" tIns="0">
            <a:noAutofit/>
          </a:bodyPr>
          <a:lstStyle/>
          <a:p>
            <a:pPr indent="-361950" lvl="0" marL="457200" marR="0" rtl="0" algn="l">
              <a:lnSpc>
                <a:spcPct val="110000"/>
              </a:lnSpc>
              <a:spcBef>
                <a:spcPts val="600"/>
              </a:spcBef>
              <a:spcAft>
                <a:spcPts val="0"/>
              </a:spcAft>
              <a:buClr>
                <a:srgbClr val="741B47"/>
              </a:buClr>
              <a:buSzPts val="2100"/>
              <a:buChar char="▸"/>
            </a:pPr>
            <a:r>
              <a:rPr b="1" lang="tr-TR" sz="2100">
                <a:solidFill>
                  <a:srgbClr val="073763"/>
                </a:solidFill>
                <a:latin typeface="Montserrat"/>
                <a:ea typeface="Montserrat"/>
                <a:cs typeface="Montserrat"/>
                <a:sym typeface="Montserrat"/>
              </a:rPr>
              <a:t>Task</a:t>
            </a:r>
            <a:r>
              <a:rPr b="1" lang="tr-TR" sz="2100">
                <a:solidFill>
                  <a:srgbClr val="434343"/>
                </a:solidFill>
                <a:latin typeface="Montserrat"/>
                <a:ea typeface="Montserrat"/>
                <a:cs typeface="Montserrat"/>
                <a:sym typeface="Montserrat"/>
              </a:rPr>
              <a:t> </a:t>
            </a:r>
            <a:r>
              <a:rPr lang="tr-TR" sz="2100">
                <a:solidFill>
                  <a:srgbClr val="434343"/>
                </a:solidFill>
                <a:latin typeface="Montserrat Light"/>
                <a:ea typeface="Montserrat Light"/>
                <a:cs typeface="Montserrat Light"/>
                <a:sym typeface="Montserrat Light"/>
              </a:rPr>
              <a:t>:</a:t>
            </a:r>
            <a:endParaRPr sz="2100">
              <a:solidFill>
                <a:srgbClr val="434343"/>
              </a:solidFill>
              <a:latin typeface="Montserrat Light"/>
              <a:ea typeface="Montserrat Light"/>
              <a:cs typeface="Montserrat Light"/>
              <a:sym typeface="Montserrat Light"/>
            </a:endParaRPr>
          </a:p>
          <a:p>
            <a:pPr indent="-361950" lvl="1" marL="914400" marR="0" rtl="0" algn="l">
              <a:lnSpc>
                <a:spcPct val="110000"/>
              </a:lnSpc>
              <a:spcBef>
                <a:spcPts val="0"/>
              </a:spcBef>
              <a:spcAft>
                <a:spcPts val="0"/>
              </a:spcAft>
              <a:buClr>
                <a:srgbClr val="741B47"/>
              </a:buClr>
              <a:buSzPts val="2100"/>
              <a:buFont typeface="Montserrat Light"/>
              <a:buChar char="▹"/>
            </a:pPr>
            <a:r>
              <a:rPr lang="tr-TR" sz="2100">
                <a:solidFill>
                  <a:srgbClr val="373A3C"/>
                </a:solidFill>
                <a:latin typeface="Montserrat"/>
                <a:ea typeface="Montserrat"/>
                <a:cs typeface="Montserrat"/>
                <a:sym typeface="Montserrat"/>
              </a:rPr>
              <a:t>Define a function named </a:t>
            </a:r>
            <a:r>
              <a:rPr lang="tr-TR" sz="2100">
                <a:solidFill>
                  <a:srgbClr val="0000FF"/>
                </a:solidFill>
                <a:highlight>
                  <a:srgbClr val="EFEFEF"/>
                </a:highlight>
                <a:latin typeface="Consolas"/>
                <a:ea typeface="Consolas"/>
                <a:cs typeface="Consolas"/>
                <a:sym typeface="Consolas"/>
              </a:rPr>
              <a:t>calculator</a:t>
            </a:r>
            <a:r>
              <a:rPr lang="tr-TR" sz="2100">
                <a:solidFill>
                  <a:srgbClr val="373A3C"/>
                </a:solidFill>
                <a:latin typeface="Montserrat"/>
                <a:ea typeface="Montserrat"/>
                <a:cs typeface="Montserrat"/>
                <a:sym typeface="Montserrat"/>
              </a:rPr>
              <a:t> to calculate four math operations with two numbers and print the result.</a:t>
            </a:r>
            <a:endParaRPr sz="2100">
              <a:solidFill>
                <a:srgbClr val="373A3C"/>
              </a:solidFill>
              <a:latin typeface="Montserrat"/>
              <a:ea typeface="Montserrat"/>
              <a:cs typeface="Montserrat"/>
              <a:sym typeface="Montserrat"/>
            </a:endParaRPr>
          </a:p>
          <a:p>
            <a:pPr indent="-361950" lvl="1" marL="914400" marR="0" rtl="0" algn="l">
              <a:lnSpc>
                <a:spcPct val="110000"/>
              </a:lnSpc>
              <a:spcBef>
                <a:spcPts val="0"/>
              </a:spcBef>
              <a:spcAft>
                <a:spcPts val="0"/>
              </a:spcAft>
              <a:buClr>
                <a:srgbClr val="373A3C"/>
              </a:buClr>
              <a:buSzPts val="2100"/>
              <a:buFont typeface="Montserrat"/>
              <a:buChar char="▹"/>
            </a:pPr>
            <a:r>
              <a:rPr lang="tr-TR" sz="2100">
                <a:solidFill>
                  <a:srgbClr val="373A3C"/>
                </a:solidFill>
                <a:latin typeface="Montserrat"/>
                <a:ea typeface="Montserrat"/>
                <a:cs typeface="Montserrat"/>
                <a:sym typeface="Montserrat"/>
              </a:rPr>
              <a:t>Warn user in case of wrong entry : </a:t>
            </a:r>
            <a:r>
              <a:rPr lang="tr-TR">
                <a:solidFill>
                  <a:srgbClr val="FF0000"/>
                </a:solidFill>
                <a:latin typeface="Consolas"/>
                <a:ea typeface="Consolas"/>
                <a:cs typeface="Consolas"/>
                <a:sym typeface="Consolas"/>
              </a:rPr>
              <a:t>"Enter valid arguments"</a:t>
            </a:r>
            <a:endParaRPr sz="1900">
              <a:solidFill>
                <a:srgbClr val="FF0000"/>
              </a:solidFill>
              <a:latin typeface="Consolas"/>
              <a:ea typeface="Consolas"/>
              <a:cs typeface="Consolas"/>
              <a:sym typeface="Consolas"/>
            </a:endParaRPr>
          </a:p>
          <a:p>
            <a:pPr indent="0" lvl="0" marL="101600" marR="101600" rtl="0" algn="l">
              <a:lnSpc>
                <a:spcPct val="115000"/>
              </a:lnSpc>
              <a:spcBef>
                <a:spcPts val="0"/>
              </a:spcBef>
              <a:spcAft>
                <a:spcPts val="0"/>
              </a:spcAft>
              <a:buNone/>
            </a:pPr>
            <a:r>
              <a:t/>
            </a:r>
            <a:endParaRPr sz="1700">
              <a:solidFill>
                <a:srgbClr val="373A3C"/>
              </a:solidFill>
              <a:highlight>
                <a:srgbClr val="E4E4E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100">
              <a:solidFill>
                <a:srgbClr val="434343"/>
              </a:solidFill>
              <a:latin typeface="Montserrat Light"/>
              <a:ea typeface="Montserrat Light"/>
              <a:cs typeface="Montserrat Light"/>
              <a:sym typeface="Montserrat Light"/>
            </a:endParaRPr>
          </a:p>
        </p:txBody>
      </p:sp>
      <p:pic>
        <p:nvPicPr>
          <p:cNvPr id="842" name="Google Shape;842;p36"/>
          <p:cNvPicPr preferRelativeResize="0"/>
          <p:nvPr/>
        </p:nvPicPr>
        <p:blipFill>
          <a:blip r:embed="rId3">
            <a:alphaModFix/>
          </a:blip>
          <a:stretch>
            <a:fillRect/>
          </a:stretch>
        </p:blipFill>
        <p:spPr>
          <a:xfrm>
            <a:off x="152400" y="2404000"/>
            <a:ext cx="8839202" cy="662644"/>
          </a:xfrm>
          <a:prstGeom prst="rect">
            <a:avLst/>
          </a:prstGeom>
          <a:noFill/>
          <a:ln cap="flat" cmpd="sng" w="9525">
            <a:solidFill>
              <a:srgbClr val="1C4587"/>
            </a:solidFill>
            <a:prstDash val="solid"/>
            <a:round/>
            <a:headEnd len="sm" w="sm" type="none"/>
            <a:tailEnd len="sm" w="sm" type="none"/>
          </a:ln>
        </p:spPr>
      </p:pic>
      <p:pic>
        <p:nvPicPr>
          <p:cNvPr id="843" name="Google Shape;843;p36"/>
          <p:cNvPicPr preferRelativeResize="0"/>
          <p:nvPr/>
        </p:nvPicPr>
        <p:blipFill>
          <a:blip r:embed="rId4">
            <a:alphaModFix/>
          </a:blip>
          <a:stretch>
            <a:fillRect/>
          </a:stretch>
        </p:blipFill>
        <p:spPr>
          <a:xfrm>
            <a:off x="152400" y="3219044"/>
            <a:ext cx="8839198" cy="1192111"/>
          </a:xfrm>
          <a:prstGeom prst="rect">
            <a:avLst/>
          </a:prstGeom>
          <a:noFill/>
          <a:ln cap="flat" cmpd="sng" w="9525">
            <a:solidFill>
              <a:srgbClr val="E06666"/>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0"/>
          <p:cNvSpPr txBox="1"/>
          <p:nvPr>
            <p:ph type="ctrTitle"/>
          </p:nvPr>
        </p:nvSpPr>
        <p:spPr>
          <a:xfrm>
            <a:off x="1064050" y="2284200"/>
            <a:ext cx="5966400" cy="5751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 to Functions</a:t>
            </a:r>
            <a:endParaRPr sz="3600">
              <a:solidFill>
                <a:srgbClr val="741B47"/>
              </a:solidFill>
              <a:latin typeface="Raleway Medium"/>
              <a:ea typeface="Raleway Medium"/>
              <a:cs typeface="Raleway Medium"/>
              <a:sym typeface="Raleway Medium"/>
            </a:endParaRPr>
          </a:p>
        </p:txBody>
      </p:sp>
      <p:sp>
        <p:nvSpPr>
          <p:cNvPr id="339" name="Google Shape;339;p10"/>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49" name="Google Shape;849;p3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3400">
                <a:solidFill>
                  <a:srgbClr val="741B47"/>
                </a:solidFill>
                <a:latin typeface="Raleway Medium"/>
                <a:ea typeface="Raleway Medium"/>
                <a:cs typeface="Raleway Medium"/>
                <a:sym typeface="Raleway Medium"/>
              </a:rPr>
              <a:t>Main Principles of 'Defining'</a:t>
            </a:r>
            <a:endParaRPr sz="4000">
              <a:solidFill>
                <a:srgbClr val="741B47"/>
              </a:solidFill>
              <a:latin typeface="Raleway Medium"/>
              <a:ea typeface="Raleway Medium"/>
              <a:cs typeface="Raleway Medium"/>
              <a:sym typeface="Raleway Medium"/>
            </a:endParaRPr>
          </a:p>
        </p:txBody>
      </p:sp>
      <p:sp>
        <p:nvSpPr>
          <p:cNvPr id="850" name="Google Shape;850;p37"/>
          <p:cNvSpPr txBox="1"/>
          <p:nvPr>
            <p:ph idx="4294967295" type="subTitle"/>
          </p:nvPr>
        </p:nvSpPr>
        <p:spPr>
          <a:xfrm>
            <a:off x="220025" y="800200"/>
            <a:ext cx="8764500" cy="5355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 :</a:t>
            </a:r>
            <a:endParaRPr sz="2200">
              <a:solidFill>
                <a:srgbClr val="373A3C"/>
              </a:solidFill>
              <a:latin typeface="Montserrat"/>
              <a:ea typeface="Montserrat"/>
              <a:cs typeface="Montserrat"/>
              <a:sym typeface="Montserrat"/>
            </a:endParaRPr>
          </a:p>
          <a:p>
            <a:pPr indent="0" lvl="0" marL="101600" marR="101600" rtl="0" algn="l">
              <a:lnSpc>
                <a:spcPct val="115000"/>
              </a:lnSpc>
              <a:spcBef>
                <a:spcPts val="0"/>
              </a:spcBef>
              <a:spcAft>
                <a:spcPts val="0"/>
              </a:spcAft>
              <a:buNone/>
            </a:pPr>
            <a:r>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851" name="Google Shape;851;p37"/>
          <p:cNvPicPr preferRelativeResize="0"/>
          <p:nvPr/>
        </p:nvPicPr>
        <p:blipFill>
          <a:blip r:embed="rId3">
            <a:alphaModFix/>
          </a:blip>
          <a:stretch>
            <a:fillRect/>
          </a:stretch>
        </p:blipFill>
        <p:spPr>
          <a:xfrm>
            <a:off x="152400" y="1488100"/>
            <a:ext cx="8839199" cy="2564531"/>
          </a:xfrm>
          <a:prstGeom prst="rect">
            <a:avLst/>
          </a:prstGeom>
          <a:noFill/>
          <a:ln cap="flat" cmpd="sng" w="9525">
            <a:solidFill>
              <a:srgbClr val="1C4587"/>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38"/>
          <p:cNvSpPr txBox="1"/>
          <p:nvPr>
            <p:ph type="ctrTitle"/>
          </p:nvPr>
        </p:nvSpPr>
        <p:spPr>
          <a:xfrm>
            <a:off x="933450" y="2270850"/>
            <a:ext cx="6848400" cy="601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Execution of a Function</a:t>
            </a:r>
            <a:endParaRPr sz="4000">
              <a:solidFill>
                <a:srgbClr val="741B47"/>
              </a:solidFill>
              <a:latin typeface="Raleway Medium"/>
              <a:ea typeface="Raleway Medium"/>
              <a:cs typeface="Raleway Medium"/>
              <a:sym typeface="Raleway Medium"/>
            </a:endParaRPr>
          </a:p>
        </p:txBody>
      </p:sp>
      <p:sp>
        <p:nvSpPr>
          <p:cNvPr id="857" name="Google Shape;857;p3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39"/>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63" name="Google Shape;863;p39"/>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Execution of a Function</a:t>
            </a:r>
            <a:r>
              <a:rPr lang="tr-TR" sz="3300">
                <a:solidFill>
                  <a:srgbClr val="741B47"/>
                </a:solidFill>
                <a:latin typeface="Raleway Medium"/>
                <a:ea typeface="Raleway Medium"/>
                <a:cs typeface="Raleway Medium"/>
                <a:sym typeface="Raleway Medium"/>
              </a:rPr>
              <a:t> (review)</a:t>
            </a:r>
            <a:endParaRPr b="0" i="0" sz="3300" u="none" cap="none" strike="noStrike">
              <a:solidFill>
                <a:srgbClr val="741B47"/>
              </a:solidFill>
              <a:latin typeface="Raleway Medium"/>
              <a:ea typeface="Raleway Medium"/>
              <a:cs typeface="Raleway Medium"/>
              <a:sym typeface="Raleway Medium"/>
            </a:endParaRPr>
          </a:p>
        </p:txBody>
      </p:sp>
      <p:sp>
        <p:nvSpPr>
          <p:cNvPr id="864" name="Google Shape;864;p39"/>
          <p:cNvSpPr txBox="1"/>
          <p:nvPr/>
        </p:nvSpPr>
        <p:spPr>
          <a:xfrm>
            <a:off x="299525" y="800100"/>
            <a:ext cx="8577000" cy="648000"/>
          </a:xfrm>
          <a:prstGeom prst="rect">
            <a:avLst/>
          </a:prstGeom>
          <a:noFill/>
          <a:ln>
            <a:noFill/>
          </a:ln>
        </p:spPr>
        <p:txBody>
          <a:bodyPr anchorCtr="0" anchor="t" bIns="0" lIns="0" spcFirstLastPara="1" rIns="0" wrap="square" tIns="0">
            <a:noAutofit/>
          </a:bodyPr>
          <a:lstStyle/>
          <a:p>
            <a:pPr indent="-381000" lvl="0" marL="45720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The result of a function :</a:t>
            </a:r>
            <a:endParaRPr sz="2400">
              <a:solidFill>
                <a:srgbClr val="3A3F50"/>
              </a:solidFill>
              <a:latin typeface="Montserrat Light"/>
              <a:ea typeface="Montserrat Light"/>
              <a:cs typeface="Montserrat Light"/>
              <a:sym typeface="Montserrat Light"/>
            </a:endParaRPr>
          </a:p>
        </p:txBody>
      </p:sp>
      <p:sp>
        <p:nvSpPr>
          <p:cNvPr id="865" name="Google Shape;865;p39"/>
          <p:cNvSpPr txBox="1"/>
          <p:nvPr/>
        </p:nvSpPr>
        <p:spPr>
          <a:xfrm>
            <a:off x="499575" y="1556150"/>
            <a:ext cx="2028600" cy="13971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SzPts val="2000"/>
              <a:buChar char="●"/>
            </a:pPr>
            <a:r>
              <a:rPr lang="tr-TR" sz="3200">
                <a:solidFill>
                  <a:srgbClr val="0000FF"/>
                </a:solidFill>
                <a:highlight>
                  <a:srgbClr val="EFEFEF"/>
                </a:highlight>
                <a:latin typeface="Consolas"/>
                <a:ea typeface="Consolas"/>
                <a:cs typeface="Consolas"/>
                <a:sym typeface="Consolas"/>
              </a:rPr>
              <a:t>print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SzPts val="2200"/>
              <a:buChar char="●"/>
            </a:pPr>
            <a:r>
              <a:rPr lang="tr-TR" sz="3200">
                <a:solidFill>
                  <a:srgbClr val="0000FF"/>
                </a:solidFill>
                <a:highlight>
                  <a:srgbClr val="EFEFEF"/>
                </a:highlight>
                <a:latin typeface="Consolas"/>
                <a:ea typeface="Consolas"/>
                <a:cs typeface="Consolas"/>
                <a:sym typeface="Consolas"/>
              </a:rPr>
              <a:t>return</a:t>
            </a:r>
            <a:endParaRPr b="0" i="0" sz="3200" u="none" cap="none" strike="noStrike">
              <a:solidFill>
                <a:srgbClr val="434343"/>
              </a:solidFill>
              <a:latin typeface="Montserrat"/>
              <a:ea typeface="Montserrat"/>
              <a:cs typeface="Montserrat"/>
              <a:sym typeface="Montserrat"/>
            </a:endParaRPr>
          </a:p>
        </p:txBody>
      </p:sp>
      <p:sp>
        <p:nvSpPr>
          <p:cNvPr id="866" name="Google Shape;866;p39"/>
          <p:cNvSpPr txBox="1"/>
          <p:nvPr/>
        </p:nvSpPr>
        <p:spPr>
          <a:xfrm>
            <a:off x="3083925" y="1619850"/>
            <a:ext cx="5808900" cy="13335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def </a:t>
            </a:r>
            <a:r>
              <a:rPr lang="tr-TR" sz="2000">
                <a:solidFill>
                  <a:srgbClr val="434343"/>
                </a:solidFill>
                <a:latin typeface="Consolas"/>
                <a:ea typeface="Consolas"/>
                <a:cs typeface="Consolas"/>
                <a:sym typeface="Consolas"/>
              </a:rPr>
              <a:t>multiply_1(a, b) :</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434343"/>
                </a:solidFill>
                <a:latin typeface="Consolas"/>
                <a:ea typeface="Consolas"/>
                <a:cs typeface="Consolas"/>
                <a:sym typeface="Consolas"/>
              </a:rPr>
              <a:t>    </a:t>
            </a: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a * b</a:t>
            </a:r>
            <a:r>
              <a:rPr lang="tr-TR" sz="2000">
                <a:solidFill>
                  <a:srgbClr val="434343"/>
                </a:solidFill>
                <a:latin typeface="Consolas"/>
                <a:ea typeface="Consolas"/>
                <a:cs typeface="Consolas"/>
                <a:sym typeface="Consolas"/>
              </a:rPr>
              <a:t>)  </a:t>
            </a:r>
            <a:r>
              <a:rPr lang="tr-TR" sz="2000">
                <a:solidFill>
                  <a:srgbClr val="38761D"/>
                </a:solidFill>
                <a:latin typeface="Consolas"/>
                <a:ea typeface="Consolas"/>
                <a:cs typeface="Consolas"/>
                <a:sym typeface="Consolas"/>
              </a:rPr>
              <a:t># it prints something</a:t>
            </a:r>
            <a:endParaRPr sz="2000">
              <a:solidFill>
                <a:srgbClr val="00FF00"/>
              </a:solidFill>
              <a:latin typeface="Consolas"/>
              <a:ea typeface="Consolas"/>
              <a:cs typeface="Consolas"/>
              <a:sym typeface="Consolas"/>
            </a:endParaRPr>
          </a:p>
          <a:p>
            <a:pPr indent="0" lvl="0" marL="0" rtl="0" algn="l">
              <a:spcBef>
                <a:spcPts val="0"/>
              </a:spcBef>
              <a:spcAft>
                <a:spcPts val="0"/>
              </a:spcAft>
              <a:buNone/>
            </a:pPr>
            <a:r>
              <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434343"/>
                </a:solidFill>
                <a:latin typeface="Consolas"/>
                <a:ea typeface="Consolas"/>
                <a:cs typeface="Consolas"/>
                <a:sym typeface="Consolas"/>
              </a:rPr>
              <a:t>multiply_1(10, 5)</a:t>
            </a:r>
            <a:endParaRPr sz="2000">
              <a:solidFill>
                <a:srgbClr val="434343"/>
              </a:solidFill>
              <a:latin typeface="Consolas"/>
              <a:ea typeface="Consolas"/>
              <a:cs typeface="Consolas"/>
              <a:sym typeface="Consolas"/>
            </a:endParaRPr>
          </a:p>
        </p:txBody>
      </p:sp>
      <p:pic>
        <p:nvPicPr>
          <p:cNvPr descr="Arrow Slight curve" id="867" name="Google Shape;867;p39"/>
          <p:cNvPicPr preferRelativeResize="0"/>
          <p:nvPr/>
        </p:nvPicPr>
        <p:blipFill rotWithShape="1">
          <a:blip r:embed="rId3">
            <a:alphaModFix/>
          </a:blip>
          <a:srcRect b="0" l="0" r="0" t="0"/>
          <a:stretch/>
        </p:blipFill>
        <p:spPr>
          <a:xfrm>
            <a:off x="2289825" y="1761773"/>
            <a:ext cx="622391" cy="468600"/>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40"/>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73" name="Google Shape;873;p40"/>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Execution of a Function</a:t>
            </a:r>
            <a:r>
              <a:rPr lang="tr-TR" sz="3300">
                <a:solidFill>
                  <a:srgbClr val="741B47"/>
                </a:solidFill>
                <a:latin typeface="Raleway Medium"/>
                <a:ea typeface="Raleway Medium"/>
                <a:cs typeface="Raleway Medium"/>
                <a:sym typeface="Raleway Medium"/>
              </a:rPr>
              <a:t> (review)</a:t>
            </a:r>
            <a:endParaRPr sz="3300">
              <a:solidFill>
                <a:srgbClr val="741B47"/>
              </a:solidFill>
              <a:latin typeface="Raleway Medium"/>
              <a:ea typeface="Raleway Medium"/>
              <a:cs typeface="Raleway Medium"/>
              <a:sym typeface="Raleway Medium"/>
            </a:endParaRPr>
          </a:p>
          <a:p>
            <a:pPr indent="0" lvl="0" marL="0" marR="0" rtl="0" algn="l">
              <a:lnSpc>
                <a:spcPct val="80000"/>
              </a:lnSpc>
              <a:spcBef>
                <a:spcPts val="0"/>
              </a:spcBef>
              <a:spcAft>
                <a:spcPts val="0"/>
              </a:spcAft>
              <a:buClr>
                <a:srgbClr val="000000"/>
              </a:buClr>
              <a:buSzPts val="4800"/>
              <a:buFont typeface="Arial"/>
              <a:buNone/>
            </a:pPr>
            <a:r>
              <a:t/>
            </a:r>
            <a:endParaRPr sz="4000">
              <a:solidFill>
                <a:srgbClr val="741B47"/>
              </a:solidFill>
              <a:latin typeface="Raleway Medium"/>
              <a:ea typeface="Raleway Medium"/>
              <a:cs typeface="Raleway Medium"/>
              <a:sym typeface="Raleway Medium"/>
            </a:endParaRPr>
          </a:p>
        </p:txBody>
      </p:sp>
      <p:sp>
        <p:nvSpPr>
          <p:cNvPr id="874" name="Google Shape;874;p40"/>
          <p:cNvSpPr txBox="1"/>
          <p:nvPr/>
        </p:nvSpPr>
        <p:spPr>
          <a:xfrm>
            <a:off x="499575" y="1556150"/>
            <a:ext cx="2028600" cy="13971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SzPts val="2000"/>
              <a:buChar char="●"/>
            </a:pPr>
            <a:r>
              <a:rPr lang="tr-TR" sz="3200">
                <a:solidFill>
                  <a:srgbClr val="0000FF"/>
                </a:solidFill>
                <a:highlight>
                  <a:srgbClr val="EFEFEF"/>
                </a:highlight>
                <a:latin typeface="Consolas"/>
                <a:ea typeface="Consolas"/>
                <a:cs typeface="Consolas"/>
                <a:sym typeface="Consolas"/>
              </a:rPr>
              <a:t>print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SzPts val="2200"/>
              <a:buChar char="●"/>
            </a:pPr>
            <a:r>
              <a:rPr lang="tr-TR" sz="3200">
                <a:solidFill>
                  <a:srgbClr val="0000FF"/>
                </a:solidFill>
                <a:highlight>
                  <a:srgbClr val="EFEFEF"/>
                </a:highlight>
                <a:latin typeface="Consolas"/>
                <a:ea typeface="Consolas"/>
                <a:cs typeface="Consolas"/>
                <a:sym typeface="Consolas"/>
              </a:rPr>
              <a:t>return</a:t>
            </a:r>
            <a:endParaRPr b="0" i="0" sz="3200" u="none" cap="none" strike="noStrike">
              <a:solidFill>
                <a:srgbClr val="434343"/>
              </a:solidFill>
              <a:latin typeface="Montserrat"/>
              <a:ea typeface="Montserrat"/>
              <a:cs typeface="Montserrat"/>
              <a:sym typeface="Montserrat"/>
            </a:endParaRPr>
          </a:p>
        </p:txBody>
      </p:sp>
      <p:sp>
        <p:nvSpPr>
          <p:cNvPr id="875" name="Google Shape;875;p40"/>
          <p:cNvSpPr txBox="1"/>
          <p:nvPr/>
        </p:nvSpPr>
        <p:spPr>
          <a:xfrm>
            <a:off x="3083925" y="1619850"/>
            <a:ext cx="5808900" cy="13335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def </a:t>
            </a:r>
            <a:r>
              <a:rPr lang="tr-TR" sz="2000">
                <a:solidFill>
                  <a:srgbClr val="434343"/>
                </a:solidFill>
                <a:latin typeface="Consolas"/>
                <a:ea typeface="Consolas"/>
                <a:cs typeface="Consolas"/>
                <a:sym typeface="Consolas"/>
              </a:rPr>
              <a:t>multiply_1(a, b) :</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434343"/>
                </a:solidFill>
                <a:latin typeface="Consolas"/>
                <a:ea typeface="Consolas"/>
                <a:cs typeface="Consolas"/>
                <a:sym typeface="Consolas"/>
              </a:rPr>
              <a:t>    </a:t>
            </a: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a * b</a:t>
            </a:r>
            <a:r>
              <a:rPr lang="tr-TR" sz="2000">
                <a:solidFill>
                  <a:srgbClr val="434343"/>
                </a:solidFill>
                <a:latin typeface="Consolas"/>
                <a:ea typeface="Consolas"/>
                <a:cs typeface="Consolas"/>
                <a:sym typeface="Consolas"/>
              </a:rPr>
              <a:t>)  </a:t>
            </a:r>
            <a:r>
              <a:rPr lang="tr-TR" sz="2000">
                <a:solidFill>
                  <a:srgbClr val="38761D"/>
                </a:solidFill>
                <a:latin typeface="Consolas"/>
                <a:ea typeface="Consolas"/>
                <a:cs typeface="Consolas"/>
                <a:sym typeface="Consolas"/>
              </a:rPr>
              <a:t># it prints something</a:t>
            </a:r>
            <a:endParaRPr sz="2000">
              <a:solidFill>
                <a:srgbClr val="00FF00"/>
              </a:solidFill>
              <a:latin typeface="Consolas"/>
              <a:ea typeface="Consolas"/>
              <a:cs typeface="Consolas"/>
              <a:sym typeface="Consolas"/>
            </a:endParaRPr>
          </a:p>
          <a:p>
            <a:pPr indent="0" lvl="0" marL="0" rtl="0" algn="l">
              <a:spcBef>
                <a:spcPts val="0"/>
              </a:spcBef>
              <a:spcAft>
                <a:spcPts val="0"/>
              </a:spcAft>
              <a:buNone/>
            </a:pPr>
            <a:r>
              <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434343"/>
                </a:solidFill>
                <a:latin typeface="Consolas"/>
                <a:ea typeface="Consolas"/>
                <a:cs typeface="Consolas"/>
                <a:sym typeface="Consolas"/>
              </a:rPr>
              <a:t>multiply_1(10, 5)</a:t>
            </a:r>
            <a:endParaRPr sz="2000">
              <a:solidFill>
                <a:srgbClr val="434343"/>
              </a:solidFill>
              <a:latin typeface="Consolas"/>
              <a:ea typeface="Consolas"/>
              <a:cs typeface="Consolas"/>
              <a:sym typeface="Consolas"/>
            </a:endParaRPr>
          </a:p>
        </p:txBody>
      </p:sp>
      <p:sp>
        <p:nvSpPr>
          <p:cNvPr id="876" name="Google Shape;876;p40"/>
          <p:cNvSpPr txBox="1"/>
          <p:nvPr/>
        </p:nvSpPr>
        <p:spPr>
          <a:xfrm>
            <a:off x="3083900" y="3148725"/>
            <a:ext cx="5808900" cy="5127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2000"/>
              <a:buFont typeface="Arial"/>
              <a:buNone/>
            </a:pPr>
            <a:r>
              <a:rPr lang="tr-TR" sz="1600">
                <a:solidFill>
                  <a:srgbClr val="434343"/>
                </a:solidFill>
                <a:latin typeface="Consolas"/>
                <a:ea typeface="Consolas"/>
                <a:cs typeface="Consolas"/>
                <a:sym typeface="Consolas"/>
              </a:rPr>
              <a:t>50</a:t>
            </a:r>
            <a:endParaRPr sz="1600">
              <a:solidFill>
                <a:srgbClr val="434343"/>
              </a:solidFill>
              <a:latin typeface="Consolas"/>
              <a:ea typeface="Consolas"/>
              <a:cs typeface="Consolas"/>
              <a:sym typeface="Consolas"/>
            </a:endParaRPr>
          </a:p>
        </p:txBody>
      </p:sp>
      <p:pic>
        <p:nvPicPr>
          <p:cNvPr descr="Arrow Slight curve" id="877" name="Google Shape;877;p40"/>
          <p:cNvPicPr preferRelativeResize="0"/>
          <p:nvPr/>
        </p:nvPicPr>
        <p:blipFill rotWithShape="1">
          <a:blip r:embed="rId3">
            <a:alphaModFix/>
          </a:blip>
          <a:srcRect b="0" l="0" r="0" t="0"/>
          <a:stretch/>
        </p:blipFill>
        <p:spPr>
          <a:xfrm>
            <a:off x="2289825" y="1761773"/>
            <a:ext cx="622391" cy="468600"/>
          </a:xfrm>
          <a:prstGeom prst="rect">
            <a:avLst/>
          </a:prstGeom>
          <a:noFill/>
          <a:ln>
            <a:noFill/>
          </a:ln>
          <a:effectLst>
            <a:outerShdw blurRad="292100" rotWithShape="0" algn="tl" dir="2700000" dist="139700">
              <a:srgbClr val="333333">
                <a:alpha val="64709"/>
              </a:srgbClr>
            </a:outerShdw>
          </a:effectLst>
        </p:spPr>
      </p:pic>
      <p:sp>
        <p:nvSpPr>
          <p:cNvPr id="878" name="Google Shape;878;p40"/>
          <p:cNvSpPr/>
          <p:nvPr/>
        </p:nvSpPr>
        <p:spPr>
          <a:xfrm>
            <a:off x="3454750" y="2008825"/>
            <a:ext cx="1247400" cy="2979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txBox="1"/>
          <p:nvPr/>
        </p:nvSpPr>
        <p:spPr>
          <a:xfrm>
            <a:off x="299525" y="800100"/>
            <a:ext cx="8577000" cy="648000"/>
          </a:xfrm>
          <a:prstGeom prst="rect">
            <a:avLst/>
          </a:prstGeom>
          <a:noFill/>
          <a:ln>
            <a:noFill/>
          </a:ln>
        </p:spPr>
        <p:txBody>
          <a:bodyPr anchorCtr="0" anchor="t" bIns="0" lIns="0" spcFirstLastPara="1" rIns="0" wrap="square" tIns="0">
            <a:noAutofit/>
          </a:bodyPr>
          <a:lstStyle/>
          <a:p>
            <a:pPr indent="-381000" lvl="0" marL="45720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The result of a function :</a:t>
            </a:r>
            <a:endParaRPr sz="2400">
              <a:solidFill>
                <a:srgbClr val="3A3F50"/>
              </a:solidFill>
              <a:latin typeface="Montserrat Light"/>
              <a:ea typeface="Montserrat Light"/>
              <a:cs typeface="Montserrat Light"/>
              <a:sym typeface="Montserrat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41"/>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85" name="Google Shape;885;p41"/>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Execution of a Function</a:t>
            </a:r>
            <a:r>
              <a:rPr lang="tr-TR" sz="3300">
                <a:solidFill>
                  <a:srgbClr val="741B47"/>
                </a:solidFill>
                <a:latin typeface="Raleway Medium"/>
                <a:ea typeface="Raleway Medium"/>
                <a:cs typeface="Raleway Medium"/>
                <a:sym typeface="Raleway Medium"/>
              </a:rPr>
              <a:t> (review)</a:t>
            </a:r>
            <a:endParaRPr sz="4000">
              <a:solidFill>
                <a:srgbClr val="741B47"/>
              </a:solidFill>
              <a:latin typeface="Raleway Medium"/>
              <a:ea typeface="Raleway Medium"/>
              <a:cs typeface="Raleway Medium"/>
              <a:sym typeface="Raleway Medium"/>
            </a:endParaRPr>
          </a:p>
        </p:txBody>
      </p:sp>
      <p:sp>
        <p:nvSpPr>
          <p:cNvPr id="886" name="Google Shape;886;p41"/>
          <p:cNvSpPr txBox="1"/>
          <p:nvPr/>
        </p:nvSpPr>
        <p:spPr>
          <a:xfrm>
            <a:off x="499575" y="1556150"/>
            <a:ext cx="2028600" cy="13971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SzPts val="2000"/>
              <a:buChar char="●"/>
            </a:pPr>
            <a:r>
              <a:rPr lang="tr-TR" sz="3200">
                <a:solidFill>
                  <a:srgbClr val="0000FF"/>
                </a:solidFill>
                <a:highlight>
                  <a:srgbClr val="EFEFEF"/>
                </a:highlight>
                <a:latin typeface="Consolas"/>
                <a:ea typeface="Consolas"/>
                <a:cs typeface="Consolas"/>
                <a:sym typeface="Consolas"/>
              </a:rPr>
              <a:t>print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SzPts val="2200"/>
              <a:buChar char="●"/>
            </a:pPr>
            <a:r>
              <a:rPr lang="tr-TR" sz="3200">
                <a:solidFill>
                  <a:srgbClr val="0000FF"/>
                </a:solidFill>
                <a:highlight>
                  <a:srgbClr val="EFEFEF"/>
                </a:highlight>
                <a:latin typeface="Consolas"/>
                <a:ea typeface="Consolas"/>
                <a:cs typeface="Consolas"/>
                <a:sym typeface="Consolas"/>
              </a:rPr>
              <a:t>return</a:t>
            </a:r>
            <a:endParaRPr b="0" i="0" sz="3200" u="none" cap="none" strike="noStrike">
              <a:solidFill>
                <a:srgbClr val="434343"/>
              </a:solidFill>
              <a:latin typeface="Montserrat"/>
              <a:ea typeface="Montserrat"/>
              <a:cs typeface="Montserrat"/>
              <a:sym typeface="Montserrat"/>
            </a:endParaRPr>
          </a:p>
        </p:txBody>
      </p:sp>
      <p:sp>
        <p:nvSpPr>
          <p:cNvPr id="887" name="Google Shape;887;p41"/>
          <p:cNvSpPr txBox="1"/>
          <p:nvPr/>
        </p:nvSpPr>
        <p:spPr>
          <a:xfrm>
            <a:off x="3083925" y="1619850"/>
            <a:ext cx="5808900" cy="15651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def </a:t>
            </a:r>
            <a:r>
              <a:rPr lang="tr-TR" sz="2000">
                <a:solidFill>
                  <a:srgbClr val="434343"/>
                </a:solidFill>
                <a:latin typeface="Consolas"/>
                <a:ea typeface="Consolas"/>
                <a:cs typeface="Consolas"/>
                <a:sym typeface="Consolas"/>
              </a:rPr>
              <a:t>multiply_2(a, b) :</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434343"/>
                </a:solidFill>
                <a:latin typeface="Consolas"/>
                <a:ea typeface="Consolas"/>
                <a:cs typeface="Consolas"/>
                <a:sym typeface="Consolas"/>
              </a:rPr>
              <a:t>    </a:t>
            </a:r>
            <a:r>
              <a:rPr lang="tr-TR" sz="2000">
                <a:solidFill>
                  <a:srgbClr val="0000FF"/>
                </a:solidFill>
                <a:latin typeface="Consolas"/>
                <a:ea typeface="Consolas"/>
                <a:cs typeface="Consolas"/>
                <a:sym typeface="Consolas"/>
              </a:rPr>
              <a:t>return</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a * b</a:t>
            </a:r>
            <a:r>
              <a:rPr lang="tr-TR" sz="2000">
                <a:solidFill>
                  <a:srgbClr val="434343"/>
                </a:solidFill>
                <a:latin typeface="Consolas"/>
                <a:ea typeface="Consolas"/>
                <a:cs typeface="Consolas"/>
                <a:sym typeface="Consolas"/>
              </a:rPr>
              <a:t>)  </a:t>
            </a:r>
            <a:r>
              <a:rPr lang="tr-TR" sz="2000">
                <a:solidFill>
                  <a:srgbClr val="38761D"/>
                </a:solidFill>
                <a:latin typeface="Consolas"/>
                <a:ea typeface="Consolas"/>
                <a:cs typeface="Consolas"/>
                <a:sym typeface="Consolas"/>
              </a:rPr>
              <a:t># returns any numeric data type value</a:t>
            </a:r>
            <a:endParaRPr sz="2000">
              <a:solidFill>
                <a:srgbClr val="38761D"/>
              </a:solidFill>
              <a:latin typeface="Consolas"/>
              <a:ea typeface="Consolas"/>
              <a:cs typeface="Consolas"/>
              <a:sym typeface="Consolas"/>
            </a:endParaRPr>
          </a:p>
          <a:p>
            <a:pPr indent="0" lvl="0" marL="0" rtl="0" algn="l">
              <a:spcBef>
                <a:spcPts val="0"/>
              </a:spcBef>
              <a:spcAft>
                <a:spcPts val="0"/>
              </a:spcAft>
              <a:buNone/>
            </a:pPr>
            <a:r>
              <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(multiply_2(10, 5))</a:t>
            </a:r>
            <a:endParaRPr sz="2000">
              <a:solidFill>
                <a:srgbClr val="434343"/>
              </a:solidFill>
              <a:latin typeface="Consolas"/>
              <a:ea typeface="Consolas"/>
              <a:cs typeface="Consolas"/>
              <a:sym typeface="Consolas"/>
            </a:endParaRPr>
          </a:p>
        </p:txBody>
      </p:sp>
      <p:pic>
        <p:nvPicPr>
          <p:cNvPr descr="Arrow Slight curve" id="888" name="Google Shape;888;p41"/>
          <p:cNvPicPr preferRelativeResize="0"/>
          <p:nvPr/>
        </p:nvPicPr>
        <p:blipFill rotWithShape="1">
          <a:blip r:embed="rId3">
            <a:alphaModFix/>
          </a:blip>
          <a:srcRect b="0" l="0" r="0" t="0"/>
          <a:stretch/>
        </p:blipFill>
        <p:spPr>
          <a:xfrm>
            <a:off x="2385225" y="2337448"/>
            <a:ext cx="622391" cy="468600"/>
          </a:xfrm>
          <a:prstGeom prst="rect">
            <a:avLst/>
          </a:prstGeom>
          <a:noFill/>
          <a:ln>
            <a:noFill/>
          </a:ln>
          <a:effectLst>
            <a:outerShdw blurRad="292100" rotWithShape="0" algn="tl" dir="2700000" dist="139700">
              <a:srgbClr val="333333">
                <a:alpha val="64709"/>
              </a:srgbClr>
            </a:outerShdw>
          </a:effectLst>
        </p:spPr>
      </p:pic>
      <p:sp>
        <p:nvSpPr>
          <p:cNvPr id="889" name="Google Shape;889;p41"/>
          <p:cNvSpPr txBox="1"/>
          <p:nvPr/>
        </p:nvSpPr>
        <p:spPr>
          <a:xfrm>
            <a:off x="299525" y="800100"/>
            <a:ext cx="8577000" cy="648000"/>
          </a:xfrm>
          <a:prstGeom prst="rect">
            <a:avLst/>
          </a:prstGeom>
          <a:noFill/>
          <a:ln>
            <a:noFill/>
          </a:ln>
        </p:spPr>
        <p:txBody>
          <a:bodyPr anchorCtr="0" anchor="t" bIns="0" lIns="0" spcFirstLastPara="1" rIns="0" wrap="square" tIns="0">
            <a:noAutofit/>
          </a:bodyPr>
          <a:lstStyle/>
          <a:p>
            <a:pPr indent="-381000" lvl="0" marL="45720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The result of a function :</a:t>
            </a:r>
            <a:endParaRPr sz="2400">
              <a:solidFill>
                <a:srgbClr val="3A3F50"/>
              </a:solidFill>
              <a:latin typeface="Montserrat Light"/>
              <a:ea typeface="Montserrat Light"/>
              <a:cs typeface="Montserrat Light"/>
              <a:sym typeface="Montserrat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42"/>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895" name="Google Shape;895;p42"/>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Execution of a Function</a:t>
            </a:r>
            <a:r>
              <a:rPr lang="tr-TR" sz="3300">
                <a:solidFill>
                  <a:srgbClr val="741B47"/>
                </a:solidFill>
                <a:latin typeface="Raleway Medium"/>
                <a:ea typeface="Raleway Medium"/>
                <a:cs typeface="Raleway Medium"/>
                <a:sym typeface="Raleway Medium"/>
              </a:rPr>
              <a:t> (review)</a:t>
            </a:r>
            <a:endParaRPr sz="4000">
              <a:solidFill>
                <a:srgbClr val="741B47"/>
              </a:solidFill>
              <a:latin typeface="Raleway Medium"/>
              <a:ea typeface="Raleway Medium"/>
              <a:cs typeface="Raleway Medium"/>
              <a:sym typeface="Raleway Medium"/>
            </a:endParaRPr>
          </a:p>
        </p:txBody>
      </p:sp>
      <p:sp>
        <p:nvSpPr>
          <p:cNvPr id="896" name="Google Shape;896;p42"/>
          <p:cNvSpPr txBox="1"/>
          <p:nvPr/>
        </p:nvSpPr>
        <p:spPr>
          <a:xfrm>
            <a:off x="499575" y="1556150"/>
            <a:ext cx="2028600" cy="13971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SzPts val="2000"/>
              <a:buChar char="●"/>
            </a:pPr>
            <a:r>
              <a:rPr lang="tr-TR" sz="3200">
                <a:solidFill>
                  <a:srgbClr val="0000FF"/>
                </a:solidFill>
                <a:highlight>
                  <a:srgbClr val="EFEFEF"/>
                </a:highlight>
                <a:latin typeface="Consolas"/>
                <a:ea typeface="Consolas"/>
                <a:cs typeface="Consolas"/>
                <a:sym typeface="Consolas"/>
              </a:rPr>
              <a:t>print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SzPts val="2200"/>
              <a:buChar char="●"/>
            </a:pPr>
            <a:r>
              <a:rPr lang="tr-TR" sz="3200">
                <a:solidFill>
                  <a:srgbClr val="0000FF"/>
                </a:solidFill>
                <a:highlight>
                  <a:srgbClr val="EFEFEF"/>
                </a:highlight>
                <a:latin typeface="Consolas"/>
                <a:ea typeface="Consolas"/>
                <a:cs typeface="Consolas"/>
                <a:sym typeface="Consolas"/>
              </a:rPr>
              <a:t>return</a:t>
            </a:r>
            <a:endParaRPr b="0" i="0" sz="3200" u="none" cap="none" strike="noStrike">
              <a:solidFill>
                <a:srgbClr val="434343"/>
              </a:solidFill>
              <a:latin typeface="Montserrat"/>
              <a:ea typeface="Montserrat"/>
              <a:cs typeface="Montserrat"/>
              <a:sym typeface="Montserrat"/>
            </a:endParaRPr>
          </a:p>
        </p:txBody>
      </p:sp>
      <p:sp>
        <p:nvSpPr>
          <p:cNvPr id="897" name="Google Shape;897;p42"/>
          <p:cNvSpPr txBox="1"/>
          <p:nvPr/>
        </p:nvSpPr>
        <p:spPr>
          <a:xfrm>
            <a:off x="3083925" y="1448100"/>
            <a:ext cx="5808900" cy="16044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000">
                <a:solidFill>
                  <a:srgbClr val="0000FF"/>
                </a:solidFill>
                <a:latin typeface="Consolas"/>
                <a:ea typeface="Consolas"/>
                <a:cs typeface="Consolas"/>
                <a:sym typeface="Consolas"/>
              </a:rPr>
              <a:t>def </a:t>
            </a:r>
            <a:r>
              <a:rPr lang="tr-TR" sz="2000">
                <a:solidFill>
                  <a:srgbClr val="434343"/>
                </a:solidFill>
                <a:latin typeface="Consolas"/>
                <a:ea typeface="Consolas"/>
                <a:cs typeface="Consolas"/>
                <a:sym typeface="Consolas"/>
              </a:rPr>
              <a:t>multiply_2(a, b) :</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434343"/>
                </a:solidFill>
                <a:latin typeface="Consolas"/>
                <a:ea typeface="Consolas"/>
                <a:cs typeface="Consolas"/>
                <a:sym typeface="Consolas"/>
              </a:rPr>
              <a:t>    </a:t>
            </a:r>
            <a:r>
              <a:rPr lang="tr-TR" sz="2000">
                <a:solidFill>
                  <a:srgbClr val="0000FF"/>
                </a:solidFill>
                <a:latin typeface="Consolas"/>
                <a:ea typeface="Consolas"/>
                <a:cs typeface="Consolas"/>
                <a:sym typeface="Consolas"/>
              </a:rPr>
              <a:t>return</a:t>
            </a:r>
            <a:r>
              <a:rPr lang="tr-TR" sz="2000">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a * b</a:t>
            </a:r>
            <a:r>
              <a:rPr lang="tr-TR" sz="2000">
                <a:solidFill>
                  <a:srgbClr val="434343"/>
                </a:solidFill>
                <a:latin typeface="Consolas"/>
                <a:ea typeface="Consolas"/>
                <a:cs typeface="Consolas"/>
                <a:sym typeface="Consolas"/>
              </a:rPr>
              <a:t>)  </a:t>
            </a:r>
            <a:r>
              <a:rPr lang="tr-TR" sz="2000">
                <a:solidFill>
                  <a:srgbClr val="38761D"/>
                </a:solidFill>
                <a:latin typeface="Consolas"/>
                <a:ea typeface="Consolas"/>
                <a:cs typeface="Consolas"/>
                <a:sym typeface="Consolas"/>
              </a:rPr>
              <a:t># returns any numeric data type value</a:t>
            </a:r>
            <a:endParaRPr sz="2000">
              <a:solidFill>
                <a:srgbClr val="38761D"/>
              </a:solidFill>
              <a:latin typeface="Consolas"/>
              <a:ea typeface="Consolas"/>
              <a:cs typeface="Consolas"/>
              <a:sym typeface="Consolas"/>
            </a:endParaRPr>
          </a:p>
          <a:p>
            <a:pPr indent="0" lvl="0" marL="0" rtl="0" algn="l">
              <a:spcBef>
                <a:spcPts val="0"/>
              </a:spcBef>
              <a:spcAft>
                <a:spcPts val="0"/>
              </a:spcAft>
              <a:buNone/>
            </a:pPr>
            <a:r>
              <a:t/>
            </a:r>
            <a:endParaRPr sz="2000">
              <a:solidFill>
                <a:srgbClr val="434343"/>
              </a:solidFill>
              <a:latin typeface="Consolas"/>
              <a:ea typeface="Consolas"/>
              <a:cs typeface="Consolas"/>
              <a:sym typeface="Consolas"/>
            </a:endParaRPr>
          </a:p>
          <a:p>
            <a:pPr indent="0" lvl="0" marL="0" rtl="0" algn="l">
              <a:spcBef>
                <a:spcPts val="0"/>
              </a:spcBef>
              <a:spcAft>
                <a:spcPts val="0"/>
              </a:spcAft>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(multiply_2(10, 5))</a:t>
            </a:r>
            <a:endParaRPr sz="2000">
              <a:solidFill>
                <a:srgbClr val="434343"/>
              </a:solidFill>
              <a:latin typeface="Consolas"/>
              <a:ea typeface="Consolas"/>
              <a:cs typeface="Consolas"/>
              <a:sym typeface="Consolas"/>
            </a:endParaRPr>
          </a:p>
        </p:txBody>
      </p:sp>
      <p:sp>
        <p:nvSpPr>
          <p:cNvPr id="898" name="Google Shape;898;p42"/>
          <p:cNvSpPr txBox="1"/>
          <p:nvPr/>
        </p:nvSpPr>
        <p:spPr>
          <a:xfrm>
            <a:off x="3083900" y="3148725"/>
            <a:ext cx="5808900" cy="5127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2000"/>
              <a:buFont typeface="Arial"/>
              <a:buNone/>
            </a:pPr>
            <a:r>
              <a:rPr lang="tr-TR" sz="1600">
                <a:solidFill>
                  <a:srgbClr val="434343"/>
                </a:solidFill>
                <a:latin typeface="Consolas"/>
                <a:ea typeface="Consolas"/>
                <a:cs typeface="Consolas"/>
                <a:sym typeface="Consolas"/>
              </a:rPr>
              <a:t>50</a:t>
            </a:r>
            <a:endParaRPr sz="1600">
              <a:solidFill>
                <a:srgbClr val="434343"/>
              </a:solidFill>
              <a:latin typeface="Consolas"/>
              <a:ea typeface="Consolas"/>
              <a:cs typeface="Consolas"/>
              <a:sym typeface="Consolas"/>
            </a:endParaRPr>
          </a:p>
        </p:txBody>
      </p:sp>
      <p:pic>
        <p:nvPicPr>
          <p:cNvPr descr="Arrow Slight curve" id="899" name="Google Shape;899;p42"/>
          <p:cNvPicPr preferRelativeResize="0"/>
          <p:nvPr/>
        </p:nvPicPr>
        <p:blipFill rotWithShape="1">
          <a:blip r:embed="rId3">
            <a:alphaModFix/>
          </a:blip>
          <a:srcRect b="0" l="0" r="0" t="0"/>
          <a:stretch/>
        </p:blipFill>
        <p:spPr>
          <a:xfrm>
            <a:off x="2385225" y="2337448"/>
            <a:ext cx="622391" cy="468600"/>
          </a:xfrm>
          <a:prstGeom prst="rect">
            <a:avLst/>
          </a:prstGeom>
          <a:noFill/>
          <a:ln>
            <a:noFill/>
          </a:ln>
          <a:effectLst>
            <a:outerShdw blurRad="292100" rotWithShape="0" algn="tl" dir="2700000" dist="139700">
              <a:srgbClr val="333333">
                <a:alpha val="64709"/>
              </a:srgbClr>
            </a:outerShdw>
          </a:effectLst>
        </p:spPr>
      </p:pic>
      <p:sp>
        <p:nvSpPr>
          <p:cNvPr id="900" name="Google Shape;900;p42"/>
          <p:cNvSpPr/>
          <p:nvPr/>
        </p:nvSpPr>
        <p:spPr>
          <a:xfrm>
            <a:off x="3460325" y="1806800"/>
            <a:ext cx="1247400" cy="2979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txBox="1"/>
          <p:nvPr/>
        </p:nvSpPr>
        <p:spPr>
          <a:xfrm>
            <a:off x="299525" y="800100"/>
            <a:ext cx="8577000" cy="648000"/>
          </a:xfrm>
          <a:prstGeom prst="rect">
            <a:avLst/>
          </a:prstGeom>
          <a:noFill/>
          <a:ln>
            <a:noFill/>
          </a:ln>
        </p:spPr>
        <p:txBody>
          <a:bodyPr anchorCtr="0" anchor="t" bIns="0" lIns="0" spcFirstLastPara="1" rIns="0" wrap="square" tIns="0">
            <a:noAutofit/>
          </a:bodyPr>
          <a:lstStyle/>
          <a:p>
            <a:pPr indent="-381000" lvl="0" marL="45720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The result of a function :</a:t>
            </a:r>
            <a:endParaRPr sz="2400">
              <a:solidFill>
                <a:srgbClr val="3A3F50"/>
              </a:solidFill>
              <a:latin typeface="Montserrat Light"/>
              <a:ea typeface="Montserrat Light"/>
              <a:cs typeface="Montserrat Light"/>
              <a:sym typeface="Montserrat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43"/>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907" name="Google Shape;907;p43"/>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Execution of a Function</a:t>
            </a:r>
            <a:r>
              <a:rPr lang="tr-TR" sz="3300">
                <a:solidFill>
                  <a:srgbClr val="741B47"/>
                </a:solidFill>
                <a:latin typeface="Raleway Medium"/>
                <a:ea typeface="Raleway Medium"/>
                <a:cs typeface="Raleway Medium"/>
                <a:sym typeface="Raleway Medium"/>
              </a:rPr>
              <a:t> (review)</a:t>
            </a:r>
            <a:endParaRPr sz="4000">
              <a:solidFill>
                <a:srgbClr val="741B47"/>
              </a:solidFill>
              <a:latin typeface="Raleway Medium"/>
              <a:ea typeface="Raleway Medium"/>
              <a:cs typeface="Raleway Medium"/>
              <a:sym typeface="Raleway Medium"/>
            </a:endParaRPr>
          </a:p>
        </p:txBody>
      </p:sp>
      <p:sp>
        <p:nvSpPr>
          <p:cNvPr id="908" name="Google Shape;908;p43"/>
          <p:cNvSpPr txBox="1"/>
          <p:nvPr/>
        </p:nvSpPr>
        <p:spPr>
          <a:xfrm>
            <a:off x="299525" y="800100"/>
            <a:ext cx="8577000" cy="7437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3300">
                <a:solidFill>
                  <a:srgbClr val="434343"/>
                </a:solidFill>
                <a:latin typeface="Montserrat Light"/>
                <a:ea typeface="Montserrat Light"/>
                <a:cs typeface="Montserrat Light"/>
                <a:sym typeface="Montserrat Light"/>
              </a:rPr>
              <a:t>Compare the usage options :</a:t>
            </a:r>
            <a:endParaRPr b="0" i="0" sz="3300" u="none" cap="none" strike="noStrike">
              <a:solidFill>
                <a:srgbClr val="434343"/>
              </a:solidFill>
              <a:latin typeface="Montserrat Light"/>
              <a:ea typeface="Montserrat Light"/>
              <a:cs typeface="Montserrat Light"/>
              <a:sym typeface="Montserrat Light"/>
            </a:endParaRPr>
          </a:p>
        </p:txBody>
      </p:sp>
      <p:pic>
        <p:nvPicPr>
          <p:cNvPr id="909" name="Google Shape;909;p43"/>
          <p:cNvPicPr preferRelativeResize="0"/>
          <p:nvPr/>
        </p:nvPicPr>
        <p:blipFill>
          <a:blip r:embed="rId3">
            <a:alphaModFix/>
          </a:blip>
          <a:stretch>
            <a:fillRect/>
          </a:stretch>
        </p:blipFill>
        <p:spPr>
          <a:xfrm>
            <a:off x="152400" y="2408100"/>
            <a:ext cx="8839200" cy="74376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44"/>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915" name="Google Shape;915;p44"/>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Execution of a Function</a:t>
            </a:r>
            <a:r>
              <a:rPr lang="tr-TR" sz="3300">
                <a:solidFill>
                  <a:srgbClr val="741B47"/>
                </a:solidFill>
                <a:latin typeface="Raleway Medium"/>
                <a:ea typeface="Raleway Medium"/>
                <a:cs typeface="Raleway Medium"/>
                <a:sym typeface="Raleway Medium"/>
              </a:rPr>
              <a:t> (review)</a:t>
            </a:r>
            <a:endParaRPr sz="4000">
              <a:solidFill>
                <a:srgbClr val="741B47"/>
              </a:solidFill>
              <a:latin typeface="Raleway Medium"/>
              <a:ea typeface="Raleway Medium"/>
              <a:cs typeface="Raleway Medium"/>
              <a:sym typeface="Raleway Medium"/>
            </a:endParaRPr>
          </a:p>
        </p:txBody>
      </p:sp>
      <p:sp>
        <p:nvSpPr>
          <p:cNvPr id="916" name="Google Shape;916;p44"/>
          <p:cNvSpPr txBox="1"/>
          <p:nvPr/>
        </p:nvSpPr>
        <p:spPr>
          <a:xfrm>
            <a:off x="299525" y="800100"/>
            <a:ext cx="8577000" cy="14556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The outputs are :</a:t>
            </a:r>
            <a:endParaRPr b="0" i="0" sz="3300" u="none" cap="none" strike="noStrike">
              <a:solidFill>
                <a:srgbClr val="434343"/>
              </a:solidFill>
              <a:latin typeface="Montserrat Light"/>
              <a:ea typeface="Montserrat Light"/>
              <a:cs typeface="Montserrat Light"/>
              <a:sym typeface="Montserrat Light"/>
            </a:endParaRPr>
          </a:p>
        </p:txBody>
      </p:sp>
      <p:pic>
        <p:nvPicPr>
          <p:cNvPr id="917" name="Google Shape;917;p44"/>
          <p:cNvPicPr preferRelativeResize="0"/>
          <p:nvPr/>
        </p:nvPicPr>
        <p:blipFill>
          <a:blip r:embed="rId3">
            <a:alphaModFix/>
          </a:blip>
          <a:stretch>
            <a:fillRect/>
          </a:stretch>
        </p:blipFill>
        <p:spPr>
          <a:xfrm>
            <a:off x="152400" y="2408100"/>
            <a:ext cx="8839200" cy="743768"/>
          </a:xfrm>
          <a:prstGeom prst="rect">
            <a:avLst/>
          </a:prstGeom>
          <a:noFill/>
          <a:ln>
            <a:noFill/>
          </a:ln>
        </p:spPr>
      </p:pic>
      <p:pic>
        <p:nvPicPr>
          <p:cNvPr id="918" name="Google Shape;918;p44"/>
          <p:cNvPicPr preferRelativeResize="0"/>
          <p:nvPr/>
        </p:nvPicPr>
        <p:blipFill>
          <a:blip r:embed="rId4">
            <a:alphaModFix/>
          </a:blip>
          <a:stretch>
            <a:fillRect/>
          </a:stretch>
        </p:blipFill>
        <p:spPr>
          <a:xfrm>
            <a:off x="152400" y="3304268"/>
            <a:ext cx="8839203" cy="102146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24" name="Google Shape;924;p4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3400">
                <a:solidFill>
                  <a:srgbClr val="741B47"/>
                </a:solidFill>
                <a:latin typeface="Raleway Medium"/>
                <a:ea typeface="Raleway Medium"/>
                <a:cs typeface="Raleway Medium"/>
                <a:sym typeface="Raleway Medium"/>
              </a:rPr>
              <a:t>Main Principles of 'Defining'</a:t>
            </a:r>
            <a:endParaRPr sz="4000">
              <a:solidFill>
                <a:srgbClr val="741B47"/>
              </a:solidFill>
              <a:latin typeface="Raleway Medium"/>
              <a:ea typeface="Raleway Medium"/>
              <a:cs typeface="Raleway Medium"/>
              <a:sym typeface="Raleway Medium"/>
            </a:endParaRPr>
          </a:p>
        </p:txBody>
      </p:sp>
      <p:sp>
        <p:nvSpPr>
          <p:cNvPr id="925" name="Google Shape;925;p45"/>
          <p:cNvSpPr txBox="1"/>
          <p:nvPr>
            <p:ph idx="4294967295" type="subTitle"/>
          </p:nvPr>
        </p:nvSpPr>
        <p:spPr>
          <a:xfrm>
            <a:off x="220025" y="800200"/>
            <a:ext cx="8764500" cy="14514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1" marL="914400" marR="0" rtl="0" algn="l">
              <a:lnSpc>
                <a:spcPct val="110000"/>
              </a:lnSpc>
              <a:spcBef>
                <a:spcPts val="0"/>
              </a:spcBef>
              <a:spcAft>
                <a:spcPts val="0"/>
              </a:spcAft>
              <a:buClr>
                <a:srgbClr val="741B47"/>
              </a:buClr>
              <a:buSzPts val="2200"/>
              <a:buFont typeface="Montserrat Light"/>
              <a:buChar char="▹"/>
            </a:pPr>
            <a:r>
              <a:rPr lang="tr-TR" sz="2200">
                <a:solidFill>
                  <a:srgbClr val="373A3C"/>
                </a:solidFill>
                <a:latin typeface="Montserrat"/>
                <a:ea typeface="Montserrat"/>
                <a:cs typeface="Montserrat"/>
                <a:sym typeface="Montserrat"/>
              </a:rPr>
              <a:t>Define a function named </a:t>
            </a:r>
            <a:r>
              <a:rPr lang="tr-TR" sz="2200">
                <a:solidFill>
                  <a:srgbClr val="0000FF"/>
                </a:solidFill>
                <a:highlight>
                  <a:srgbClr val="EFEFEF"/>
                </a:highlight>
                <a:latin typeface="Consolas"/>
                <a:ea typeface="Consolas"/>
                <a:cs typeface="Consolas"/>
                <a:sym typeface="Consolas"/>
              </a:rPr>
              <a:t>calculator</a:t>
            </a:r>
            <a:r>
              <a:rPr lang="tr-TR" sz="2200">
                <a:solidFill>
                  <a:srgbClr val="373A3C"/>
                </a:solidFill>
                <a:latin typeface="Montserrat"/>
                <a:ea typeface="Montserrat"/>
                <a:cs typeface="Montserrat"/>
                <a:sym typeface="Montserrat"/>
              </a:rPr>
              <a:t> to calculate four math operations with two numbers and </a:t>
            </a:r>
            <a:r>
              <a:rPr lang="tr-TR" sz="2200">
                <a:solidFill>
                  <a:srgbClr val="373A3C"/>
                </a:solidFill>
                <a:highlight>
                  <a:srgbClr val="EFEFEF"/>
                </a:highlight>
                <a:latin typeface="Consolas"/>
                <a:ea typeface="Consolas"/>
                <a:cs typeface="Consolas"/>
                <a:sym typeface="Consolas"/>
              </a:rPr>
              <a:t>return</a:t>
            </a:r>
            <a:r>
              <a:rPr lang="tr-TR" sz="2200">
                <a:solidFill>
                  <a:srgbClr val="373A3C"/>
                </a:solidFill>
                <a:latin typeface="Montserrat"/>
                <a:ea typeface="Montserrat"/>
                <a:cs typeface="Montserrat"/>
                <a:sym typeface="Montserrat"/>
              </a:rPr>
              <a:t> the result.</a:t>
            </a:r>
            <a:endParaRPr sz="2200">
              <a:solidFill>
                <a:srgbClr val="373A3C"/>
              </a:solidFill>
              <a:latin typeface="Montserrat"/>
              <a:ea typeface="Montserrat"/>
              <a:cs typeface="Montserrat"/>
              <a:sym typeface="Montserrat"/>
            </a:endParaRPr>
          </a:p>
          <a:p>
            <a:pPr indent="0" lvl="0" marL="101600" marR="101600" rtl="0" algn="l">
              <a:lnSpc>
                <a:spcPct val="115000"/>
              </a:lnSpc>
              <a:spcBef>
                <a:spcPts val="0"/>
              </a:spcBef>
              <a:spcAft>
                <a:spcPts val="0"/>
              </a:spcAft>
              <a:buNone/>
            </a:pPr>
            <a:r>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926" name="Google Shape;926;p45"/>
          <p:cNvPicPr preferRelativeResize="0"/>
          <p:nvPr/>
        </p:nvPicPr>
        <p:blipFill>
          <a:blip r:embed="rId3">
            <a:alphaModFix/>
          </a:blip>
          <a:stretch>
            <a:fillRect/>
          </a:stretch>
        </p:blipFill>
        <p:spPr>
          <a:xfrm>
            <a:off x="152400" y="2404000"/>
            <a:ext cx="8839199" cy="662201"/>
          </a:xfrm>
          <a:prstGeom prst="rect">
            <a:avLst/>
          </a:prstGeom>
          <a:noFill/>
          <a:ln cap="flat" cmpd="sng" w="9525">
            <a:solidFill>
              <a:srgbClr val="1C4587"/>
            </a:solidFill>
            <a:prstDash val="solid"/>
            <a:round/>
            <a:headEnd len="sm" w="sm" type="none"/>
            <a:tailEnd len="sm" w="sm" type="none"/>
          </a:ln>
        </p:spPr>
      </p:pic>
      <p:pic>
        <p:nvPicPr>
          <p:cNvPr id="927" name="Google Shape;927;p45"/>
          <p:cNvPicPr preferRelativeResize="0"/>
          <p:nvPr/>
        </p:nvPicPr>
        <p:blipFill>
          <a:blip r:embed="rId4">
            <a:alphaModFix/>
          </a:blip>
          <a:stretch>
            <a:fillRect/>
          </a:stretch>
        </p:blipFill>
        <p:spPr>
          <a:xfrm>
            <a:off x="152400" y="3218601"/>
            <a:ext cx="8839198" cy="1164478"/>
          </a:xfrm>
          <a:prstGeom prst="rect">
            <a:avLst/>
          </a:prstGeom>
          <a:noFill/>
          <a:ln cap="flat" cmpd="sng" w="9525">
            <a:solidFill>
              <a:srgbClr val="E06666"/>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33" name="Google Shape;933;p4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3400">
                <a:solidFill>
                  <a:srgbClr val="741B47"/>
                </a:solidFill>
                <a:latin typeface="Raleway Medium"/>
                <a:ea typeface="Raleway Medium"/>
                <a:cs typeface="Raleway Medium"/>
                <a:sym typeface="Raleway Medium"/>
              </a:rPr>
              <a:t>Main Principles of 'Defining'</a:t>
            </a:r>
            <a:endParaRPr sz="4000">
              <a:solidFill>
                <a:srgbClr val="741B47"/>
              </a:solidFill>
              <a:latin typeface="Raleway Medium"/>
              <a:ea typeface="Raleway Medium"/>
              <a:cs typeface="Raleway Medium"/>
              <a:sym typeface="Raleway Medium"/>
            </a:endParaRPr>
          </a:p>
        </p:txBody>
      </p:sp>
      <p:sp>
        <p:nvSpPr>
          <p:cNvPr id="934" name="Google Shape;934;p46"/>
          <p:cNvSpPr txBox="1"/>
          <p:nvPr>
            <p:ph idx="4294967295" type="subTitle"/>
          </p:nvPr>
        </p:nvSpPr>
        <p:spPr>
          <a:xfrm>
            <a:off x="220025" y="800200"/>
            <a:ext cx="8764500" cy="5355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 :</a:t>
            </a:r>
            <a:endParaRPr sz="2200">
              <a:solidFill>
                <a:srgbClr val="373A3C"/>
              </a:solidFill>
              <a:latin typeface="Montserrat"/>
              <a:ea typeface="Montserrat"/>
              <a:cs typeface="Montserrat"/>
              <a:sym typeface="Montserrat"/>
            </a:endParaRPr>
          </a:p>
          <a:p>
            <a:pPr indent="0" lvl="0" marL="101600" marR="101600" rtl="0" algn="l">
              <a:lnSpc>
                <a:spcPct val="115000"/>
              </a:lnSpc>
              <a:spcBef>
                <a:spcPts val="0"/>
              </a:spcBef>
              <a:spcAft>
                <a:spcPts val="0"/>
              </a:spcAft>
              <a:buNone/>
            </a:pPr>
            <a:r>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935" name="Google Shape;935;p46"/>
          <p:cNvPicPr preferRelativeResize="0"/>
          <p:nvPr/>
        </p:nvPicPr>
        <p:blipFill>
          <a:blip r:embed="rId3">
            <a:alphaModFix/>
          </a:blip>
          <a:stretch>
            <a:fillRect/>
          </a:stretch>
        </p:blipFill>
        <p:spPr>
          <a:xfrm>
            <a:off x="152400" y="1488100"/>
            <a:ext cx="8575239" cy="2996249"/>
          </a:xfrm>
          <a:prstGeom prst="rect">
            <a:avLst/>
          </a:prstGeom>
          <a:noFill/>
          <a:ln cap="flat" cmpd="sng" w="9525">
            <a:solidFill>
              <a:srgbClr val="1C4587"/>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45" name="Google Shape;345;p1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4000">
              <a:solidFill>
                <a:srgbClr val="419DD3"/>
              </a:solidFill>
              <a:latin typeface="Raleway Medium"/>
              <a:ea typeface="Raleway Medium"/>
              <a:cs typeface="Raleway Medium"/>
              <a:sym typeface="Raleway Medium"/>
            </a:endParaRPr>
          </a:p>
        </p:txBody>
      </p:sp>
      <p:grpSp>
        <p:nvGrpSpPr>
          <p:cNvPr id="346" name="Google Shape;346;p11"/>
          <p:cNvGrpSpPr/>
          <p:nvPr/>
        </p:nvGrpSpPr>
        <p:grpSpPr>
          <a:xfrm>
            <a:off x="1396662" y="1028791"/>
            <a:ext cx="6339215" cy="3134939"/>
            <a:chOff x="1516726" y="2125025"/>
            <a:chExt cx="5884901" cy="2648200"/>
          </a:xfrm>
        </p:grpSpPr>
        <p:pic>
          <p:nvPicPr>
            <p:cNvPr id="347" name="Google Shape;347;p11"/>
            <p:cNvPicPr preferRelativeResize="0"/>
            <p:nvPr/>
          </p:nvPicPr>
          <p:blipFill>
            <a:blip r:embed="rId3">
              <a:alphaModFix/>
            </a:blip>
            <a:stretch>
              <a:fillRect/>
            </a:stretch>
          </p:blipFill>
          <p:spPr>
            <a:xfrm>
              <a:off x="1516726" y="2125025"/>
              <a:ext cx="5884901" cy="2648200"/>
            </a:xfrm>
            <a:prstGeom prst="rect">
              <a:avLst/>
            </a:prstGeom>
            <a:noFill/>
            <a:ln>
              <a:noFill/>
            </a:ln>
          </p:spPr>
        </p:pic>
        <p:sp>
          <p:nvSpPr>
            <p:cNvPr id="348" name="Google Shape;348;p11"/>
            <p:cNvSpPr/>
            <p:nvPr/>
          </p:nvSpPr>
          <p:spPr>
            <a:xfrm>
              <a:off x="6182175" y="3775225"/>
              <a:ext cx="828900" cy="62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4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941" name="Google Shape;941;p4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3400">
                <a:solidFill>
                  <a:srgbClr val="741B47"/>
                </a:solidFill>
                <a:latin typeface="Raleway Medium"/>
                <a:ea typeface="Raleway Medium"/>
                <a:cs typeface="Raleway Medium"/>
                <a:sym typeface="Raleway Medium"/>
              </a:rPr>
              <a:t>Main Principles of 'Defining'</a:t>
            </a:r>
            <a:endParaRPr sz="4000">
              <a:solidFill>
                <a:srgbClr val="741B47"/>
              </a:solidFill>
              <a:latin typeface="Raleway Medium"/>
              <a:ea typeface="Raleway Medium"/>
              <a:cs typeface="Raleway Medium"/>
              <a:sym typeface="Raleway Medium"/>
            </a:endParaRPr>
          </a:p>
        </p:txBody>
      </p:sp>
      <p:sp>
        <p:nvSpPr>
          <p:cNvPr id="942" name="Google Shape;942;p47"/>
          <p:cNvSpPr txBox="1"/>
          <p:nvPr>
            <p:ph idx="4294967295" type="subTitle"/>
          </p:nvPr>
        </p:nvSpPr>
        <p:spPr>
          <a:xfrm>
            <a:off x="189750" y="800200"/>
            <a:ext cx="8764500" cy="12738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Task</a:t>
            </a:r>
            <a:r>
              <a:rPr b="1" lang="tr-TR" sz="2200">
                <a:solidFill>
                  <a:srgbClr val="434343"/>
                </a:solidFill>
                <a:latin typeface="Montserrat"/>
                <a:ea typeface="Montserrat"/>
                <a:cs typeface="Montserrat"/>
                <a:sym typeface="Montserrat"/>
              </a:rPr>
              <a:t> </a:t>
            </a:r>
            <a:r>
              <a:rPr lang="tr-TR" sz="2200">
                <a:solidFill>
                  <a:srgbClr val="434343"/>
                </a:solidFill>
                <a:latin typeface="Montserrat Light"/>
                <a:ea typeface="Montserrat Light"/>
                <a:cs typeface="Montserrat Light"/>
                <a:sym typeface="Montserrat Light"/>
              </a:rPr>
              <a:t>:</a:t>
            </a:r>
            <a:endParaRPr sz="2200">
              <a:solidFill>
                <a:srgbClr val="434343"/>
              </a:solidFill>
              <a:latin typeface="Montserrat Light"/>
              <a:ea typeface="Montserrat Light"/>
              <a:cs typeface="Montserrat Light"/>
              <a:sym typeface="Montserrat Light"/>
            </a:endParaRPr>
          </a:p>
          <a:p>
            <a:pPr indent="-368300" lvl="1" marL="914400" marR="0" rtl="0" algn="l">
              <a:lnSpc>
                <a:spcPct val="110000"/>
              </a:lnSpc>
              <a:spcBef>
                <a:spcPts val="0"/>
              </a:spcBef>
              <a:spcAft>
                <a:spcPts val="0"/>
              </a:spcAft>
              <a:buClr>
                <a:srgbClr val="741B47"/>
              </a:buClr>
              <a:buSzPts val="2200"/>
              <a:buFont typeface="Montserrat Light"/>
              <a:buChar char="▹"/>
            </a:pPr>
            <a:r>
              <a:rPr lang="tr-TR" sz="2200">
                <a:solidFill>
                  <a:srgbClr val="373A3C"/>
                </a:solidFill>
                <a:latin typeface="Montserrat"/>
                <a:ea typeface="Montserrat"/>
                <a:cs typeface="Montserrat"/>
                <a:sym typeface="Montserrat"/>
              </a:rPr>
              <a:t>Define a function named </a:t>
            </a:r>
            <a:r>
              <a:rPr lang="tr-TR" sz="2200">
                <a:solidFill>
                  <a:srgbClr val="0000FF"/>
                </a:solidFill>
                <a:highlight>
                  <a:srgbClr val="EFEFEF"/>
                </a:highlight>
                <a:latin typeface="Consolas"/>
                <a:ea typeface="Consolas"/>
                <a:cs typeface="Consolas"/>
                <a:sym typeface="Consolas"/>
              </a:rPr>
              <a:t>absolute_value</a:t>
            </a:r>
            <a:r>
              <a:rPr lang="tr-TR" sz="2200">
                <a:solidFill>
                  <a:srgbClr val="373A3C"/>
                </a:solidFill>
                <a:latin typeface="Montserrat"/>
                <a:ea typeface="Montserrat"/>
                <a:cs typeface="Montserrat"/>
                <a:sym typeface="Montserrat"/>
              </a:rPr>
              <a:t> to calculate and </a:t>
            </a:r>
            <a:r>
              <a:rPr lang="tr-TR" sz="2200">
                <a:solidFill>
                  <a:srgbClr val="373A3C"/>
                </a:solidFill>
                <a:highlight>
                  <a:srgbClr val="EFEFEF"/>
                </a:highlight>
                <a:latin typeface="Consolas"/>
                <a:ea typeface="Consolas"/>
                <a:cs typeface="Consolas"/>
                <a:sym typeface="Consolas"/>
              </a:rPr>
              <a:t>return</a:t>
            </a:r>
            <a:r>
              <a:rPr lang="tr-TR" sz="2200">
                <a:solidFill>
                  <a:srgbClr val="373A3C"/>
                </a:solidFill>
                <a:latin typeface="Montserrat"/>
                <a:ea typeface="Montserrat"/>
                <a:cs typeface="Montserrat"/>
                <a:sym typeface="Montserrat"/>
              </a:rPr>
              <a:t> absolute value of the entered number.</a:t>
            </a:r>
            <a:endParaRPr sz="2200">
              <a:solidFill>
                <a:srgbClr val="373A3C"/>
              </a:solidFill>
              <a:latin typeface="Montserrat"/>
              <a:ea typeface="Montserrat"/>
              <a:cs typeface="Montserrat"/>
              <a:sym typeface="Montserrat"/>
            </a:endParaRPr>
          </a:p>
          <a:p>
            <a:pPr indent="0" lvl="0" marL="101600" marR="101600" rtl="0" algn="l">
              <a:lnSpc>
                <a:spcPct val="115000"/>
              </a:lnSpc>
              <a:spcBef>
                <a:spcPts val="0"/>
              </a:spcBef>
              <a:spcAft>
                <a:spcPts val="0"/>
              </a:spcAft>
              <a:buNone/>
            </a:pPr>
            <a:r>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943" name="Google Shape;943;p47"/>
          <p:cNvPicPr preferRelativeResize="0"/>
          <p:nvPr/>
        </p:nvPicPr>
        <p:blipFill>
          <a:blip r:embed="rId3">
            <a:alphaModFix/>
          </a:blip>
          <a:stretch>
            <a:fillRect/>
          </a:stretch>
        </p:blipFill>
        <p:spPr>
          <a:xfrm>
            <a:off x="152400" y="2404000"/>
            <a:ext cx="8839199" cy="662201"/>
          </a:xfrm>
          <a:prstGeom prst="rect">
            <a:avLst/>
          </a:prstGeom>
          <a:noFill/>
          <a:ln cap="flat" cmpd="sng" w="9525">
            <a:solidFill>
              <a:srgbClr val="1C4587"/>
            </a:solidFill>
            <a:prstDash val="solid"/>
            <a:round/>
            <a:headEnd len="sm" w="sm" type="none"/>
            <a:tailEnd len="sm" w="sm" type="none"/>
          </a:ln>
        </p:spPr>
      </p:pic>
      <p:pic>
        <p:nvPicPr>
          <p:cNvPr id="944" name="Google Shape;944;p47"/>
          <p:cNvPicPr preferRelativeResize="0"/>
          <p:nvPr/>
        </p:nvPicPr>
        <p:blipFill>
          <a:blip r:embed="rId4">
            <a:alphaModFix/>
          </a:blip>
          <a:stretch>
            <a:fillRect/>
          </a:stretch>
        </p:blipFill>
        <p:spPr>
          <a:xfrm>
            <a:off x="152400" y="3218600"/>
            <a:ext cx="8839200" cy="1423582"/>
          </a:xfrm>
          <a:prstGeom prst="rect">
            <a:avLst/>
          </a:prstGeom>
          <a:noFill/>
          <a:ln cap="flat" cmpd="sng" w="9525">
            <a:solidFill>
              <a:srgbClr val="EA9999"/>
            </a:solidFill>
            <a:prstDash val="solid"/>
            <a:round/>
            <a:headEnd len="sm" w="sm" type="none"/>
            <a:tailEnd len="sm" w="sm" type="none"/>
          </a:ln>
        </p:spPr>
      </p:pic>
      <p:sp>
        <p:nvSpPr>
          <p:cNvPr id="945" name="Google Shape;945;p4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4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951" name="Google Shape;951;p48"/>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3400">
                <a:solidFill>
                  <a:srgbClr val="741B47"/>
                </a:solidFill>
                <a:latin typeface="Raleway Medium"/>
                <a:ea typeface="Raleway Medium"/>
                <a:cs typeface="Raleway Medium"/>
                <a:sym typeface="Raleway Medium"/>
              </a:rPr>
              <a:t>Main Principles of 'Defining'</a:t>
            </a:r>
            <a:endParaRPr sz="4000">
              <a:solidFill>
                <a:srgbClr val="741B47"/>
              </a:solidFill>
              <a:latin typeface="Raleway Medium"/>
              <a:ea typeface="Raleway Medium"/>
              <a:cs typeface="Raleway Medium"/>
              <a:sym typeface="Raleway Medium"/>
            </a:endParaRPr>
          </a:p>
        </p:txBody>
      </p:sp>
      <p:sp>
        <p:nvSpPr>
          <p:cNvPr id="952" name="Google Shape;952;p48"/>
          <p:cNvSpPr txBox="1"/>
          <p:nvPr>
            <p:ph idx="4294967295" type="subTitle"/>
          </p:nvPr>
        </p:nvSpPr>
        <p:spPr>
          <a:xfrm>
            <a:off x="220025" y="800200"/>
            <a:ext cx="8764500" cy="535500"/>
          </a:xfrm>
          <a:prstGeom prst="rect">
            <a:avLst/>
          </a:prstGeom>
          <a:noFill/>
          <a:ln>
            <a:noFill/>
          </a:ln>
        </p:spPr>
        <p:txBody>
          <a:bodyPr anchorCtr="0" anchor="t" bIns="0" lIns="0" spcFirstLastPara="1" rIns="0" wrap="square" tIns="0">
            <a:noAutofit/>
          </a:bodyPr>
          <a:lstStyle/>
          <a:p>
            <a:pPr indent="-368300" lvl="0" marL="457200" marR="0" rtl="0" algn="l">
              <a:lnSpc>
                <a:spcPct val="110000"/>
              </a:lnSpc>
              <a:spcBef>
                <a:spcPts val="600"/>
              </a:spcBef>
              <a:spcAft>
                <a:spcPts val="0"/>
              </a:spcAft>
              <a:buClr>
                <a:srgbClr val="741B47"/>
              </a:buClr>
              <a:buSzPts val="2200"/>
              <a:buChar char="▸"/>
            </a:pPr>
            <a:r>
              <a:rPr b="1" lang="tr-TR" sz="2200">
                <a:solidFill>
                  <a:srgbClr val="073763"/>
                </a:solidFill>
                <a:latin typeface="Montserrat"/>
                <a:ea typeface="Montserrat"/>
                <a:cs typeface="Montserrat"/>
                <a:sym typeface="Montserrat"/>
              </a:rPr>
              <a:t>The code might be like :</a:t>
            </a:r>
            <a:endParaRPr sz="2200">
              <a:solidFill>
                <a:srgbClr val="373A3C"/>
              </a:solidFill>
              <a:latin typeface="Montserrat"/>
              <a:ea typeface="Montserrat"/>
              <a:cs typeface="Montserrat"/>
              <a:sym typeface="Montserrat"/>
            </a:endParaRPr>
          </a:p>
          <a:p>
            <a:pPr indent="0" lvl="0" marL="101600" marR="101600" rtl="0" algn="l">
              <a:lnSpc>
                <a:spcPct val="115000"/>
              </a:lnSpc>
              <a:spcBef>
                <a:spcPts val="0"/>
              </a:spcBef>
              <a:spcAft>
                <a:spcPts val="0"/>
              </a:spcAft>
              <a:buNone/>
            </a:pPr>
            <a:r>
              <a:t/>
            </a:r>
            <a:endParaRPr sz="1800">
              <a:solidFill>
                <a:srgbClr val="373A3C"/>
              </a:solidFill>
              <a:highlight>
                <a:srgbClr val="E4E4E4"/>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914400" marR="0" rtl="0" algn="l">
              <a:lnSpc>
                <a:spcPct val="110000"/>
              </a:lnSpc>
              <a:spcBef>
                <a:spcPts val="600"/>
              </a:spcBef>
              <a:spcAft>
                <a:spcPts val="0"/>
              </a:spcAft>
              <a:buNone/>
            </a:pPr>
            <a:r>
              <a:t/>
            </a:r>
            <a:endParaRPr sz="2200">
              <a:solidFill>
                <a:srgbClr val="434343"/>
              </a:solidFill>
              <a:latin typeface="Montserrat Light"/>
              <a:ea typeface="Montserrat Light"/>
              <a:cs typeface="Montserrat Light"/>
              <a:sym typeface="Montserrat Light"/>
            </a:endParaRPr>
          </a:p>
        </p:txBody>
      </p:sp>
      <p:pic>
        <p:nvPicPr>
          <p:cNvPr id="953" name="Google Shape;953;p48"/>
          <p:cNvPicPr preferRelativeResize="0"/>
          <p:nvPr/>
        </p:nvPicPr>
        <p:blipFill>
          <a:blip r:embed="rId3">
            <a:alphaModFix/>
          </a:blip>
          <a:stretch>
            <a:fillRect/>
          </a:stretch>
        </p:blipFill>
        <p:spPr>
          <a:xfrm>
            <a:off x="152400" y="1335700"/>
            <a:ext cx="8839200" cy="2413760"/>
          </a:xfrm>
          <a:prstGeom prst="rect">
            <a:avLst/>
          </a:prstGeom>
          <a:noFill/>
          <a:ln cap="flat" cmpd="sng" w="9525">
            <a:solidFill>
              <a:srgbClr val="1C4587"/>
            </a:solidFill>
            <a:prstDash val="solid"/>
            <a:round/>
            <a:headEnd len="sm" w="sm" type="none"/>
            <a:tailEnd len="sm" w="sm" type="none"/>
          </a:ln>
        </p:spPr>
      </p:pic>
      <p:pic>
        <p:nvPicPr>
          <p:cNvPr id="954" name="Google Shape;954;p48"/>
          <p:cNvPicPr preferRelativeResize="0"/>
          <p:nvPr/>
        </p:nvPicPr>
        <p:blipFill>
          <a:blip r:embed="rId4">
            <a:alphaModFix/>
          </a:blip>
          <a:stretch>
            <a:fillRect/>
          </a:stretch>
        </p:blipFill>
        <p:spPr>
          <a:xfrm>
            <a:off x="152400" y="3668800"/>
            <a:ext cx="8839202" cy="1414716"/>
          </a:xfrm>
          <a:prstGeom prst="rect">
            <a:avLst/>
          </a:prstGeom>
          <a:noFill/>
          <a:ln cap="flat" cmpd="sng" w="9525">
            <a:solidFill>
              <a:srgbClr val="E06666"/>
            </a:solidFill>
            <a:prstDash val="solid"/>
            <a:round/>
            <a:headEnd len="sm" w="sm" type="none"/>
            <a:tailEnd len="sm" w="sm" type="none"/>
          </a:ln>
        </p:spPr>
      </p:pic>
      <p:sp>
        <p:nvSpPr>
          <p:cNvPr id="955" name="Google Shape;955;p48"/>
          <p:cNvSpPr/>
          <p:nvPr/>
        </p:nvSpPr>
        <p:spPr>
          <a:xfrm>
            <a:off x="4711325" y="2373025"/>
            <a:ext cx="2209200" cy="761700"/>
          </a:xfrm>
          <a:prstGeom prst="wedgeRectCallout">
            <a:avLst>
              <a:gd fmla="val -78401" name="adj1"/>
              <a:gd fmla="val -99262" name="adj2"/>
            </a:avLst>
          </a:prstGeom>
          <a:solidFill>
            <a:srgbClr val="CFE2F3"/>
          </a:solidFill>
          <a:ln cap="flat" cmpd="sng" w="9525">
            <a:solidFill>
              <a:srgbClr val="757B89"/>
            </a:solidFill>
            <a:prstDash val="solid"/>
            <a:round/>
            <a:headEnd len="sm" w="sm" type="none"/>
            <a:tailEnd len="sm" w="sm" type="none"/>
          </a:ln>
          <a:effectLst>
            <a:outerShdw blurRad="57150" rotWithShape="0" algn="bl" dir="5400000" dist="66675">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i="1" lang="tr-TR">
                <a:solidFill>
                  <a:srgbClr val="434343"/>
                </a:solidFill>
                <a:latin typeface="Montserrat Light"/>
                <a:ea typeface="Montserrat Light"/>
                <a:cs typeface="Montserrat Light"/>
                <a:sym typeface="Montserrat Light"/>
              </a:rPr>
              <a:t>By the way</a:t>
            </a:r>
            <a:r>
              <a:rPr lang="tr-TR">
                <a:solidFill>
                  <a:srgbClr val="434343"/>
                </a:solidFill>
                <a:latin typeface="Montserrat Light"/>
                <a:ea typeface="Montserrat Light"/>
                <a:cs typeface="Montserrat Light"/>
                <a:sym typeface="Montserrat Light"/>
              </a:rPr>
              <a:t>, we can display the </a:t>
            </a:r>
            <a:r>
              <a:rPr lang="tr-TR">
                <a:solidFill>
                  <a:srgbClr val="434343"/>
                </a:solidFill>
                <a:latin typeface="Montserrat"/>
                <a:ea typeface="Montserrat"/>
                <a:cs typeface="Montserrat"/>
                <a:sym typeface="Montserrat"/>
              </a:rPr>
              <a:t>docstring</a:t>
            </a:r>
            <a:r>
              <a:rPr lang="tr-TR">
                <a:solidFill>
                  <a:srgbClr val="434343"/>
                </a:solidFill>
                <a:latin typeface="Montserrat Light"/>
                <a:ea typeface="Montserrat Light"/>
                <a:cs typeface="Montserrat Light"/>
                <a:sym typeface="Montserrat Light"/>
              </a:rPr>
              <a:t> of this function</a:t>
            </a:r>
            <a:endParaRPr i="0" u="none" cap="none" strike="noStrike">
              <a:solidFill>
                <a:srgbClr val="434343"/>
              </a:solidFill>
              <a:latin typeface="Montserrat Light"/>
              <a:ea typeface="Montserrat Light"/>
              <a:cs typeface="Montserrat Light"/>
              <a:sym typeface="Montserrat Light"/>
            </a:endParaRPr>
          </a:p>
        </p:txBody>
      </p:sp>
      <p:sp>
        <p:nvSpPr>
          <p:cNvPr id="956" name="Google Shape;956;p48"/>
          <p:cNvSpPr/>
          <p:nvPr/>
        </p:nvSpPr>
        <p:spPr>
          <a:xfrm>
            <a:off x="4711325" y="2373025"/>
            <a:ext cx="2209200" cy="761700"/>
          </a:xfrm>
          <a:prstGeom prst="wedgeRectCallout">
            <a:avLst>
              <a:gd fmla="val -99384" name="adj1"/>
              <a:gd fmla="val 86218" name="adj2"/>
            </a:avLst>
          </a:prstGeom>
          <a:solidFill>
            <a:srgbClr val="CFE2F3"/>
          </a:solidFill>
          <a:ln cap="flat" cmpd="sng" w="9525">
            <a:solidFill>
              <a:srgbClr val="757B89"/>
            </a:solidFill>
            <a:prstDash val="solid"/>
            <a:round/>
            <a:headEnd len="sm" w="sm" type="none"/>
            <a:tailEnd len="sm" w="sm" type="none"/>
          </a:ln>
          <a:effectLst>
            <a:outerShdw blurRad="57150" rotWithShape="0" algn="bl" dir="5400000" dist="66675">
              <a:srgbClr val="000000">
                <a:alpha val="498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i="1" lang="tr-TR">
                <a:solidFill>
                  <a:srgbClr val="434343"/>
                </a:solidFill>
                <a:latin typeface="Montserrat Light"/>
                <a:ea typeface="Montserrat Light"/>
                <a:cs typeface="Montserrat Light"/>
                <a:sym typeface="Montserrat Light"/>
              </a:rPr>
              <a:t>By the way</a:t>
            </a:r>
            <a:r>
              <a:rPr lang="tr-TR">
                <a:solidFill>
                  <a:srgbClr val="434343"/>
                </a:solidFill>
                <a:latin typeface="Montserrat Light"/>
                <a:ea typeface="Montserrat Light"/>
                <a:cs typeface="Montserrat Light"/>
                <a:sym typeface="Montserrat Light"/>
              </a:rPr>
              <a:t>, we can display the </a:t>
            </a:r>
            <a:r>
              <a:rPr lang="tr-TR">
                <a:solidFill>
                  <a:srgbClr val="434343"/>
                </a:solidFill>
                <a:latin typeface="Montserrat"/>
                <a:ea typeface="Montserrat"/>
                <a:cs typeface="Montserrat"/>
                <a:sym typeface="Montserrat"/>
              </a:rPr>
              <a:t>docstring</a:t>
            </a:r>
            <a:r>
              <a:rPr lang="tr-TR">
                <a:solidFill>
                  <a:srgbClr val="434343"/>
                </a:solidFill>
                <a:latin typeface="Montserrat Light"/>
                <a:ea typeface="Montserrat Light"/>
                <a:cs typeface="Montserrat Light"/>
                <a:sym typeface="Montserrat Light"/>
              </a:rPr>
              <a:t> of this function</a:t>
            </a:r>
            <a:endParaRPr i="0" u="none" cap="none" strike="noStrike">
              <a:solidFill>
                <a:srgbClr val="434343"/>
              </a:solidFill>
              <a:latin typeface="Montserrat Light"/>
              <a:ea typeface="Montserrat Light"/>
              <a:cs typeface="Montserrat Light"/>
              <a:sym typeface="Montserrat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54" name="Google Shape;354;p1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r>
              <a:rPr lang="tr-TR" sz="4000">
                <a:solidFill>
                  <a:srgbClr val="741B47"/>
                </a:solidFill>
                <a:latin typeface="Raleway Medium"/>
                <a:ea typeface="Raleway Medium"/>
                <a:cs typeface="Raleway Medium"/>
                <a:sym typeface="Raleway Medium"/>
              </a:rPr>
              <a:t> </a:t>
            </a:r>
            <a:r>
              <a:rPr lang="tr-TR" sz="3300">
                <a:solidFill>
                  <a:srgbClr val="741B47"/>
                </a:solidFill>
                <a:latin typeface="Raleway Medium"/>
                <a:ea typeface="Raleway Medium"/>
                <a:cs typeface="Raleway Medium"/>
                <a:sym typeface="Raleway Medium"/>
              </a:rPr>
              <a:t>(review)</a:t>
            </a:r>
            <a:endParaRPr sz="4000">
              <a:solidFill>
                <a:srgbClr val="419DD3"/>
              </a:solidFill>
              <a:latin typeface="Raleway Medium"/>
              <a:ea typeface="Raleway Medium"/>
              <a:cs typeface="Raleway Medium"/>
              <a:sym typeface="Raleway Medium"/>
            </a:endParaRPr>
          </a:p>
        </p:txBody>
      </p:sp>
      <p:pic>
        <p:nvPicPr>
          <p:cNvPr id="355" name="Google Shape;355;p12"/>
          <p:cNvPicPr preferRelativeResize="0"/>
          <p:nvPr/>
        </p:nvPicPr>
        <p:blipFill>
          <a:blip r:embed="rId3">
            <a:alphaModFix/>
          </a:blip>
          <a:stretch>
            <a:fillRect/>
          </a:stretch>
        </p:blipFill>
        <p:spPr>
          <a:xfrm>
            <a:off x="1139200" y="1162750"/>
            <a:ext cx="6031726" cy="3758500"/>
          </a:xfrm>
          <a:prstGeom prst="rect">
            <a:avLst/>
          </a:prstGeom>
          <a:noFill/>
          <a:ln>
            <a:noFill/>
          </a:ln>
        </p:spPr>
      </p:pic>
      <p:sp>
        <p:nvSpPr>
          <p:cNvPr id="356" name="Google Shape;356;p12"/>
          <p:cNvSpPr txBox="1"/>
          <p:nvPr>
            <p:ph idx="4294967295" type="subTitle"/>
          </p:nvPr>
        </p:nvSpPr>
        <p:spPr>
          <a:xfrm>
            <a:off x="67625" y="724000"/>
            <a:ext cx="8637000" cy="1113000"/>
          </a:xfrm>
          <a:prstGeom prst="rect">
            <a:avLst/>
          </a:prstGeom>
          <a:noFill/>
          <a:ln>
            <a:noFill/>
          </a:ln>
        </p:spPr>
        <p:txBody>
          <a:bodyPr anchorCtr="0" anchor="t" bIns="0" lIns="0" spcFirstLastPara="1" rIns="0" wrap="square" tIns="0">
            <a:noAutofit/>
          </a:bodyPr>
          <a:lstStyle/>
          <a:p>
            <a:pPr indent="-355600" lvl="0" marL="457200" marR="0" rtl="0" algn="just">
              <a:lnSpc>
                <a:spcPct val="110000"/>
              </a:lnSpc>
              <a:spcBef>
                <a:spcPts val="600"/>
              </a:spcBef>
              <a:spcAft>
                <a:spcPts val="0"/>
              </a:spcAft>
              <a:buClr>
                <a:srgbClr val="741B47"/>
              </a:buClr>
              <a:buSzPts val="2000"/>
              <a:buFont typeface="Montserrat Light"/>
              <a:buChar char="▸"/>
            </a:pPr>
            <a:r>
              <a:rPr lang="tr-TR">
                <a:solidFill>
                  <a:srgbClr val="434343"/>
                </a:solidFill>
                <a:latin typeface="Montserrat Light"/>
                <a:ea typeface="Montserrat Light"/>
                <a:cs typeface="Montserrat Light"/>
                <a:sym typeface="Montserrat Light"/>
              </a:rPr>
              <a:t>Functions free us from chaos.</a:t>
            </a:r>
            <a:endParaRPr b="0" i="0" u="none" cap="none" strike="noStrike">
              <a:solidFill>
                <a:srgbClr val="434343"/>
              </a:solidFill>
              <a:latin typeface="Montserrat Light"/>
              <a:ea typeface="Montserrat Light"/>
              <a:cs typeface="Montserrat Light"/>
              <a:sym typeface="Montserrat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62" name="Google Shape;362;p1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 </a:t>
            </a:r>
            <a:r>
              <a:rPr lang="tr-TR" sz="3300">
                <a:solidFill>
                  <a:srgbClr val="741B47"/>
                </a:solidFill>
                <a:latin typeface="Raleway Medium"/>
                <a:ea typeface="Raleway Medium"/>
                <a:cs typeface="Raleway Medium"/>
                <a:sym typeface="Raleway Medium"/>
              </a:rPr>
              <a:t>(review)</a:t>
            </a:r>
            <a:endParaRPr sz="4000">
              <a:solidFill>
                <a:srgbClr val="419DD3"/>
              </a:solidFill>
              <a:latin typeface="Raleway Medium"/>
              <a:ea typeface="Raleway Medium"/>
              <a:cs typeface="Raleway Medium"/>
              <a:sym typeface="Raleway Medium"/>
            </a:endParaRPr>
          </a:p>
        </p:txBody>
      </p:sp>
      <p:pic>
        <p:nvPicPr>
          <p:cNvPr id="363" name="Google Shape;363;p13"/>
          <p:cNvPicPr preferRelativeResize="0"/>
          <p:nvPr/>
        </p:nvPicPr>
        <p:blipFill>
          <a:blip r:embed="rId3">
            <a:alphaModFix/>
          </a:blip>
          <a:stretch>
            <a:fillRect/>
          </a:stretch>
        </p:blipFill>
        <p:spPr>
          <a:xfrm>
            <a:off x="1590800" y="594950"/>
            <a:ext cx="5637700" cy="420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4"/>
          <p:cNvSpPr txBox="1"/>
          <p:nvPr>
            <p:ph type="ctrTitle"/>
          </p:nvPr>
        </p:nvSpPr>
        <p:spPr>
          <a:xfrm>
            <a:off x="933450" y="2270850"/>
            <a:ext cx="6848400" cy="601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Calling a Function</a:t>
            </a:r>
            <a:endParaRPr>
              <a:solidFill>
                <a:srgbClr val="409CD1"/>
              </a:solidFill>
            </a:endParaRPr>
          </a:p>
        </p:txBody>
      </p:sp>
      <p:sp>
        <p:nvSpPr>
          <p:cNvPr id="369" name="Google Shape;369;p1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75" name="Google Shape;375;p15"/>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Calling a Function Means Using It</a:t>
            </a:r>
            <a:r>
              <a:rPr lang="tr-TR" sz="3000">
                <a:solidFill>
                  <a:srgbClr val="741B47"/>
                </a:solidFill>
                <a:latin typeface="Raleway Medium"/>
                <a:ea typeface="Raleway Medium"/>
                <a:cs typeface="Raleway Medium"/>
                <a:sym typeface="Raleway Medium"/>
              </a:rPr>
              <a:t>(review)</a:t>
            </a:r>
            <a:endParaRPr sz="3000">
              <a:solidFill>
                <a:srgbClr val="741B47"/>
              </a:solidFill>
              <a:latin typeface="Raleway Medium"/>
              <a:ea typeface="Raleway Medium"/>
              <a:cs typeface="Raleway Medium"/>
              <a:sym typeface="Raleway Medium"/>
            </a:endParaRPr>
          </a:p>
        </p:txBody>
      </p:sp>
      <p:sp>
        <p:nvSpPr>
          <p:cNvPr id="376" name="Google Shape;376;p15"/>
          <p:cNvSpPr txBox="1"/>
          <p:nvPr>
            <p:ph idx="4294967295" type="subTitle"/>
          </p:nvPr>
        </p:nvSpPr>
        <p:spPr>
          <a:xfrm>
            <a:off x="299525" y="800100"/>
            <a:ext cx="8577000" cy="5403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Reading a function is very easy in Python.</a:t>
            </a:r>
            <a:endParaRPr b="0" i="0" sz="2400" u="none" cap="none" strike="noStrike">
              <a:solidFill>
                <a:schemeClr val="dk1"/>
              </a:solidFill>
              <a:latin typeface="Montserrat Light"/>
              <a:ea typeface="Montserrat Light"/>
              <a:cs typeface="Montserrat Light"/>
              <a:sym typeface="Montserrat Light"/>
            </a:endParaRPr>
          </a:p>
        </p:txBody>
      </p:sp>
      <p:sp>
        <p:nvSpPr>
          <p:cNvPr id="377" name="Google Shape;377;p15"/>
          <p:cNvSpPr txBox="1"/>
          <p:nvPr/>
        </p:nvSpPr>
        <p:spPr>
          <a:xfrm>
            <a:off x="2482200" y="1340400"/>
            <a:ext cx="4179600" cy="8826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3600">
                <a:solidFill>
                  <a:srgbClr val="0B5394"/>
                </a:solidFill>
                <a:highlight>
                  <a:srgbClr val="EFEFEF"/>
                </a:highlight>
                <a:latin typeface="Consolas"/>
                <a:ea typeface="Consolas"/>
                <a:cs typeface="Consolas"/>
                <a:sym typeface="Consolas"/>
              </a:rPr>
              <a:t>multiply</a:t>
            </a:r>
            <a:r>
              <a:rPr lang="tr-TR" sz="3600">
                <a:highlight>
                  <a:srgbClr val="EFEFEF"/>
                </a:highlight>
                <a:latin typeface="Consolas"/>
                <a:ea typeface="Consolas"/>
                <a:cs typeface="Consolas"/>
                <a:sym typeface="Consolas"/>
              </a:rPr>
              <a:t>(2, 5)</a:t>
            </a:r>
            <a:endParaRPr sz="3600">
              <a:solidFill>
                <a:srgbClr val="FF0000"/>
              </a:solidFill>
              <a:highlight>
                <a:srgbClr val="EFEFEF"/>
              </a:highlight>
              <a:latin typeface="Consolas"/>
              <a:ea typeface="Consolas"/>
              <a:cs typeface="Consolas"/>
              <a:sym typeface="Consolas"/>
            </a:endParaRPr>
          </a:p>
        </p:txBody>
      </p:sp>
      <p:sp>
        <p:nvSpPr>
          <p:cNvPr id="378" name="Google Shape;378;p15"/>
          <p:cNvSpPr/>
          <p:nvPr/>
        </p:nvSpPr>
        <p:spPr>
          <a:xfrm>
            <a:off x="2953154" y="2113975"/>
            <a:ext cx="653857" cy="1383937"/>
          </a:xfrm>
          <a:custGeom>
            <a:rect b="b" l="l" r="r" t="t"/>
            <a:pathLst>
              <a:path extrusionOk="0" h="50564" w="16936">
                <a:moveTo>
                  <a:pt x="16936" y="0"/>
                </a:moveTo>
                <a:cubicBezTo>
                  <a:pt x="14248" y="4286"/>
                  <a:pt x="3206" y="17291"/>
                  <a:pt x="808" y="25718"/>
                </a:cubicBezTo>
                <a:cubicBezTo>
                  <a:pt x="-1589" y="34145"/>
                  <a:pt x="2261" y="46423"/>
                  <a:pt x="2551" y="50564"/>
                </a:cubicBezTo>
              </a:path>
            </a:pathLst>
          </a:custGeom>
          <a:noFill/>
          <a:ln cap="flat" cmpd="sng" w="28575">
            <a:solidFill>
              <a:srgbClr val="FF0000"/>
            </a:solidFill>
            <a:prstDash val="solid"/>
            <a:round/>
            <a:headEnd len="med" w="med" type="none"/>
            <a:tailEnd len="med" w="med" type="stealth"/>
          </a:ln>
        </p:spPr>
      </p:sp>
      <p:sp>
        <p:nvSpPr>
          <p:cNvPr id="379" name="Google Shape;379;p15"/>
          <p:cNvSpPr txBox="1"/>
          <p:nvPr/>
        </p:nvSpPr>
        <p:spPr>
          <a:xfrm>
            <a:off x="1166000" y="3399925"/>
            <a:ext cx="3585300" cy="7737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600"/>
              </a:spcBef>
              <a:spcAft>
                <a:spcPts val="0"/>
              </a:spcAft>
              <a:buNone/>
            </a:pPr>
            <a:r>
              <a:rPr b="1" lang="tr-TR" sz="2400">
                <a:solidFill>
                  <a:srgbClr val="434343"/>
                </a:solidFill>
                <a:latin typeface="Montserrat"/>
                <a:ea typeface="Montserrat"/>
                <a:cs typeface="Montserrat"/>
                <a:sym typeface="Montserrat"/>
              </a:rPr>
              <a:t>name </a:t>
            </a:r>
            <a:r>
              <a:rPr lang="tr-TR" sz="2400">
                <a:solidFill>
                  <a:srgbClr val="434343"/>
                </a:solidFill>
                <a:latin typeface="Montserrat"/>
                <a:ea typeface="Montserrat"/>
                <a:cs typeface="Montserrat"/>
                <a:sym typeface="Montserrat"/>
              </a:rPr>
              <a:t>of </a:t>
            </a:r>
            <a:br>
              <a:rPr lang="tr-TR" sz="2400">
                <a:solidFill>
                  <a:srgbClr val="434343"/>
                </a:solidFill>
                <a:latin typeface="Montserrat"/>
                <a:ea typeface="Montserrat"/>
                <a:cs typeface="Montserrat"/>
                <a:sym typeface="Montserrat"/>
              </a:rPr>
            </a:br>
            <a:r>
              <a:rPr lang="tr-TR" sz="2400">
                <a:solidFill>
                  <a:srgbClr val="434343"/>
                </a:solidFill>
                <a:latin typeface="Montserrat"/>
                <a:ea typeface="Montserrat"/>
                <a:cs typeface="Montserrat"/>
                <a:sym typeface="Montserrat"/>
              </a:rPr>
              <a:t>the function</a:t>
            </a:r>
            <a:endParaRPr>
              <a:latin typeface="Barlow Light"/>
              <a:ea typeface="Barlow Light"/>
              <a:cs typeface="Barlow Light"/>
              <a:sym typeface="Barlow Light"/>
            </a:endParaRPr>
          </a:p>
        </p:txBody>
      </p:sp>
      <p:sp>
        <p:nvSpPr>
          <p:cNvPr id="380" name="Google Shape;380;p15"/>
          <p:cNvSpPr txBox="1"/>
          <p:nvPr/>
        </p:nvSpPr>
        <p:spPr>
          <a:xfrm>
            <a:off x="4664025" y="3399925"/>
            <a:ext cx="2862600" cy="1035300"/>
          </a:xfrm>
          <a:prstGeom prst="rect">
            <a:avLst/>
          </a:prstGeom>
          <a:noFill/>
          <a:ln>
            <a:noFill/>
          </a:ln>
        </p:spPr>
        <p:txBody>
          <a:bodyPr anchorCtr="0" anchor="t" bIns="91425" lIns="91425" spcFirstLastPara="1" rIns="91425" wrap="square" tIns="91425">
            <a:noAutofit/>
          </a:bodyPr>
          <a:lstStyle/>
          <a:p>
            <a:pPr indent="0" lvl="0" marL="0" rtl="0" algn="ctr">
              <a:lnSpc>
                <a:spcPct val="110000"/>
              </a:lnSpc>
              <a:spcBef>
                <a:spcPts val="600"/>
              </a:spcBef>
              <a:spcAft>
                <a:spcPts val="0"/>
              </a:spcAft>
              <a:buNone/>
            </a:pPr>
            <a:r>
              <a:rPr b="1" lang="tr-TR" sz="2400">
                <a:solidFill>
                  <a:srgbClr val="434343"/>
                </a:solidFill>
                <a:latin typeface="Montserrat"/>
                <a:ea typeface="Montserrat"/>
                <a:cs typeface="Montserrat"/>
                <a:sym typeface="Montserrat"/>
              </a:rPr>
              <a:t>arguments </a:t>
            </a:r>
            <a:r>
              <a:rPr lang="tr-TR" sz="2400">
                <a:solidFill>
                  <a:srgbClr val="434343"/>
                </a:solidFill>
                <a:latin typeface="Montserrat"/>
                <a:ea typeface="Montserrat"/>
                <a:cs typeface="Montserrat"/>
                <a:sym typeface="Montserrat"/>
              </a:rPr>
              <a:t>of </a:t>
            </a:r>
            <a:br>
              <a:rPr lang="tr-TR" sz="2400">
                <a:solidFill>
                  <a:srgbClr val="434343"/>
                </a:solidFill>
                <a:latin typeface="Montserrat"/>
                <a:ea typeface="Montserrat"/>
                <a:cs typeface="Montserrat"/>
                <a:sym typeface="Montserrat"/>
              </a:rPr>
            </a:br>
            <a:r>
              <a:rPr lang="tr-TR" sz="2400">
                <a:solidFill>
                  <a:srgbClr val="434343"/>
                </a:solidFill>
                <a:latin typeface="Montserrat"/>
                <a:ea typeface="Montserrat"/>
                <a:cs typeface="Montserrat"/>
                <a:sym typeface="Montserrat"/>
              </a:rPr>
              <a:t>the function</a:t>
            </a:r>
            <a:endParaRPr>
              <a:latin typeface="Barlow Light"/>
              <a:ea typeface="Barlow Light"/>
              <a:cs typeface="Barlow Light"/>
              <a:sym typeface="Barlow Light"/>
            </a:endParaRPr>
          </a:p>
        </p:txBody>
      </p:sp>
      <p:sp>
        <p:nvSpPr>
          <p:cNvPr id="381" name="Google Shape;381;p15"/>
          <p:cNvSpPr/>
          <p:nvPr/>
        </p:nvSpPr>
        <p:spPr>
          <a:xfrm>
            <a:off x="5045425" y="2113975"/>
            <a:ext cx="1100625" cy="10900"/>
          </a:xfrm>
          <a:custGeom>
            <a:rect b="b" l="l" r="r" t="t"/>
            <a:pathLst>
              <a:path extrusionOk="0" h="436" w="44025">
                <a:moveTo>
                  <a:pt x="0" y="436"/>
                </a:moveTo>
                <a:cubicBezTo>
                  <a:pt x="7338" y="363"/>
                  <a:pt x="36688" y="73"/>
                  <a:pt x="44025" y="0"/>
                </a:cubicBezTo>
              </a:path>
            </a:pathLst>
          </a:custGeom>
          <a:noFill/>
          <a:ln cap="flat" cmpd="sng" w="28575">
            <a:solidFill>
              <a:srgbClr val="FF0000"/>
            </a:solidFill>
            <a:prstDash val="solid"/>
            <a:round/>
            <a:headEnd len="med" w="med" type="none"/>
            <a:tailEnd len="med" w="med" type="none"/>
          </a:ln>
        </p:spPr>
      </p:sp>
      <p:sp>
        <p:nvSpPr>
          <p:cNvPr id="382" name="Google Shape;382;p15"/>
          <p:cNvSpPr/>
          <p:nvPr/>
        </p:nvSpPr>
        <p:spPr>
          <a:xfrm>
            <a:off x="5612075" y="2135850"/>
            <a:ext cx="828171" cy="1383987"/>
          </a:xfrm>
          <a:custGeom>
            <a:rect b="b" l="l" r="r" t="t"/>
            <a:pathLst>
              <a:path extrusionOk="0" h="51435" w="31105">
                <a:moveTo>
                  <a:pt x="0" y="0"/>
                </a:moveTo>
                <a:cubicBezTo>
                  <a:pt x="4868" y="3705"/>
                  <a:pt x="24556" y="13659"/>
                  <a:pt x="29205" y="22231"/>
                </a:cubicBezTo>
                <a:cubicBezTo>
                  <a:pt x="33855" y="30804"/>
                  <a:pt x="28115" y="46568"/>
                  <a:pt x="27897" y="51435"/>
                </a:cubicBezTo>
              </a:path>
            </a:pathLst>
          </a:custGeom>
          <a:noFill/>
          <a:ln cap="flat" cmpd="sng" w="28575">
            <a:solidFill>
              <a:srgbClr val="FF0000"/>
            </a:solidFill>
            <a:prstDash val="solid"/>
            <a:round/>
            <a:headEnd len="med" w="med" type="none"/>
            <a:tailEnd len="med" w="med" type="stealth"/>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16"/>
          <p:cNvPicPr preferRelativeResize="0"/>
          <p:nvPr/>
        </p:nvPicPr>
        <p:blipFill>
          <a:blip r:embed="rId3">
            <a:alphaModFix/>
          </a:blip>
          <a:stretch>
            <a:fillRect/>
          </a:stretch>
        </p:blipFill>
        <p:spPr>
          <a:xfrm>
            <a:off x="152400" y="2799125"/>
            <a:ext cx="8839200" cy="1047495"/>
          </a:xfrm>
          <a:prstGeom prst="rect">
            <a:avLst/>
          </a:prstGeom>
          <a:noFill/>
          <a:ln>
            <a:noFill/>
          </a:ln>
        </p:spPr>
      </p:pic>
      <p:sp>
        <p:nvSpPr>
          <p:cNvPr id="388" name="Google Shape;388;p16"/>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sz="1600"/>
              <a:t>‹#›</a:t>
            </a:fld>
            <a:endParaRPr sz="1600"/>
          </a:p>
        </p:txBody>
      </p:sp>
      <p:sp>
        <p:nvSpPr>
          <p:cNvPr id="389" name="Google Shape;389;p16"/>
          <p:cNvSpPr txBox="1"/>
          <p:nvPr>
            <p:ph idx="4294967295" type="subTitle"/>
          </p:nvPr>
        </p:nvSpPr>
        <p:spPr>
          <a:xfrm>
            <a:off x="299525" y="800100"/>
            <a:ext cx="8577000" cy="19449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t/>
            </a:r>
            <a:endParaRPr b="0" i="0" sz="2400" u="none" cap="none" strike="noStrike">
              <a:solidFill>
                <a:srgbClr val="434343"/>
              </a:solidFill>
              <a:latin typeface="Montserrat Light"/>
              <a:ea typeface="Montserrat Light"/>
              <a:cs typeface="Montserrat Light"/>
              <a:sym typeface="Montserrat Light"/>
            </a:endParaRPr>
          </a:p>
          <a:p>
            <a:pPr indent="0" lvl="0" marL="457200" marR="0" rtl="0" algn="just">
              <a:lnSpc>
                <a:spcPct val="110000"/>
              </a:lnSpc>
              <a:spcBef>
                <a:spcPts val="600"/>
              </a:spcBef>
              <a:spcAft>
                <a:spcPts val="0"/>
              </a:spcAft>
              <a:buNone/>
            </a:pPr>
            <a:r>
              <a:rPr b="0" i="0" lang="tr-TR" sz="3300" u="none" cap="none" strike="noStrike">
                <a:solidFill>
                  <a:srgbClr val="434343"/>
                </a:solidFill>
                <a:latin typeface="Montserrat Light"/>
                <a:ea typeface="Montserrat Light"/>
                <a:cs typeface="Montserrat Light"/>
                <a:sym typeface="Montserrat Light"/>
              </a:rPr>
              <a:t>👇</a:t>
            </a:r>
            <a:endParaRPr b="0" i="0" sz="3300" u="none" cap="none" strike="noStrike">
              <a:solidFill>
                <a:srgbClr val="434343"/>
              </a:solidFill>
              <a:latin typeface="Montserrat Light"/>
              <a:ea typeface="Montserrat Light"/>
              <a:cs typeface="Montserrat Light"/>
              <a:sym typeface="Montserrat Light"/>
            </a:endParaRPr>
          </a:p>
        </p:txBody>
      </p:sp>
      <p:sp>
        <p:nvSpPr>
          <p:cNvPr id="390" name="Google Shape;390;p16"/>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Calling a Function Means Using It</a:t>
            </a:r>
            <a:r>
              <a:rPr lang="tr-TR" sz="3000">
                <a:solidFill>
                  <a:srgbClr val="741B47"/>
                </a:solidFill>
                <a:latin typeface="Raleway Medium"/>
                <a:ea typeface="Raleway Medium"/>
                <a:cs typeface="Raleway Medium"/>
                <a:sym typeface="Raleway Medium"/>
              </a:rPr>
              <a:t>(review)</a:t>
            </a:r>
            <a:endParaRPr sz="3000">
              <a:solidFill>
                <a:srgbClr val="741B47"/>
              </a:solidFill>
              <a:latin typeface="Raleway Medium"/>
              <a:ea typeface="Raleway Medium"/>
              <a:cs typeface="Raleway Medium"/>
              <a:sym typeface="Raleway Medium"/>
            </a:endParaRPr>
          </a:p>
          <a:p>
            <a:pPr indent="0" lvl="0" marL="0" marR="0" rtl="0" algn="l">
              <a:lnSpc>
                <a:spcPct val="80000"/>
              </a:lnSpc>
              <a:spcBef>
                <a:spcPts val="0"/>
              </a:spcBef>
              <a:spcAft>
                <a:spcPts val="0"/>
              </a:spcAft>
              <a:buClr>
                <a:srgbClr val="000000"/>
              </a:buClr>
              <a:buSzPts val="4800"/>
              <a:buFont typeface="Arial"/>
              <a:buNone/>
            </a:pPr>
            <a:r>
              <a:t/>
            </a:r>
            <a:endParaRPr sz="3400">
              <a:solidFill>
                <a:srgbClr val="741B47"/>
              </a:solidFill>
              <a:latin typeface="Raleway Medium"/>
              <a:ea typeface="Raleway Medium"/>
              <a:cs typeface="Raleway Medium"/>
              <a:sym typeface="Raleway Medium"/>
            </a:endParaRPr>
          </a:p>
        </p:txBody>
      </p:sp>
      <p:pic>
        <p:nvPicPr>
          <p:cNvPr id="391" name="Google Shape;391;p16"/>
          <p:cNvPicPr preferRelativeResize="0"/>
          <p:nvPr/>
        </p:nvPicPr>
        <p:blipFill>
          <a:blip r:embed="rId4">
            <a:alphaModFix/>
          </a:blip>
          <a:stretch>
            <a:fillRect/>
          </a:stretch>
        </p:blipFill>
        <p:spPr>
          <a:xfrm>
            <a:off x="152400" y="4019050"/>
            <a:ext cx="8839201" cy="598209"/>
          </a:xfrm>
          <a:prstGeom prst="rect">
            <a:avLst/>
          </a:prstGeom>
          <a:noFill/>
          <a:ln>
            <a:noFill/>
          </a:ln>
        </p:spPr>
      </p:pic>
      <p:pic>
        <p:nvPicPr>
          <p:cNvPr id="392" name="Google Shape;392;p16"/>
          <p:cNvPicPr preferRelativeResize="0"/>
          <p:nvPr/>
        </p:nvPicPr>
        <p:blipFill>
          <a:blip r:embed="rId5">
            <a:alphaModFix/>
          </a:blip>
          <a:stretch>
            <a:fillRect/>
          </a:stretch>
        </p:blipFill>
        <p:spPr>
          <a:xfrm>
            <a:off x="157213" y="2492550"/>
            <a:ext cx="8823175" cy="10404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