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aleway SemiBold"/>
      <p:regular r:id="rId20"/>
      <p:bold r:id="rId21"/>
      <p:italic r:id="rId22"/>
      <p:boldItalic r:id="rId23"/>
    </p:embeddedFont>
    <p:embeddedFont>
      <p:font typeface="Raleway"/>
      <p:regular r:id="rId24"/>
      <p:bold r:id="rId25"/>
      <p:italic r:id="rId26"/>
      <p:boldItalic r:id="rId27"/>
    </p:embeddedFont>
    <p:embeddedFont>
      <p:font typeface="Raleway Medium"/>
      <p:regular r:id="rId28"/>
      <p:bold r:id="rId29"/>
      <p:italic r:id="rId30"/>
      <p:boldItalic r:id="rId31"/>
    </p:embeddedFont>
    <p:embeddedFont>
      <p:font typeface="Roboto Mono"/>
      <p:regular r:id="rId32"/>
      <p:bold r:id="rId33"/>
      <p:italic r:id="rId34"/>
      <p:boldItalic r:id="rId35"/>
    </p:embeddedFont>
    <p:embeddedFont>
      <p:font typeface="Barlow Light"/>
      <p:regular r:id="rId36"/>
      <p:bold r:id="rId37"/>
      <p:italic r:id="rId38"/>
      <p:boldItalic r:id="rId39"/>
    </p:embeddedFont>
    <p:embeddedFont>
      <p:font typeface="Barlow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9AAC3E-C6F9-4484-A40D-5E24D894DB2C}">
  <a:tblStyle styleId="{8D9AAC3E-C6F9-4484-A40D-5E24D894DB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regular.fntdata"/><Relationship Id="rId20" Type="http://schemas.openxmlformats.org/officeDocument/2006/relationships/font" Target="fonts/RalewaySemiBold-regular.fntdata"/><Relationship Id="rId42" Type="http://schemas.openxmlformats.org/officeDocument/2006/relationships/font" Target="fonts/Barlow-italic.fntdata"/><Relationship Id="rId41" Type="http://schemas.openxmlformats.org/officeDocument/2006/relationships/font" Target="fonts/Barlow-bold.fntdata"/><Relationship Id="rId22" Type="http://schemas.openxmlformats.org/officeDocument/2006/relationships/font" Target="fonts/RalewaySemiBold-italic.fntdata"/><Relationship Id="rId21" Type="http://schemas.openxmlformats.org/officeDocument/2006/relationships/font" Target="fonts/RalewaySemiBold-bold.fntdata"/><Relationship Id="rId43" Type="http://schemas.openxmlformats.org/officeDocument/2006/relationships/font" Target="fonts/Barlow-boldItalic.fntdata"/><Relationship Id="rId24" Type="http://schemas.openxmlformats.org/officeDocument/2006/relationships/font" Target="fonts/Raleway-regular.fntdata"/><Relationship Id="rId23" Type="http://schemas.openxmlformats.org/officeDocument/2006/relationships/font" Target="fonts/RalewaySemiBol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RalewayMedium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Medium-boldItalic.fntdata"/><Relationship Id="rId30" Type="http://schemas.openxmlformats.org/officeDocument/2006/relationships/font" Target="fonts/RalewayMedium-italic.fntdata"/><Relationship Id="rId11" Type="http://schemas.openxmlformats.org/officeDocument/2006/relationships/slide" Target="slides/slide5.xml"/><Relationship Id="rId33" Type="http://schemas.openxmlformats.org/officeDocument/2006/relationships/font" Target="fonts/RobotoMono-bold.fntdata"/><Relationship Id="rId10" Type="http://schemas.openxmlformats.org/officeDocument/2006/relationships/slide" Target="slides/slide4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7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9.xml"/><Relationship Id="rId37" Type="http://schemas.openxmlformats.org/officeDocument/2006/relationships/font" Target="fonts/BarlowLight-bold.fntdata"/><Relationship Id="rId14" Type="http://schemas.openxmlformats.org/officeDocument/2006/relationships/slide" Target="slides/slide8.xml"/><Relationship Id="rId36" Type="http://schemas.openxmlformats.org/officeDocument/2006/relationships/font" Target="fonts/BarlowLight-regular.fntdata"/><Relationship Id="rId17" Type="http://schemas.openxmlformats.org/officeDocument/2006/relationships/slide" Target="slides/slide11.xml"/><Relationship Id="rId39" Type="http://schemas.openxmlformats.org/officeDocument/2006/relationships/font" Target="fonts/BarlowLight-boldItalic.fntdata"/><Relationship Id="rId16" Type="http://schemas.openxmlformats.org/officeDocument/2006/relationships/slide" Target="slides/slide10.xml"/><Relationship Id="rId38" Type="http://schemas.openxmlformats.org/officeDocument/2006/relationships/font" Target="fonts/BarlowLight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33ddad952_0_5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733ddad952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5636f099c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c5636f099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tr-TR" sz="1050">
                <a:latin typeface="Courier New"/>
                <a:ea typeface="Courier New"/>
                <a:cs typeface="Courier New"/>
                <a:sym typeface="Courier New"/>
              </a:rPr>
              <a:t>If statements can be nested.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3b5fc3881_0_1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73b5fc388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/>
              <a:t>🍐 This is a Pear Deck Text Slide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tr-TR" sz="1200">
                <a:solidFill>
                  <a:schemeClr val="dk1"/>
                </a:solidFill>
              </a:rPr>
              <a:t>echo -ne '\007'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200">
                <a:solidFill>
                  <a:schemeClr val="dk1"/>
                </a:solidFill>
              </a:rPr>
              <a:t>sleep 1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154eb3ffe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11154eb3ff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4ebdd425f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c4ebdd425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4ebdd425f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c4ebdd425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3b5fc3881_0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73b5fc388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tr-TR" sz="1050">
                <a:latin typeface="Courier New"/>
                <a:ea typeface="Courier New"/>
                <a:cs typeface="Courier New"/>
                <a:sym typeface="Courier New"/>
              </a:rPr>
              <a:t>Unix Shell supports conditional statements that are used to perform different actions on the basis of different conditions.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5636f099c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c5636f099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tr-TR" sz="1050">
                <a:latin typeface="Courier New"/>
                <a:ea typeface="Courier New"/>
                <a:cs typeface="Courier New"/>
                <a:sym typeface="Courier New"/>
              </a:rPr>
              <a:t>- Bourne Shell supports the relational operators below that are specific to numeric values. These operators do not work for string values.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5636f099c_0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c5636f099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tr-TR" sz="1050"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tr-TR" sz="1050">
                <a:latin typeface="Courier New"/>
                <a:ea typeface="Courier New"/>
                <a:cs typeface="Courier New"/>
                <a:sym typeface="Courier New"/>
              </a:rPr>
              <a:t>The string operators below are supported by Bourne Shell.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5636f099c_0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c5636f099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tr-TR" sz="1050">
                <a:latin typeface="Courier New"/>
                <a:ea typeface="Courier New"/>
                <a:cs typeface="Courier New"/>
                <a:sym typeface="Courier New"/>
              </a:rPr>
              <a:t>- The string operators below are supported by Bourne Shell.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5636f099c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c5636f099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tr-TR" sz="1050">
                <a:latin typeface="Courier New"/>
                <a:ea typeface="Courier New"/>
                <a:cs typeface="Courier New"/>
                <a:sym typeface="Courier New"/>
              </a:rPr>
              <a:t>Unix Shell supports conditional statements that are used to perform different actions on the basis of different conditions.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5636f099c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c5636f099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tr-TR" sz="1050">
                <a:latin typeface="Courier New"/>
                <a:ea typeface="Courier New"/>
                <a:cs typeface="Courier New"/>
                <a:sym typeface="Courier New"/>
              </a:rPr>
              <a:t>The elif statement is used when it requires to specify several conditions in our program.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5190CE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2"/>
          <p:cNvSpPr/>
          <p:nvPr/>
        </p:nvSpPr>
        <p:spPr>
          <a:xfrm rot="5400000">
            <a:off x="-100350" y="292998"/>
            <a:ext cx="468600" cy="2679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2"/>
          <p:cNvSpPr txBox="1"/>
          <p:nvPr>
            <p:ph type="title"/>
          </p:nvPr>
        </p:nvSpPr>
        <p:spPr>
          <a:xfrm>
            <a:off x="457200" y="192648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71A0CF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8657772" y="4643243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71" name="Google Shape;7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9E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ctrTitle"/>
          </p:nvPr>
        </p:nvSpPr>
        <p:spPr>
          <a:xfrm>
            <a:off x="1085850" y="1991850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5B92CA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/>
          <p:nvPr/>
        </p:nvSpPr>
        <p:spPr>
          <a:xfrm rot="5400000">
            <a:off x="-100350" y="292998"/>
            <a:ext cx="468600" cy="2679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457200" y="192648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71A0C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501500" y="1508650"/>
            <a:ext cx="6605700" cy="3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▸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/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5pPr>
            <a:lvl6pPr indent="-3556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6pPr>
            <a:lvl7pPr indent="-3556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7pPr>
            <a:lvl8pPr indent="-3556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8pPr>
            <a:lvl9pPr indent="-3556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909123" y="4934346"/>
            <a:ext cx="205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8492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/>
        </p:nvSpPr>
        <p:spPr>
          <a:xfrm>
            <a:off x="1264600" y="46924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1A0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462350"/>
            <a:ext cx="4369500" cy="3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▸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 sz="1800"/>
            </a:lvl6pPr>
            <a:lvl7pPr indent="-3429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 sz="1800"/>
            </a:lvl7pPr>
            <a:lvl8pPr indent="-3429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 sz="1800"/>
            </a:lvl8pPr>
            <a:lvl9pPr indent="-3429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943350" y="4903875"/>
            <a:ext cx="1626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8" name="Google Shape;38;p6"/>
          <p:cNvSpPr/>
          <p:nvPr/>
        </p:nvSpPr>
        <p:spPr>
          <a:xfrm rot="5400000">
            <a:off x="-100350" y="292998"/>
            <a:ext cx="468600" cy="2679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192648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71A0C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9E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45" name="Google Shape;4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5190CE"/>
                </a:solidFill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4" name="Google Shape;54;p9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9E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59" name="Google Shape;5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ctrTitle"/>
          </p:nvPr>
        </p:nvSpPr>
        <p:spPr>
          <a:xfrm>
            <a:off x="1085850" y="1991850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5B92CA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2" name="Google Shape;62;p11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11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66751" y="59900"/>
            <a:ext cx="339175" cy="3745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51" name="Google Shape;51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66750" y="38150"/>
            <a:ext cx="339175" cy="3745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  <p:sldLayoutId id="2147483655" r:id="rId3"/>
    <p:sldLayoutId id="2147483656" r:id="rId4"/>
    <p:sldLayoutId id="2147483657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reate.kahoot.it/details/linux-plus-11-bash-shell-scripting/dcea4b5a-315f-4a62-99da-fd03c0a55ec8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ontchangethislink.peardeckmagic.zone?eyJ0eXBlIjoiZnJlZVJlc3BvbnNlLXRleHQiLCJkcmFnZ2FibGVzIjpbeyJpZCI6ImRyYWdnYWJsZTAiLCJ0eXBlIjoiaWNvbiIsImljb24iOnsiaWQiOiJkZWZhdWx0LWNpcmNsZSJ9LCJjb2xvciI6IiNENTFEMjgifV0sImRyYWdnYWJsZVNpemUiOjEyLjU1LCJlbWJlZGRhYmxlVXJsIjoiaHR0cHM6Ly8iLCJhbnN3ZXJzIjpbXX0=pearId=magic-pear-shape-identifier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://dontchangethislink.peardeckmagic.zone?eyJ0eXBlIjoiZ29vZ2xlLXNsaWRlcy1hZGRvbi1yZXNwb25zZS1mb290ZXIiLCJsYXN0RWRpdGVkQnkiOiIxMDQxNTgwNDc2NjYwMjcxNzIyOTQiLCJwcmVzZW50YXRpb25JZCI6IjFmRGRJT2cyVE9RTDRZaENDNUFyUmxvWHpLYWNHRUEwU3paQ0JhOGV2OHJVIiwiY29udGVudElkIjoiY3VzdG9tLXJlc3BvbnNlLWZyZWVSZXNwb25zZS10ZXh0Iiwic2xpZGVJZCI6Imc3MjM2ZjM0OTNmXzFfODciLCJjb250ZW50SW5zdGFuY2VJZCI6IjFmRGRJT2cyVE9RTDRZaENDNUFyUmxvWHpLYWNHRUEwU3paQ0JhOGV2OHJVLzVjYWNjYzg5LWE0OTctNGRiNS1iODNmLTczOGJhMWVlZGQ1YSJ9pearId=magic-pear-metadata-identifier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lay.kahoot.it/v2/?quizId=a75031b9-9c30-44f2-9576-1e972f3afbe0" TargetMode="External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1750" y="1471550"/>
            <a:ext cx="6218250" cy="21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5229108" y="1842887"/>
            <a:ext cx="12705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288363" y="4712969"/>
            <a:ext cx="10173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1551600" y="685900"/>
            <a:ext cx="3000000" cy="4348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-p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"Input a number: "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number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[[ </a:t>
            </a:r>
            <a:r>
              <a:rPr lang="tr-T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$number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-gt 10 ]]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"Number is bigger than 10"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 </a:t>
            </a:r>
            <a:r>
              <a:rPr lang="tr-T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$number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))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tr-T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"And is an odd number."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tr-T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"And is an even number"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"It is not bigger than 10"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5229100" y="1295975"/>
            <a:ext cx="2451300" cy="341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$./nested-if-statement.sh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Input a number: 40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Number is bigger than 10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And is an even number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$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$./nested-if-statement.sh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Input a number: 27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Number is bigger than 10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And is an odd number.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$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$./nested-if-statement.sh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Input a number: 5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It is not bigger than 10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5086975" y="79738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Output:</a:t>
            </a:r>
            <a:endParaRPr b="1"/>
          </a:p>
        </p:txBody>
      </p:sp>
      <p:sp>
        <p:nvSpPr>
          <p:cNvPr id="166" name="Google Shape;166;p22"/>
          <p:cNvSpPr txBox="1"/>
          <p:nvPr/>
        </p:nvSpPr>
        <p:spPr>
          <a:xfrm>
            <a:off x="431800" y="173800"/>
            <a:ext cx="60678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000">
                <a:solidFill>
                  <a:srgbClr val="741B4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Nested If Statements</a:t>
            </a:r>
            <a:endParaRPr sz="4000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72" name="Google Shape;172;p23"/>
          <p:cNvSpPr txBox="1"/>
          <p:nvPr>
            <p:ph type="title"/>
          </p:nvPr>
        </p:nvSpPr>
        <p:spPr>
          <a:xfrm>
            <a:off x="431800" y="97600"/>
            <a:ext cx="56409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 sz="3000">
                <a:solidFill>
                  <a:srgbClr val="741B47"/>
                </a:solidFill>
              </a:rPr>
              <a:t>Exercise 1</a:t>
            </a:r>
            <a:endParaRPr sz="3000">
              <a:solidFill>
                <a:srgbClr val="741B47"/>
              </a:solidFill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368100" y="446000"/>
            <a:ext cx="84612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tr-TR" sz="1200"/>
              <a:t>Ask user to enter his/her </a:t>
            </a:r>
            <a:r>
              <a:rPr b="1" lang="tr-TR" sz="1200"/>
              <a:t>name</a:t>
            </a:r>
            <a:r>
              <a:rPr lang="tr-TR" sz="1200"/>
              <a:t>.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tr-TR" sz="1200"/>
              <a:t>Ask user to enter his/her </a:t>
            </a:r>
            <a:r>
              <a:rPr b="1" lang="tr-TR" sz="1200"/>
              <a:t>age</a:t>
            </a:r>
            <a:r>
              <a:rPr lang="tr-TR" sz="1200"/>
              <a:t>.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tr-TR" sz="1200"/>
              <a:t>Ask user </a:t>
            </a:r>
            <a:r>
              <a:rPr b="1" lang="tr-TR" sz="1200"/>
              <a:t>average life expectancy (ale)</a:t>
            </a:r>
            <a:r>
              <a:rPr lang="tr-TR" sz="1200"/>
              <a:t>.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tr-TR" sz="1200"/>
              <a:t>Print user name with one of these messages regarding his/her </a:t>
            </a:r>
            <a:r>
              <a:rPr b="1" lang="tr-TR" sz="1200"/>
              <a:t>age</a:t>
            </a:r>
            <a:r>
              <a:rPr lang="tr-TR" sz="1200"/>
              <a:t>: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tr-TR" sz="1200"/>
              <a:t>age&lt;18 : </a:t>
            </a:r>
            <a:endParaRPr sz="1200"/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/>
              <a:t>“Student”</a:t>
            </a:r>
            <a:endParaRPr sz="12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/>
              <a:t>	“At least </a:t>
            </a:r>
            <a:r>
              <a:rPr b="1" lang="tr-TR" sz="1200">
                <a:solidFill>
                  <a:srgbClr val="FF0000"/>
                </a:solidFill>
              </a:rPr>
              <a:t>X</a:t>
            </a:r>
            <a:r>
              <a:rPr lang="tr-TR" sz="1200"/>
              <a:t> years to become a worker.” 		# (</a:t>
            </a:r>
            <a:r>
              <a:rPr lang="tr-TR" sz="1200">
                <a:solidFill>
                  <a:srgbClr val="FF0000"/>
                </a:solidFill>
              </a:rPr>
              <a:t>X</a:t>
            </a:r>
            <a:r>
              <a:rPr lang="tr-TR" sz="1200"/>
              <a:t> = 18 - age)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tr-TR" sz="1200"/>
              <a:t>18&lt;=age&lt;65 : </a:t>
            </a:r>
            <a:endParaRPr sz="1200"/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/>
              <a:t>“Worker”</a:t>
            </a:r>
            <a:endParaRPr sz="12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/>
              <a:t>	“</a:t>
            </a:r>
            <a:r>
              <a:rPr lang="tr-TR" sz="1200">
                <a:solidFill>
                  <a:srgbClr val="FF0000"/>
                </a:solidFill>
              </a:rPr>
              <a:t>X</a:t>
            </a:r>
            <a:r>
              <a:rPr lang="tr-TR" sz="1200"/>
              <a:t> years to retire.”					# (</a:t>
            </a:r>
            <a:r>
              <a:rPr lang="tr-TR" sz="1200">
                <a:solidFill>
                  <a:srgbClr val="FF0000"/>
                </a:solidFill>
              </a:rPr>
              <a:t>X</a:t>
            </a:r>
            <a:r>
              <a:rPr lang="tr-TR" sz="1200"/>
              <a:t> = 65 - age)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tr-TR" sz="1200"/>
              <a:t>age&gt;=65 :</a:t>
            </a:r>
            <a:endParaRPr sz="12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/>
              <a:t>if age less than </a:t>
            </a:r>
            <a:r>
              <a:rPr b="1" lang="tr-TR" sz="1200"/>
              <a:t>ale</a:t>
            </a:r>
            <a:r>
              <a:rPr lang="tr-TR" sz="1200"/>
              <a:t>:</a:t>
            </a:r>
            <a:endParaRPr sz="12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/>
              <a:t>	</a:t>
            </a:r>
            <a:r>
              <a:rPr lang="tr-TR" sz="1200"/>
              <a:t>“Retired”</a:t>
            </a:r>
            <a:endParaRPr sz="1200"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/>
              <a:t>“</a:t>
            </a:r>
            <a:r>
              <a:rPr lang="tr-TR" sz="1200">
                <a:solidFill>
                  <a:srgbClr val="FF0000"/>
                </a:solidFill>
              </a:rPr>
              <a:t>X</a:t>
            </a:r>
            <a:r>
              <a:rPr lang="tr-TR" sz="1200"/>
              <a:t> years to die.”				# (</a:t>
            </a:r>
            <a:r>
              <a:rPr lang="tr-TR" sz="1200">
                <a:solidFill>
                  <a:srgbClr val="FF0000"/>
                </a:solidFill>
              </a:rPr>
              <a:t>X</a:t>
            </a:r>
            <a:r>
              <a:rPr lang="tr-TR" sz="1200"/>
              <a:t> = ale - age)</a:t>
            </a:r>
            <a:endParaRPr sz="12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/>
              <a:t>else:</a:t>
            </a:r>
            <a:endParaRPr sz="12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/>
              <a:t>		# beep sound                                # </a:t>
            </a:r>
            <a:r>
              <a:rPr lang="tr-TR" sz="1200">
                <a:solidFill>
                  <a:schemeClr val="dk1"/>
                </a:solidFill>
              </a:rPr>
              <a:t>echo -ne '\007'</a:t>
            </a:r>
            <a:endParaRPr sz="12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/>
              <a:t>	“!!! Already died !!!”</a:t>
            </a:r>
            <a:endParaRPr sz="12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/>
              <a:t>		# wait 1 sec.</a:t>
            </a:r>
            <a:endParaRPr sz="12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/>
              <a:t>	“!!! Already died !!!”</a:t>
            </a:r>
            <a:endParaRPr sz="12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/>
              <a:t>		# wait 2 secs.</a:t>
            </a:r>
            <a:endParaRPr sz="12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/>
              <a:t>	“!!! Already died !!!”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/>
              <a:t>	</a:t>
            </a:r>
            <a:endParaRPr sz="1200"/>
          </a:p>
        </p:txBody>
      </p:sp>
      <p:pic>
        <p:nvPicPr>
          <p:cNvPr id="174" name="Google Shape;174;p2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>
            <a:hlinkClick r:id="rId5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1750" y="1471550"/>
            <a:ext cx="6218250" cy="21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86" name="Google Shape;186;p25"/>
          <p:cNvSpPr txBox="1"/>
          <p:nvPr/>
        </p:nvSpPr>
        <p:spPr>
          <a:xfrm>
            <a:off x="2286000" y="1431038"/>
            <a:ext cx="43437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72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THANKS!</a:t>
            </a:r>
            <a:endParaRPr sz="72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2286000" y="2249659"/>
            <a:ext cx="4343700" cy="19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tr-TR" sz="3600">
                <a:solidFill>
                  <a:srgbClr val="1D1F28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b="1" sz="3600">
              <a:solidFill>
                <a:srgbClr val="1D1F2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/>
          <p:cNvPicPr preferRelativeResize="0"/>
          <p:nvPr/>
        </p:nvPicPr>
        <p:blipFill rotWithShape="1">
          <a:blip r:embed="rId3">
            <a:alphaModFix/>
          </a:blip>
          <a:srcRect b="0" l="34537" r="0" t="0"/>
          <a:stretch/>
        </p:blipFill>
        <p:spPr>
          <a:xfrm>
            <a:off x="6605547" y="1576350"/>
            <a:ext cx="2319449" cy="19908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1277275" y="1475226"/>
            <a:ext cx="45549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000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Linux Plus</a:t>
            </a:r>
            <a:endParaRPr b="1" sz="4000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500">
                <a:solidFill>
                  <a:srgbClr val="741B4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for</a:t>
            </a:r>
            <a:endParaRPr sz="2500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000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AWS and DevOps</a:t>
            </a:r>
            <a:endParaRPr b="1" sz="4000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>
                <a:latin typeface="Raleway Medium"/>
                <a:ea typeface="Raleway Medium"/>
                <a:cs typeface="Raleway Medium"/>
                <a:sym typeface="Raleway Medium"/>
              </a:rPr>
              <a:t>Session - 6</a:t>
            </a:r>
            <a:endParaRPr sz="28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88" name="Google Shape;88;p15"/>
          <p:cNvSpPr txBox="1"/>
          <p:nvPr>
            <p:ph idx="4294967295" type="ctrTitle"/>
          </p:nvPr>
        </p:nvSpPr>
        <p:spPr>
          <a:xfrm>
            <a:off x="1188325" y="76200"/>
            <a:ext cx="66906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b="0" i="0" lang="tr-TR" sz="4800" u="none" cap="none" strike="noStrike">
                <a:solidFill>
                  <a:srgbClr val="741B4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Table of Contents</a:t>
            </a:r>
            <a:endParaRPr b="0" i="0" sz="4800" u="none" cap="none" strike="noStrike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89" name="Google Shape;89;p15"/>
          <p:cNvSpPr txBox="1"/>
          <p:nvPr>
            <p:ph idx="4294967295" type="subTitle"/>
          </p:nvPr>
        </p:nvSpPr>
        <p:spPr>
          <a:xfrm>
            <a:off x="515925" y="1154950"/>
            <a:ext cx="6012300" cy="25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3000"/>
              <a:buFont typeface="Raleway"/>
              <a:buChar char="▶"/>
            </a:pPr>
            <a:r>
              <a:rPr b="1" lang="tr-TR" sz="3000">
                <a:latin typeface="Raleway"/>
                <a:ea typeface="Raleway"/>
                <a:cs typeface="Raleway"/>
                <a:sym typeface="Raleway"/>
              </a:rPr>
              <a:t>If Statements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  <a:p>
            <a:pPr indent="-4191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3000"/>
              <a:buFont typeface="Raleway"/>
              <a:buChar char="▶"/>
            </a:pPr>
            <a:r>
              <a:rPr b="1" lang="tr-TR" sz="3000">
                <a:latin typeface="Raleway"/>
                <a:ea typeface="Raleway"/>
                <a:cs typeface="Raleway"/>
                <a:sym typeface="Raleway"/>
              </a:rPr>
              <a:t>If Else Statements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  <a:p>
            <a:pPr indent="-4191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3000"/>
              <a:buFont typeface="Raleway"/>
              <a:buChar char="▶"/>
            </a:pPr>
            <a:r>
              <a:rPr b="1" lang="tr-TR" sz="3000">
                <a:latin typeface="Raleway"/>
                <a:ea typeface="Raleway"/>
                <a:cs typeface="Raleway"/>
                <a:sym typeface="Raleway"/>
              </a:rPr>
              <a:t>If Elif Else Statements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  <a:p>
            <a:pPr indent="-4191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3000"/>
              <a:buFont typeface="Raleway"/>
              <a:buChar char="▶"/>
            </a:pPr>
            <a:r>
              <a:rPr b="1" lang="tr-TR" sz="3000">
                <a:latin typeface="Raleway"/>
                <a:ea typeface="Raleway"/>
                <a:cs typeface="Raleway"/>
                <a:sym typeface="Raleway"/>
              </a:rPr>
              <a:t>Nested If Statements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7100" y="1730200"/>
            <a:ext cx="3366200" cy="16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5229108" y="1842887"/>
            <a:ext cx="12705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288363" y="4712969"/>
            <a:ext cx="10173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431800" y="173800"/>
            <a:ext cx="60678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000">
                <a:solidFill>
                  <a:srgbClr val="741B4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If Statements</a:t>
            </a:r>
            <a:endParaRPr sz="4000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288375" y="623475"/>
            <a:ext cx="86061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>
                <a:solidFill>
                  <a:srgbClr val="333333"/>
                </a:solidFill>
                <a:highlight>
                  <a:srgbClr val="FFFFFF"/>
                </a:highlight>
              </a:rPr>
              <a:t>A simple </a:t>
            </a:r>
            <a:r>
              <a:rPr b="1" lang="tr-TR" sz="2000">
                <a:solidFill>
                  <a:srgbClr val="333333"/>
                </a:solidFill>
                <a:highlight>
                  <a:srgbClr val="FFFFFF"/>
                </a:highlight>
              </a:rPr>
              <a:t>if statement</a:t>
            </a:r>
            <a:r>
              <a:rPr lang="tr-TR" sz="2000">
                <a:solidFill>
                  <a:srgbClr val="333333"/>
                </a:solidFill>
                <a:highlight>
                  <a:srgbClr val="FFFFFF"/>
                </a:highlight>
              </a:rPr>
              <a:t> essentially states, if a particular test is true, then perform a specified set of actions. If it's not true, don't take those acts.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864525" y="2354975"/>
            <a:ext cx="3102000" cy="1424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if [[ &lt;some test&gt; ]]</a:t>
            </a:r>
            <a:endParaRPr b="1" sz="1800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endParaRPr b="1" sz="1800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latin typeface="Roboto Mono"/>
                <a:ea typeface="Roboto Mono"/>
                <a:cs typeface="Roboto Mono"/>
                <a:sym typeface="Roboto Mono"/>
              </a:rPr>
              <a:t>  &lt;commands&gt;</a:t>
            </a:r>
            <a:endParaRPr b="1" sz="1800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fi</a:t>
            </a:r>
            <a:endParaRPr b="1" sz="1800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4818750" y="1725150"/>
            <a:ext cx="3000000" cy="166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-p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"Input a number"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number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[[ </a:t>
            </a:r>
            <a:r>
              <a:rPr lang="tr-T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$number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-gt 50 ]]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"The number is big."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4818750" y="3928325"/>
            <a:ext cx="3000000" cy="83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$./</a:t>
            </a:r>
            <a:r>
              <a:rPr lang="tr-TR">
                <a:solidFill>
                  <a:schemeClr val="lt1"/>
                </a:solidFill>
              </a:rPr>
              <a:t>if-statement</a:t>
            </a:r>
            <a:r>
              <a:rPr lang="tr-TR">
                <a:solidFill>
                  <a:schemeClr val="lt1"/>
                </a:solidFill>
              </a:rPr>
              <a:t>.sh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Input a number: 55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The number is big.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4766375" y="346863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Output: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288363" y="4712969"/>
            <a:ext cx="10173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431800" y="173800"/>
            <a:ext cx="60678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000">
                <a:solidFill>
                  <a:srgbClr val="741B4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Relational Operators</a:t>
            </a:r>
            <a:endParaRPr sz="4000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aphicFrame>
        <p:nvGraphicFramePr>
          <p:cNvPr id="111" name="Google Shape;111;p17"/>
          <p:cNvGraphicFramePr/>
          <p:nvPr/>
        </p:nvGraphicFramePr>
        <p:xfrm>
          <a:off x="9211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{8D9AAC3E-C6F9-4484-A40D-5E24D894DB2C}</a:tableStyleId>
              </a:tblPr>
              <a:tblGrid>
                <a:gridCol w="1287900"/>
                <a:gridCol w="2536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Operator </a:t>
                      </a:r>
                      <a:endParaRPr b="1"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Description</a:t>
                      </a:r>
                      <a:endParaRPr b="1"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-eq  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equal 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-ne  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 equal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-gt  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greater than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-lt  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less than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-ge  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greater than or equal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-le  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less than or equal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2" name="Google Shape;112;p17"/>
          <p:cNvSpPr txBox="1"/>
          <p:nvPr/>
        </p:nvSpPr>
        <p:spPr>
          <a:xfrm>
            <a:off x="4975875" y="1740600"/>
            <a:ext cx="3000000" cy="166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-p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"Input a number"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number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[[ </a:t>
            </a:r>
            <a:r>
              <a:rPr lang="tr-T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$number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-gt 50 ]]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"The number is big."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288363" y="4712969"/>
            <a:ext cx="10173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31800" y="173800"/>
            <a:ext cx="60678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000">
                <a:solidFill>
                  <a:srgbClr val="741B4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String Operators</a:t>
            </a:r>
            <a:endParaRPr sz="4000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aphicFrame>
        <p:nvGraphicFramePr>
          <p:cNvPr id="120" name="Google Shape;120;p18"/>
          <p:cNvGraphicFramePr/>
          <p:nvPr/>
        </p:nvGraphicFramePr>
        <p:xfrm>
          <a:off x="9630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{8D9AAC3E-C6F9-4484-A40D-5E24D894DB2C}</a:tableStyleId>
              </a:tblPr>
              <a:tblGrid>
                <a:gridCol w="1120600"/>
                <a:gridCol w="2111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Operator </a:t>
                      </a:r>
                      <a:endParaRPr b="1"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Description</a:t>
                      </a:r>
                      <a:endParaRPr b="1"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    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equal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 equal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-z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Empty string 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-n  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 empty string 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1" name="Google Shape;121;p18"/>
          <p:cNvSpPr txBox="1"/>
          <p:nvPr/>
        </p:nvSpPr>
        <p:spPr>
          <a:xfrm>
            <a:off x="5105400" y="304800"/>
            <a:ext cx="3000000" cy="4733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[[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]]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"They are same"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[[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!=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"b"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]]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"They are not same"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[[ -z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]]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"It is empty"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[[ -n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]]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"It is not empty"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288363" y="4712969"/>
            <a:ext cx="10173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431800" y="173800"/>
            <a:ext cx="60678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000">
                <a:solidFill>
                  <a:srgbClr val="741B4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File Test Operators</a:t>
            </a:r>
            <a:endParaRPr sz="4000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aphicFrame>
        <p:nvGraphicFramePr>
          <p:cNvPr id="129" name="Google Shape;129;p19"/>
          <p:cNvGraphicFramePr/>
          <p:nvPr/>
        </p:nvGraphicFramePr>
        <p:xfrm>
          <a:off x="9630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{8D9AAC3E-C6F9-4484-A40D-5E24D894DB2C}</a:tableStyleId>
              </a:tblPr>
              <a:tblGrid>
                <a:gridCol w="1201975"/>
                <a:gridCol w="24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Operator </a:t>
                      </a:r>
                      <a:endParaRPr b="1"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Description</a:t>
                      </a:r>
                      <a:endParaRPr b="1"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-d file 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directory    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-e file 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exists   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-f file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ordinary file 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-r file  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readable 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-s file 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 is &gt; 0 bytes  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-w file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writable            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-x FILE 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executable</a:t>
                      </a:r>
                      <a:endParaRPr sz="10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0" name="Google Shape;130;p19"/>
          <p:cNvSpPr txBox="1"/>
          <p:nvPr/>
        </p:nvSpPr>
        <p:spPr>
          <a:xfrm>
            <a:off x="5314900" y="314275"/>
            <a:ext cx="3000000" cy="4733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[[ -d folder ]]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"folder is a directory"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[[ -f file ]]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"file is an ordinary file"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[[ -w file ]]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"file is a writable file"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[[ -s file ]]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"file is &gt; 0 bytes"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5229108" y="1842887"/>
            <a:ext cx="12705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288363" y="4712969"/>
            <a:ext cx="10173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288375" y="623475"/>
            <a:ext cx="86061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000">
                <a:solidFill>
                  <a:srgbClr val="333333"/>
                </a:solidFill>
                <a:highlight>
                  <a:srgbClr val="FFFFFF"/>
                </a:highlight>
              </a:rPr>
              <a:t>If Else Statements</a:t>
            </a:r>
            <a:r>
              <a:rPr lang="tr-TR" sz="2000">
                <a:solidFill>
                  <a:srgbClr val="333333"/>
                </a:solidFill>
                <a:highlight>
                  <a:srgbClr val="FFFFFF"/>
                </a:highlight>
              </a:rPr>
              <a:t> execute a block of code if a statement is true, or another block of code if it is false.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288375" y="1849400"/>
            <a:ext cx="3000000" cy="1814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if [[ &lt;some test&gt; ]]</a:t>
            </a:r>
            <a:endParaRPr b="1" sz="1800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endParaRPr b="1" sz="1800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latin typeface="Roboto Mono"/>
                <a:ea typeface="Roboto Mono"/>
                <a:cs typeface="Roboto Mono"/>
                <a:sym typeface="Roboto Mono"/>
              </a:rPr>
              <a:t>  &lt;commands&gt;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 b="1" sz="1050">
              <a:solidFill>
                <a:srgbClr val="555555"/>
              </a:solidFill>
              <a:highlight>
                <a:srgbClr val="C5E2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latin typeface="Roboto Mono"/>
                <a:ea typeface="Roboto Mono"/>
                <a:cs typeface="Roboto Mono"/>
                <a:sym typeface="Roboto Mono"/>
              </a:rPr>
              <a:t>  &lt;other commands&gt;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fi</a:t>
            </a:r>
            <a:endParaRPr b="1" sz="1800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3369538" y="1842875"/>
            <a:ext cx="3000000" cy="28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-p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"Input a number: "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number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[[ </a:t>
            </a:r>
            <a:r>
              <a:rPr lang="tr-T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$number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-ge 10 ]]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"The number is bigger than or equal to 10."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"The number is smaller than 10"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6396400" y="1842875"/>
            <a:ext cx="2709600" cy="19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$./ifelse-statement.sh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Input a number: 27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The number is bigger than or equal to 10.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$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$./ifelse-statement.sh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Input a number: 5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The number is smaller than 10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6312750" y="130021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Output:</a:t>
            </a:r>
            <a:endParaRPr b="1"/>
          </a:p>
        </p:txBody>
      </p:sp>
      <p:sp>
        <p:nvSpPr>
          <p:cNvPr id="143" name="Google Shape;143;p20"/>
          <p:cNvSpPr txBox="1"/>
          <p:nvPr/>
        </p:nvSpPr>
        <p:spPr>
          <a:xfrm>
            <a:off x="431800" y="173800"/>
            <a:ext cx="60678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000">
                <a:solidFill>
                  <a:srgbClr val="741B4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If Else Statements</a:t>
            </a:r>
            <a:endParaRPr sz="4000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5229108" y="1842887"/>
            <a:ext cx="12705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288363" y="4712969"/>
            <a:ext cx="10173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135975" y="1409575"/>
            <a:ext cx="3231300" cy="26655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if [[ &lt;some test&gt; ]]</a:t>
            </a:r>
            <a:endParaRPr b="1" sz="1800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endParaRPr b="1" sz="1800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latin typeface="Roboto Mono"/>
                <a:ea typeface="Roboto Mono"/>
                <a:cs typeface="Roboto Mono"/>
                <a:sym typeface="Roboto Mono"/>
              </a:rPr>
              <a:t>  &lt;commands&gt;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elif </a:t>
            </a:r>
            <a:r>
              <a:rPr b="1" lang="tr-TR" sz="18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[[ &lt;some test&gt; ]]</a:t>
            </a:r>
            <a:endParaRPr b="1" sz="1800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endParaRPr b="1" sz="1800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tr-TR" sz="1800">
                <a:latin typeface="Roboto Mono"/>
                <a:ea typeface="Roboto Mono"/>
                <a:cs typeface="Roboto Mono"/>
                <a:sym typeface="Roboto Mono"/>
              </a:rPr>
              <a:t>&lt;different commands&gt;</a:t>
            </a:r>
            <a:endParaRPr b="1" sz="1800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 b="1" sz="1800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latin typeface="Roboto Mono"/>
                <a:ea typeface="Roboto Mono"/>
                <a:cs typeface="Roboto Mono"/>
                <a:sym typeface="Roboto Mono"/>
              </a:rPr>
              <a:t>  &lt;other commands&gt;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fi</a:t>
            </a:r>
            <a:endParaRPr b="1" sz="1800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3439000" y="1080875"/>
            <a:ext cx="2873700" cy="341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-p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"Input a number: "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number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[[ </a:t>
            </a:r>
            <a:r>
              <a:rPr lang="tr-T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$number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-eq 10 ]]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"The number is equal to 10."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[[ </a:t>
            </a:r>
            <a:r>
              <a:rPr lang="tr-T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$number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-gt 10 ]]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"The number is bigger than 10"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tr-T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"The number is smaller than 10"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6396400" y="1538075"/>
            <a:ext cx="2518200" cy="2770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$./elif-statement.sh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Input a number: 15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The number is bigger than 10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$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$./elif-statement.sh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Input a number: 5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The number is smaller than 10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$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$./elif-statement.sh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Input a number: 10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</a:rPr>
              <a:t>The number is equal to 10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6312750" y="99541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Output:</a:t>
            </a:r>
            <a:endParaRPr b="1"/>
          </a:p>
        </p:txBody>
      </p:sp>
      <p:sp>
        <p:nvSpPr>
          <p:cNvPr id="155" name="Google Shape;155;p21"/>
          <p:cNvSpPr txBox="1"/>
          <p:nvPr/>
        </p:nvSpPr>
        <p:spPr>
          <a:xfrm>
            <a:off x="431800" y="173800"/>
            <a:ext cx="60678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000">
                <a:solidFill>
                  <a:srgbClr val="741B4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If Elif Else Statements</a:t>
            </a:r>
            <a:endParaRPr sz="4000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