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75" r:id="rId5"/>
    <p:sldId id="262" r:id="rId6"/>
    <p:sldId id="258" r:id="rId7"/>
    <p:sldId id="263" r:id="rId8"/>
    <p:sldId id="268" r:id="rId9"/>
    <p:sldId id="269" r:id="rId10"/>
    <p:sldId id="264" r:id="rId11"/>
    <p:sldId id="273"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9CDC"/>
    <a:srgbClr val="2396D6"/>
    <a:srgbClr val="249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5EDD-3A92-40EC-B6FF-732080393D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AFD36-3B88-4D69-9294-4D92F3698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25534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8DD3317D-9C00-47A7-90B8-725ADF75E4BD}"/>
              </a:ext>
            </a:extLst>
          </p:cNvPr>
          <p:cNvSpPr/>
          <p:nvPr userDrawn="1"/>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Single Corner Snipped 2">
            <a:extLst>
              <a:ext uri="{FF2B5EF4-FFF2-40B4-BE49-F238E27FC236}">
                <a16:creationId xmlns:a16="http://schemas.microsoft.com/office/drawing/2014/main" id="{907E3615-C479-4F62-89EE-13864C6F289A}"/>
              </a:ext>
            </a:extLst>
          </p:cNvPr>
          <p:cNvSpPr/>
          <p:nvPr userDrawn="1"/>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4C7D39D-6234-466A-8155-3D3768DFCD2B}"/>
              </a:ext>
            </a:extLst>
          </p:cNvPr>
          <p:cNvSpPr txBox="1"/>
          <p:nvPr userDrawn="1"/>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108242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5EDD-3A92-40EC-B6FF-732080393D62}"/>
              </a:ext>
            </a:extLst>
          </p:cNvPr>
          <p:cNvSpPr>
            <a:spLocks noGrp="1"/>
          </p:cNvSpPr>
          <p:nvPr>
            <p:ph type="ctrTitle"/>
          </p:nvPr>
        </p:nvSpPr>
        <p:spPr>
          <a:xfrm>
            <a:off x="1524000" y="1122363"/>
            <a:ext cx="9144000" cy="2387600"/>
          </a:xfrm>
        </p:spPr>
        <p:txBody>
          <a:bodyPr anchor="b"/>
          <a:lstStyle>
            <a:lvl1pPr algn="ctr">
              <a:defRPr sz="6000">
                <a:solidFill>
                  <a:srgbClr val="2493D4"/>
                </a:solidFill>
              </a:defRPr>
            </a:lvl1pPr>
          </a:lstStyle>
          <a:p>
            <a:r>
              <a:rPr lang="en-US" dirty="0"/>
              <a:t>Click to edit Master title style</a:t>
            </a:r>
          </a:p>
        </p:txBody>
      </p:sp>
      <p:sp>
        <p:nvSpPr>
          <p:cNvPr id="3" name="Subtitle 2">
            <a:extLst>
              <a:ext uri="{FF2B5EF4-FFF2-40B4-BE49-F238E27FC236}">
                <a16:creationId xmlns:a16="http://schemas.microsoft.com/office/drawing/2014/main" id="{607AFD36-3B88-4D69-9294-4D92F3698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Single Corner Snipped 3">
            <a:extLst>
              <a:ext uri="{FF2B5EF4-FFF2-40B4-BE49-F238E27FC236}">
                <a16:creationId xmlns:a16="http://schemas.microsoft.com/office/drawing/2014/main" id="{9032A4B4-B28D-4A18-882A-45EF1C6E6DFB}"/>
              </a:ext>
            </a:extLst>
          </p:cNvPr>
          <p:cNvSpPr/>
          <p:nvPr userDrawn="1"/>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Single Corner Snipped 4">
            <a:extLst>
              <a:ext uri="{FF2B5EF4-FFF2-40B4-BE49-F238E27FC236}">
                <a16:creationId xmlns:a16="http://schemas.microsoft.com/office/drawing/2014/main" id="{5D9F2291-66B9-4616-90FA-48AA436FF6BC}"/>
              </a:ext>
            </a:extLst>
          </p:cNvPr>
          <p:cNvSpPr/>
          <p:nvPr userDrawn="1"/>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0AE1861-4DB9-4B8C-A209-C4D9EA1FF4EB}"/>
              </a:ext>
            </a:extLst>
          </p:cNvPr>
          <p:cNvSpPr txBox="1"/>
          <p:nvPr userDrawn="1"/>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290089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B968-BDAC-4C50-A56C-DAB30647EF1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DCEE41F-AD3A-4D24-8D69-98A4FC5ED014}"/>
              </a:ext>
            </a:extLst>
          </p:cNvPr>
          <p:cNvSpPr>
            <a:spLocks noGrp="1"/>
          </p:cNvSpPr>
          <p:nvPr>
            <p:ph idx="1"/>
          </p:nvPr>
        </p:nvSpPr>
        <p:spPr>
          <a:xfrm>
            <a:off x="531845" y="1250302"/>
            <a:ext cx="11128310" cy="5169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Single Corner Snipped 6">
            <a:extLst>
              <a:ext uri="{FF2B5EF4-FFF2-40B4-BE49-F238E27FC236}">
                <a16:creationId xmlns:a16="http://schemas.microsoft.com/office/drawing/2014/main" id="{D0366208-940E-4714-AFC9-43AAC64679D4}"/>
              </a:ext>
            </a:extLst>
          </p:cNvPr>
          <p:cNvSpPr/>
          <p:nvPr userDrawn="1"/>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Single Corner Snipped 7">
            <a:extLst>
              <a:ext uri="{FF2B5EF4-FFF2-40B4-BE49-F238E27FC236}">
                <a16:creationId xmlns:a16="http://schemas.microsoft.com/office/drawing/2014/main" id="{4F37A527-DAFC-4198-A902-53B61955BCFE}"/>
              </a:ext>
            </a:extLst>
          </p:cNvPr>
          <p:cNvSpPr/>
          <p:nvPr userDrawn="1"/>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6BF4DB3-4AD5-4867-A0C8-3EC2B1E0D99A}"/>
              </a:ext>
            </a:extLst>
          </p:cNvPr>
          <p:cNvSpPr txBox="1"/>
          <p:nvPr userDrawn="1"/>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390456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B968-BDAC-4C50-A56C-DAB30647E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EE41F-AD3A-4D24-8D69-98A4FC5ED014}"/>
              </a:ext>
            </a:extLst>
          </p:cNvPr>
          <p:cNvSpPr>
            <a:spLocks noGrp="1"/>
          </p:cNvSpPr>
          <p:nvPr>
            <p:ph idx="1"/>
          </p:nvPr>
        </p:nvSpPr>
        <p:spPr>
          <a:xfrm>
            <a:off x="531845" y="1250302"/>
            <a:ext cx="11128310" cy="5169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869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5552-3E9B-4044-99C2-5E2E7FAC2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69543-912D-43E0-9827-32D7B533D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0066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5552-3E9B-4044-99C2-5E2E7FAC2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69543-912D-43E0-9827-32D7B533DD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Single Corner Snipped 5">
            <a:extLst>
              <a:ext uri="{FF2B5EF4-FFF2-40B4-BE49-F238E27FC236}">
                <a16:creationId xmlns:a16="http://schemas.microsoft.com/office/drawing/2014/main" id="{5F912A5C-712F-4646-A7FF-21B23CE26170}"/>
              </a:ext>
            </a:extLst>
          </p:cNvPr>
          <p:cNvSpPr/>
          <p:nvPr userDrawn="1"/>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Single Corner Snipped 3">
            <a:extLst>
              <a:ext uri="{FF2B5EF4-FFF2-40B4-BE49-F238E27FC236}">
                <a16:creationId xmlns:a16="http://schemas.microsoft.com/office/drawing/2014/main" id="{8B2CD7E9-F5FB-47A6-AED4-814FC00AF93C}"/>
              </a:ext>
            </a:extLst>
          </p:cNvPr>
          <p:cNvSpPr/>
          <p:nvPr userDrawn="1"/>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A89005B-FC4D-4A62-9E52-C05BCEB2C883}"/>
              </a:ext>
            </a:extLst>
          </p:cNvPr>
          <p:cNvSpPr txBox="1"/>
          <p:nvPr userDrawn="1"/>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349445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89DB-7F66-4110-84EE-726FCBF6B7E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22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89DB-7F66-4110-84EE-726FCBF6B7EB}"/>
              </a:ext>
            </a:extLst>
          </p:cNvPr>
          <p:cNvSpPr>
            <a:spLocks noGrp="1"/>
          </p:cNvSpPr>
          <p:nvPr>
            <p:ph type="title"/>
          </p:nvPr>
        </p:nvSpPr>
        <p:spPr/>
        <p:txBody>
          <a:bodyPr/>
          <a:lstStyle/>
          <a:p>
            <a:r>
              <a:rPr lang="en-US"/>
              <a:t>Click to edit Master title style</a:t>
            </a:r>
          </a:p>
        </p:txBody>
      </p:sp>
      <p:sp>
        <p:nvSpPr>
          <p:cNvPr id="3" name="Rectangle: Single Corner Snipped 2">
            <a:extLst>
              <a:ext uri="{FF2B5EF4-FFF2-40B4-BE49-F238E27FC236}">
                <a16:creationId xmlns:a16="http://schemas.microsoft.com/office/drawing/2014/main" id="{5E02BFC0-D55E-450D-A753-6306E64C8C31}"/>
              </a:ext>
            </a:extLst>
          </p:cNvPr>
          <p:cNvSpPr/>
          <p:nvPr userDrawn="1"/>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Single Corner Snipped 3">
            <a:extLst>
              <a:ext uri="{FF2B5EF4-FFF2-40B4-BE49-F238E27FC236}">
                <a16:creationId xmlns:a16="http://schemas.microsoft.com/office/drawing/2014/main" id="{A01FFB9D-7569-47C0-A49C-70B3A1A34F81}"/>
              </a:ext>
            </a:extLst>
          </p:cNvPr>
          <p:cNvSpPr/>
          <p:nvPr userDrawn="1"/>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62A6B8B-8A75-4790-934B-F39597D83673}"/>
              </a:ext>
            </a:extLst>
          </p:cNvPr>
          <p:cNvSpPr txBox="1"/>
          <p:nvPr userDrawn="1"/>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119709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9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6AE25-8A6A-4250-A93B-24C738BFA3DE}"/>
              </a:ext>
            </a:extLst>
          </p:cNvPr>
          <p:cNvSpPr>
            <a:spLocks noGrp="1"/>
          </p:cNvSpPr>
          <p:nvPr>
            <p:ph type="title"/>
          </p:nvPr>
        </p:nvSpPr>
        <p:spPr>
          <a:xfrm>
            <a:off x="531845" y="225376"/>
            <a:ext cx="11128310" cy="9113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FB0EE6-3101-4275-BFCC-BDFF53DA52ED}"/>
              </a:ext>
            </a:extLst>
          </p:cNvPr>
          <p:cNvSpPr>
            <a:spLocks noGrp="1"/>
          </p:cNvSpPr>
          <p:nvPr>
            <p:ph type="body" idx="1"/>
          </p:nvPr>
        </p:nvSpPr>
        <p:spPr>
          <a:xfrm>
            <a:off x="531845" y="1250302"/>
            <a:ext cx="11128310" cy="52997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132390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9" r:id="rId4"/>
    <p:sldLayoutId id="2147483651" r:id="rId5"/>
    <p:sldLayoutId id="2147483656" r:id="rId6"/>
    <p:sldLayoutId id="2147483654" r:id="rId7"/>
    <p:sldLayoutId id="2147483657" r:id="rId8"/>
    <p:sldLayoutId id="2147483655" r:id="rId9"/>
    <p:sldLayoutId id="2147483658" r:id="rId10"/>
  </p:sldLayoutIdLst>
  <p:txStyles>
    <p:titleStyle>
      <a:lvl1pPr algn="l" defTabSz="914400" rtl="0" eaLnBrk="1" latinLnBrk="0" hangingPunct="1">
        <a:lnSpc>
          <a:spcPct val="90000"/>
        </a:lnSpc>
        <a:spcBef>
          <a:spcPct val="0"/>
        </a:spcBef>
        <a:buNone/>
        <a:defRPr sz="4400" b="1" kern="1200">
          <a:solidFill>
            <a:srgbClr val="209CD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hyperlink" Target="https://colab.research.google.com/drive/1jLlYFu9ii_wkeGwKI_xGy47dSsGjK85_?usp=sharing" TargetMode="External"/><Relationship Id="rId4" Type="http://schemas.openxmlformats.org/officeDocument/2006/relationships/hyperlink" Target="https://colab.research.google.com/drive/1CDXSj22GSmDL81jP888LrVI4xO0Okrg1?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6"/>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2DF8D6-D833-4CB9-B607-329AE7C2B926}"/>
              </a:ext>
            </a:extLst>
          </p:cNvPr>
          <p:cNvSpPr/>
          <p:nvPr/>
        </p:nvSpPr>
        <p:spPr>
          <a:xfrm>
            <a:off x="0" y="3429000"/>
            <a:ext cx="12192000" cy="3429000"/>
          </a:xfrm>
          <a:prstGeom prst="rect">
            <a:avLst/>
          </a:prstGeom>
          <a:gradFill flip="none" rotWithShape="1">
            <a:gsLst>
              <a:gs pos="0">
                <a:schemeClr val="accent1">
                  <a:lumMod val="75000"/>
                  <a:alpha val="60000"/>
                </a:schemeClr>
              </a:gs>
              <a:gs pos="100000">
                <a:srgbClr val="00B0F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9A7895E-6AFE-4C48-A6F9-297A8A79525E}"/>
              </a:ext>
            </a:extLst>
          </p:cNvPr>
          <p:cNvSpPr>
            <a:spLocks noGrp="1"/>
          </p:cNvSpPr>
          <p:nvPr>
            <p:ph type="title"/>
          </p:nvPr>
        </p:nvSpPr>
        <p:spPr/>
        <p:txBody>
          <a:bodyPr/>
          <a:lstStyle/>
          <a:p>
            <a:r>
              <a:rPr lang="tr-TR" dirty="0">
                <a:solidFill>
                  <a:schemeClr val="bg1"/>
                </a:solidFill>
                <a:latin typeface="Verdana" panose="020B0604030504040204" pitchFamily="34" charset="0"/>
                <a:ea typeface="Verdana" panose="020B0604030504040204" pitchFamily="34" charset="0"/>
              </a:rPr>
              <a:t>TEAM 38 </a:t>
            </a:r>
            <a:br>
              <a:rPr lang="tr-TR" dirty="0">
                <a:solidFill>
                  <a:schemeClr val="bg1"/>
                </a:solidFill>
                <a:latin typeface="Verdana" panose="020B0604030504040204" pitchFamily="34" charset="0"/>
                <a:ea typeface="Verdana" panose="020B0604030504040204" pitchFamily="34" charset="0"/>
              </a:rPr>
            </a:br>
            <a:r>
              <a:rPr lang="tr-TR" dirty="0">
                <a:solidFill>
                  <a:schemeClr val="bg1"/>
                </a:solidFill>
                <a:latin typeface="Verdana" panose="020B0604030504040204" pitchFamily="34" charset="0"/>
                <a:ea typeface="Verdana" panose="020B0604030504040204" pitchFamily="34" charset="0"/>
              </a:rPr>
              <a:t>&lt;Data Vaders&gt;</a:t>
            </a:r>
            <a:endParaRPr lang="en-US" dirty="0">
              <a:solidFill>
                <a:schemeClr val="bg1"/>
              </a:solidFill>
              <a:latin typeface="Verdana" panose="020B0604030504040204" pitchFamily="34" charset="0"/>
              <a:ea typeface="Verdana" panose="020B0604030504040204" pitchFamily="34" charset="0"/>
            </a:endParaRPr>
          </a:p>
        </p:txBody>
      </p:sp>
      <p:sp>
        <p:nvSpPr>
          <p:cNvPr id="5" name="Text Placeholder 4">
            <a:extLst>
              <a:ext uri="{FF2B5EF4-FFF2-40B4-BE49-F238E27FC236}">
                <a16:creationId xmlns:a16="http://schemas.microsoft.com/office/drawing/2014/main" id="{E559CF9F-AA5E-44CF-AED7-10411700A0A8}"/>
              </a:ext>
            </a:extLst>
          </p:cNvPr>
          <p:cNvSpPr>
            <a:spLocks noGrp="1"/>
          </p:cNvSpPr>
          <p:nvPr>
            <p:ph type="body" idx="1"/>
          </p:nvPr>
        </p:nvSpPr>
        <p:spPr/>
        <p:txBody>
          <a:bodyPr>
            <a:normAutofit fontScale="92500" lnSpcReduction="20000"/>
          </a:bodyPr>
          <a:lstStyle/>
          <a:p>
            <a:r>
              <a:rPr lang="tr-TR" dirty="0">
                <a:solidFill>
                  <a:srgbClr val="FFC000"/>
                </a:solidFill>
              </a:rPr>
              <a:t>Group Members:</a:t>
            </a:r>
          </a:p>
          <a:p>
            <a:r>
              <a:rPr lang="tr-TR" dirty="0">
                <a:solidFill>
                  <a:schemeClr val="bg1">
                    <a:lumMod val="85000"/>
                  </a:schemeClr>
                </a:solidFill>
              </a:rPr>
              <a:t>Aleyna Kütük </a:t>
            </a:r>
            <a:r>
              <a:rPr lang="tr-TR" b="1" dirty="0">
                <a:solidFill>
                  <a:schemeClr val="bg1">
                    <a:lumMod val="85000"/>
                  </a:schemeClr>
                </a:solidFill>
              </a:rPr>
              <a:t>23991</a:t>
            </a:r>
          </a:p>
          <a:p>
            <a:r>
              <a:rPr lang="tr-TR" dirty="0">
                <a:solidFill>
                  <a:schemeClr val="bg1">
                    <a:lumMod val="85000"/>
                  </a:schemeClr>
                </a:solidFill>
              </a:rPr>
              <a:t>Yaren Su Saatçı </a:t>
            </a:r>
            <a:r>
              <a:rPr lang="tr-TR" b="1" dirty="0">
                <a:solidFill>
                  <a:schemeClr val="bg1">
                    <a:lumMod val="85000"/>
                  </a:schemeClr>
                </a:solidFill>
              </a:rPr>
              <a:t>23838</a:t>
            </a:r>
          </a:p>
          <a:p>
            <a:r>
              <a:rPr lang="tr-TR" dirty="0">
                <a:solidFill>
                  <a:schemeClr val="bg1">
                    <a:lumMod val="85000"/>
                  </a:schemeClr>
                </a:solidFill>
              </a:rPr>
              <a:t>Deniz Erden </a:t>
            </a:r>
            <a:r>
              <a:rPr lang="tr-TR" b="1" dirty="0">
                <a:solidFill>
                  <a:schemeClr val="bg1">
                    <a:lumMod val="85000"/>
                  </a:schemeClr>
                </a:solidFill>
              </a:rPr>
              <a:t>21152 </a:t>
            </a:r>
            <a:endParaRPr lang="en-US" b="1" dirty="0">
              <a:solidFill>
                <a:schemeClr val="bg1">
                  <a:lumMod val="85000"/>
                </a:schemeClr>
              </a:solidFill>
            </a:endParaRPr>
          </a:p>
        </p:txBody>
      </p:sp>
      <p:sp>
        <p:nvSpPr>
          <p:cNvPr id="7" name="Rectangle: Single Corner Snipped 6">
            <a:extLst>
              <a:ext uri="{FF2B5EF4-FFF2-40B4-BE49-F238E27FC236}">
                <a16:creationId xmlns:a16="http://schemas.microsoft.com/office/drawing/2014/main" id="{A32097D7-60E1-4A45-8D66-A01328FFB19F}"/>
              </a:ext>
            </a:extLst>
          </p:cNvPr>
          <p:cNvSpPr/>
          <p:nvPr/>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Single Corner Snipped 7">
            <a:extLst>
              <a:ext uri="{FF2B5EF4-FFF2-40B4-BE49-F238E27FC236}">
                <a16:creationId xmlns:a16="http://schemas.microsoft.com/office/drawing/2014/main" id="{09D7D25B-A572-4F47-90E8-EDE1000B6F36}"/>
              </a:ext>
            </a:extLst>
          </p:cNvPr>
          <p:cNvSpPr/>
          <p:nvPr/>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2DAC957-F8A0-4AC4-BBBD-6E8881BE5B90}"/>
              </a:ext>
            </a:extLst>
          </p:cNvPr>
          <p:cNvSpPr txBox="1"/>
          <p:nvPr/>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
        <p:nvSpPr>
          <p:cNvPr id="10" name="TextBox 9">
            <a:extLst>
              <a:ext uri="{FF2B5EF4-FFF2-40B4-BE49-F238E27FC236}">
                <a16:creationId xmlns:a16="http://schemas.microsoft.com/office/drawing/2014/main" id="{7E2D9454-6E1C-41D4-A5FF-D8AC39840DDB}"/>
              </a:ext>
            </a:extLst>
          </p:cNvPr>
          <p:cNvSpPr txBox="1"/>
          <p:nvPr/>
        </p:nvSpPr>
        <p:spPr>
          <a:xfrm>
            <a:off x="4187858" y="4589463"/>
            <a:ext cx="6094428" cy="1754326"/>
          </a:xfrm>
          <a:prstGeom prst="rect">
            <a:avLst/>
          </a:prstGeom>
          <a:noFill/>
        </p:spPr>
        <p:txBody>
          <a:bodyPr wrap="square">
            <a:spAutoFit/>
          </a:bodyPr>
          <a:lstStyle/>
          <a:p>
            <a:r>
              <a:rPr lang="en-US" b="1" dirty="0">
                <a:solidFill>
                  <a:schemeClr val="bg1"/>
                </a:solidFill>
                <a:effectLst>
                  <a:outerShdw blurRad="38100" dist="38100" dir="2700000" algn="tl">
                    <a:srgbClr val="000000">
                      <a:alpha val="43137"/>
                    </a:srgbClr>
                  </a:outerShdw>
                </a:effectLst>
              </a:rPr>
              <a:t>Modeling: </a:t>
            </a:r>
            <a:r>
              <a:rPr lang="en-US" dirty="0">
                <a:hlinkClick r:id="rId4"/>
              </a:rPr>
              <a:t>https://colab.research.google.com/drive/1CDXSj22GSmDL81jP888LrVI4xO0Okrg1?usp=sharing</a:t>
            </a:r>
            <a:r>
              <a:rPr lang="en-US" dirty="0"/>
              <a:t>  </a:t>
            </a:r>
          </a:p>
          <a:p>
            <a:r>
              <a:rPr lang="en-US" b="1" dirty="0">
                <a:solidFill>
                  <a:schemeClr val="bg1"/>
                </a:solidFill>
                <a:effectLst>
                  <a:outerShdw blurRad="38100" dist="38100" dir="2700000" algn="tl">
                    <a:srgbClr val="000000">
                      <a:alpha val="43137"/>
                    </a:srgbClr>
                  </a:outerShdw>
                </a:effectLst>
              </a:rPr>
              <a:t>Visualization:</a:t>
            </a:r>
          </a:p>
          <a:p>
            <a:r>
              <a:rPr lang="en-US" dirty="0">
                <a:hlinkClick r:id="rId5"/>
              </a:rPr>
              <a:t>https://colab.research.google.com/drive/1jLlYFu9ii_wkeGwKI_xGy47dSsGjK85_?usp=sharing</a:t>
            </a:r>
            <a:r>
              <a:rPr lang="en-US" b="1" dirty="0">
                <a:solidFill>
                  <a:schemeClr val="bg1"/>
                </a:solidFill>
                <a:effectLst>
                  <a:outerShdw blurRad="38100" dist="38100" dir="2700000" algn="tl">
                    <a:srgbClr val="000000">
                      <a:alpha val="43137"/>
                    </a:srgbClr>
                  </a:outerShdw>
                </a:effectLst>
              </a:rPr>
              <a:t> </a:t>
            </a:r>
            <a:endParaRPr lang="en-US" dirty="0"/>
          </a:p>
        </p:txBody>
      </p:sp>
    </p:spTree>
    <p:extLst>
      <p:ext uri="{BB962C8B-B14F-4D97-AF65-F5344CB8AC3E}">
        <p14:creationId xmlns:p14="http://schemas.microsoft.com/office/powerpoint/2010/main" val="410896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29D7B3C-1C34-4918-B9A0-D06E271E24A1}"/>
              </a:ext>
            </a:extLst>
          </p:cNvPr>
          <p:cNvGraphicFramePr>
            <a:graphicFrameLocks noGrp="1"/>
          </p:cNvGraphicFramePr>
          <p:nvPr>
            <p:extLst>
              <p:ext uri="{D42A27DB-BD31-4B8C-83A1-F6EECF244321}">
                <p14:modId xmlns:p14="http://schemas.microsoft.com/office/powerpoint/2010/main" val="1341577469"/>
              </p:ext>
            </p:extLst>
          </p:nvPr>
        </p:nvGraphicFramePr>
        <p:xfrm>
          <a:off x="2245958" y="615995"/>
          <a:ext cx="7207286" cy="5242560"/>
        </p:xfrm>
        <a:graphic>
          <a:graphicData uri="http://schemas.openxmlformats.org/drawingml/2006/table">
            <a:tbl>
              <a:tblPr firstRow="1" bandRow="1">
                <a:tableStyleId>{327F97BB-C833-4FB7-BDE5-3F7075034690}</a:tableStyleId>
              </a:tblPr>
              <a:tblGrid>
                <a:gridCol w="3603643">
                  <a:extLst>
                    <a:ext uri="{9D8B030D-6E8A-4147-A177-3AD203B41FA5}">
                      <a16:colId xmlns:a16="http://schemas.microsoft.com/office/drawing/2014/main" val="185229036"/>
                    </a:ext>
                  </a:extLst>
                </a:gridCol>
                <a:gridCol w="3603643">
                  <a:extLst>
                    <a:ext uri="{9D8B030D-6E8A-4147-A177-3AD203B41FA5}">
                      <a16:colId xmlns:a16="http://schemas.microsoft.com/office/drawing/2014/main" val="3899565439"/>
                    </a:ext>
                  </a:extLst>
                </a:gridCol>
              </a:tblGrid>
              <a:tr h="655320">
                <a:tc>
                  <a:txBody>
                    <a:bodyPr/>
                    <a:lstStyle/>
                    <a:p>
                      <a:r>
                        <a:rPr lang="en-US" sz="2400" dirty="0"/>
                        <a:t> ML Model</a:t>
                      </a:r>
                      <a:endParaRPr lang="tr-TR" sz="2400" dirty="0"/>
                    </a:p>
                  </a:txBody>
                  <a:tcPr anchor="ctr"/>
                </a:tc>
                <a:tc>
                  <a:txBody>
                    <a:bodyPr/>
                    <a:lstStyle/>
                    <a:p>
                      <a:r>
                        <a:rPr lang="en-US" sz="2400" dirty="0"/>
                        <a:t>RMSE Scores</a:t>
                      </a:r>
                      <a:endParaRPr lang="tr-TR" sz="2400" dirty="0"/>
                    </a:p>
                  </a:txBody>
                  <a:tcPr anchor="ctr"/>
                </a:tc>
                <a:extLst>
                  <a:ext uri="{0D108BD9-81ED-4DB2-BD59-A6C34878D82A}">
                    <a16:rowId xmlns:a16="http://schemas.microsoft.com/office/drawing/2014/main" val="2982460835"/>
                  </a:ext>
                </a:extLst>
              </a:tr>
              <a:tr h="655320">
                <a:tc>
                  <a:txBody>
                    <a:bodyPr/>
                    <a:lstStyle/>
                    <a:p>
                      <a:r>
                        <a:rPr lang="en-US" dirty="0">
                          <a:solidFill>
                            <a:schemeClr val="tx1"/>
                          </a:solidFill>
                        </a:rPr>
                        <a:t>Elastic Regression</a:t>
                      </a:r>
                      <a:endParaRPr lang="tr-TR" dirty="0">
                        <a:solidFill>
                          <a:schemeClr val="tx1"/>
                        </a:solidFill>
                      </a:endParaRPr>
                    </a:p>
                  </a:txBody>
                  <a:tcPr/>
                </a:tc>
                <a:tc>
                  <a:txBody>
                    <a:bodyPr/>
                    <a:lstStyle/>
                    <a:p>
                      <a:r>
                        <a:rPr lang="en-US" sz="1800" b="0" i="0" kern="1200" dirty="0">
                          <a:solidFill>
                            <a:schemeClr val="tx1"/>
                          </a:solidFill>
                          <a:effectLst/>
                          <a:latin typeface="+mn-lt"/>
                          <a:ea typeface="+mn-ea"/>
                          <a:cs typeface="+mn-cs"/>
                        </a:rPr>
                        <a:t>2.0068074933554785</a:t>
                      </a:r>
                      <a:endParaRPr lang="tr-TR" dirty="0">
                        <a:solidFill>
                          <a:schemeClr val="tx1"/>
                        </a:solidFill>
                      </a:endParaRPr>
                    </a:p>
                  </a:txBody>
                  <a:tcPr/>
                </a:tc>
                <a:extLst>
                  <a:ext uri="{0D108BD9-81ED-4DB2-BD59-A6C34878D82A}">
                    <a16:rowId xmlns:a16="http://schemas.microsoft.com/office/drawing/2014/main" val="2573564876"/>
                  </a:ext>
                </a:extLst>
              </a:tr>
              <a:tr h="655320">
                <a:tc>
                  <a:txBody>
                    <a:bodyPr/>
                    <a:lstStyle/>
                    <a:p>
                      <a:r>
                        <a:rPr lang="en-US" dirty="0">
                          <a:solidFill>
                            <a:schemeClr val="tx1"/>
                          </a:solidFill>
                        </a:rPr>
                        <a:t>Ensemble Method</a:t>
                      </a:r>
                      <a:endParaRPr lang="tr-TR" dirty="0">
                        <a:solidFill>
                          <a:schemeClr val="tx1"/>
                        </a:solidFill>
                      </a:endParaRPr>
                    </a:p>
                  </a:txBody>
                  <a:tcPr/>
                </a:tc>
                <a:tc>
                  <a:txBody>
                    <a:bodyPr/>
                    <a:lstStyle/>
                    <a:p>
                      <a:r>
                        <a:rPr lang="tr-TR" dirty="0">
                          <a:solidFill>
                            <a:schemeClr val="tx1"/>
                          </a:solidFill>
                        </a:rPr>
                        <a:t>1.9441428230294984</a:t>
                      </a:r>
                    </a:p>
                  </a:txBody>
                  <a:tcPr/>
                </a:tc>
                <a:extLst>
                  <a:ext uri="{0D108BD9-81ED-4DB2-BD59-A6C34878D82A}">
                    <a16:rowId xmlns:a16="http://schemas.microsoft.com/office/drawing/2014/main" val="1359512010"/>
                  </a:ext>
                </a:extLst>
              </a:tr>
              <a:tr h="655320">
                <a:tc>
                  <a:txBody>
                    <a:bodyPr/>
                    <a:lstStyle/>
                    <a:p>
                      <a:r>
                        <a:rPr lang="en-US" dirty="0">
                          <a:solidFill>
                            <a:schemeClr val="tx1"/>
                          </a:solidFill>
                        </a:rPr>
                        <a:t>Ridge Regression</a:t>
                      </a:r>
                      <a:endParaRPr lang="tr-TR" dirty="0">
                        <a:solidFill>
                          <a:schemeClr val="tx1"/>
                        </a:solidFill>
                      </a:endParaRPr>
                    </a:p>
                  </a:txBody>
                  <a:tcPr/>
                </a:tc>
                <a:tc>
                  <a:txBody>
                    <a:bodyPr/>
                    <a:lstStyle/>
                    <a:p>
                      <a:r>
                        <a:rPr lang="en-US" sz="1800" b="0" kern="1200" dirty="0">
                          <a:solidFill>
                            <a:schemeClr val="dk1"/>
                          </a:solidFill>
                          <a:effectLst/>
                        </a:rPr>
                        <a:t>2.0089516287446956</a:t>
                      </a:r>
                      <a:endParaRPr lang="tr-TR" dirty="0"/>
                    </a:p>
                  </a:txBody>
                  <a:tcPr/>
                </a:tc>
                <a:extLst>
                  <a:ext uri="{0D108BD9-81ED-4DB2-BD59-A6C34878D82A}">
                    <a16:rowId xmlns:a16="http://schemas.microsoft.com/office/drawing/2014/main" val="1409152185"/>
                  </a:ext>
                </a:extLst>
              </a:tr>
              <a:tr h="655320">
                <a:tc>
                  <a:txBody>
                    <a:bodyPr/>
                    <a:lstStyle/>
                    <a:p>
                      <a:r>
                        <a:rPr lang="en-US" b="1" dirty="0" err="1">
                          <a:solidFill>
                            <a:schemeClr val="tx1"/>
                          </a:solidFill>
                          <a:highlight>
                            <a:srgbClr val="FFFF00"/>
                          </a:highlight>
                        </a:rPr>
                        <a:t>XGBoost</a:t>
                      </a:r>
                      <a:r>
                        <a:rPr lang="en-US" b="1" dirty="0">
                          <a:solidFill>
                            <a:schemeClr val="tx1"/>
                          </a:solidFill>
                          <a:highlight>
                            <a:srgbClr val="FFFF00"/>
                          </a:highlight>
                        </a:rPr>
                        <a:t> Regression</a:t>
                      </a:r>
                      <a:endParaRPr lang="tr-TR" b="1" dirty="0">
                        <a:solidFill>
                          <a:schemeClr val="tx1"/>
                        </a:solidFill>
                        <a:highlight>
                          <a:srgbClr val="FFFF00"/>
                        </a:highlight>
                      </a:endParaRPr>
                    </a:p>
                  </a:txBody>
                  <a:tcPr/>
                </a:tc>
                <a:tc>
                  <a:txBody>
                    <a:bodyPr/>
                    <a:lstStyle/>
                    <a:p>
                      <a:r>
                        <a:rPr lang="en-US" sz="1800" b="0" kern="1200" dirty="0">
                          <a:solidFill>
                            <a:schemeClr val="dk1"/>
                          </a:solidFill>
                          <a:effectLst/>
                          <a:highlight>
                            <a:srgbClr val="FFFF00"/>
                          </a:highlight>
                        </a:rPr>
                        <a:t>1.9899294923846569</a:t>
                      </a:r>
                      <a:endParaRPr lang="tr-TR" dirty="0">
                        <a:highlight>
                          <a:srgbClr val="FFFF00"/>
                        </a:highlight>
                      </a:endParaRPr>
                    </a:p>
                  </a:txBody>
                  <a:tcPr/>
                </a:tc>
                <a:extLst>
                  <a:ext uri="{0D108BD9-81ED-4DB2-BD59-A6C34878D82A}">
                    <a16:rowId xmlns:a16="http://schemas.microsoft.com/office/drawing/2014/main" val="4270151288"/>
                  </a:ext>
                </a:extLst>
              </a:tr>
              <a:tr h="655320">
                <a:tc>
                  <a:txBody>
                    <a:bodyPr/>
                    <a:lstStyle/>
                    <a:p>
                      <a:r>
                        <a:rPr lang="en-US" dirty="0">
                          <a:solidFill>
                            <a:schemeClr val="tx1"/>
                          </a:solidFill>
                        </a:rPr>
                        <a:t>Lasso Regression</a:t>
                      </a:r>
                      <a:endParaRPr lang="tr-TR" dirty="0">
                        <a:solidFill>
                          <a:schemeClr val="tx1"/>
                        </a:solidFill>
                      </a:endParaRPr>
                    </a:p>
                  </a:txBody>
                  <a:tcPr/>
                </a:tc>
                <a:tc>
                  <a:txBody>
                    <a:bodyPr/>
                    <a:lstStyle/>
                    <a:p>
                      <a:r>
                        <a:rPr lang="en-US" sz="1800" b="0" kern="1200" dirty="0">
                          <a:solidFill>
                            <a:schemeClr val="dk1"/>
                          </a:solidFill>
                          <a:effectLst/>
                        </a:rPr>
                        <a:t>2.00649373313273</a:t>
                      </a:r>
                      <a:endParaRPr lang="tr-TR" dirty="0"/>
                    </a:p>
                  </a:txBody>
                  <a:tcPr/>
                </a:tc>
                <a:extLst>
                  <a:ext uri="{0D108BD9-81ED-4DB2-BD59-A6C34878D82A}">
                    <a16:rowId xmlns:a16="http://schemas.microsoft.com/office/drawing/2014/main" val="1934139196"/>
                  </a:ext>
                </a:extLst>
              </a:tr>
              <a:tr h="655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Kernel Ridge Regression</a:t>
                      </a:r>
                      <a:endParaRPr lang="en-US" sz="1800" b="0" i="0" kern="1200" dirty="0">
                        <a:solidFill>
                          <a:schemeClr val="tx1"/>
                        </a:solidFill>
                        <a:effectLst/>
                        <a:latin typeface="+mn-lt"/>
                        <a:ea typeface="+mn-ea"/>
                        <a:cs typeface="+mn-cs"/>
                      </a:endParaRPr>
                    </a:p>
                  </a:txBody>
                  <a:tcPr/>
                </a:tc>
                <a:tc>
                  <a:txBody>
                    <a:bodyPr/>
                    <a:lstStyle/>
                    <a:p>
                      <a:r>
                        <a:rPr lang="en-US" sz="1800" b="0" kern="1200" dirty="0">
                          <a:solidFill>
                            <a:schemeClr val="dk1"/>
                          </a:solidFill>
                          <a:effectLst/>
                        </a:rPr>
                        <a:t>1.9700440716089802</a:t>
                      </a:r>
                    </a:p>
                  </a:txBody>
                  <a:tcPr/>
                </a:tc>
                <a:extLst>
                  <a:ext uri="{0D108BD9-81ED-4DB2-BD59-A6C34878D82A}">
                    <a16:rowId xmlns:a16="http://schemas.microsoft.com/office/drawing/2014/main" val="587490225"/>
                  </a:ext>
                </a:extLst>
              </a:tr>
              <a:tr h="655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Bayesian Ridge Regression</a:t>
                      </a:r>
                    </a:p>
                    <a:p>
                      <a:endParaRPr lang="tr-TR" dirty="0">
                        <a:solidFill>
                          <a:schemeClr val="tx1"/>
                        </a:solidFill>
                      </a:endParaRPr>
                    </a:p>
                  </a:txBody>
                  <a:tcPr/>
                </a:tc>
                <a:tc>
                  <a:txBody>
                    <a:bodyPr/>
                    <a:lstStyle/>
                    <a:p>
                      <a:r>
                        <a:rPr lang="tr-TR" dirty="0">
                          <a:solidFill>
                            <a:schemeClr val="tx1"/>
                          </a:solidFill>
                        </a:rPr>
                        <a:t>1.9747212712765039</a:t>
                      </a:r>
                    </a:p>
                  </a:txBody>
                  <a:tcPr/>
                </a:tc>
                <a:extLst>
                  <a:ext uri="{0D108BD9-81ED-4DB2-BD59-A6C34878D82A}">
                    <a16:rowId xmlns:a16="http://schemas.microsoft.com/office/drawing/2014/main" val="311342440"/>
                  </a:ext>
                </a:extLst>
              </a:tr>
            </a:tbl>
          </a:graphicData>
        </a:graphic>
      </p:graphicFrame>
    </p:spTree>
    <p:extLst>
      <p:ext uri="{BB962C8B-B14F-4D97-AF65-F5344CB8AC3E}">
        <p14:creationId xmlns:p14="http://schemas.microsoft.com/office/powerpoint/2010/main" val="84894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DA9232-0857-4A2D-89D4-557459F3AB48}"/>
              </a:ext>
            </a:extLst>
          </p:cNvPr>
          <p:cNvSpPr txBox="1"/>
          <p:nvPr/>
        </p:nvSpPr>
        <p:spPr>
          <a:xfrm>
            <a:off x="650449" y="3600569"/>
            <a:ext cx="7765330" cy="523220"/>
          </a:xfrm>
          <a:prstGeom prst="rect">
            <a:avLst/>
          </a:prstGeom>
          <a:noFill/>
        </p:spPr>
        <p:txBody>
          <a:bodyPr wrap="square">
            <a:spAutoFit/>
          </a:bodyPr>
          <a:lstStyle/>
          <a:p>
            <a:r>
              <a:rPr lang="en-US" sz="2800" b="1" dirty="0">
                <a:solidFill>
                  <a:srgbClr val="209CDC"/>
                </a:solidFill>
              </a:rPr>
              <a:t>Analysis of System Performance</a:t>
            </a:r>
          </a:p>
        </p:txBody>
      </p:sp>
      <p:sp>
        <p:nvSpPr>
          <p:cNvPr id="6" name="TextBox 5">
            <a:extLst>
              <a:ext uri="{FF2B5EF4-FFF2-40B4-BE49-F238E27FC236}">
                <a16:creationId xmlns:a16="http://schemas.microsoft.com/office/drawing/2014/main" id="{0FA3C072-40CA-4363-8B03-0C6D6EC89AF5}"/>
              </a:ext>
            </a:extLst>
          </p:cNvPr>
          <p:cNvSpPr txBox="1"/>
          <p:nvPr/>
        </p:nvSpPr>
        <p:spPr>
          <a:xfrm>
            <a:off x="650449" y="784283"/>
            <a:ext cx="10378912"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are fewer women than men in Data Science, but it is not surprising it is just informative.</a:t>
            </a:r>
          </a:p>
          <a:p>
            <a:pPr marL="285750" indent="-285750">
              <a:buFont typeface="Wingdings" panose="05000000000000000000" pitchFamily="2" charset="2"/>
              <a:buChar char="Ø"/>
            </a:pPr>
            <a:r>
              <a:rPr lang="en-US" dirty="0"/>
              <a:t>Age is normally distributed and mostly people between 20’s and 40’s have higher job satisfaction, but this is also expected because this range is working age.</a:t>
            </a:r>
          </a:p>
          <a:p>
            <a:pPr marL="285750" indent="-285750">
              <a:buFont typeface="Wingdings" panose="05000000000000000000" pitchFamily="2" charset="2"/>
              <a:buChar char="Ø"/>
            </a:pPr>
            <a:r>
              <a:rPr lang="en-US" dirty="0"/>
              <a:t>Most of the people wants to learn Deep Learning next year.</a:t>
            </a:r>
          </a:p>
          <a:p>
            <a:pPr marL="285750" indent="-285750">
              <a:buFont typeface="Wingdings" panose="05000000000000000000" pitchFamily="2" charset="2"/>
              <a:buChar char="Ø"/>
            </a:pPr>
            <a:r>
              <a:rPr lang="en-US" dirty="0"/>
              <a:t>People who are writing code more years have higher job satisfaction.</a:t>
            </a:r>
          </a:p>
          <a:p>
            <a:pPr marL="285750" indent="-285750">
              <a:buFont typeface="Wingdings" panose="05000000000000000000" pitchFamily="2" charset="2"/>
              <a:buChar char="Ø"/>
            </a:pPr>
            <a:r>
              <a:rPr lang="en-US" dirty="0"/>
              <a:t>Job Satisfaction is hard to decide by looking people previous degree so that Formal Education feature did not help much.</a:t>
            </a:r>
          </a:p>
          <a:p>
            <a:pPr marL="285750" indent="-285750">
              <a:buFont typeface="Wingdings" panose="05000000000000000000" pitchFamily="2" charset="2"/>
              <a:buChar char="Ø"/>
            </a:pPr>
            <a:r>
              <a:rPr lang="en-US" dirty="0"/>
              <a:t>Although Major Select can be thought as related feature, when we analyze visualizations it is concluded that it is not informative.</a:t>
            </a:r>
          </a:p>
        </p:txBody>
      </p:sp>
      <p:sp>
        <p:nvSpPr>
          <p:cNvPr id="7" name="TextBox 6">
            <a:extLst>
              <a:ext uri="{FF2B5EF4-FFF2-40B4-BE49-F238E27FC236}">
                <a16:creationId xmlns:a16="http://schemas.microsoft.com/office/drawing/2014/main" id="{D9502700-262D-4861-B76D-07D2DA9C4D31}"/>
              </a:ext>
            </a:extLst>
          </p:cNvPr>
          <p:cNvSpPr txBox="1"/>
          <p:nvPr/>
        </p:nvSpPr>
        <p:spPr>
          <a:xfrm>
            <a:off x="650449" y="261063"/>
            <a:ext cx="7765330" cy="523220"/>
          </a:xfrm>
          <a:prstGeom prst="rect">
            <a:avLst/>
          </a:prstGeom>
          <a:noFill/>
        </p:spPr>
        <p:txBody>
          <a:bodyPr wrap="square">
            <a:spAutoFit/>
          </a:bodyPr>
          <a:lstStyle/>
          <a:p>
            <a:r>
              <a:rPr lang="en-US" sz="2800" b="1" dirty="0">
                <a:solidFill>
                  <a:srgbClr val="209CDC"/>
                </a:solidFill>
              </a:rPr>
              <a:t>Analysis of Data</a:t>
            </a:r>
          </a:p>
        </p:txBody>
      </p:sp>
      <p:sp>
        <p:nvSpPr>
          <p:cNvPr id="8" name="TextBox 7">
            <a:extLst>
              <a:ext uri="{FF2B5EF4-FFF2-40B4-BE49-F238E27FC236}">
                <a16:creationId xmlns:a16="http://schemas.microsoft.com/office/drawing/2014/main" id="{CD1A3D26-C1A8-46C7-9B32-03DA9AB5E727}"/>
              </a:ext>
            </a:extLst>
          </p:cNvPr>
          <p:cNvSpPr txBox="1"/>
          <p:nvPr/>
        </p:nvSpPr>
        <p:spPr>
          <a:xfrm>
            <a:off x="650449" y="4123789"/>
            <a:ext cx="10265791" cy="1754326"/>
          </a:xfrm>
          <a:prstGeom prst="rect">
            <a:avLst/>
          </a:prstGeom>
          <a:noFill/>
        </p:spPr>
        <p:txBody>
          <a:bodyPr wrap="square" rtlCol="0">
            <a:spAutoFit/>
          </a:bodyPr>
          <a:lstStyle/>
          <a:p>
            <a:r>
              <a:rPr lang="en-US" dirty="0"/>
              <a:t>    We have tried several regression models and some of them give good results on training set. However, we observed that most of them have overfit issue. So, the most successful model is </a:t>
            </a:r>
            <a:r>
              <a:rPr lang="en-US" dirty="0" err="1"/>
              <a:t>XGBRegressor</a:t>
            </a:r>
            <a:r>
              <a:rPr lang="en-US" dirty="0"/>
              <a:t> used with </a:t>
            </a:r>
            <a:r>
              <a:rPr lang="en-US" dirty="0" err="1"/>
              <a:t>RandomizedSearchCV</a:t>
            </a:r>
            <a:r>
              <a:rPr lang="en-US" dirty="0"/>
              <a:t>. </a:t>
            </a:r>
            <a:r>
              <a:rPr lang="en-US" dirty="0" err="1"/>
              <a:t>RandomizedSearchCV</a:t>
            </a:r>
            <a:r>
              <a:rPr lang="en-US" dirty="0"/>
              <a:t> raised our score because it randomly selects combinations of hyperparameters and tests them to find the optimal hyperparameter values out of the randomly selected group. </a:t>
            </a:r>
            <a:r>
              <a:rPr lang="en-US" dirty="0" err="1"/>
              <a:t>RandomizedSearchCV</a:t>
            </a:r>
            <a:r>
              <a:rPr lang="en-US" dirty="0"/>
              <a:t> and </a:t>
            </a:r>
            <a:r>
              <a:rPr lang="en-US" dirty="0" err="1"/>
              <a:t>XGBRegressor</a:t>
            </a:r>
            <a:r>
              <a:rPr lang="en-US" dirty="0"/>
              <a:t> together solved our overfitting issue. We get better </a:t>
            </a:r>
            <a:r>
              <a:rPr lang="en-US" dirty="0" err="1"/>
              <a:t>rmse</a:t>
            </a:r>
            <a:r>
              <a:rPr lang="en-US" dirty="0"/>
              <a:t> score in test set which is </a:t>
            </a:r>
            <a:r>
              <a:rPr lang="en-US" b="0" i="0" dirty="0">
                <a:effectLst/>
                <a:latin typeface="Inter"/>
              </a:rPr>
              <a:t>1.96093, compared to our previous trials with other models. </a:t>
            </a:r>
            <a:endParaRPr lang="en-US" dirty="0"/>
          </a:p>
        </p:txBody>
      </p:sp>
    </p:spTree>
    <p:extLst>
      <p:ext uri="{BB962C8B-B14F-4D97-AF65-F5344CB8AC3E}">
        <p14:creationId xmlns:p14="http://schemas.microsoft.com/office/powerpoint/2010/main" val="285289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Blur radius="6"/>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2DF8D6-D833-4CB9-B607-329AE7C2B926}"/>
              </a:ext>
            </a:extLst>
          </p:cNvPr>
          <p:cNvSpPr/>
          <p:nvPr/>
        </p:nvSpPr>
        <p:spPr>
          <a:xfrm>
            <a:off x="0" y="3429000"/>
            <a:ext cx="12192000" cy="3429000"/>
          </a:xfrm>
          <a:prstGeom prst="rect">
            <a:avLst/>
          </a:prstGeom>
          <a:gradFill flip="none" rotWithShape="1">
            <a:gsLst>
              <a:gs pos="0">
                <a:schemeClr val="accent1">
                  <a:lumMod val="75000"/>
                  <a:alpha val="60000"/>
                </a:schemeClr>
              </a:gs>
              <a:gs pos="100000">
                <a:srgbClr val="00B0F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Snipped 6">
            <a:extLst>
              <a:ext uri="{FF2B5EF4-FFF2-40B4-BE49-F238E27FC236}">
                <a16:creationId xmlns:a16="http://schemas.microsoft.com/office/drawing/2014/main" id="{A32097D7-60E1-4A45-8D66-A01328FFB19F}"/>
              </a:ext>
            </a:extLst>
          </p:cNvPr>
          <p:cNvSpPr/>
          <p:nvPr/>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Single Corner Snipped 7">
            <a:extLst>
              <a:ext uri="{FF2B5EF4-FFF2-40B4-BE49-F238E27FC236}">
                <a16:creationId xmlns:a16="http://schemas.microsoft.com/office/drawing/2014/main" id="{09D7D25B-A572-4F47-90E8-EDE1000B6F36}"/>
              </a:ext>
            </a:extLst>
          </p:cNvPr>
          <p:cNvSpPr/>
          <p:nvPr/>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2DAC957-F8A0-4AC4-BBBD-6E8881BE5B90}"/>
              </a:ext>
            </a:extLst>
          </p:cNvPr>
          <p:cNvSpPr txBox="1"/>
          <p:nvPr/>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
        <p:nvSpPr>
          <p:cNvPr id="11" name="TextBox 10">
            <a:extLst>
              <a:ext uri="{FF2B5EF4-FFF2-40B4-BE49-F238E27FC236}">
                <a16:creationId xmlns:a16="http://schemas.microsoft.com/office/drawing/2014/main" id="{0A86D737-2BE3-456C-9860-18DD77D4CAC5}"/>
              </a:ext>
            </a:extLst>
          </p:cNvPr>
          <p:cNvSpPr txBox="1"/>
          <p:nvPr/>
        </p:nvSpPr>
        <p:spPr>
          <a:xfrm>
            <a:off x="584200" y="2921168"/>
            <a:ext cx="11023600" cy="1015663"/>
          </a:xfrm>
          <a:prstGeom prst="rect">
            <a:avLst/>
          </a:prstGeom>
          <a:noFill/>
        </p:spPr>
        <p:txBody>
          <a:bodyPr wrap="square">
            <a:spAutoFit/>
          </a:bodyPr>
          <a:lstStyle/>
          <a:p>
            <a:r>
              <a:rPr lang="en-US" sz="6000" b="1" dirty="0">
                <a:solidFill>
                  <a:schemeClr val="bg1"/>
                </a:solidFill>
              </a:rPr>
              <a:t>&lt;strong&gt;THANK</a:t>
            </a:r>
            <a:r>
              <a:rPr lang="tr-TR" sz="6000" b="1" dirty="0">
                <a:solidFill>
                  <a:schemeClr val="bg1"/>
                </a:solidFill>
              </a:rPr>
              <a:t> </a:t>
            </a:r>
            <a:r>
              <a:rPr lang="en-US" sz="6000" b="1" dirty="0">
                <a:solidFill>
                  <a:schemeClr val="bg1"/>
                </a:solidFill>
              </a:rPr>
              <a:t>YOU!&lt;/strong&gt;</a:t>
            </a:r>
          </a:p>
        </p:txBody>
      </p:sp>
    </p:spTree>
    <p:extLst>
      <p:ext uri="{BB962C8B-B14F-4D97-AF65-F5344CB8AC3E}">
        <p14:creationId xmlns:p14="http://schemas.microsoft.com/office/powerpoint/2010/main" val="373493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40374DC0-F6DB-436E-A552-A675E238A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49604"/>
            <a:ext cx="3517119" cy="3552646"/>
          </a:xfrm>
          <a:prstGeom prst="rect">
            <a:avLst/>
          </a:prstGeom>
        </p:spPr>
      </p:pic>
      <p:cxnSp>
        <p:nvCxnSpPr>
          <p:cNvPr id="36" name="Straight Connector 3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Chart, treemap chart&#10;&#10;Description automatically generated">
            <a:extLst>
              <a:ext uri="{FF2B5EF4-FFF2-40B4-BE49-F238E27FC236}">
                <a16:creationId xmlns:a16="http://schemas.microsoft.com/office/drawing/2014/main" id="{A8FFEE5D-E629-40A6-BACE-C25D718B0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018127"/>
            <a:ext cx="3537345" cy="2815599"/>
          </a:xfrm>
          <a:prstGeom prst="rect">
            <a:avLst/>
          </a:prstGeom>
        </p:spPr>
      </p:pic>
      <p:cxnSp>
        <p:nvCxnSpPr>
          <p:cNvPr id="38" name="Straight Connector 3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1" name="Picture 30" descr="Chart, box and whisker chart&#10;&#10;Description automatically generated">
            <a:extLst>
              <a:ext uri="{FF2B5EF4-FFF2-40B4-BE49-F238E27FC236}">
                <a16:creationId xmlns:a16="http://schemas.microsoft.com/office/drawing/2014/main" id="{F2E456ED-589C-432C-BBE6-7573A3C8E58B}"/>
              </a:ext>
            </a:extLst>
          </p:cNvPr>
          <p:cNvPicPr>
            <a:picLocks noChangeAspect="1"/>
          </p:cNvPicPr>
          <p:nvPr/>
        </p:nvPicPr>
        <p:blipFill rotWithShape="1">
          <a:blip r:embed="rId4">
            <a:extLst>
              <a:ext uri="{28A0092B-C50C-407E-A947-70E740481C1C}">
                <a14:useLocalDpi xmlns:a14="http://schemas.microsoft.com/office/drawing/2010/main" val="0"/>
              </a:ext>
            </a:extLst>
          </a:blip>
          <a:srcRect t="1176"/>
          <a:stretch/>
        </p:blipFill>
        <p:spPr>
          <a:xfrm>
            <a:off x="8162336" y="1955742"/>
            <a:ext cx="3517120" cy="2940372"/>
          </a:xfrm>
          <a:prstGeom prst="rect">
            <a:avLst/>
          </a:prstGeom>
        </p:spPr>
      </p:pic>
    </p:spTree>
    <p:extLst>
      <p:ext uri="{BB962C8B-B14F-4D97-AF65-F5344CB8AC3E}">
        <p14:creationId xmlns:p14="http://schemas.microsoft.com/office/powerpoint/2010/main" val="403079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1FA361C6-DF01-48A3-BD68-B851F5F81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948407"/>
            <a:ext cx="3292524" cy="2955039"/>
          </a:xfrm>
          <a:prstGeom prst="rect">
            <a:avLst/>
          </a:prstGeom>
        </p:spPr>
      </p:pic>
      <p:cxnSp>
        <p:nvCxnSpPr>
          <p:cNvPr id="97" name="Straight Connector 96">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C581A1"/>
            </a:solidFill>
          </a:ln>
        </p:spPr>
        <p:style>
          <a:lnRef idx="1">
            <a:schemeClr val="accent1"/>
          </a:lnRef>
          <a:fillRef idx="0">
            <a:schemeClr val="accent1"/>
          </a:fillRef>
          <a:effectRef idx="0">
            <a:schemeClr val="accent1"/>
          </a:effectRef>
          <a:fontRef idx="minor">
            <a:schemeClr val="tx1"/>
          </a:fontRef>
        </p:style>
      </p:cxnSp>
      <p:pic>
        <p:nvPicPr>
          <p:cNvPr id="87" name="Picture 86" descr="Chart, bar chart, histogram&#10;&#10;Description automatically generated">
            <a:extLst>
              <a:ext uri="{FF2B5EF4-FFF2-40B4-BE49-F238E27FC236}">
                <a16:creationId xmlns:a16="http://schemas.microsoft.com/office/drawing/2014/main" id="{F6F7E9A1-6F61-4B38-98C1-0FF1C9C27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676" y="1562822"/>
            <a:ext cx="6184580" cy="3726209"/>
          </a:xfrm>
          <a:prstGeom prst="rect">
            <a:avLst/>
          </a:prstGeom>
        </p:spPr>
      </p:pic>
    </p:spTree>
    <p:extLst>
      <p:ext uri="{BB962C8B-B14F-4D97-AF65-F5344CB8AC3E}">
        <p14:creationId xmlns:p14="http://schemas.microsoft.com/office/powerpoint/2010/main" val="227776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14609-1C03-4457-9DBC-A061450105FE}"/>
              </a:ext>
            </a:extLst>
          </p:cNvPr>
          <p:cNvPicPr>
            <a:picLocks noChangeAspect="1"/>
          </p:cNvPicPr>
          <p:nvPr/>
        </p:nvPicPr>
        <p:blipFill rotWithShape="1">
          <a:blip r:embed="rId2"/>
          <a:srcRect t="6951" b="74"/>
          <a:stretch/>
        </p:blipFill>
        <p:spPr>
          <a:xfrm>
            <a:off x="429741" y="131470"/>
            <a:ext cx="5054629" cy="2843223"/>
          </a:xfrm>
          <a:prstGeom prst="rect">
            <a:avLst/>
          </a:prstGeom>
        </p:spPr>
      </p:pic>
      <p:pic>
        <p:nvPicPr>
          <p:cNvPr id="4" name="Picture 3" descr="Chart&#10;&#10;Description automatically generated">
            <a:extLst>
              <a:ext uri="{FF2B5EF4-FFF2-40B4-BE49-F238E27FC236}">
                <a16:creationId xmlns:a16="http://schemas.microsoft.com/office/drawing/2014/main" id="{EA9199A1-35D0-4505-A2B7-15409A93E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892" y="1071382"/>
            <a:ext cx="5715437" cy="4715236"/>
          </a:xfrm>
          <a:prstGeom prst="rect">
            <a:avLst/>
          </a:prstGeom>
        </p:spPr>
      </p:pic>
      <p:pic>
        <p:nvPicPr>
          <p:cNvPr id="5" name="Picture 4" descr="Chart, timeline, bar chart&#10;&#10;Description automatically generated">
            <a:extLst>
              <a:ext uri="{FF2B5EF4-FFF2-40B4-BE49-F238E27FC236}">
                <a16:creationId xmlns:a16="http://schemas.microsoft.com/office/drawing/2014/main" id="{A6431954-8D70-4316-AE11-B9F8163D7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13" y="2974693"/>
            <a:ext cx="6099979" cy="3222907"/>
          </a:xfrm>
          <a:prstGeom prst="rect">
            <a:avLst/>
          </a:prstGeom>
        </p:spPr>
      </p:pic>
    </p:spTree>
    <p:extLst>
      <p:ext uri="{BB962C8B-B14F-4D97-AF65-F5344CB8AC3E}">
        <p14:creationId xmlns:p14="http://schemas.microsoft.com/office/powerpoint/2010/main" val="8905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Chart, histogram&#10;&#10;Description automatically generated">
            <a:extLst>
              <a:ext uri="{FF2B5EF4-FFF2-40B4-BE49-F238E27FC236}">
                <a16:creationId xmlns:a16="http://schemas.microsoft.com/office/drawing/2014/main" id="{74D04AD6-F352-4F0F-B43D-341D089E7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9" y="330875"/>
            <a:ext cx="5625798" cy="5329146"/>
          </a:xfrm>
          <a:prstGeom prst="rect">
            <a:avLst/>
          </a:prstGeom>
        </p:spPr>
      </p:pic>
      <p:pic>
        <p:nvPicPr>
          <p:cNvPr id="3" name="Picture 2" descr="Chart&#10;&#10;Description automatically generated">
            <a:extLst>
              <a:ext uri="{FF2B5EF4-FFF2-40B4-BE49-F238E27FC236}">
                <a16:creationId xmlns:a16="http://schemas.microsoft.com/office/drawing/2014/main" id="{A0368735-7B4B-4366-8F01-26175AB50127}"/>
              </a:ext>
            </a:extLst>
          </p:cNvPr>
          <p:cNvPicPr>
            <a:picLocks noChangeAspect="1"/>
          </p:cNvPicPr>
          <p:nvPr/>
        </p:nvPicPr>
        <p:blipFill rotWithShape="1">
          <a:blip r:embed="rId3">
            <a:extLst>
              <a:ext uri="{28A0092B-C50C-407E-A947-70E740481C1C}">
                <a14:useLocalDpi xmlns:a14="http://schemas.microsoft.com/office/drawing/2010/main" val="0"/>
              </a:ext>
            </a:extLst>
          </a:blip>
          <a:srcRect t="1091" r="10322"/>
          <a:stretch/>
        </p:blipFill>
        <p:spPr>
          <a:xfrm>
            <a:off x="5462058" y="474290"/>
            <a:ext cx="6613003" cy="5557287"/>
          </a:xfrm>
          <a:prstGeom prst="rect">
            <a:avLst/>
          </a:prstGeom>
        </p:spPr>
      </p:pic>
    </p:spTree>
    <p:extLst>
      <p:ext uri="{BB962C8B-B14F-4D97-AF65-F5344CB8AC3E}">
        <p14:creationId xmlns:p14="http://schemas.microsoft.com/office/powerpoint/2010/main" val="144279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8F8AD5C1-9754-49C8-893C-4CECC97CF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5" y="1469858"/>
            <a:ext cx="6363092" cy="3918283"/>
          </a:xfrm>
          <a:prstGeom prst="rect">
            <a:avLst/>
          </a:prstGeom>
        </p:spPr>
      </p:pic>
      <p:pic>
        <p:nvPicPr>
          <p:cNvPr id="6" name="Picture 5">
            <a:extLst>
              <a:ext uri="{FF2B5EF4-FFF2-40B4-BE49-F238E27FC236}">
                <a16:creationId xmlns:a16="http://schemas.microsoft.com/office/drawing/2014/main" id="{0C121B8E-ADA1-401D-87BC-B97BF89789F6}"/>
              </a:ext>
            </a:extLst>
          </p:cNvPr>
          <p:cNvPicPr>
            <a:picLocks noChangeAspect="1"/>
          </p:cNvPicPr>
          <p:nvPr/>
        </p:nvPicPr>
        <p:blipFill rotWithShape="1">
          <a:blip r:embed="rId3"/>
          <a:srcRect r="7020"/>
          <a:stretch/>
        </p:blipFill>
        <p:spPr>
          <a:xfrm>
            <a:off x="6561055" y="1767358"/>
            <a:ext cx="5319859" cy="3620783"/>
          </a:xfrm>
          <a:prstGeom prst="rect">
            <a:avLst/>
          </a:prstGeom>
        </p:spPr>
      </p:pic>
    </p:spTree>
    <p:extLst>
      <p:ext uri="{BB962C8B-B14F-4D97-AF65-F5344CB8AC3E}">
        <p14:creationId xmlns:p14="http://schemas.microsoft.com/office/powerpoint/2010/main" val="261735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84D2-BB1F-47C7-8116-84A7156CCB76}"/>
              </a:ext>
            </a:extLst>
          </p:cNvPr>
          <p:cNvSpPr>
            <a:spLocks noGrp="1"/>
          </p:cNvSpPr>
          <p:nvPr>
            <p:ph type="title"/>
          </p:nvPr>
        </p:nvSpPr>
        <p:spPr>
          <a:xfrm>
            <a:off x="745435" y="255587"/>
            <a:ext cx="10515600" cy="1325563"/>
          </a:xfrm>
        </p:spPr>
        <p:txBody>
          <a:bodyPr/>
          <a:lstStyle/>
          <a:p>
            <a:r>
              <a:rPr lang="en-US" dirty="0" err="1"/>
              <a:t>PreProcessing</a:t>
            </a:r>
            <a:r>
              <a:rPr lang="en-US" dirty="0"/>
              <a:t> Summary</a:t>
            </a:r>
            <a:endParaRPr lang="tr-TR" dirty="0"/>
          </a:p>
        </p:txBody>
      </p:sp>
      <p:sp>
        <p:nvSpPr>
          <p:cNvPr id="3" name="Content Placeholder 2">
            <a:extLst>
              <a:ext uri="{FF2B5EF4-FFF2-40B4-BE49-F238E27FC236}">
                <a16:creationId xmlns:a16="http://schemas.microsoft.com/office/drawing/2014/main" id="{011A9940-6FDE-44EB-BB9D-A4045DBBB305}"/>
              </a:ext>
            </a:extLst>
          </p:cNvPr>
          <p:cNvSpPr>
            <a:spLocks noGrp="1"/>
          </p:cNvSpPr>
          <p:nvPr>
            <p:ph idx="1"/>
          </p:nvPr>
        </p:nvSpPr>
        <p:spPr>
          <a:xfrm>
            <a:off x="838200" y="1520825"/>
            <a:ext cx="10515600" cy="4972050"/>
          </a:xfrm>
        </p:spPr>
        <p:txBody>
          <a:bodyPr>
            <a:normAutofit lnSpcReduction="10000"/>
          </a:bodyPr>
          <a:lstStyle/>
          <a:p>
            <a:pPr>
              <a:buFont typeface="Wingdings" panose="05000000000000000000" pitchFamily="2" charset="2"/>
              <a:buChar char="Ø"/>
            </a:pPr>
            <a:r>
              <a:rPr lang="en-US" sz="2000" dirty="0"/>
              <a:t>Some features has repeated values so we split </a:t>
            </a:r>
            <a:r>
              <a:rPr lang="en-US" sz="2000" b="0" dirty="0">
                <a:effectLst/>
              </a:rPr>
              <a:t>those by “,” and then obtain new features which prevents unnecessary feature increase.</a:t>
            </a:r>
          </a:p>
          <a:p>
            <a:pPr marL="0" indent="0">
              <a:buNone/>
            </a:pPr>
            <a:r>
              <a:rPr lang="en-US" sz="1800" dirty="0"/>
              <a:t>     -</a:t>
            </a:r>
            <a:r>
              <a:rPr lang="en-US" sz="2000" b="0" dirty="0">
                <a:effectLst/>
              </a:rPr>
              <a:t> </a:t>
            </a:r>
            <a:r>
              <a:rPr lang="tr-TR" sz="2000" b="0" dirty="0">
                <a:solidFill>
                  <a:srgbClr val="A31515"/>
                </a:solidFill>
                <a:effectLst/>
              </a:rPr>
              <a:t>'</a:t>
            </a:r>
            <a:r>
              <a:rPr lang="tr-TR" sz="2000" b="0" dirty="0" err="1">
                <a:solidFill>
                  <a:srgbClr val="A31515"/>
                </a:solidFill>
                <a:effectLst/>
              </a:rPr>
              <a:t>CurrentEmployerType</a:t>
            </a:r>
            <a:r>
              <a:rPr lang="tr-TR" sz="2000" b="0" dirty="0">
                <a:solidFill>
                  <a:srgbClr val="A31515"/>
                </a:solidFill>
                <a:effectLst/>
              </a:rPr>
              <a:t>’</a:t>
            </a:r>
            <a:r>
              <a:rPr lang="en-US" sz="2000" dirty="0">
                <a:solidFill>
                  <a:srgbClr val="A31515"/>
                </a:solidFill>
              </a:rPr>
              <a:t> , </a:t>
            </a:r>
            <a:r>
              <a:rPr lang="tr-TR" sz="2000" b="0" dirty="0">
                <a:solidFill>
                  <a:srgbClr val="A31515"/>
                </a:solidFill>
                <a:effectLst/>
              </a:rPr>
              <a:t>'</a:t>
            </a:r>
            <a:r>
              <a:rPr lang="tr-TR" sz="2000" b="0" dirty="0" err="1">
                <a:solidFill>
                  <a:srgbClr val="A31515"/>
                </a:solidFill>
                <a:effectLst/>
              </a:rPr>
              <a:t>WorkAlgorithmsSelect</a:t>
            </a:r>
            <a:r>
              <a:rPr lang="tr-TR" sz="2000" b="0" dirty="0">
                <a:solidFill>
                  <a:srgbClr val="A31515"/>
                </a:solidFill>
                <a:effectLst/>
              </a:rPr>
              <a:t>’</a:t>
            </a:r>
            <a:endParaRPr lang="en-US" sz="2000" b="0" dirty="0">
              <a:solidFill>
                <a:srgbClr val="A31515"/>
              </a:solidFill>
              <a:effectLst/>
            </a:endParaRPr>
          </a:p>
          <a:p>
            <a:pPr>
              <a:buFont typeface="Wingdings" panose="05000000000000000000" pitchFamily="2" charset="2"/>
              <a:buChar char="Ø"/>
            </a:pPr>
            <a:r>
              <a:rPr lang="en-US" sz="2000" b="0" i="0" dirty="0">
                <a:solidFill>
                  <a:srgbClr val="232635"/>
                </a:solidFill>
                <a:effectLst/>
              </a:rPr>
              <a:t>Some features are segmented into </a:t>
            </a:r>
            <a:r>
              <a:rPr lang="en-US" sz="2000" dirty="0">
                <a:solidFill>
                  <a:srgbClr val="232635"/>
                </a:solidFill>
              </a:rPr>
              <a:t>several </a:t>
            </a:r>
            <a:r>
              <a:rPr lang="en-US" sz="2000" b="0" i="0" dirty="0">
                <a:solidFill>
                  <a:srgbClr val="232635"/>
                </a:solidFill>
                <a:effectLst/>
              </a:rPr>
              <a:t>ranges to increase </a:t>
            </a:r>
            <a:r>
              <a:rPr lang="en-US" sz="2000" dirty="0">
                <a:solidFill>
                  <a:srgbClr val="232635"/>
                </a:solidFill>
              </a:rPr>
              <a:t>usefulness:</a:t>
            </a:r>
          </a:p>
          <a:p>
            <a:pPr marL="0" indent="0">
              <a:buNone/>
            </a:pPr>
            <a:r>
              <a:rPr lang="en-US" sz="2000" b="0" dirty="0">
                <a:solidFill>
                  <a:srgbClr val="232635"/>
                </a:solidFill>
                <a:effectLst/>
              </a:rPr>
              <a:t>   </a:t>
            </a:r>
            <a:r>
              <a:rPr lang="en-US" sz="2000" dirty="0">
                <a:solidFill>
                  <a:srgbClr val="232635"/>
                </a:solidFill>
              </a:rPr>
              <a:t>  -</a:t>
            </a:r>
            <a:r>
              <a:rPr lang="en-US" sz="2000" dirty="0">
                <a:solidFill>
                  <a:srgbClr val="C00000"/>
                </a:solidFill>
              </a:rPr>
              <a:t> ‘Age’, ‘Country’</a:t>
            </a:r>
          </a:p>
          <a:p>
            <a:pPr marL="0" indent="0">
              <a:buNone/>
            </a:pPr>
            <a:r>
              <a:rPr lang="en-US" sz="1800" b="0" i="0" dirty="0">
                <a:solidFill>
                  <a:srgbClr val="212121"/>
                </a:solidFill>
                <a:effectLst/>
              </a:rPr>
              <a:t>  </a:t>
            </a:r>
            <a:r>
              <a:rPr lang="en-US" sz="1800" b="0" i="0" dirty="0" err="1">
                <a:solidFill>
                  <a:srgbClr val="212121"/>
                </a:solidFill>
                <a:effectLst/>
              </a:rPr>
              <a:t>e.g</a:t>
            </a:r>
            <a:r>
              <a:rPr lang="en-US" sz="1800" b="0" i="0" dirty="0">
                <a:solidFill>
                  <a:srgbClr val="212121"/>
                </a:solidFill>
                <a:effectLst/>
              </a:rPr>
              <a:t> </a:t>
            </a:r>
            <a:r>
              <a:rPr lang="tr-TR" sz="1800" b="0" i="0" dirty="0">
                <a:solidFill>
                  <a:srgbClr val="212121"/>
                </a:solidFill>
                <a:effectLst/>
              </a:rPr>
              <a:t>['</a:t>
            </a:r>
            <a:r>
              <a:rPr lang="tr-TR" sz="1800" b="0" i="0" dirty="0" err="1">
                <a:solidFill>
                  <a:srgbClr val="212121"/>
                </a:solidFill>
                <a:effectLst/>
              </a:rPr>
              <a:t>Asia</a:t>
            </a:r>
            <a:r>
              <a:rPr lang="tr-TR" sz="1800" b="0" i="0" dirty="0">
                <a:solidFill>
                  <a:srgbClr val="212121"/>
                </a:solidFill>
                <a:effectLst/>
              </a:rPr>
              <a:t>', 'North </a:t>
            </a:r>
            <a:r>
              <a:rPr lang="tr-TR" sz="1800" b="0" i="0" dirty="0" err="1">
                <a:solidFill>
                  <a:srgbClr val="212121"/>
                </a:solidFill>
                <a:effectLst/>
              </a:rPr>
              <a:t>America</a:t>
            </a:r>
            <a:r>
              <a:rPr lang="tr-TR" sz="1800" b="0" i="0" dirty="0">
                <a:solidFill>
                  <a:srgbClr val="212121"/>
                </a:solidFill>
                <a:effectLst/>
              </a:rPr>
              <a:t>', 'Europe', '</a:t>
            </a:r>
            <a:r>
              <a:rPr lang="tr-TR" sz="1800" b="0" i="0" dirty="0" err="1">
                <a:solidFill>
                  <a:srgbClr val="212121"/>
                </a:solidFill>
                <a:effectLst/>
              </a:rPr>
              <a:t>Other</a:t>
            </a:r>
            <a:r>
              <a:rPr lang="tr-TR" sz="1800" b="0" i="0" dirty="0">
                <a:solidFill>
                  <a:srgbClr val="212121"/>
                </a:solidFill>
                <a:effectLst/>
              </a:rPr>
              <a:t>', 'South </a:t>
            </a:r>
            <a:r>
              <a:rPr lang="tr-TR" sz="1800" b="0" i="0" dirty="0" err="1">
                <a:solidFill>
                  <a:srgbClr val="212121"/>
                </a:solidFill>
                <a:effectLst/>
              </a:rPr>
              <a:t>America</a:t>
            </a:r>
            <a:r>
              <a:rPr lang="tr-TR" sz="1800" b="0" i="0" dirty="0">
                <a:solidFill>
                  <a:srgbClr val="212121"/>
                </a:solidFill>
                <a:effectLst/>
              </a:rPr>
              <a:t>', '</a:t>
            </a:r>
            <a:r>
              <a:rPr lang="tr-TR" sz="1800" b="0" i="0" dirty="0" err="1">
                <a:solidFill>
                  <a:srgbClr val="212121"/>
                </a:solidFill>
                <a:effectLst/>
              </a:rPr>
              <a:t>Oceania</a:t>
            </a:r>
            <a:r>
              <a:rPr lang="tr-TR" sz="1800" b="0" i="0" dirty="0">
                <a:solidFill>
                  <a:srgbClr val="212121"/>
                </a:solidFill>
                <a:effectLst/>
              </a:rPr>
              <a:t>', '</a:t>
            </a:r>
            <a:r>
              <a:rPr lang="tr-TR" sz="1800" b="0" i="0" dirty="0" err="1">
                <a:solidFill>
                  <a:srgbClr val="212121"/>
                </a:solidFill>
                <a:effectLst/>
              </a:rPr>
              <a:t>Africa</a:t>
            </a:r>
            <a:r>
              <a:rPr lang="tr-TR" sz="1800" b="0" i="0" dirty="0">
                <a:solidFill>
                  <a:srgbClr val="212121"/>
                </a:solidFill>
                <a:effectLst/>
              </a:rPr>
              <a:t>’</a:t>
            </a:r>
            <a:r>
              <a:rPr lang="en-US" sz="1800" b="0" i="0" dirty="0">
                <a:solidFill>
                  <a:srgbClr val="212121"/>
                </a:solidFill>
                <a:effectLst/>
              </a:rPr>
              <a:t>] for Country,</a:t>
            </a:r>
          </a:p>
          <a:p>
            <a:pPr marL="0" indent="0">
              <a:buNone/>
            </a:pPr>
            <a:r>
              <a:rPr lang="en-US" sz="1800" dirty="0">
                <a:solidFill>
                  <a:srgbClr val="212121"/>
                </a:solidFill>
              </a:rPr>
              <a:t> </a:t>
            </a:r>
            <a:r>
              <a:rPr lang="en-US" sz="1800" dirty="0"/>
              <a:t>    </a:t>
            </a:r>
            <a:r>
              <a:rPr lang="tr-TR" sz="1800" b="0" dirty="0">
                <a:effectLst/>
              </a:rPr>
              <a:t>['18-29', '30-39', '40-49', '50-59', '60-69', '70+’]</a:t>
            </a:r>
            <a:r>
              <a:rPr lang="en-US" sz="1800" b="0" dirty="0">
                <a:effectLst/>
              </a:rPr>
              <a:t> f</a:t>
            </a:r>
            <a:r>
              <a:rPr lang="en-US" sz="1800" b="0" dirty="0">
                <a:solidFill>
                  <a:srgbClr val="000000"/>
                </a:solidFill>
                <a:effectLst/>
              </a:rPr>
              <a:t>or Age.</a:t>
            </a:r>
            <a:endParaRPr lang="en-US" sz="1800" dirty="0">
              <a:solidFill>
                <a:srgbClr val="C00000"/>
              </a:solidFill>
            </a:endParaRPr>
          </a:p>
          <a:p>
            <a:pPr>
              <a:buFont typeface="Wingdings" panose="05000000000000000000" pitchFamily="2" charset="2"/>
              <a:buChar char="Ø"/>
            </a:pPr>
            <a:r>
              <a:rPr lang="en-US" sz="2000" dirty="0" err="1"/>
              <a:t>NaN</a:t>
            </a:r>
            <a:r>
              <a:rPr lang="en-US" sz="2000" dirty="0"/>
              <a:t> values are filled by using </a:t>
            </a:r>
            <a:r>
              <a:rPr lang="tr-TR" sz="2000" b="0" dirty="0" err="1">
                <a:effectLst/>
              </a:rPr>
              <a:t>KNNImputer</a:t>
            </a:r>
            <a:r>
              <a:rPr lang="en-US" sz="2000" b="0" dirty="0">
                <a:effectLst/>
              </a:rPr>
              <a:t> with </a:t>
            </a:r>
            <a:r>
              <a:rPr lang="en-US" sz="2000" b="0" dirty="0" err="1">
                <a:effectLst/>
              </a:rPr>
              <a:t>n_neighbors</a:t>
            </a:r>
            <a:r>
              <a:rPr lang="en-US" sz="2000" b="0" dirty="0">
                <a:effectLst/>
              </a:rPr>
              <a:t>=3</a:t>
            </a:r>
            <a:r>
              <a:rPr lang="en-US" sz="2000" dirty="0"/>
              <a:t>, which increased our prediction results compared to the method of filling with the mode of the feature.</a:t>
            </a:r>
          </a:p>
          <a:p>
            <a:pPr>
              <a:buFont typeface="Wingdings" panose="05000000000000000000" pitchFamily="2" charset="2"/>
              <a:buChar char="Ø"/>
            </a:pPr>
            <a:r>
              <a:rPr lang="en-US" sz="2000" dirty="0"/>
              <a:t> Attributes are normalized to prevent distance measures from being dominated by one of the attributes. (</a:t>
            </a:r>
            <a:r>
              <a:rPr lang="en-US" sz="2000" dirty="0" err="1"/>
              <a:t>e.g</a:t>
            </a:r>
            <a:r>
              <a:rPr lang="en-US" sz="2000" dirty="0"/>
              <a:t> </a:t>
            </a:r>
            <a:r>
              <a:rPr lang="en-US" sz="2000" dirty="0" err="1"/>
              <a:t>StandardScaler</a:t>
            </a:r>
            <a:r>
              <a:rPr lang="en-US" sz="2000" dirty="0"/>
              <a:t>, </a:t>
            </a:r>
            <a:r>
              <a:rPr lang="en-US" sz="2000" dirty="0" err="1"/>
              <a:t>MinMaxScaler</a:t>
            </a:r>
            <a:r>
              <a:rPr lang="en-US" sz="2000" dirty="0"/>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 Since </a:t>
            </a:r>
            <a:r>
              <a:rPr kumimoji="0" lang="en-US" sz="1900" b="0" i="0" u="none" strike="noStrike" kern="1200" cap="none" spc="0" normalizeH="0" baseline="0" noProof="0" dirty="0" err="1">
                <a:ln>
                  <a:noFill/>
                </a:ln>
                <a:solidFill>
                  <a:prstClr val="black"/>
                </a:solidFill>
                <a:effectLst/>
                <a:uLnTx/>
                <a:uFillTx/>
                <a:latin typeface="Calibri" panose="020F0502020204030204"/>
                <a:ea typeface="+mn-ea"/>
                <a:cs typeface="+mn-cs"/>
              </a:rPr>
              <a:t>MLMethodNextYearSelect</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900" b="0" i="0" u="none" strike="noStrike" kern="1200" cap="none" spc="0" normalizeH="0" baseline="0" noProof="0" dirty="0" err="1">
                <a:ln>
                  <a:noFill/>
                </a:ln>
                <a:solidFill>
                  <a:prstClr val="black"/>
                </a:solidFill>
                <a:effectLst/>
                <a:uLnTx/>
                <a:uFillTx/>
                <a:latin typeface="Calibri" panose="020F0502020204030204"/>
                <a:ea typeface="+mn-ea"/>
                <a:cs typeface="+mn-cs"/>
              </a:rPr>
              <a:t>MLToolNextYearSelect</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9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WorkDataVisualizations</a:t>
            </a:r>
            <a:r>
              <a:rPr kumimoji="0" lang="en-US" sz="1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features have intensity for the first 4 answers, we classified the remaining answers as 'Other’.</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 We have mapped the features which has values can be ordered as ordinal features.</a:t>
            </a:r>
            <a:endParaRPr lang="en-US" sz="2000" dirty="0"/>
          </a:p>
          <a:p>
            <a:pPr>
              <a:buFont typeface="Wingdings" panose="05000000000000000000" pitchFamily="2" charset="2"/>
              <a:buChar char="Ø"/>
            </a:pPr>
            <a:endParaRPr lang="en-US" sz="1800" dirty="0"/>
          </a:p>
          <a:p>
            <a:pPr marL="0" indent="0">
              <a:buNone/>
            </a:pPr>
            <a:endParaRPr lang="tr-TR" sz="2000" b="0" dirty="0">
              <a:solidFill>
                <a:srgbClr val="000000"/>
              </a:solidFill>
              <a:effectLst/>
            </a:endParaRPr>
          </a:p>
        </p:txBody>
      </p:sp>
    </p:spTree>
    <p:extLst>
      <p:ext uri="{BB962C8B-B14F-4D97-AF65-F5344CB8AC3E}">
        <p14:creationId xmlns:p14="http://schemas.microsoft.com/office/powerpoint/2010/main" val="168151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4D66-F717-47DF-9491-802C6B25E43F}"/>
              </a:ext>
            </a:extLst>
          </p:cNvPr>
          <p:cNvSpPr>
            <a:spLocks noGrp="1"/>
          </p:cNvSpPr>
          <p:nvPr>
            <p:ph type="title"/>
          </p:nvPr>
        </p:nvSpPr>
        <p:spPr/>
        <p:txBody>
          <a:bodyPr/>
          <a:lstStyle/>
          <a:p>
            <a:r>
              <a:rPr lang="en-US" dirty="0"/>
              <a:t>Feature Selection Summary</a:t>
            </a:r>
            <a:endParaRPr lang="tr-TR" dirty="0"/>
          </a:p>
        </p:txBody>
      </p:sp>
      <p:sp>
        <p:nvSpPr>
          <p:cNvPr id="3" name="Content Placeholder 2">
            <a:extLst>
              <a:ext uri="{FF2B5EF4-FFF2-40B4-BE49-F238E27FC236}">
                <a16:creationId xmlns:a16="http://schemas.microsoft.com/office/drawing/2014/main" id="{425730EB-98DD-41F3-88BA-17F5DB1BC027}"/>
              </a:ext>
            </a:extLst>
          </p:cNvPr>
          <p:cNvSpPr>
            <a:spLocks noGrp="1"/>
          </p:cNvSpPr>
          <p:nvPr>
            <p:ph idx="1"/>
          </p:nvPr>
        </p:nvSpPr>
        <p:spPr/>
        <p:txBody>
          <a:bodyPr>
            <a:normAutofit fontScale="92500" lnSpcReduction="10000"/>
          </a:bodyPr>
          <a:lstStyle/>
          <a:p>
            <a:pPr>
              <a:lnSpc>
                <a:spcPct val="150000"/>
              </a:lnSpc>
              <a:buFont typeface="Wingdings" panose="05000000000000000000" pitchFamily="2" charset="2"/>
              <a:buChar char="Ø"/>
            </a:pPr>
            <a:r>
              <a:rPr lang="en-US" sz="2000" dirty="0"/>
              <a:t>Some features were obviously uncorrelated. (</a:t>
            </a:r>
            <a:r>
              <a:rPr lang="en-US" sz="2000" dirty="0" err="1"/>
              <a:t>e.g</a:t>
            </a:r>
            <a:r>
              <a:rPr lang="en-US" sz="2000" dirty="0"/>
              <a:t> ID, </a:t>
            </a:r>
            <a:r>
              <a:rPr lang="en-US" sz="2000" dirty="0" err="1"/>
              <a:t>CodeWriter</a:t>
            </a:r>
            <a:r>
              <a:rPr lang="en-US" sz="2000" dirty="0"/>
              <a:t>) </a:t>
            </a:r>
          </a:p>
          <a:p>
            <a:pPr marL="0" indent="0">
              <a:lnSpc>
                <a:spcPct val="150000"/>
              </a:lnSpc>
              <a:buNone/>
            </a:pPr>
            <a:r>
              <a:rPr lang="en-US" sz="2000" dirty="0"/>
              <a:t>   Note: </a:t>
            </a:r>
            <a:r>
              <a:rPr lang="en-US" sz="2000" dirty="0" err="1"/>
              <a:t>CodeWriter</a:t>
            </a:r>
            <a:r>
              <a:rPr lang="en-US" sz="2000" dirty="0"/>
              <a:t> has just one unique answer for the whole train set: ‘Yes’ </a:t>
            </a:r>
          </a:p>
          <a:p>
            <a:pPr>
              <a:lnSpc>
                <a:spcPct val="150000"/>
              </a:lnSpc>
              <a:buFont typeface="Wingdings" panose="05000000000000000000" pitchFamily="2" charset="2"/>
              <a:buChar char="Ø"/>
            </a:pPr>
            <a:r>
              <a:rPr lang="en-US" sz="2000" b="0" dirty="0">
                <a:effectLst/>
              </a:rPr>
              <a:t>Features are get eliminated according to their </a:t>
            </a:r>
            <a:r>
              <a:rPr lang="en-US" sz="2000" b="0" dirty="0" err="1">
                <a:effectLst/>
              </a:rPr>
              <a:t>pvalues</a:t>
            </a:r>
            <a:r>
              <a:rPr lang="en-US" sz="2000" b="0" dirty="0">
                <a:effectLst/>
              </a:rPr>
              <a:t> being greater than a certain threshold ( </a:t>
            </a:r>
            <a:r>
              <a:rPr lang="en-US" sz="2000" b="0" dirty="0" err="1">
                <a:effectLst/>
              </a:rPr>
              <a:t>pvalue</a:t>
            </a:r>
            <a:r>
              <a:rPr lang="en-US" sz="2000" b="0" dirty="0">
                <a:effectLst/>
              </a:rPr>
              <a:t> &gt; 0.05). (ANOVA </a:t>
            </a:r>
            <a:r>
              <a:rPr lang="en-US" sz="2000" b="0" dirty="0" err="1">
                <a:effectLst/>
              </a:rPr>
              <a:t>f_oneway</a:t>
            </a:r>
            <a:r>
              <a:rPr lang="en-US" sz="2000" b="0" dirty="0">
                <a:effectLst/>
              </a:rPr>
              <a:t>)</a:t>
            </a:r>
          </a:p>
          <a:p>
            <a:pPr>
              <a:lnSpc>
                <a:spcPct val="150000"/>
              </a:lnSpc>
              <a:buFont typeface="Wingdings" panose="05000000000000000000" pitchFamily="2" charset="2"/>
              <a:buChar char="Ø"/>
            </a:pPr>
            <a:r>
              <a:rPr lang="en-US" sz="2000" dirty="0"/>
              <a:t>Features which have high percentage </a:t>
            </a:r>
            <a:r>
              <a:rPr lang="en-US" sz="2000" dirty="0" err="1"/>
              <a:t>NaN</a:t>
            </a:r>
            <a:r>
              <a:rPr lang="en-US" sz="2000" dirty="0"/>
              <a:t> values, are eliminated (mostly higher than %60)</a:t>
            </a:r>
          </a:p>
          <a:p>
            <a:pPr marL="0" indent="0">
              <a:lnSpc>
                <a:spcPct val="150000"/>
              </a:lnSpc>
              <a:buNone/>
            </a:pPr>
            <a:r>
              <a:rPr lang="en-US" sz="2000" dirty="0"/>
              <a:t>  Note:</a:t>
            </a:r>
            <a:r>
              <a:rPr lang="en-US" sz="2000" b="0" dirty="0">
                <a:effectLst/>
              </a:rPr>
              <a:t> there was some useful features which contain </a:t>
            </a:r>
            <a:r>
              <a:rPr lang="en-US" sz="2000" b="0" dirty="0" err="1">
                <a:effectLst/>
              </a:rPr>
              <a:t>NaN</a:t>
            </a:r>
            <a:r>
              <a:rPr lang="en-US" sz="2000" b="0" dirty="0">
                <a:effectLst/>
              </a:rPr>
              <a:t> values higher than 60%, but we used those ones.</a:t>
            </a:r>
            <a:endParaRPr lang="en-US" sz="2000" dirty="0"/>
          </a:p>
          <a:p>
            <a:pPr>
              <a:lnSpc>
                <a:spcPct val="150000"/>
              </a:lnSpc>
              <a:buFont typeface="Wingdings" panose="05000000000000000000" pitchFamily="2" charset="2"/>
              <a:buChar char="Ø"/>
            </a:pPr>
            <a:r>
              <a:rPr lang="en-US" sz="2000" dirty="0"/>
              <a:t>Some visualizations are used to decide on whether the feature correlated with the target or not</a:t>
            </a:r>
          </a:p>
          <a:p>
            <a:pPr>
              <a:lnSpc>
                <a:spcPct val="150000"/>
              </a:lnSpc>
              <a:buFont typeface="Wingdings" panose="05000000000000000000" pitchFamily="2" charset="2"/>
              <a:buChar char="Ø"/>
            </a:pPr>
            <a:r>
              <a:rPr lang="it-IT" sz="2000" b="0" dirty="0">
                <a:solidFill>
                  <a:srgbClr val="000000"/>
                </a:solidFill>
                <a:effectLst/>
              </a:rPr>
              <a:t>We used SelectKBest(score_func=chi2, k=</a:t>
            </a:r>
            <a:r>
              <a:rPr lang="it-IT" sz="2000" b="0" dirty="0">
                <a:solidFill>
                  <a:srgbClr val="09885A"/>
                </a:solidFill>
                <a:effectLst/>
              </a:rPr>
              <a:t>10</a:t>
            </a:r>
            <a:r>
              <a:rPr lang="it-IT" sz="2000" b="0" dirty="0">
                <a:solidFill>
                  <a:srgbClr val="000000"/>
                </a:solidFill>
                <a:effectLst/>
              </a:rPr>
              <a:t>) to analyse which features have correlation with the target mostly.</a:t>
            </a:r>
          </a:p>
          <a:p>
            <a:pPr>
              <a:lnSpc>
                <a:spcPct val="150000"/>
              </a:lnSpc>
              <a:buFont typeface="Wingdings" panose="05000000000000000000" pitchFamily="2" charset="2"/>
              <a:buChar char="Ø"/>
            </a:pPr>
            <a:r>
              <a:rPr lang="it-IT" sz="2000" dirty="0">
                <a:solidFill>
                  <a:srgbClr val="000000"/>
                </a:solidFill>
              </a:rPr>
              <a:t> Also, we have gone through and discussed every feature to keep or not.</a:t>
            </a:r>
            <a:endParaRPr lang="it-IT" sz="2000" b="0" dirty="0">
              <a:solidFill>
                <a:srgbClr val="000000"/>
              </a:solidFill>
              <a:effectLst/>
            </a:endParaRPr>
          </a:p>
          <a:p>
            <a:pPr>
              <a:lnSpc>
                <a:spcPct val="150000"/>
              </a:lnSpc>
              <a:buFont typeface="Wingdings" panose="05000000000000000000" pitchFamily="2" charset="2"/>
              <a:buChar char="Ø"/>
            </a:pPr>
            <a:endParaRPr lang="en-US" sz="2000" dirty="0"/>
          </a:p>
          <a:p>
            <a:pPr>
              <a:lnSpc>
                <a:spcPct val="150000"/>
              </a:lnSpc>
              <a:buFont typeface="Wingdings" panose="05000000000000000000" pitchFamily="2" charset="2"/>
              <a:buChar char="Ø"/>
            </a:pPr>
            <a:endParaRPr lang="en-US" sz="2000" b="0" dirty="0">
              <a:effectLst/>
            </a:endParaRPr>
          </a:p>
          <a:p>
            <a:endParaRPr lang="tr-TR" sz="2000" dirty="0"/>
          </a:p>
        </p:txBody>
      </p:sp>
    </p:spTree>
    <p:extLst>
      <p:ext uri="{BB962C8B-B14F-4D97-AF65-F5344CB8AC3E}">
        <p14:creationId xmlns:p14="http://schemas.microsoft.com/office/powerpoint/2010/main" val="357025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939BC-10E3-415D-9334-4A7F9A1D034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The Most Useful Features for the target</a:t>
            </a:r>
            <a:endParaRPr lang="tr-TR"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0B435B9-B34F-42ED-9E6B-15F2B5BC5758}"/>
              </a:ext>
            </a:extLst>
          </p:cNvPr>
          <p:cNvSpPr>
            <a:spLocks noGrp="1"/>
          </p:cNvSpPr>
          <p:nvPr>
            <p:ph idx="1"/>
          </p:nvPr>
        </p:nvSpPr>
        <p:spPr>
          <a:xfrm>
            <a:off x="6297233" y="460151"/>
            <a:ext cx="4771607" cy="5837949"/>
          </a:xfrm>
        </p:spPr>
        <p:txBody>
          <a:bodyPr anchor="ctr">
            <a:normAutofit/>
          </a:bodyPr>
          <a:lstStyle/>
          <a:p>
            <a:pPr>
              <a:lnSpc>
                <a:spcPct val="150000"/>
              </a:lnSpc>
            </a:pPr>
            <a:r>
              <a:rPr lang="tr-TR" sz="1900" dirty="0" err="1"/>
              <a:t>Tenure</a:t>
            </a:r>
            <a:endParaRPr lang="en-US" sz="1900" dirty="0"/>
          </a:p>
          <a:p>
            <a:pPr>
              <a:lnSpc>
                <a:spcPct val="150000"/>
              </a:lnSpc>
            </a:pPr>
            <a:r>
              <a:rPr lang="tr-TR" sz="1900" dirty="0" err="1"/>
              <a:t>RemoteWork</a:t>
            </a:r>
            <a:endParaRPr lang="en-US" sz="1900" dirty="0"/>
          </a:p>
          <a:p>
            <a:pPr>
              <a:lnSpc>
                <a:spcPct val="150000"/>
              </a:lnSpc>
            </a:pPr>
            <a:r>
              <a:rPr lang="tr-TR" sz="1900" dirty="0" err="1"/>
              <a:t>WorkDataVisualizations</a:t>
            </a:r>
            <a:endParaRPr lang="en-US" sz="1900" dirty="0"/>
          </a:p>
          <a:p>
            <a:pPr>
              <a:lnSpc>
                <a:spcPct val="150000"/>
              </a:lnSpc>
            </a:pPr>
            <a:r>
              <a:rPr lang="en-US" sz="1900" dirty="0" err="1"/>
              <a:t>TitleFit</a:t>
            </a:r>
            <a:endParaRPr lang="en-US" sz="1900" dirty="0"/>
          </a:p>
          <a:p>
            <a:pPr>
              <a:lnSpc>
                <a:spcPct val="150000"/>
              </a:lnSpc>
            </a:pPr>
            <a:r>
              <a:rPr lang="en-US" sz="1900" dirty="0" err="1"/>
              <a:t>WorkProductionFrequency</a:t>
            </a:r>
            <a:endParaRPr lang="en-US" sz="1900" dirty="0"/>
          </a:p>
          <a:p>
            <a:pPr>
              <a:lnSpc>
                <a:spcPct val="150000"/>
              </a:lnSpc>
            </a:pPr>
            <a:r>
              <a:rPr lang="en-US" sz="1900" dirty="0" err="1"/>
              <a:t>WorkChallengeFrequencies</a:t>
            </a:r>
            <a:endParaRPr lang="en-US" sz="1900" dirty="0"/>
          </a:p>
          <a:p>
            <a:pPr>
              <a:lnSpc>
                <a:spcPct val="150000"/>
              </a:lnSpc>
            </a:pPr>
            <a:r>
              <a:rPr lang="en-US" sz="1900" dirty="0" err="1"/>
              <a:t>CurrentJobTitleSelect</a:t>
            </a:r>
            <a:endParaRPr lang="en-US" sz="19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11" name="Rectangle: Single Corner Snipped 10">
            <a:extLst>
              <a:ext uri="{FF2B5EF4-FFF2-40B4-BE49-F238E27FC236}">
                <a16:creationId xmlns:a16="http://schemas.microsoft.com/office/drawing/2014/main" id="{E3F9F02F-3C6E-4107-9A0A-7CB1F118F22D}"/>
              </a:ext>
            </a:extLst>
          </p:cNvPr>
          <p:cNvSpPr/>
          <p:nvPr/>
        </p:nvSpPr>
        <p:spPr>
          <a:xfrm>
            <a:off x="68423" y="6531428"/>
            <a:ext cx="1791478" cy="326571"/>
          </a:xfrm>
          <a:prstGeom prst="snip1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Single Corner Snipped 12">
            <a:extLst>
              <a:ext uri="{FF2B5EF4-FFF2-40B4-BE49-F238E27FC236}">
                <a16:creationId xmlns:a16="http://schemas.microsoft.com/office/drawing/2014/main" id="{4135382D-D8A3-4674-82EE-115F2CF1192F}"/>
              </a:ext>
            </a:extLst>
          </p:cNvPr>
          <p:cNvSpPr/>
          <p:nvPr/>
        </p:nvSpPr>
        <p:spPr>
          <a:xfrm>
            <a:off x="0" y="6531429"/>
            <a:ext cx="1791478" cy="326571"/>
          </a:xfrm>
          <a:prstGeom prst="snip1Rect">
            <a:avLst>
              <a:gd name="adj" fmla="val 50000"/>
            </a:avLst>
          </a:prstGeom>
          <a:gradFill flip="none" rotWithShape="1">
            <a:gsLst>
              <a:gs pos="0">
                <a:schemeClr val="accent1">
                  <a:lumMod val="75000"/>
                </a:schemeClr>
              </a:gs>
              <a:gs pos="100000">
                <a:srgbClr val="00B0F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5587390-4BED-4668-848C-13AD27129140}"/>
              </a:ext>
            </a:extLst>
          </p:cNvPr>
          <p:cNvSpPr txBox="1"/>
          <p:nvPr/>
        </p:nvSpPr>
        <p:spPr>
          <a:xfrm>
            <a:off x="68423" y="6550090"/>
            <a:ext cx="1791478" cy="276999"/>
          </a:xfrm>
          <a:prstGeom prst="rect">
            <a:avLst/>
          </a:prstGeom>
          <a:noFill/>
        </p:spPr>
        <p:txBody>
          <a:bodyPr wrap="square" rtlCol="0">
            <a:spAutoFit/>
          </a:bodyPr>
          <a:lstStyle/>
          <a:p>
            <a:r>
              <a:rPr lang="tr-TR" sz="1200" dirty="0">
                <a:solidFill>
                  <a:schemeClr val="bg1"/>
                </a:solidFill>
              </a:rPr>
              <a:t>TEAM 38 </a:t>
            </a:r>
            <a:r>
              <a:rPr lang="tr-TR" sz="1200" b="1" dirty="0">
                <a:solidFill>
                  <a:schemeClr val="bg1"/>
                </a:solidFill>
              </a:rPr>
              <a:t>Data Vaders</a:t>
            </a:r>
            <a:endParaRPr lang="en-US" sz="1200" b="1" dirty="0">
              <a:solidFill>
                <a:schemeClr val="bg1"/>
              </a:solidFill>
            </a:endParaRPr>
          </a:p>
        </p:txBody>
      </p:sp>
    </p:spTree>
    <p:extLst>
      <p:ext uri="{BB962C8B-B14F-4D97-AF65-F5344CB8AC3E}">
        <p14:creationId xmlns:p14="http://schemas.microsoft.com/office/powerpoint/2010/main" val="39971430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006B3"/>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691</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Inter</vt:lpstr>
      <vt:lpstr>Verdana</vt:lpstr>
      <vt:lpstr>Wingdings</vt:lpstr>
      <vt:lpstr>Office Theme</vt:lpstr>
      <vt:lpstr>TEAM 38  &lt;Data Vaders&gt;</vt:lpstr>
      <vt:lpstr>PowerPoint Presentation</vt:lpstr>
      <vt:lpstr>PowerPoint Presentation</vt:lpstr>
      <vt:lpstr>PowerPoint Presentation</vt:lpstr>
      <vt:lpstr>PowerPoint Presentation</vt:lpstr>
      <vt:lpstr>PowerPoint Presentation</vt:lpstr>
      <vt:lpstr>PreProcessing Summary</vt:lpstr>
      <vt:lpstr>Feature Selection Summary</vt:lpstr>
      <vt:lpstr>The Most Useful Features for the target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38  &lt;Data Vaders&gt;</dc:title>
  <dc:creator>Kadirhan Karahan</dc:creator>
  <cp:lastModifiedBy>Deniz Erden</cp:lastModifiedBy>
  <cp:revision>10</cp:revision>
  <dcterms:created xsi:type="dcterms:W3CDTF">2021-01-10T18:33:58Z</dcterms:created>
  <dcterms:modified xsi:type="dcterms:W3CDTF">2021-01-10T19:57:58Z</dcterms:modified>
</cp:coreProperties>
</file>