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5"/>
  </p:notesMasterIdLst>
  <p:sldIdLst>
    <p:sldId id="264" r:id="rId2"/>
    <p:sldId id="426" r:id="rId3"/>
    <p:sldId id="427" r:id="rId4"/>
    <p:sldId id="428" r:id="rId5"/>
    <p:sldId id="429" r:id="rId6"/>
    <p:sldId id="430" r:id="rId7"/>
    <p:sldId id="431" r:id="rId8"/>
    <p:sldId id="432" r:id="rId9"/>
    <p:sldId id="433" r:id="rId10"/>
    <p:sldId id="434" r:id="rId11"/>
    <p:sldId id="435" r:id="rId12"/>
    <p:sldId id="436" r:id="rId13"/>
    <p:sldId id="437" r:id="rId14"/>
    <p:sldId id="438" r:id="rId15"/>
    <p:sldId id="439" r:id="rId16"/>
    <p:sldId id="440" r:id="rId17"/>
    <p:sldId id="441" r:id="rId18"/>
    <p:sldId id="442" r:id="rId19"/>
    <p:sldId id="443" r:id="rId20"/>
    <p:sldId id="444" r:id="rId21"/>
    <p:sldId id="445" r:id="rId22"/>
    <p:sldId id="446" r:id="rId23"/>
    <p:sldId id="447" r:id="rId24"/>
    <p:sldId id="448" r:id="rId25"/>
    <p:sldId id="449" r:id="rId26"/>
    <p:sldId id="450" r:id="rId27"/>
    <p:sldId id="451" r:id="rId28"/>
    <p:sldId id="452" r:id="rId29"/>
    <p:sldId id="453" r:id="rId30"/>
    <p:sldId id="454" r:id="rId31"/>
    <p:sldId id="455" r:id="rId32"/>
    <p:sldId id="456" r:id="rId33"/>
    <p:sldId id="457" r:id="rId34"/>
    <p:sldId id="458" r:id="rId35"/>
    <p:sldId id="459" r:id="rId36"/>
    <p:sldId id="460" r:id="rId37"/>
    <p:sldId id="461" r:id="rId38"/>
    <p:sldId id="462" r:id="rId39"/>
    <p:sldId id="463" r:id="rId40"/>
    <p:sldId id="464" r:id="rId41"/>
    <p:sldId id="465" r:id="rId42"/>
    <p:sldId id="466" r:id="rId43"/>
    <p:sldId id="467" r:id="rId44"/>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5" autoAdjust="0"/>
    <p:restoredTop sz="94660"/>
  </p:normalViewPr>
  <p:slideViewPr>
    <p:cSldViewPr snapToGrid="0">
      <p:cViewPr varScale="1">
        <p:scale>
          <a:sx n="70" d="100"/>
          <a:sy n="70" d="100"/>
        </p:scale>
        <p:origin x="496" y="56"/>
      </p:cViewPr>
      <p:guideLst/>
    </p:cSldViewPr>
  </p:slideViewPr>
  <p:notesTextViewPr>
    <p:cViewPr>
      <p:scale>
        <a:sx n="3" d="2"/>
        <a:sy n="3" d="2"/>
      </p:scale>
      <p:origin x="0" y="0"/>
    </p:cViewPr>
  </p:notesTextViewPr>
  <p:notesViewPr>
    <p:cSldViewPr snapToGrid="0">
      <p:cViewPr varScale="1">
        <p:scale>
          <a:sx n="53" d="100"/>
          <a:sy n="53" d="100"/>
        </p:scale>
        <p:origin x="264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39D81-1D9E-4459-B5E8-7D73B0F572D6}" type="datetimeFigureOut">
              <a:rPr lang="tr-TR" smtClean="0"/>
              <a:t>19.10.2022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A86E1-32C4-436F-94E0-E8BB1A2545BA}" type="slidenum">
              <a:rPr lang="tr-TR" smtClean="0"/>
              <a:t>‹#›</a:t>
            </a:fld>
            <a:endParaRPr lang="tr-TR"/>
          </a:p>
        </p:txBody>
      </p:sp>
    </p:spTree>
    <p:extLst>
      <p:ext uri="{BB962C8B-B14F-4D97-AF65-F5344CB8AC3E}">
        <p14:creationId xmlns:p14="http://schemas.microsoft.com/office/powerpoint/2010/main" val="286839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sp>
        <p:nvSpPr>
          <p:cNvPr id="7" name="Dikdörtgen 6"/>
          <p:cNvSpPr/>
          <p:nvPr/>
        </p:nvSpPr>
        <p:spPr bwMode="blackWhite">
          <a:xfrm>
            <a:off x="317703" y="298642"/>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a:xfrm>
            <a:off x="2556196" y="3144818"/>
            <a:ext cx="6876288" cy="640080"/>
          </a:xfrm>
        </p:spPr>
        <p:txBody>
          <a:bodyPr rtlCol="0">
            <a:noAutofit/>
          </a:bodyPr>
          <a:lstStyle>
            <a:lvl1pPr>
              <a:defRPr sz="4000" b="1">
                <a:solidFill>
                  <a:schemeClr val="bg1"/>
                </a:solidFill>
              </a:defRPr>
            </a:lvl1pPr>
          </a:lstStyle>
          <a:p>
            <a:pPr rtl="0"/>
            <a:r>
              <a:rPr lang="tr-TR" noProof="0" dirty="0" smtClean="0"/>
              <a:t>Asıl başlık stili için tıklatın</a:t>
            </a:r>
            <a:endParaRPr lang="tr-TR" noProof="0" dirty="0"/>
          </a:p>
        </p:txBody>
      </p:sp>
    </p:spTree>
    <p:extLst>
      <p:ext uri="{BB962C8B-B14F-4D97-AF65-F5344CB8AC3E}">
        <p14:creationId xmlns:p14="http://schemas.microsoft.com/office/powerpoint/2010/main" val="89787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9" name="Dikdörtgen 8"/>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cxnSp>
        <p:nvCxnSpPr>
          <p:cNvPr id="12" name="Düz Bağlayıcı 11"/>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Başlık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tr-TR" noProof="0" smtClean="0"/>
              <a:t>Asıl başlık stili için tıklatın</a:t>
            </a:r>
            <a:endParaRPr lang="tr-TR" noProof="0" dirty="0"/>
          </a:p>
        </p:txBody>
      </p:sp>
      <p:sp>
        <p:nvSpPr>
          <p:cNvPr id="3" name="İçerik Yer Tutucus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smtClean="0"/>
              <a:t>Asıl metin stillerini düzenle</a:t>
            </a:r>
          </a:p>
          <a:p>
            <a:pPr marL="0" lvl="1" indent="0" rtl="0">
              <a:lnSpc>
                <a:spcPct val="150000"/>
              </a:lnSpc>
              <a:spcBef>
                <a:spcPts val="1000"/>
              </a:spcBef>
              <a:spcAft>
                <a:spcPts val="1200"/>
              </a:spcAft>
              <a:buNone/>
            </a:pPr>
            <a:r>
              <a:rPr lang="tr-TR" noProof="0" smtClean="0"/>
              <a:t>İkinci düzey</a:t>
            </a:r>
          </a:p>
          <a:p>
            <a:pPr marL="0" lvl="2" indent="0" rtl="0">
              <a:lnSpc>
                <a:spcPct val="150000"/>
              </a:lnSpc>
              <a:spcBef>
                <a:spcPts val="1000"/>
              </a:spcBef>
              <a:spcAft>
                <a:spcPts val="1200"/>
              </a:spcAft>
              <a:buNone/>
            </a:pPr>
            <a:r>
              <a:rPr lang="tr-TR" noProof="0" smtClean="0"/>
              <a:t>Üçüncü düzey</a:t>
            </a:r>
          </a:p>
          <a:p>
            <a:pPr marL="0" lvl="3" indent="0" rtl="0">
              <a:lnSpc>
                <a:spcPct val="150000"/>
              </a:lnSpc>
              <a:spcBef>
                <a:spcPts val="1000"/>
              </a:spcBef>
              <a:spcAft>
                <a:spcPts val="1200"/>
              </a:spcAft>
              <a:buNone/>
            </a:pPr>
            <a:r>
              <a:rPr lang="tr-TR" noProof="0" smtClean="0"/>
              <a:t>Dördüncü düzey</a:t>
            </a:r>
          </a:p>
          <a:p>
            <a:pPr marL="0" lvl="4" indent="0" rtl="0">
              <a:lnSpc>
                <a:spcPct val="150000"/>
              </a:lnSpc>
              <a:spcBef>
                <a:spcPts val="1000"/>
              </a:spcBef>
              <a:spcAft>
                <a:spcPts val="1200"/>
              </a:spcAft>
              <a:buNone/>
            </a:pPr>
            <a:r>
              <a:rPr lang="tr-TR" noProof="0" smtClean="0"/>
              <a:t>Beşinci düzey</a:t>
            </a:r>
            <a:endParaRPr lang="tr-TR" noProof="0" dirty="0"/>
          </a:p>
        </p:txBody>
      </p:sp>
      <p:sp>
        <p:nvSpPr>
          <p:cNvPr id="6"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66BDEA92-7745-4485-BB7E-6E6732D8FE31}" type="datetimeFigureOut">
              <a:rPr lang="tr-TR" smtClean="0"/>
              <a:t>19.10.2022</a:t>
            </a:fld>
            <a:endParaRPr lang="tr-TR"/>
          </a:p>
        </p:txBody>
      </p:sp>
      <p:sp>
        <p:nvSpPr>
          <p:cNvPr id="7"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tr-TR"/>
          </a:p>
        </p:txBody>
      </p:sp>
      <p:sp>
        <p:nvSpPr>
          <p:cNvPr id="8" name="Slayt Numarası Yer Tutucus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269FC931-98C6-4A9D-B5FF-621928D24688}" type="slidenum">
              <a:rPr lang="tr-TR" smtClean="0"/>
              <a:t>‹#›</a:t>
            </a:fld>
            <a:endParaRPr lang="tr-TR"/>
          </a:p>
        </p:txBody>
      </p:sp>
    </p:spTree>
    <p:extLst>
      <p:ext uri="{BB962C8B-B14F-4D97-AF65-F5344CB8AC3E}">
        <p14:creationId xmlns:p14="http://schemas.microsoft.com/office/powerpoint/2010/main" val="319511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ölüm Üst Bilgisi">
    <p:spTree>
      <p:nvGrpSpPr>
        <p:cNvPr id="1" name=""/>
        <p:cNvGrpSpPr/>
        <p:nvPr/>
      </p:nvGrpSpPr>
      <p:grpSpPr>
        <a:xfrm>
          <a:off x="0" y="0"/>
          <a:ext cx="0" cy="0"/>
          <a:chOff x="0" y="0"/>
          <a:chExt cx="0" cy="0"/>
        </a:xfrm>
      </p:grpSpPr>
      <p:sp>
        <p:nvSpPr>
          <p:cNvPr id="9" name="Dikdörtgen 8"/>
          <p:cNvSpPr/>
          <p:nvPr/>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10" name="Dikdörtgen 9"/>
          <p:cNvSpPr/>
          <p:nvPr/>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a:xfrm>
            <a:off x="521208" y="1536192"/>
            <a:ext cx="9464040" cy="640080"/>
          </a:xfrm>
        </p:spPr>
        <p:txBody>
          <a:bodyPr rtlCol="0">
            <a:normAutofit/>
          </a:bodyPr>
          <a:lstStyle>
            <a:lvl1pPr>
              <a:defRPr sz="3600">
                <a:solidFill>
                  <a:schemeClr val="bg1"/>
                </a:solidFill>
              </a:defRPr>
            </a:lvl1pPr>
          </a:lstStyle>
          <a:p>
            <a:pPr rtl="0"/>
            <a:r>
              <a:rPr lang="tr-TR" noProof="0" smtClean="0"/>
              <a:t>Asıl başlık stili için tıklatın</a:t>
            </a:r>
            <a:endParaRPr lang="tr-TR" noProof="0" dirty="0"/>
          </a:p>
        </p:txBody>
      </p:sp>
      <p:sp>
        <p:nvSpPr>
          <p:cNvPr id="7" name="İçerik Yer Tutucus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smtClean="0"/>
              <a:t>Asıl metin stillerini düzenle</a:t>
            </a:r>
          </a:p>
          <a:p>
            <a:pPr marL="0" lvl="1" indent="0" rtl="0">
              <a:lnSpc>
                <a:spcPct val="150000"/>
              </a:lnSpc>
              <a:spcBef>
                <a:spcPts val="1000"/>
              </a:spcBef>
              <a:spcAft>
                <a:spcPts val="1200"/>
              </a:spcAft>
              <a:buNone/>
            </a:pPr>
            <a:r>
              <a:rPr lang="tr-TR" noProof="0" smtClean="0"/>
              <a:t>İkinci düzey</a:t>
            </a:r>
          </a:p>
          <a:p>
            <a:pPr marL="0" lvl="2" indent="0" rtl="0">
              <a:lnSpc>
                <a:spcPct val="150000"/>
              </a:lnSpc>
              <a:spcBef>
                <a:spcPts val="1000"/>
              </a:spcBef>
              <a:spcAft>
                <a:spcPts val="1200"/>
              </a:spcAft>
              <a:buNone/>
            </a:pPr>
            <a:r>
              <a:rPr lang="tr-TR" noProof="0" smtClean="0"/>
              <a:t>Üçüncü düzey</a:t>
            </a:r>
          </a:p>
          <a:p>
            <a:pPr marL="0" lvl="3" indent="0" rtl="0">
              <a:lnSpc>
                <a:spcPct val="150000"/>
              </a:lnSpc>
              <a:spcBef>
                <a:spcPts val="1000"/>
              </a:spcBef>
              <a:spcAft>
                <a:spcPts val="1200"/>
              </a:spcAft>
              <a:buNone/>
            </a:pPr>
            <a:r>
              <a:rPr lang="tr-TR" noProof="0" smtClean="0"/>
              <a:t>Dördüncü düzey</a:t>
            </a:r>
          </a:p>
          <a:p>
            <a:pPr marL="0" lvl="4" indent="0" rtl="0">
              <a:lnSpc>
                <a:spcPct val="150000"/>
              </a:lnSpc>
              <a:spcBef>
                <a:spcPts val="1000"/>
              </a:spcBef>
              <a:spcAft>
                <a:spcPts val="1200"/>
              </a:spcAft>
              <a:buNone/>
            </a:pPr>
            <a:r>
              <a:rPr lang="tr-TR" noProof="0" smtClean="0"/>
              <a:t>Beşinci düzey</a:t>
            </a:r>
            <a:endParaRPr lang="tr-TR" noProof="0" dirty="0"/>
          </a:p>
        </p:txBody>
      </p:sp>
    </p:spTree>
    <p:extLst>
      <p:ext uri="{BB962C8B-B14F-4D97-AF65-F5344CB8AC3E}">
        <p14:creationId xmlns:p14="http://schemas.microsoft.com/office/powerpoint/2010/main" val="236240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66BDEA92-7745-4485-BB7E-6E6732D8FE31}" type="datetimeFigureOut">
              <a:rPr lang="tr-TR" smtClean="0"/>
              <a:t>19.10.2022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531812" y="4529540"/>
            <a:ext cx="779767" cy="365125"/>
          </a:xfrm>
        </p:spPr>
        <p:txBody>
          <a:bodyPr/>
          <a:lstStyle/>
          <a:p>
            <a:fld id="{269FC931-98C6-4A9D-B5FF-621928D24688}" type="slidenum">
              <a:rPr lang="tr-TR" smtClean="0"/>
              <a:t>‹#›</a:t>
            </a:fld>
            <a:endParaRPr lang="tr-TR"/>
          </a:p>
        </p:txBody>
      </p:sp>
    </p:spTree>
    <p:extLst>
      <p:ext uri="{BB962C8B-B14F-4D97-AF65-F5344CB8AC3E}">
        <p14:creationId xmlns:p14="http://schemas.microsoft.com/office/powerpoint/2010/main" val="9774041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sp>
        <p:nvSpPr>
          <p:cNvPr id="2" name="Başlık Yer Tutucusu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tr-TR" noProof="0" dirty="0"/>
              <a:t>Asıl metin stillerini düzenle</a:t>
            </a:r>
          </a:p>
          <a:p>
            <a:pPr marL="228600" lvl="0" indent="-228600" algn="l" defTabSz="914400" rtl="0" eaLnBrk="1" latinLnBrk="0" hangingPunct="1">
              <a:lnSpc>
                <a:spcPct val="90000"/>
              </a:lnSpc>
              <a:spcBef>
                <a:spcPct val="30000"/>
              </a:spcBef>
              <a:buFont typeface="Arial" panose="020B0604020202020204" pitchFamily="34" charset="0"/>
              <a:buChar char="•"/>
            </a:pPr>
            <a:r>
              <a:rPr lang="tr-TR" noProof="0" dirty="0"/>
              <a:t>İkinci düzey</a:t>
            </a:r>
          </a:p>
          <a:p>
            <a:pPr marL="685800" lvl="1" indent="-228600" algn="l" defTabSz="914400" rtl="0" eaLnBrk="1" latinLnBrk="0" hangingPunct="1">
              <a:lnSpc>
                <a:spcPct val="90000"/>
              </a:lnSpc>
              <a:spcBef>
                <a:spcPct val="30000"/>
              </a:spcBef>
              <a:buFont typeface="Arial" panose="020B0604020202020204" pitchFamily="34" charset="0"/>
              <a:buChar char="•"/>
            </a:pPr>
            <a:r>
              <a:rPr lang="tr-TR" noProof="0" dirty="0"/>
              <a:t>Üçüncü düzey</a:t>
            </a:r>
          </a:p>
          <a:p>
            <a:pPr marL="1143000" lvl="2" indent="-228600" algn="l" defTabSz="914400" rtl="0" eaLnBrk="1" latinLnBrk="0" hangingPunct="1">
              <a:lnSpc>
                <a:spcPct val="90000"/>
              </a:lnSpc>
              <a:spcBef>
                <a:spcPct val="30000"/>
              </a:spcBef>
              <a:buFont typeface="Arial" panose="020B0604020202020204" pitchFamily="34" charset="0"/>
              <a:buChar char="•"/>
            </a:pPr>
            <a:r>
              <a:rPr lang="tr-TR" noProof="0" dirty="0"/>
              <a:t>Dördüncü düzey</a:t>
            </a:r>
          </a:p>
          <a:p>
            <a:pPr marL="1600200" lvl="3" indent="-228600" algn="l" defTabSz="914400" rtl="0" eaLnBrk="1" latinLnBrk="0" hangingPunct="1">
              <a:lnSpc>
                <a:spcPct val="90000"/>
              </a:lnSpc>
              <a:spcBef>
                <a:spcPct val="30000"/>
              </a:spcBef>
              <a:buFont typeface="Arial" panose="020B0604020202020204" pitchFamily="34" charset="0"/>
              <a:buChar char="•"/>
            </a:pPr>
            <a:r>
              <a:rPr lang="tr-TR" noProof="0" dirty="0"/>
              <a:t>Beşinci düzey</a:t>
            </a:r>
          </a:p>
        </p:txBody>
      </p:sp>
      <p:sp>
        <p:nvSpPr>
          <p:cNvPr id="4"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66BDEA92-7745-4485-BB7E-6E6732D8FE31}" type="datetimeFigureOut">
              <a:rPr lang="tr-TR" smtClean="0"/>
              <a:t>19.10.2022</a:t>
            </a:fld>
            <a:endParaRPr lang="tr-TR"/>
          </a:p>
        </p:txBody>
      </p:sp>
      <p:sp>
        <p:nvSpPr>
          <p:cNvPr id="5"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tr-TR"/>
          </a:p>
        </p:txBody>
      </p:sp>
      <p:sp>
        <p:nvSpPr>
          <p:cNvPr id="6" name="Slayt Numarası Yer Tutucusu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269FC931-98C6-4A9D-B5FF-621928D24688}" type="slidenum">
              <a:rPr lang="tr-TR" smtClean="0"/>
              <a:t>‹#›</a:t>
            </a:fld>
            <a:endParaRPr lang="tr-TR"/>
          </a:p>
        </p:txBody>
      </p:sp>
      <p:cxnSp>
        <p:nvCxnSpPr>
          <p:cNvPr id="8" name="Düz Bağlayıcı 7"/>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8155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1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0.wp.com/www.yazilimkodlama.com/wp-content/uploads/2017/08/css-1.png"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30368" y="3410712"/>
            <a:ext cx="2221992" cy="640080"/>
          </a:xfrm>
        </p:spPr>
        <p:txBody>
          <a:bodyPr/>
          <a:lstStyle/>
          <a:p>
            <a:r>
              <a:rPr lang="tr-TR" dirty="0" smtClean="0"/>
              <a:t>CSS</a:t>
            </a:r>
            <a:endParaRPr lang="tr-TR" dirty="0"/>
          </a:p>
        </p:txBody>
      </p:sp>
      <p:sp>
        <p:nvSpPr>
          <p:cNvPr id="3" name="Metin kutusu 2"/>
          <p:cNvSpPr txBox="1"/>
          <p:nvPr/>
        </p:nvSpPr>
        <p:spPr>
          <a:xfrm>
            <a:off x="8924544" y="6254497"/>
            <a:ext cx="3267456" cy="369332"/>
          </a:xfrm>
          <a:prstGeom prst="rect">
            <a:avLst/>
          </a:prstGeom>
          <a:noFill/>
        </p:spPr>
        <p:txBody>
          <a:bodyPr wrap="square" rtlCol="0">
            <a:spAutoFit/>
          </a:bodyPr>
          <a:lstStyle/>
          <a:p>
            <a:r>
              <a:rPr lang="tr-TR" i="1" dirty="0" smtClean="0">
                <a:solidFill>
                  <a:schemeClr val="bg1"/>
                </a:solidFill>
              </a:rPr>
              <a:t>*İnternetten derlenmiştir.</a:t>
            </a:r>
            <a:endParaRPr lang="tr-TR" i="1" dirty="0">
              <a:solidFill>
                <a:schemeClr val="bg1"/>
              </a:solidFill>
            </a:endParaRPr>
          </a:p>
        </p:txBody>
      </p:sp>
    </p:spTree>
    <p:extLst>
      <p:ext uri="{BB962C8B-B14F-4D97-AF65-F5344CB8AC3E}">
        <p14:creationId xmlns:p14="http://schemas.microsoft.com/office/powerpoint/2010/main" val="334836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56525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Dahili CSS Stilleri ve Kullanımı</a:t>
            </a:r>
          </a:p>
        </p:txBody>
      </p:sp>
      <p:sp>
        <p:nvSpPr>
          <p:cNvPr id="3" name="Dikdörtgen 2"/>
          <p:cNvSpPr/>
          <p:nvPr/>
        </p:nvSpPr>
        <p:spPr>
          <a:xfrm>
            <a:off x="2017093" y="1550996"/>
            <a:ext cx="6096000" cy="452431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a:t>&lt;html&gt;</a:t>
            </a:r>
          </a:p>
          <a:p>
            <a:r>
              <a:rPr lang="en-US" dirty="0"/>
              <a:t>&lt;head&gt;</a:t>
            </a:r>
          </a:p>
          <a:p>
            <a:r>
              <a:rPr lang="en-US" dirty="0"/>
              <a:t>&lt;meta charset="utf-8"&gt;</a:t>
            </a:r>
          </a:p>
          <a:p>
            <a:r>
              <a:rPr lang="en-US" dirty="0"/>
              <a:t>&lt;</a:t>
            </a:r>
            <a:r>
              <a:rPr lang="en-US" dirty="0" smtClean="0"/>
              <a:t>title&gt;</a:t>
            </a:r>
            <a:r>
              <a:rPr lang="tr-TR" dirty="0" smtClean="0"/>
              <a:t>Benim Sitem</a:t>
            </a:r>
            <a:r>
              <a:rPr lang="en-US" dirty="0" smtClean="0"/>
              <a:t>&lt;/</a:t>
            </a:r>
            <a:r>
              <a:rPr lang="en-US" dirty="0"/>
              <a:t>title&gt;</a:t>
            </a:r>
          </a:p>
          <a:p>
            <a:r>
              <a:rPr lang="en-US" dirty="0">
                <a:solidFill>
                  <a:srgbClr val="FF0000"/>
                </a:solidFill>
              </a:rPr>
              <a:t>&lt;style type="text/</a:t>
            </a:r>
            <a:r>
              <a:rPr lang="en-US" dirty="0" err="1">
                <a:solidFill>
                  <a:srgbClr val="FF0000"/>
                </a:solidFill>
              </a:rPr>
              <a:t>css</a:t>
            </a:r>
            <a:r>
              <a:rPr lang="en-US" dirty="0">
                <a:solidFill>
                  <a:srgbClr val="FF0000"/>
                </a:solidFill>
              </a:rPr>
              <a:t>"&gt;</a:t>
            </a:r>
          </a:p>
          <a:p>
            <a:r>
              <a:rPr lang="en-US" dirty="0">
                <a:solidFill>
                  <a:srgbClr val="FF0000"/>
                </a:solidFill>
              </a:rPr>
              <a:t>	h3{</a:t>
            </a:r>
          </a:p>
          <a:p>
            <a:r>
              <a:rPr lang="en-US" dirty="0">
                <a:solidFill>
                  <a:srgbClr val="FF0000"/>
                </a:solidFill>
              </a:rPr>
              <a:t>		text-align: center;</a:t>
            </a:r>
          </a:p>
          <a:p>
            <a:r>
              <a:rPr lang="en-US" dirty="0">
                <a:solidFill>
                  <a:srgbClr val="FF0000"/>
                </a:solidFill>
              </a:rPr>
              <a:t>		font-size: 20px;</a:t>
            </a:r>
          </a:p>
          <a:p>
            <a:r>
              <a:rPr lang="en-US" dirty="0">
                <a:solidFill>
                  <a:srgbClr val="FF0000"/>
                </a:solidFill>
              </a:rPr>
              <a:t>		color: blue</a:t>
            </a:r>
            <a:r>
              <a:rPr lang="en-US" dirty="0" smtClean="0">
                <a:solidFill>
                  <a:srgbClr val="FF0000"/>
                </a:solidFill>
              </a:rPr>
              <a:t>;</a:t>
            </a:r>
            <a:endParaRPr lang="en-US" dirty="0">
              <a:solidFill>
                <a:srgbClr val="FF0000"/>
              </a:solidFill>
            </a:endParaRPr>
          </a:p>
          <a:p>
            <a:r>
              <a:rPr lang="en-US" dirty="0">
                <a:solidFill>
                  <a:srgbClr val="FF0000"/>
                </a:solidFill>
              </a:rPr>
              <a:t>	}</a:t>
            </a:r>
          </a:p>
          <a:p>
            <a:r>
              <a:rPr lang="en-US" dirty="0">
                <a:solidFill>
                  <a:srgbClr val="FF0000"/>
                </a:solidFill>
              </a:rPr>
              <a:t>	&lt;/style&gt;</a:t>
            </a:r>
          </a:p>
          <a:p>
            <a:r>
              <a:rPr lang="en-US" dirty="0"/>
              <a:t>&lt;/head&gt;</a:t>
            </a:r>
          </a:p>
          <a:p>
            <a:r>
              <a:rPr lang="en-US" dirty="0"/>
              <a:t>&lt;body&gt;</a:t>
            </a:r>
          </a:p>
          <a:p>
            <a:r>
              <a:rPr lang="en-US" dirty="0"/>
              <a:t>&lt;h3&gt;</a:t>
            </a:r>
            <a:r>
              <a:rPr lang="en-US" dirty="0" err="1"/>
              <a:t>Ödev</a:t>
            </a:r>
            <a:r>
              <a:rPr lang="en-US" dirty="0"/>
              <a:t> </a:t>
            </a:r>
            <a:r>
              <a:rPr lang="en-US" dirty="0" err="1"/>
              <a:t>Listesi</a:t>
            </a:r>
            <a:r>
              <a:rPr lang="en-US" dirty="0"/>
              <a:t>&lt;/h3&gt;</a:t>
            </a:r>
          </a:p>
          <a:p>
            <a:r>
              <a:rPr lang="en-US" dirty="0"/>
              <a:t>&lt;/body&gt;</a:t>
            </a:r>
          </a:p>
          <a:p>
            <a:r>
              <a:rPr lang="en-US" dirty="0"/>
              <a:t>&lt;/html&gt;</a:t>
            </a:r>
          </a:p>
        </p:txBody>
      </p:sp>
    </p:spTree>
    <p:extLst>
      <p:ext uri="{BB962C8B-B14F-4D97-AF65-F5344CB8AC3E}">
        <p14:creationId xmlns:p14="http://schemas.microsoft.com/office/powerpoint/2010/main" val="12293057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56605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Harici </a:t>
            </a:r>
            <a:r>
              <a:rPr lang="tr-TR" sz="2800" dirty="0">
                <a:solidFill>
                  <a:schemeClr val="accent2"/>
                </a:solidFill>
                <a:latin typeface="Tahoma" panose="020B0604030504040204" pitchFamily="34" charset="0"/>
              </a:rPr>
              <a:t>CSS Stilleri ve Kullanımı</a:t>
            </a:r>
          </a:p>
        </p:txBody>
      </p:sp>
      <p:sp>
        <p:nvSpPr>
          <p:cNvPr id="2052" name="Text Box 12"/>
          <p:cNvSpPr txBox="1">
            <a:spLocks noChangeArrowheads="1"/>
          </p:cNvSpPr>
          <p:nvPr/>
        </p:nvSpPr>
        <p:spPr bwMode="auto">
          <a:xfrm>
            <a:off x="768097" y="1600201"/>
            <a:ext cx="686714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tr-TR" dirty="0" smtClean="0"/>
              <a:t>Genellikle </a:t>
            </a:r>
            <a:r>
              <a:rPr lang="tr-TR" dirty="0"/>
              <a:t>.</a:t>
            </a:r>
            <a:r>
              <a:rPr lang="tr-TR" dirty="0" err="1"/>
              <a:t>css</a:t>
            </a:r>
            <a:r>
              <a:rPr lang="tr-TR" dirty="0"/>
              <a:t> uzantısını kullanan harici dosyalardır.  </a:t>
            </a:r>
            <a:r>
              <a:rPr lang="tr-TR" dirty="0" smtClean="0"/>
              <a:t>Siteye de </a:t>
            </a:r>
            <a:r>
              <a:rPr lang="tr-TR" dirty="0" err="1"/>
              <a:t>head</a:t>
            </a:r>
            <a:r>
              <a:rPr lang="tr-TR" dirty="0"/>
              <a:t> bloğu içerisinde link etiketi yardımıyla çağırılır. HTML kısmı ile CSS kısmını birbirinden tamamen ayırmış oluruz. Sayfalarımızın </a:t>
            </a:r>
            <a:r>
              <a:rPr lang="tr-TR" dirty="0" err="1"/>
              <a:t>okunaklılığı</a:t>
            </a:r>
            <a:r>
              <a:rPr lang="tr-TR" dirty="0"/>
              <a:t> ve yönetilebilirliği maksimum düzeye çıkacaktır. Bu nedenle en çok tercih edilen yöntemdir</a:t>
            </a:r>
            <a:r>
              <a:rPr lang="tr-TR" dirty="0" smtClean="0"/>
              <a:t>.</a:t>
            </a:r>
          </a:p>
          <a:p>
            <a:pPr algn="just"/>
            <a:endParaRPr lang="tr-TR" dirty="0"/>
          </a:p>
          <a:p>
            <a:pPr algn="just"/>
            <a:r>
              <a:rPr lang="tr-TR" dirty="0"/>
              <a:t>Bu yöntem en çok tercih edilen yöntem olduğu için nasıl ki resimlerimizi, dokümanlarımızı ayrı klasörlerde tutuyorsak stil şablonu (CSS) dosyalarını da ayrı bir klasörde tutmalıyız. Klasör ismi olarak “CSS” veya “</a:t>
            </a:r>
            <a:r>
              <a:rPr lang="tr-TR" dirty="0" err="1"/>
              <a:t>styles</a:t>
            </a:r>
            <a:r>
              <a:rPr lang="tr-TR" dirty="0"/>
              <a:t>” isimlerini tercih edebilirsiniz. Bu klasörler içinde yer alan .</a:t>
            </a:r>
            <a:r>
              <a:rPr lang="tr-TR" dirty="0" err="1"/>
              <a:t>css</a:t>
            </a:r>
            <a:r>
              <a:rPr lang="tr-TR" dirty="0"/>
              <a:t> dosyalarına istediğimiz sayfadan bağlantı sağlayarak, içinde oluşturulmuş tüm stilleri sayfamıza uygulayabiliriz.</a:t>
            </a:r>
          </a:p>
        </p:txBody>
      </p:sp>
      <p:pic>
        <p:nvPicPr>
          <p:cNvPr id="5" name="Resim 4"/>
          <p:cNvPicPr>
            <a:picLocks noChangeAspect="1"/>
          </p:cNvPicPr>
          <p:nvPr/>
        </p:nvPicPr>
        <p:blipFill>
          <a:blip r:embed="rId3"/>
          <a:stretch>
            <a:fillRect/>
          </a:stretch>
        </p:blipFill>
        <p:spPr>
          <a:xfrm>
            <a:off x="8427736" y="2457608"/>
            <a:ext cx="3247971" cy="2498439"/>
          </a:xfrm>
          <a:prstGeom prst="rect">
            <a:avLst/>
          </a:prstGeom>
        </p:spPr>
      </p:pic>
    </p:spTree>
    <p:extLst>
      <p:ext uri="{BB962C8B-B14F-4D97-AF65-F5344CB8AC3E}">
        <p14:creationId xmlns:p14="http://schemas.microsoft.com/office/powerpoint/2010/main" val="38907600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56605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Harici </a:t>
            </a:r>
            <a:r>
              <a:rPr lang="tr-TR" sz="2800" dirty="0">
                <a:solidFill>
                  <a:schemeClr val="accent2"/>
                </a:solidFill>
                <a:latin typeface="Tahoma" panose="020B0604030504040204" pitchFamily="34" charset="0"/>
              </a:rPr>
              <a:t>CSS Stilleri ve Kullanımı</a:t>
            </a:r>
          </a:p>
        </p:txBody>
      </p:sp>
      <p:sp>
        <p:nvSpPr>
          <p:cNvPr id="2052" name="Text Box 12"/>
          <p:cNvSpPr txBox="1">
            <a:spLocks noChangeArrowheads="1"/>
          </p:cNvSpPr>
          <p:nvPr/>
        </p:nvSpPr>
        <p:spPr bwMode="auto">
          <a:xfrm>
            <a:off x="768097" y="1600201"/>
            <a:ext cx="416966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a:t>Harici CSS stili kullanımına bir örnek oluşturalım. Yukarıdaki gibi </a:t>
            </a:r>
            <a:r>
              <a:rPr lang="tr-TR" dirty="0" err="1"/>
              <a:t>css</a:t>
            </a:r>
            <a:r>
              <a:rPr lang="tr-TR" dirty="0"/>
              <a:t> klasörü içinde style.css dosyamızı oluşturalım. style.css içeriğini ise </a:t>
            </a:r>
            <a:r>
              <a:rPr lang="tr-TR" dirty="0" smtClean="0"/>
              <a:t>yandaki </a:t>
            </a:r>
            <a:r>
              <a:rPr lang="tr-TR" dirty="0"/>
              <a:t>gibi oluşturalım.</a:t>
            </a:r>
          </a:p>
        </p:txBody>
      </p:sp>
      <p:pic>
        <p:nvPicPr>
          <p:cNvPr id="2" name="Resim 1"/>
          <p:cNvPicPr>
            <a:picLocks noChangeAspect="1"/>
          </p:cNvPicPr>
          <p:nvPr/>
        </p:nvPicPr>
        <p:blipFill rotWithShape="1">
          <a:blip r:embed="rId3"/>
          <a:srcRect t="14557"/>
          <a:stretch/>
        </p:blipFill>
        <p:spPr>
          <a:xfrm>
            <a:off x="5424240" y="1810512"/>
            <a:ext cx="3812839" cy="1234440"/>
          </a:xfrm>
          <a:prstGeom prst="rect">
            <a:avLst/>
          </a:prstGeom>
        </p:spPr>
      </p:pic>
      <p:pic>
        <p:nvPicPr>
          <p:cNvPr id="3" name="Resim 2"/>
          <p:cNvPicPr>
            <a:picLocks noChangeAspect="1"/>
          </p:cNvPicPr>
          <p:nvPr/>
        </p:nvPicPr>
        <p:blipFill>
          <a:blip r:embed="rId4"/>
          <a:stretch>
            <a:fillRect/>
          </a:stretch>
        </p:blipFill>
        <p:spPr>
          <a:xfrm>
            <a:off x="2928457" y="3438144"/>
            <a:ext cx="5950748" cy="3018969"/>
          </a:xfrm>
          <a:prstGeom prst="rect">
            <a:avLst/>
          </a:prstGeom>
        </p:spPr>
      </p:pic>
      <p:cxnSp>
        <p:nvCxnSpPr>
          <p:cNvPr id="6" name="Dirsek Bağlayıcısı 5"/>
          <p:cNvCxnSpPr>
            <a:stCxn id="2" idx="3"/>
            <a:endCxn id="3" idx="3"/>
          </p:cNvCxnSpPr>
          <p:nvPr/>
        </p:nvCxnSpPr>
        <p:spPr>
          <a:xfrm flipH="1">
            <a:off x="8879205" y="2427732"/>
            <a:ext cx="357874" cy="2519897"/>
          </a:xfrm>
          <a:prstGeom prst="bentConnector3">
            <a:avLst>
              <a:gd name="adj1" fmla="val -63877"/>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ikdörtgen 7"/>
          <p:cNvSpPr/>
          <p:nvPr/>
        </p:nvSpPr>
        <p:spPr>
          <a:xfrm>
            <a:off x="3502152" y="4471416"/>
            <a:ext cx="4590288" cy="303201"/>
          </a:xfrm>
          <a:prstGeom prst="rect">
            <a:avLst/>
          </a:prstGeom>
          <a:noFill/>
          <a:ln w="190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tr-TR">
              <a:noFill/>
            </a:endParaRPr>
          </a:p>
        </p:txBody>
      </p:sp>
      <p:sp>
        <p:nvSpPr>
          <p:cNvPr id="4" name="Satır Belirtme Çizgisi 1 (Kenarlık ve Diğer Çubuk) 3"/>
          <p:cNvSpPr/>
          <p:nvPr/>
        </p:nvSpPr>
        <p:spPr>
          <a:xfrm>
            <a:off x="9518904" y="1263625"/>
            <a:ext cx="2084832" cy="546887"/>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Style.css dosyası</a:t>
            </a:r>
            <a:endParaRPr lang="tr-TR" dirty="0"/>
          </a:p>
        </p:txBody>
      </p:sp>
      <p:sp>
        <p:nvSpPr>
          <p:cNvPr id="9" name="Satır Belirtme Çizgisi 1 (Kenarlık ve Diğer Çubuk) 8"/>
          <p:cNvSpPr/>
          <p:nvPr/>
        </p:nvSpPr>
        <p:spPr>
          <a:xfrm>
            <a:off x="9653016" y="5722849"/>
            <a:ext cx="2084832" cy="546887"/>
          </a:xfrm>
          <a:prstGeom prst="accentBorderCallout1">
            <a:avLst>
              <a:gd name="adj1" fmla="val 18750"/>
              <a:gd name="adj2" fmla="val -8333"/>
              <a:gd name="adj3" fmla="val 47292"/>
              <a:gd name="adj4" fmla="val -52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html dosyası</a:t>
            </a:r>
            <a:endParaRPr lang="tr-TR" dirty="0"/>
          </a:p>
        </p:txBody>
      </p:sp>
    </p:spTree>
    <p:extLst>
      <p:ext uri="{BB962C8B-B14F-4D97-AF65-F5344CB8AC3E}">
        <p14:creationId xmlns:p14="http://schemas.microsoft.com/office/powerpoint/2010/main" val="3755529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7229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CSS-Renklerle Çalışma (Ad Kullanarak)</a:t>
            </a:r>
            <a:endParaRPr lang="tr-TR" sz="2800" dirty="0">
              <a:solidFill>
                <a:schemeClr val="accent2"/>
              </a:solidFill>
              <a:latin typeface="Tahoma" panose="020B0604030504040204" pitchFamily="34" charset="0"/>
            </a:endParaRPr>
          </a:p>
        </p:txBody>
      </p:sp>
      <p:sp>
        <p:nvSpPr>
          <p:cNvPr id="3" name="Dikdörtgen 2"/>
          <p:cNvSpPr/>
          <p:nvPr/>
        </p:nvSpPr>
        <p:spPr>
          <a:xfrm>
            <a:off x="965532" y="1605860"/>
            <a:ext cx="10400459"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dirty="0" smtClean="0"/>
              <a:t>&lt;</a:t>
            </a:r>
            <a:r>
              <a:rPr lang="tr-TR" dirty="0"/>
              <a:t>html&gt;</a:t>
            </a:r>
          </a:p>
          <a:p>
            <a:r>
              <a:rPr lang="tr-TR" dirty="0"/>
              <a:t>&lt;</a:t>
            </a:r>
            <a:r>
              <a:rPr lang="tr-TR" dirty="0" err="1"/>
              <a:t>head</a:t>
            </a:r>
            <a:r>
              <a:rPr lang="tr-TR" dirty="0"/>
              <a:t>&gt;</a:t>
            </a:r>
          </a:p>
          <a:p>
            <a:r>
              <a:rPr lang="tr-TR" dirty="0"/>
              <a:t>    &lt;meta </a:t>
            </a:r>
            <a:r>
              <a:rPr lang="tr-TR" dirty="0" err="1"/>
              <a:t>charset</a:t>
            </a:r>
            <a:r>
              <a:rPr lang="tr-TR" dirty="0"/>
              <a:t>="utf-8"&gt;</a:t>
            </a:r>
          </a:p>
          <a:p>
            <a:r>
              <a:rPr lang="tr-TR" dirty="0"/>
              <a:t>    &lt;meta name="</a:t>
            </a:r>
            <a:r>
              <a:rPr lang="tr-TR" dirty="0" err="1"/>
              <a:t>description</a:t>
            </a:r>
            <a:r>
              <a:rPr lang="tr-TR" dirty="0"/>
              <a:t>" </a:t>
            </a:r>
            <a:r>
              <a:rPr lang="tr-TR" dirty="0" err="1"/>
              <a:t>content</a:t>
            </a:r>
            <a:r>
              <a:rPr lang="tr-TR" dirty="0"/>
              <a:t>="</a:t>
            </a:r>
            <a:r>
              <a:rPr lang="tr-TR" dirty="0" err="1"/>
              <a:t>css</a:t>
            </a:r>
            <a:r>
              <a:rPr lang="tr-TR" dirty="0"/>
              <a:t> renkler"&gt;</a:t>
            </a:r>
          </a:p>
          <a:p>
            <a:r>
              <a:rPr lang="tr-TR" dirty="0"/>
              <a:t>    &lt;</a:t>
            </a:r>
            <a:r>
              <a:rPr lang="tr-TR" dirty="0" err="1"/>
              <a:t>title</a:t>
            </a:r>
            <a:r>
              <a:rPr lang="tr-TR" dirty="0"/>
              <a:t>&gt;CSS Renkler&lt;/</a:t>
            </a:r>
            <a:r>
              <a:rPr lang="tr-TR" dirty="0" err="1"/>
              <a:t>title</a:t>
            </a:r>
            <a:r>
              <a:rPr lang="tr-TR" dirty="0"/>
              <a:t>&gt;    </a:t>
            </a:r>
          </a:p>
          <a:p>
            <a:r>
              <a:rPr lang="tr-TR" dirty="0"/>
              <a:t>&lt;/</a:t>
            </a:r>
            <a:r>
              <a:rPr lang="tr-TR" dirty="0" err="1"/>
              <a:t>head</a:t>
            </a:r>
            <a:r>
              <a:rPr lang="tr-TR" dirty="0"/>
              <a:t>&gt;</a:t>
            </a:r>
          </a:p>
          <a:p>
            <a:r>
              <a:rPr lang="tr-TR" dirty="0"/>
              <a:t>&lt;body&gt;  </a:t>
            </a:r>
          </a:p>
          <a:p>
            <a:r>
              <a:rPr lang="tr-TR" dirty="0"/>
              <a:t>    </a:t>
            </a:r>
          </a:p>
          <a:p>
            <a:r>
              <a:rPr lang="tr-TR" dirty="0"/>
              <a:t>   </a:t>
            </a:r>
            <a:r>
              <a:rPr lang="tr-TR" dirty="0">
                <a:solidFill>
                  <a:srgbClr val="FF0000"/>
                </a:solidFill>
              </a:rPr>
              <a:t> &lt;h1 </a:t>
            </a:r>
            <a:r>
              <a:rPr lang="tr-TR" dirty="0" err="1">
                <a:solidFill>
                  <a:srgbClr val="FF0000"/>
                </a:solidFill>
              </a:rPr>
              <a:t>style</a:t>
            </a:r>
            <a:r>
              <a:rPr lang="tr-TR" dirty="0">
                <a:solidFill>
                  <a:srgbClr val="FF0000"/>
                </a:solidFill>
              </a:rPr>
              <a:t>="</a:t>
            </a:r>
            <a:r>
              <a:rPr lang="tr-TR" dirty="0" err="1">
                <a:solidFill>
                  <a:srgbClr val="FF0000"/>
                </a:solidFill>
              </a:rPr>
              <a:t>background-color:Tomato</a:t>
            </a:r>
            <a:r>
              <a:rPr lang="tr-TR" dirty="0">
                <a:solidFill>
                  <a:srgbClr val="FF0000"/>
                </a:solidFill>
              </a:rPr>
              <a:t>;"&gt;</a:t>
            </a:r>
            <a:r>
              <a:rPr lang="tr-TR" dirty="0" err="1">
                <a:solidFill>
                  <a:srgbClr val="FF0000"/>
                </a:solidFill>
              </a:rPr>
              <a:t>Tomato</a:t>
            </a:r>
            <a:r>
              <a:rPr lang="tr-TR" dirty="0">
                <a:solidFill>
                  <a:srgbClr val="FF0000"/>
                </a:solidFill>
              </a:rPr>
              <a:t>&lt;/h1&gt;</a:t>
            </a:r>
          </a:p>
          <a:p>
            <a:r>
              <a:rPr lang="tr-TR" dirty="0">
                <a:solidFill>
                  <a:srgbClr val="FF0000"/>
                </a:solidFill>
              </a:rPr>
              <a:t>    &lt;h1 </a:t>
            </a:r>
            <a:r>
              <a:rPr lang="tr-TR" dirty="0" err="1">
                <a:solidFill>
                  <a:srgbClr val="FF0000"/>
                </a:solidFill>
              </a:rPr>
              <a:t>style</a:t>
            </a:r>
            <a:r>
              <a:rPr lang="tr-TR" dirty="0">
                <a:solidFill>
                  <a:srgbClr val="FF0000"/>
                </a:solidFill>
              </a:rPr>
              <a:t>="</a:t>
            </a:r>
            <a:r>
              <a:rPr lang="tr-TR" dirty="0" err="1">
                <a:solidFill>
                  <a:srgbClr val="FF0000"/>
                </a:solidFill>
              </a:rPr>
              <a:t>background-color:Orange</a:t>
            </a:r>
            <a:r>
              <a:rPr lang="tr-TR" dirty="0">
                <a:solidFill>
                  <a:srgbClr val="FF0000"/>
                </a:solidFill>
              </a:rPr>
              <a:t>;"&gt;</a:t>
            </a:r>
            <a:r>
              <a:rPr lang="tr-TR" dirty="0" err="1">
                <a:solidFill>
                  <a:srgbClr val="FF0000"/>
                </a:solidFill>
              </a:rPr>
              <a:t>Orange</a:t>
            </a:r>
            <a:r>
              <a:rPr lang="tr-TR" dirty="0">
                <a:solidFill>
                  <a:srgbClr val="FF0000"/>
                </a:solidFill>
              </a:rPr>
              <a:t>&lt;/h1&gt;</a:t>
            </a:r>
          </a:p>
          <a:p>
            <a:r>
              <a:rPr lang="tr-TR" dirty="0">
                <a:solidFill>
                  <a:srgbClr val="FF0000"/>
                </a:solidFill>
              </a:rPr>
              <a:t>    &lt;h1 </a:t>
            </a:r>
            <a:r>
              <a:rPr lang="tr-TR" dirty="0" err="1">
                <a:solidFill>
                  <a:srgbClr val="FF0000"/>
                </a:solidFill>
              </a:rPr>
              <a:t>style</a:t>
            </a:r>
            <a:r>
              <a:rPr lang="tr-TR" dirty="0">
                <a:solidFill>
                  <a:srgbClr val="FF0000"/>
                </a:solidFill>
              </a:rPr>
              <a:t>="</a:t>
            </a:r>
            <a:r>
              <a:rPr lang="tr-TR" dirty="0" err="1">
                <a:solidFill>
                  <a:srgbClr val="FF0000"/>
                </a:solidFill>
              </a:rPr>
              <a:t>background-color:DodgerBlue</a:t>
            </a:r>
            <a:r>
              <a:rPr lang="tr-TR" dirty="0">
                <a:solidFill>
                  <a:srgbClr val="FF0000"/>
                </a:solidFill>
              </a:rPr>
              <a:t>;"&gt;</a:t>
            </a:r>
            <a:r>
              <a:rPr lang="tr-TR" dirty="0" err="1">
                <a:solidFill>
                  <a:srgbClr val="FF0000"/>
                </a:solidFill>
              </a:rPr>
              <a:t>DodgerBlue</a:t>
            </a:r>
            <a:r>
              <a:rPr lang="tr-TR" dirty="0">
                <a:solidFill>
                  <a:srgbClr val="FF0000"/>
                </a:solidFill>
              </a:rPr>
              <a:t>&lt;/h1</a:t>
            </a:r>
            <a:r>
              <a:rPr lang="tr-TR" dirty="0" smtClean="0">
                <a:solidFill>
                  <a:srgbClr val="FF0000"/>
                </a:solidFill>
              </a:rPr>
              <a:t>&gt;</a:t>
            </a:r>
            <a:r>
              <a:rPr lang="tr-TR" dirty="0"/>
              <a:t>    </a:t>
            </a:r>
          </a:p>
          <a:p>
            <a:r>
              <a:rPr lang="tr-TR" dirty="0"/>
              <a:t> </a:t>
            </a:r>
          </a:p>
          <a:p>
            <a:r>
              <a:rPr lang="tr-TR" dirty="0"/>
              <a:t>&lt;/body&gt;</a:t>
            </a:r>
          </a:p>
          <a:p>
            <a:r>
              <a:rPr lang="tr-TR" dirty="0"/>
              <a:t>&lt;/html&gt;</a:t>
            </a:r>
          </a:p>
          <a:p>
            <a:r>
              <a:rPr lang="tr-TR" dirty="0"/>
              <a:t> </a:t>
            </a:r>
          </a:p>
        </p:txBody>
      </p:sp>
    </p:spTree>
    <p:extLst>
      <p:ext uri="{BB962C8B-B14F-4D97-AF65-F5344CB8AC3E}">
        <p14:creationId xmlns:p14="http://schemas.microsoft.com/office/powerpoint/2010/main" val="3000458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54857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CSS-Renklerle Çalışma (RGB)</a:t>
            </a:r>
            <a:endParaRPr lang="tr-TR" sz="2800" dirty="0">
              <a:solidFill>
                <a:schemeClr val="accent2"/>
              </a:solidFill>
              <a:latin typeface="Tahoma" panose="020B0604030504040204" pitchFamily="34" charset="0"/>
            </a:endParaRPr>
          </a:p>
        </p:txBody>
      </p:sp>
      <p:sp>
        <p:nvSpPr>
          <p:cNvPr id="3" name="Dikdörtgen 2"/>
          <p:cNvSpPr/>
          <p:nvPr/>
        </p:nvSpPr>
        <p:spPr>
          <a:xfrm>
            <a:off x="965532" y="1605860"/>
            <a:ext cx="10400459"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dirty="0" smtClean="0"/>
              <a:t>&lt;</a:t>
            </a:r>
            <a:r>
              <a:rPr lang="tr-TR" dirty="0"/>
              <a:t>html&gt;</a:t>
            </a:r>
          </a:p>
          <a:p>
            <a:r>
              <a:rPr lang="tr-TR" dirty="0"/>
              <a:t>&lt;</a:t>
            </a:r>
            <a:r>
              <a:rPr lang="tr-TR" dirty="0" err="1"/>
              <a:t>head</a:t>
            </a:r>
            <a:r>
              <a:rPr lang="tr-TR" dirty="0"/>
              <a:t>&gt;</a:t>
            </a:r>
          </a:p>
          <a:p>
            <a:r>
              <a:rPr lang="tr-TR" dirty="0"/>
              <a:t>    &lt;meta </a:t>
            </a:r>
            <a:r>
              <a:rPr lang="tr-TR" dirty="0" err="1"/>
              <a:t>charset</a:t>
            </a:r>
            <a:r>
              <a:rPr lang="tr-TR" dirty="0"/>
              <a:t>="utf-8"&gt;</a:t>
            </a:r>
          </a:p>
          <a:p>
            <a:r>
              <a:rPr lang="tr-TR" dirty="0"/>
              <a:t>    &lt;meta name="</a:t>
            </a:r>
            <a:r>
              <a:rPr lang="tr-TR" dirty="0" err="1"/>
              <a:t>description</a:t>
            </a:r>
            <a:r>
              <a:rPr lang="tr-TR" dirty="0"/>
              <a:t>" </a:t>
            </a:r>
            <a:r>
              <a:rPr lang="tr-TR" dirty="0" err="1"/>
              <a:t>content</a:t>
            </a:r>
            <a:r>
              <a:rPr lang="tr-TR" dirty="0"/>
              <a:t>="</a:t>
            </a:r>
            <a:r>
              <a:rPr lang="tr-TR" dirty="0" err="1"/>
              <a:t>css</a:t>
            </a:r>
            <a:r>
              <a:rPr lang="tr-TR" dirty="0"/>
              <a:t> renkler"&gt;</a:t>
            </a:r>
          </a:p>
          <a:p>
            <a:r>
              <a:rPr lang="tr-TR" dirty="0"/>
              <a:t>    &lt;</a:t>
            </a:r>
            <a:r>
              <a:rPr lang="tr-TR" dirty="0" err="1"/>
              <a:t>title</a:t>
            </a:r>
            <a:r>
              <a:rPr lang="tr-TR" dirty="0"/>
              <a:t>&gt;CSS Renkler&lt;/</a:t>
            </a:r>
            <a:r>
              <a:rPr lang="tr-TR" dirty="0" err="1"/>
              <a:t>title</a:t>
            </a:r>
            <a:r>
              <a:rPr lang="tr-TR" dirty="0"/>
              <a:t>&gt;    </a:t>
            </a:r>
          </a:p>
          <a:p>
            <a:r>
              <a:rPr lang="tr-TR" dirty="0"/>
              <a:t>&lt;/</a:t>
            </a:r>
            <a:r>
              <a:rPr lang="tr-TR" dirty="0" err="1"/>
              <a:t>head</a:t>
            </a:r>
            <a:r>
              <a:rPr lang="tr-TR" dirty="0"/>
              <a:t>&gt;</a:t>
            </a:r>
          </a:p>
          <a:p>
            <a:r>
              <a:rPr lang="tr-TR" dirty="0"/>
              <a:t>&lt;body&gt;  </a:t>
            </a:r>
          </a:p>
          <a:p>
            <a:r>
              <a:rPr lang="tr-TR" dirty="0"/>
              <a:t>    </a:t>
            </a:r>
          </a:p>
          <a:p>
            <a:r>
              <a:rPr lang="tr-TR" dirty="0" smtClean="0">
                <a:solidFill>
                  <a:srgbClr val="FF0000"/>
                </a:solidFill>
              </a:rPr>
              <a:t>	&lt;</a:t>
            </a:r>
            <a:r>
              <a:rPr lang="tr-TR" dirty="0">
                <a:solidFill>
                  <a:srgbClr val="FF0000"/>
                </a:solidFill>
              </a:rPr>
              <a:t>h1 </a:t>
            </a:r>
            <a:r>
              <a:rPr lang="tr-TR" dirty="0" err="1">
                <a:solidFill>
                  <a:srgbClr val="FF0000"/>
                </a:solidFill>
              </a:rPr>
              <a:t>style</a:t>
            </a:r>
            <a:r>
              <a:rPr lang="tr-TR" dirty="0">
                <a:solidFill>
                  <a:srgbClr val="FF0000"/>
                </a:solidFill>
              </a:rPr>
              <a:t>="</a:t>
            </a:r>
            <a:r>
              <a:rPr lang="tr-TR" dirty="0" err="1">
                <a:solidFill>
                  <a:srgbClr val="FF0000"/>
                </a:solidFill>
              </a:rPr>
              <a:t>background-color:rgb</a:t>
            </a:r>
            <a:r>
              <a:rPr lang="tr-TR" dirty="0">
                <a:solidFill>
                  <a:srgbClr val="FF0000"/>
                </a:solidFill>
              </a:rPr>
              <a:t>(255, 0, 0);"&gt;</a:t>
            </a:r>
            <a:r>
              <a:rPr lang="tr-TR" dirty="0" err="1">
                <a:solidFill>
                  <a:srgbClr val="FF0000"/>
                </a:solidFill>
              </a:rPr>
              <a:t>rgb</a:t>
            </a:r>
            <a:r>
              <a:rPr lang="tr-TR" dirty="0">
                <a:solidFill>
                  <a:srgbClr val="FF0000"/>
                </a:solidFill>
              </a:rPr>
              <a:t>(255, 0, 0)&lt;/h1&gt;</a:t>
            </a:r>
          </a:p>
          <a:p>
            <a:r>
              <a:rPr lang="tr-TR" dirty="0">
                <a:solidFill>
                  <a:srgbClr val="FF0000"/>
                </a:solidFill>
              </a:rPr>
              <a:t>    </a:t>
            </a:r>
            <a:r>
              <a:rPr lang="tr-TR" dirty="0" smtClean="0">
                <a:solidFill>
                  <a:srgbClr val="FF0000"/>
                </a:solidFill>
              </a:rPr>
              <a:t>	&lt;</a:t>
            </a:r>
            <a:r>
              <a:rPr lang="tr-TR" dirty="0">
                <a:solidFill>
                  <a:srgbClr val="FF0000"/>
                </a:solidFill>
              </a:rPr>
              <a:t>h1 </a:t>
            </a:r>
            <a:r>
              <a:rPr lang="tr-TR" dirty="0" err="1">
                <a:solidFill>
                  <a:srgbClr val="FF0000"/>
                </a:solidFill>
              </a:rPr>
              <a:t>style</a:t>
            </a:r>
            <a:r>
              <a:rPr lang="tr-TR" dirty="0">
                <a:solidFill>
                  <a:srgbClr val="FF0000"/>
                </a:solidFill>
              </a:rPr>
              <a:t>="</a:t>
            </a:r>
            <a:r>
              <a:rPr lang="tr-TR" dirty="0" err="1">
                <a:solidFill>
                  <a:srgbClr val="FF0000"/>
                </a:solidFill>
              </a:rPr>
              <a:t>background-color:rgb</a:t>
            </a:r>
            <a:r>
              <a:rPr lang="tr-TR" dirty="0">
                <a:solidFill>
                  <a:srgbClr val="FF0000"/>
                </a:solidFill>
              </a:rPr>
              <a:t>(0, 0, 255);"&gt;</a:t>
            </a:r>
            <a:r>
              <a:rPr lang="tr-TR" dirty="0" err="1">
                <a:solidFill>
                  <a:srgbClr val="FF0000"/>
                </a:solidFill>
              </a:rPr>
              <a:t>rgb</a:t>
            </a:r>
            <a:r>
              <a:rPr lang="tr-TR" dirty="0">
                <a:solidFill>
                  <a:srgbClr val="FF0000"/>
                </a:solidFill>
              </a:rPr>
              <a:t>(0, 0, 255)&lt;/h1&gt;</a:t>
            </a:r>
          </a:p>
          <a:p>
            <a:r>
              <a:rPr lang="tr-TR" dirty="0">
                <a:solidFill>
                  <a:srgbClr val="FF0000"/>
                </a:solidFill>
              </a:rPr>
              <a:t>    </a:t>
            </a:r>
            <a:r>
              <a:rPr lang="tr-TR" dirty="0" smtClean="0">
                <a:solidFill>
                  <a:srgbClr val="FF0000"/>
                </a:solidFill>
              </a:rPr>
              <a:t>	&lt;</a:t>
            </a:r>
            <a:r>
              <a:rPr lang="tr-TR" dirty="0">
                <a:solidFill>
                  <a:srgbClr val="FF0000"/>
                </a:solidFill>
              </a:rPr>
              <a:t>h1 </a:t>
            </a:r>
            <a:r>
              <a:rPr lang="tr-TR" dirty="0" err="1">
                <a:solidFill>
                  <a:srgbClr val="FF0000"/>
                </a:solidFill>
              </a:rPr>
              <a:t>style</a:t>
            </a:r>
            <a:r>
              <a:rPr lang="tr-TR" dirty="0">
                <a:solidFill>
                  <a:srgbClr val="FF0000"/>
                </a:solidFill>
              </a:rPr>
              <a:t>="</a:t>
            </a:r>
            <a:r>
              <a:rPr lang="tr-TR" dirty="0" err="1">
                <a:solidFill>
                  <a:srgbClr val="FF0000"/>
                </a:solidFill>
              </a:rPr>
              <a:t>background-color:rgb</a:t>
            </a:r>
            <a:r>
              <a:rPr lang="tr-TR" dirty="0">
                <a:solidFill>
                  <a:srgbClr val="FF0000"/>
                </a:solidFill>
              </a:rPr>
              <a:t>(60, 179, 113);"&gt;</a:t>
            </a:r>
            <a:r>
              <a:rPr lang="tr-TR" dirty="0" err="1">
                <a:solidFill>
                  <a:srgbClr val="FF0000"/>
                </a:solidFill>
              </a:rPr>
              <a:t>rgb</a:t>
            </a:r>
            <a:r>
              <a:rPr lang="tr-TR" dirty="0">
                <a:solidFill>
                  <a:srgbClr val="FF0000"/>
                </a:solidFill>
              </a:rPr>
              <a:t>(60, 179, 113)&lt;/h1&gt;</a:t>
            </a:r>
          </a:p>
          <a:p>
            <a:r>
              <a:rPr lang="tr-TR" dirty="0"/>
              <a:t>    </a:t>
            </a:r>
          </a:p>
          <a:p>
            <a:r>
              <a:rPr lang="tr-TR" dirty="0"/>
              <a:t> </a:t>
            </a:r>
          </a:p>
          <a:p>
            <a:r>
              <a:rPr lang="tr-TR" dirty="0"/>
              <a:t>&lt;/body&gt;</a:t>
            </a:r>
          </a:p>
          <a:p>
            <a:r>
              <a:rPr lang="tr-TR" dirty="0"/>
              <a:t>&lt;/html&gt;</a:t>
            </a:r>
          </a:p>
          <a:p>
            <a:r>
              <a:rPr lang="tr-TR" dirty="0"/>
              <a:t> </a:t>
            </a:r>
          </a:p>
        </p:txBody>
      </p:sp>
    </p:spTree>
    <p:extLst>
      <p:ext uri="{BB962C8B-B14F-4D97-AF65-F5344CB8AC3E}">
        <p14:creationId xmlns:p14="http://schemas.microsoft.com/office/powerpoint/2010/main" val="20945916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70326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CSS-Renklerle Çalışma (</a:t>
            </a:r>
            <a:r>
              <a:rPr lang="tr-TR" sz="2800" dirty="0" err="1" smtClean="0">
                <a:solidFill>
                  <a:schemeClr val="accent2"/>
                </a:solidFill>
                <a:latin typeface="Tahoma" panose="020B0604030504040204" pitchFamily="34" charset="0"/>
              </a:rPr>
              <a:t>Hexadecimal</a:t>
            </a:r>
            <a:r>
              <a:rPr lang="tr-TR" sz="2800" dirty="0" smtClean="0">
                <a:solidFill>
                  <a:schemeClr val="accent2"/>
                </a:solidFill>
                <a:latin typeface="Tahoma" panose="020B0604030504040204" pitchFamily="34" charset="0"/>
              </a:rPr>
              <a:t>)</a:t>
            </a:r>
            <a:endParaRPr lang="tr-TR" sz="2800" dirty="0">
              <a:solidFill>
                <a:schemeClr val="accent2"/>
              </a:solidFill>
              <a:latin typeface="Tahoma" panose="020B0604030504040204" pitchFamily="34" charset="0"/>
            </a:endParaRPr>
          </a:p>
        </p:txBody>
      </p:sp>
      <p:sp>
        <p:nvSpPr>
          <p:cNvPr id="3" name="Dikdörtgen 2"/>
          <p:cNvSpPr/>
          <p:nvPr/>
        </p:nvSpPr>
        <p:spPr>
          <a:xfrm>
            <a:off x="855804" y="1660724"/>
            <a:ext cx="10400459"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dirty="0" smtClean="0"/>
              <a:t>&lt;</a:t>
            </a:r>
            <a:r>
              <a:rPr lang="tr-TR" dirty="0"/>
              <a:t>html&gt;</a:t>
            </a:r>
          </a:p>
          <a:p>
            <a:r>
              <a:rPr lang="tr-TR" dirty="0"/>
              <a:t>&lt;</a:t>
            </a:r>
            <a:r>
              <a:rPr lang="tr-TR" dirty="0" err="1"/>
              <a:t>head</a:t>
            </a:r>
            <a:r>
              <a:rPr lang="tr-TR" dirty="0"/>
              <a:t>&gt;</a:t>
            </a:r>
          </a:p>
          <a:p>
            <a:r>
              <a:rPr lang="tr-TR" dirty="0"/>
              <a:t>    &lt;meta </a:t>
            </a:r>
            <a:r>
              <a:rPr lang="tr-TR" dirty="0" err="1"/>
              <a:t>charset</a:t>
            </a:r>
            <a:r>
              <a:rPr lang="tr-TR" dirty="0"/>
              <a:t>="utf-8"&gt;</a:t>
            </a:r>
          </a:p>
          <a:p>
            <a:r>
              <a:rPr lang="tr-TR" dirty="0"/>
              <a:t>    &lt;meta name="</a:t>
            </a:r>
            <a:r>
              <a:rPr lang="tr-TR" dirty="0" err="1"/>
              <a:t>description</a:t>
            </a:r>
            <a:r>
              <a:rPr lang="tr-TR" dirty="0"/>
              <a:t>" </a:t>
            </a:r>
            <a:r>
              <a:rPr lang="tr-TR" dirty="0" err="1"/>
              <a:t>content</a:t>
            </a:r>
            <a:r>
              <a:rPr lang="tr-TR" dirty="0"/>
              <a:t>="</a:t>
            </a:r>
            <a:r>
              <a:rPr lang="tr-TR" dirty="0" err="1"/>
              <a:t>css</a:t>
            </a:r>
            <a:r>
              <a:rPr lang="tr-TR" dirty="0"/>
              <a:t> renkler"&gt;</a:t>
            </a:r>
          </a:p>
          <a:p>
            <a:r>
              <a:rPr lang="tr-TR" dirty="0"/>
              <a:t>    &lt;</a:t>
            </a:r>
            <a:r>
              <a:rPr lang="tr-TR" dirty="0" err="1"/>
              <a:t>title</a:t>
            </a:r>
            <a:r>
              <a:rPr lang="tr-TR" dirty="0"/>
              <a:t>&gt;CSS Renkler&lt;/</a:t>
            </a:r>
            <a:r>
              <a:rPr lang="tr-TR" dirty="0" err="1"/>
              <a:t>title</a:t>
            </a:r>
            <a:r>
              <a:rPr lang="tr-TR" dirty="0"/>
              <a:t>&gt;    </a:t>
            </a:r>
          </a:p>
          <a:p>
            <a:r>
              <a:rPr lang="tr-TR" dirty="0"/>
              <a:t>&lt;/</a:t>
            </a:r>
            <a:r>
              <a:rPr lang="tr-TR" dirty="0" err="1"/>
              <a:t>head</a:t>
            </a:r>
            <a:r>
              <a:rPr lang="tr-TR" dirty="0"/>
              <a:t>&gt;</a:t>
            </a:r>
          </a:p>
          <a:p>
            <a:r>
              <a:rPr lang="tr-TR" dirty="0"/>
              <a:t>&lt;body&gt;  </a:t>
            </a:r>
          </a:p>
          <a:p>
            <a:r>
              <a:rPr lang="tr-TR" dirty="0"/>
              <a:t>    </a:t>
            </a:r>
          </a:p>
          <a:p>
            <a:r>
              <a:rPr lang="tr-TR" dirty="0" smtClean="0">
                <a:solidFill>
                  <a:srgbClr val="FF0000"/>
                </a:solidFill>
              </a:rPr>
              <a:t>	&lt;h1 </a:t>
            </a:r>
            <a:r>
              <a:rPr lang="tr-TR" dirty="0" err="1">
                <a:solidFill>
                  <a:srgbClr val="FF0000"/>
                </a:solidFill>
              </a:rPr>
              <a:t>style</a:t>
            </a:r>
            <a:r>
              <a:rPr lang="tr-TR" dirty="0">
                <a:solidFill>
                  <a:srgbClr val="FF0000"/>
                </a:solidFill>
              </a:rPr>
              <a:t>="background-</a:t>
            </a:r>
            <a:r>
              <a:rPr lang="tr-TR" dirty="0" err="1">
                <a:solidFill>
                  <a:srgbClr val="FF0000"/>
                </a:solidFill>
              </a:rPr>
              <a:t>color</a:t>
            </a:r>
            <a:r>
              <a:rPr lang="tr-TR" dirty="0">
                <a:solidFill>
                  <a:srgbClr val="FF0000"/>
                </a:solidFill>
              </a:rPr>
              <a:t>:#ff0000;"&gt;#ff0000&lt;/h1&gt;</a:t>
            </a:r>
          </a:p>
          <a:p>
            <a:r>
              <a:rPr lang="tr-TR" dirty="0" smtClean="0">
                <a:solidFill>
                  <a:srgbClr val="FF0000"/>
                </a:solidFill>
              </a:rPr>
              <a:t>	&lt;</a:t>
            </a:r>
            <a:r>
              <a:rPr lang="tr-TR" dirty="0">
                <a:solidFill>
                  <a:srgbClr val="FF0000"/>
                </a:solidFill>
              </a:rPr>
              <a:t>h1 </a:t>
            </a:r>
            <a:r>
              <a:rPr lang="tr-TR" dirty="0" err="1">
                <a:solidFill>
                  <a:srgbClr val="FF0000"/>
                </a:solidFill>
              </a:rPr>
              <a:t>style</a:t>
            </a:r>
            <a:r>
              <a:rPr lang="tr-TR" dirty="0">
                <a:solidFill>
                  <a:srgbClr val="FF0000"/>
                </a:solidFill>
              </a:rPr>
              <a:t>="background-</a:t>
            </a:r>
            <a:r>
              <a:rPr lang="tr-TR" dirty="0" err="1">
                <a:solidFill>
                  <a:srgbClr val="FF0000"/>
                </a:solidFill>
              </a:rPr>
              <a:t>color</a:t>
            </a:r>
            <a:r>
              <a:rPr lang="tr-TR" dirty="0">
                <a:solidFill>
                  <a:srgbClr val="FF0000"/>
                </a:solidFill>
              </a:rPr>
              <a:t>:#0000ff;"&gt;#0000ff&lt;/h1&gt;</a:t>
            </a:r>
          </a:p>
          <a:p>
            <a:r>
              <a:rPr lang="tr-TR" dirty="0">
                <a:solidFill>
                  <a:srgbClr val="FF0000"/>
                </a:solidFill>
              </a:rPr>
              <a:t>    </a:t>
            </a:r>
            <a:r>
              <a:rPr lang="tr-TR" dirty="0" smtClean="0">
                <a:solidFill>
                  <a:srgbClr val="FF0000"/>
                </a:solidFill>
              </a:rPr>
              <a:t>	&lt;</a:t>
            </a:r>
            <a:r>
              <a:rPr lang="tr-TR" dirty="0">
                <a:solidFill>
                  <a:srgbClr val="FF0000"/>
                </a:solidFill>
              </a:rPr>
              <a:t>h1 </a:t>
            </a:r>
            <a:r>
              <a:rPr lang="tr-TR" dirty="0" err="1">
                <a:solidFill>
                  <a:srgbClr val="FF0000"/>
                </a:solidFill>
              </a:rPr>
              <a:t>style</a:t>
            </a:r>
            <a:r>
              <a:rPr lang="tr-TR" dirty="0">
                <a:solidFill>
                  <a:srgbClr val="FF0000"/>
                </a:solidFill>
              </a:rPr>
              <a:t>="background-</a:t>
            </a:r>
            <a:r>
              <a:rPr lang="tr-TR" dirty="0" err="1">
                <a:solidFill>
                  <a:srgbClr val="FF0000"/>
                </a:solidFill>
              </a:rPr>
              <a:t>color</a:t>
            </a:r>
            <a:r>
              <a:rPr lang="tr-TR" dirty="0">
                <a:solidFill>
                  <a:srgbClr val="FF0000"/>
                </a:solidFill>
              </a:rPr>
              <a:t>:#3cb371;"&gt;#3cb371&lt;/h1&gt;</a:t>
            </a:r>
          </a:p>
          <a:p>
            <a:r>
              <a:rPr lang="tr-TR" dirty="0"/>
              <a:t>    </a:t>
            </a:r>
          </a:p>
          <a:p>
            <a:r>
              <a:rPr lang="tr-TR" dirty="0"/>
              <a:t> </a:t>
            </a:r>
          </a:p>
          <a:p>
            <a:r>
              <a:rPr lang="tr-TR" dirty="0"/>
              <a:t>&lt;/body&gt;</a:t>
            </a:r>
          </a:p>
          <a:p>
            <a:r>
              <a:rPr lang="tr-TR" dirty="0"/>
              <a:t>&lt;/html&gt;</a:t>
            </a:r>
          </a:p>
          <a:p>
            <a:r>
              <a:rPr lang="tr-TR" dirty="0"/>
              <a:t> </a:t>
            </a:r>
          </a:p>
        </p:txBody>
      </p:sp>
    </p:spTree>
    <p:extLst>
      <p:ext uri="{BB962C8B-B14F-4D97-AF65-F5344CB8AC3E}">
        <p14:creationId xmlns:p14="http://schemas.microsoft.com/office/powerpoint/2010/main" val="39208776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52790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err="1" smtClean="0">
                <a:solidFill>
                  <a:schemeClr val="accent2"/>
                </a:solidFill>
                <a:latin typeface="Tahoma" panose="020B0604030504040204" pitchFamily="34" charset="0"/>
              </a:rPr>
              <a:t>Arkaplan</a:t>
            </a:r>
            <a:r>
              <a:rPr lang="tr-TR" sz="2800" dirty="0" smtClean="0">
                <a:solidFill>
                  <a:schemeClr val="accent2"/>
                </a:solidFill>
                <a:latin typeface="Tahoma" panose="020B0604030504040204" pitchFamily="34" charset="0"/>
              </a:rPr>
              <a:t> biçimlendirme</a:t>
            </a:r>
            <a:endParaRPr 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768097" y="1600201"/>
            <a:ext cx="986637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a:t>HTML öğelerinin </a:t>
            </a:r>
            <a:r>
              <a:rPr lang="tr-TR" dirty="0" err="1"/>
              <a:t>arkaplan</a:t>
            </a:r>
            <a:r>
              <a:rPr lang="tr-TR" dirty="0"/>
              <a:t> özelliklerini değiştirmek için CSS </a:t>
            </a:r>
            <a:r>
              <a:rPr lang="tr-TR" dirty="0" err="1"/>
              <a:t>Arkaplan</a:t>
            </a:r>
            <a:r>
              <a:rPr lang="tr-TR" dirty="0"/>
              <a:t> özelliklerinden faydalanılır. CSS ile </a:t>
            </a:r>
            <a:r>
              <a:rPr lang="tr-TR" dirty="0" err="1"/>
              <a:t>arkaplan</a:t>
            </a:r>
            <a:r>
              <a:rPr lang="tr-TR" dirty="0"/>
              <a:t> biçimlendirmede kullanılan özellikler şunlardır</a:t>
            </a:r>
            <a:r>
              <a:rPr lang="tr-TR" dirty="0" smtClean="0"/>
              <a:t>.</a:t>
            </a:r>
          </a:p>
          <a:p>
            <a:endParaRPr lang="tr-TR" dirty="0" smtClean="0"/>
          </a:p>
          <a:p>
            <a:r>
              <a:rPr lang="en-US" dirty="0" smtClean="0"/>
              <a:t>background-color</a:t>
            </a:r>
            <a:endParaRPr lang="en-US" dirty="0"/>
          </a:p>
          <a:p>
            <a:r>
              <a:rPr lang="en-US" dirty="0"/>
              <a:t>background-image</a:t>
            </a:r>
          </a:p>
          <a:p>
            <a:r>
              <a:rPr lang="en-US" dirty="0"/>
              <a:t>background-repeat</a:t>
            </a:r>
          </a:p>
          <a:p>
            <a:r>
              <a:rPr lang="en-US" dirty="0"/>
              <a:t>background-attachment</a:t>
            </a:r>
          </a:p>
          <a:p>
            <a:r>
              <a:rPr lang="en-US" dirty="0"/>
              <a:t>background-position</a:t>
            </a:r>
          </a:p>
          <a:p>
            <a:endParaRPr lang="tr-TR" dirty="0"/>
          </a:p>
        </p:txBody>
      </p:sp>
    </p:spTree>
    <p:extLst>
      <p:ext uri="{BB962C8B-B14F-4D97-AF65-F5344CB8AC3E}">
        <p14:creationId xmlns:p14="http://schemas.microsoft.com/office/powerpoint/2010/main" val="3755772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0043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err="1" smtClean="0">
                <a:solidFill>
                  <a:schemeClr val="accent2"/>
                </a:solidFill>
                <a:latin typeface="Tahoma" panose="020B0604030504040204" pitchFamily="34" charset="0"/>
              </a:rPr>
              <a:t>Arkaplan</a:t>
            </a:r>
            <a:r>
              <a:rPr lang="tr-TR" sz="2800" dirty="0" smtClean="0">
                <a:solidFill>
                  <a:schemeClr val="accent2"/>
                </a:solidFill>
                <a:latin typeface="Tahoma" panose="020B0604030504040204" pitchFamily="34" charset="0"/>
              </a:rPr>
              <a:t> biçimlendirme </a:t>
            </a:r>
            <a:r>
              <a:rPr lang="tr-TR" sz="2800" dirty="0">
                <a:solidFill>
                  <a:schemeClr val="accent2"/>
                </a:solidFill>
                <a:latin typeface="Tahoma" panose="020B0604030504040204" pitchFamily="34" charset="0"/>
              </a:rPr>
              <a:t> (background-</a:t>
            </a:r>
            <a:r>
              <a:rPr lang="tr-TR" sz="2800" dirty="0" err="1">
                <a:solidFill>
                  <a:schemeClr val="accent2"/>
                </a:solidFill>
                <a:latin typeface="Tahoma" panose="020B0604030504040204" pitchFamily="34" charset="0"/>
              </a:rPr>
              <a:t>color</a:t>
            </a:r>
            <a:r>
              <a:rPr lang="tr-TR" sz="2800" dirty="0">
                <a:solidFill>
                  <a:schemeClr val="accent2"/>
                </a:solidFill>
                <a:latin typeface="Tahoma" panose="020B0604030504040204" pitchFamily="34" charset="0"/>
              </a:rPr>
              <a:t>)</a:t>
            </a:r>
          </a:p>
        </p:txBody>
      </p:sp>
      <p:sp>
        <p:nvSpPr>
          <p:cNvPr id="3" name="Dikdörtgen 2"/>
          <p:cNvSpPr/>
          <p:nvPr/>
        </p:nvSpPr>
        <p:spPr>
          <a:xfrm>
            <a:off x="2712037" y="1266514"/>
            <a:ext cx="6096000" cy="489364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1200" dirty="0" smtClean="0"/>
              <a:t>&lt;</a:t>
            </a:r>
            <a:r>
              <a:rPr lang="en-US" sz="1200" dirty="0"/>
              <a:t>html&gt;</a:t>
            </a:r>
          </a:p>
          <a:p>
            <a:r>
              <a:rPr lang="en-US" sz="1200" dirty="0"/>
              <a:t>&lt;head&gt;</a:t>
            </a:r>
          </a:p>
          <a:p>
            <a:r>
              <a:rPr lang="en-US" sz="1200" dirty="0"/>
              <a:t>&lt;style&gt;</a:t>
            </a:r>
          </a:p>
          <a:p>
            <a:r>
              <a:rPr lang="en-US" sz="1200" dirty="0"/>
              <a:t>h1 </a:t>
            </a:r>
            <a:r>
              <a:rPr lang="en-US" sz="1200" dirty="0" smtClean="0"/>
              <a:t>{</a:t>
            </a:r>
            <a:r>
              <a:rPr lang="tr-TR" sz="1200" dirty="0" smtClean="0"/>
              <a:t> </a:t>
            </a:r>
            <a:r>
              <a:rPr lang="en-US" sz="1200" dirty="0" smtClean="0"/>
              <a:t>background-color</a:t>
            </a:r>
            <a:r>
              <a:rPr lang="en-US" sz="1200" dirty="0"/>
              <a:t>: </a:t>
            </a:r>
            <a:r>
              <a:rPr lang="en-US" sz="1200" dirty="0" err="1"/>
              <a:t>darkseagreen</a:t>
            </a:r>
            <a:r>
              <a:rPr lang="en-US" sz="1200" dirty="0" smtClean="0"/>
              <a:t>;</a:t>
            </a:r>
            <a:r>
              <a:rPr lang="tr-TR" sz="1200" dirty="0" smtClean="0"/>
              <a:t> </a:t>
            </a:r>
            <a:r>
              <a:rPr lang="en-US" sz="1200" dirty="0" smtClean="0"/>
              <a:t>}</a:t>
            </a:r>
            <a:endParaRPr lang="en-US" sz="1200" dirty="0"/>
          </a:p>
          <a:p>
            <a:r>
              <a:rPr lang="en-US" sz="1200" dirty="0"/>
              <a:t>div </a:t>
            </a:r>
            <a:r>
              <a:rPr lang="en-US" sz="1200" dirty="0" smtClean="0"/>
              <a:t>{</a:t>
            </a:r>
            <a:r>
              <a:rPr lang="tr-TR" sz="1200" dirty="0" smtClean="0"/>
              <a:t> </a:t>
            </a:r>
            <a:r>
              <a:rPr lang="en-US" sz="1200" dirty="0" smtClean="0"/>
              <a:t>background-color</a:t>
            </a:r>
            <a:r>
              <a:rPr lang="en-US" sz="1200" dirty="0"/>
              <a:t>: </a:t>
            </a:r>
            <a:r>
              <a:rPr lang="en-US" sz="1200" dirty="0" err="1"/>
              <a:t>lightblue</a:t>
            </a:r>
            <a:r>
              <a:rPr lang="en-US" sz="1200" dirty="0" smtClean="0"/>
              <a:t>;</a:t>
            </a:r>
            <a:r>
              <a:rPr lang="tr-TR" sz="1200" dirty="0" smtClean="0"/>
              <a:t> </a:t>
            </a:r>
            <a:r>
              <a:rPr lang="en-US" sz="1200" dirty="0" smtClean="0"/>
              <a:t>}</a:t>
            </a:r>
            <a:endParaRPr lang="en-US" sz="1200" dirty="0"/>
          </a:p>
          <a:p>
            <a:r>
              <a:rPr lang="en-US" sz="1200" dirty="0"/>
              <a:t>p </a:t>
            </a:r>
            <a:r>
              <a:rPr lang="en-US" sz="1200" dirty="0" smtClean="0"/>
              <a:t>{</a:t>
            </a:r>
            <a:r>
              <a:rPr lang="tr-TR" sz="1200" dirty="0" smtClean="0"/>
              <a:t> </a:t>
            </a:r>
            <a:r>
              <a:rPr lang="en-US" sz="1200" dirty="0" err="1" smtClean="0"/>
              <a:t>background-color:lawngreen</a:t>
            </a:r>
            <a:r>
              <a:rPr lang="en-US" sz="1200" dirty="0" smtClean="0"/>
              <a:t>;</a:t>
            </a:r>
            <a:r>
              <a:rPr lang="tr-TR" sz="1200" dirty="0" smtClean="0"/>
              <a:t> </a:t>
            </a:r>
            <a:r>
              <a:rPr lang="en-US" sz="1200" dirty="0" smtClean="0"/>
              <a:t>}</a:t>
            </a:r>
            <a:endParaRPr lang="en-US" sz="1200" dirty="0"/>
          </a:p>
          <a:p>
            <a:r>
              <a:rPr lang="en-US" sz="1200" dirty="0" smtClean="0"/>
              <a:t>table</a:t>
            </a:r>
            <a:r>
              <a:rPr lang="tr-TR" sz="1200" dirty="0" smtClean="0"/>
              <a:t> </a:t>
            </a:r>
            <a:r>
              <a:rPr lang="en-US" sz="1200" dirty="0" smtClean="0"/>
              <a:t>{</a:t>
            </a:r>
            <a:r>
              <a:rPr lang="tr-TR" sz="1200" dirty="0" smtClean="0"/>
              <a:t> </a:t>
            </a:r>
            <a:r>
              <a:rPr lang="en-US" sz="1200" dirty="0" smtClean="0"/>
              <a:t>background-color</a:t>
            </a:r>
            <a:r>
              <a:rPr lang="en-US" sz="1200" dirty="0"/>
              <a:t>: </a:t>
            </a:r>
            <a:r>
              <a:rPr lang="en-US" sz="1200" dirty="0" err="1"/>
              <a:t>palevioletred</a:t>
            </a:r>
            <a:r>
              <a:rPr lang="en-US" sz="1200" dirty="0" smtClean="0"/>
              <a:t>;}</a:t>
            </a:r>
            <a:endParaRPr lang="en-US" sz="1200" dirty="0"/>
          </a:p>
          <a:p>
            <a:r>
              <a:rPr lang="en-US" sz="1200" dirty="0"/>
              <a:t>&lt;/style&gt;</a:t>
            </a:r>
          </a:p>
          <a:p>
            <a:r>
              <a:rPr lang="en-US" sz="1200" dirty="0"/>
              <a:t>&lt;/head&gt;</a:t>
            </a:r>
          </a:p>
          <a:p>
            <a:r>
              <a:rPr lang="en-US" sz="1200" dirty="0"/>
              <a:t>&lt;body&gt;</a:t>
            </a:r>
          </a:p>
          <a:p>
            <a:endParaRPr lang="en-US" sz="1200" dirty="0"/>
          </a:p>
          <a:p>
            <a:r>
              <a:rPr lang="en-US" sz="1200" dirty="0"/>
              <a:t>&lt;h1&gt;CSS background-color </a:t>
            </a:r>
            <a:r>
              <a:rPr lang="en-US" sz="1200" dirty="0" err="1"/>
              <a:t>özelliği</a:t>
            </a:r>
            <a:r>
              <a:rPr lang="en-US" sz="1200" dirty="0"/>
              <a:t> h1 </a:t>
            </a:r>
            <a:r>
              <a:rPr lang="en-US" sz="1200" dirty="0" err="1"/>
              <a:t>etiketine</a:t>
            </a:r>
            <a:r>
              <a:rPr lang="en-US" sz="1200" dirty="0"/>
              <a:t> </a:t>
            </a:r>
            <a:r>
              <a:rPr lang="en-US" sz="1200" dirty="0" err="1"/>
              <a:t>uygulandı</a:t>
            </a:r>
            <a:r>
              <a:rPr lang="en-US" sz="1200" dirty="0"/>
              <a:t>&lt;/h1&gt;</a:t>
            </a:r>
          </a:p>
          <a:p>
            <a:r>
              <a:rPr lang="en-US" sz="1200" dirty="0"/>
              <a:t>&lt;div&gt;</a:t>
            </a:r>
          </a:p>
          <a:p>
            <a:r>
              <a:rPr lang="en-US" sz="1200" dirty="0"/>
              <a:t>Bu </a:t>
            </a:r>
            <a:r>
              <a:rPr lang="en-US" sz="1200" dirty="0" err="1"/>
              <a:t>bölüm</a:t>
            </a:r>
            <a:r>
              <a:rPr lang="en-US" sz="1200" dirty="0"/>
              <a:t> div </a:t>
            </a:r>
            <a:r>
              <a:rPr lang="en-US" sz="1200" dirty="0" err="1"/>
              <a:t>etiketi</a:t>
            </a:r>
            <a:r>
              <a:rPr lang="en-US" sz="1200" dirty="0"/>
              <a:t>.</a:t>
            </a:r>
          </a:p>
          <a:p>
            <a:r>
              <a:rPr lang="en-US" sz="1200" dirty="0"/>
              <a:t>&lt;p&gt;CSS background-color </a:t>
            </a:r>
            <a:r>
              <a:rPr lang="en-US" sz="1200" dirty="0" err="1"/>
              <a:t>özelliği</a:t>
            </a:r>
            <a:r>
              <a:rPr lang="en-US" sz="1200" dirty="0"/>
              <a:t> </a:t>
            </a:r>
            <a:r>
              <a:rPr lang="en-US" sz="1200" dirty="0" err="1"/>
              <a:t>bu</a:t>
            </a:r>
            <a:r>
              <a:rPr lang="en-US" sz="1200" dirty="0"/>
              <a:t> </a:t>
            </a:r>
            <a:r>
              <a:rPr lang="en-US" sz="1200" dirty="0" err="1"/>
              <a:t>paragrafa</a:t>
            </a:r>
            <a:r>
              <a:rPr lang="en-US" sz="1200" dirty="0"/>
              <a:t> </a:t>
            </a:r>
            <a:r>
              <a:rPr lang="en-US" sz="1200" dirty="0" err="1"/>
              <a:t>uygulandı</a:t>
            </a:r>
            <a:r>
              <a:rPr lang="en-US" sz="1200" dirty="0"/>
              <a:t>&lt;/p&gt;</a:t>
            </a:r>
          </a:p>
          <a:p>
            <a:r>
              <a:rPr lang="en-US" sz="1200" dirty="0" err="1"/>
              <a:t>Burasıda</a:t>
            </a:r>
            <a:r>
              <a:rPr lang="en-US" sz="1200" dirty="0"/>
              <a:t> div </a:t>
            </a:r>
            <a:r>
              <a:rPr lang="en-US" sz="1200" dirty="0" err="1"/>
              <a:t>etiketi</a:t>
            </a:r>
            <a:r>
              <a:rPr lang="en-US" sz="1200" dirty="0"/>
              <a:t>.</a:t>
            </a:r>
          </a:p>
          <a:p>
            <a:r>
              <a:rPr lang="en-US" sz="1200" dirty="0"/>
              <a:t>&lt;table border="1"&gt;</a:t>
            </a:r>
          </a:p>
          <a:p>
            <a:r>
              <a:rPr lang="en-US" sz="1200" dirty="0"/>
              <a:t>&lt;</a:t>
            </a:r>
            <a:r>
              <a:rPr lang="en-US" sz="1200" dirty="0" err="1"/>
              <a:t>tr</a:t>
            </a:r>
            <a:r>
              <a:rPr lang="en-US" sz="1200" dirty="0" smtClean="0"/>
              <a:t>&gt;</a:t>
            </a:r>
            <a:r>
              <a:rPr lang="tr-TR" sz="1200" dirty="0" smtClean="0"/>
              <a:t> </a:t>
            </a:r>
            <a:r>
              <a:rPr lang="en-US" sz="1200" dirty="0" smtClean="0"/>
              <a:t>&lt;</a:t>
            </a:r>
            <a:r>
              <a:rPr lang="en-US" sz="1200" dirty="0"/>
              <a:t>td&gt;www&lt;/td</a:t>
            </a:r>
            <a:r>
              <a:rPr lang="en-US" sz="1200" dirty="0" smtClean="0"/>
              <a:t>&gt;</a:t>
            </a:r>
            <a:r>
              <a:rPr lang="tr-TR" sz="1200" dirty="0" smtClean="0"/>
              <a:t>  </a:t>
            </a:r>
            <a:r>
              <a:rPr lang="en-US" sz="1200" dirty="0" smtClean="0"/>
              <a:t>&lt;td&gt;</a:t>
            </a:r>
            <a:r>
              <a:rPr lang="tr-TR" sz="1200" dirty="0" err="1" smtClean="0"/>
              <a:t>ankara</a:t>
            </a:r>
            <a:r>
              <a:rPr lang="en-US" sz="1200" dirty="0" smtClean="0"/>
              <a:t>&lt;/</a:t>
            </a:r>
            <a:r>
              <a:rPr lang="en-US" sz="1200" dirty="0"/>
              <a:t>td</a:t>
            </a:r>
            <a:r>
              <a:rPr lang="en-US" sz="1200" dirty="0" smtClean="0"/>
              <a:t>&gt;</a:t>
            </a:r>
            <a:r>
              <a:rPr lang="tr-TR" sz="1200" dirty="0" smtClean="0"/>
              <a:t> </a:t>
            </a:r>
            <a:r>
              <a:rPr lang="en-US" sz="1200" dirty="0" smtClean="0"/>
              <a:t>&lt;td&gt;</a:t>
            </a:r>
            <a:r>
              <a:rPr lang="tr-TR" sz="1200" dirty="0" smtClean="0"/>
              <a:t>edu.tr</a:t>
            </a:r>
            <a:r>
              <a:rPr lang="en-US" sz="1200" dirty="0" smtClean="0"/>
              <a:t>&lt;/</a:t>
            </a:r>
            <a:r>
              <a:rPr lang="en-US" sz="1200" dirty="0"/>
              <a:t>td&gt;</a:t>
            </a:r>
          </a:p>
          <a:p>
            <a:r>
              <a:rPr lang="en-US" sz="1200" dirty="0"/>
              <a:t>&lt;/</a:t>
            </a:r>
            <a:r>
              <a:rPr lang="en-US" sz="1200" dirty="0" err="1"/>
              <a:t>tr</a:t>
            </a:r>
            <a:r>
              <a:rPr lang="en-US" sz="1200" dirty="0"/>
              <a:t>&gt;</a:t>
            </a:r>
          </a:p>
          <a:p>
            <a:r>
              <a:rPr lang="en-US" sz="1200" dirty="0"/>
              <a:t>&lt;</a:t>
            </a:r>
            <a:r>
              <a:rPr lang="en-US" sz="1200" dirty="0" err="1"/>
              <a:t>tr</a:t>
            </a:r>
            <a:r>
              <a:rPr lang="en-US" sz="1200" dirty="0" smtClean="0"/>
              <a:t>&gt;</a:t>
            </a:r>
            <a:r>
              <a:rPr lang="tr-TR" sz="1200" dirty="0" smtClean="0"/>
              <a:t> </a:t>
            </a:r>
            <a:r>
              <a:rPr lang="en-US" sz="1200" dirty="0" smtClean="0"/>
              <a:t>&lt;</a:t>
            </a:r>
            <a:r>
              <a:rPr lang="en-US" sz="1200" dirty="0"/>
              <a:t>td&gt;www&lt;/td</a:t>
            </a:r>
            <a:r>
              <a:rPr lang="en-US" sz="1200" dirty="0" smtClean="0"/>
              <a:t>&gt;</a:t>
            </a:r>
            <a:r>
              <a:rPr lang="tr-TR" sz="1200" dirty="0" smtClean="0"/>
              <a:t> </a:t>
            </a:r>
            <a:r>
              <a:rPr lang="en-US" sz="1200" dirty="0" smtClean="0"/>
              <a:t>&lt;td&gt;a</a:t>
            </a:r>
            <a:r>
              <a:rPr lang="tr-TR" sz="1200" dirty="0" err="1" smtClean="0"/>
              <a:t>nkara</a:t>
            </a:r>
            <a:r>
              <a:rPr lang="en-US" sz="1200" dirty="0" smtClean="0"/>
              <a:t>&lt;/</a:t>
            </a:r>
            <a:r>
              <a:rPr lang="en-US" sz="1200" dirty="0"/>
              <a:t>td</a:t>
            </a:r>
            <a:r>
              <a:rPr lang="en-US" sz="1200" dirty="0" smtClean="0"/>
              <a:t>&gt;</a:t>
            </a:r>
            <a:r>
              <a:rPr lang="tr-TR" sz="1200" dirty="0" smtClean="0"/>
              <a:t> </a:t>
            </a:r>
            <a:r>
              <a:rPr lang="en-US" sz="1200" dirty="0" smtClean="0"/>
              <a:t>&lt;td&gt;</a:t>
            </a:r>
            <a:r>
              <a:rPr lang="tr-TR" sz="1200" dirty="0" smtClean="0"/>
              <a:t>edu.tr</a:t>
            </a:r>
            <a:r>
              <a:rPr lang="en-US" sz="1200" dirty="0" smtClean="0"/>
              <a:t>&lt;/</a:t>
            </a:r>
            <a:r>
              <a:rPr lang="en-US" sz="1200" dirty="0"/>
              <a:t>td&gt;</a:t>
            </a:r>
          </a:p>
          <a:p>
            <a:r>
              <a:rPr lang="en-US" sz="1200" dirty="0"/>
              <a:t>&lt;/</a:t>
            </a:r>
            <a:r>
              <a:rPr lang="en-US" sz="1200" dirty="0" err="1"/>
              <a:t>tr</a:t>
            </a:r>
            <a:r>
              <a:rPr lang="en-US" sz="1200" dirty="0" smtClean="0"/>
              <a:t>&gt;</a:t>
            </a:r>
            <a:endParaRPr lang="en-US" sz="1200" dirty="0"/>
          </a:p>
          <a:p>
            <a:r>
              <a:rPr lang="en-US" sz="1200" dirty="0"/>
              <a:t>&lt;/table&gt;</a:t>
            </a:r>
          </a:p>
          <a:p>
            <a:r>
              <a:rPr lang="en-US" sz="1200" dirty="0"/>
              <a:t>&lt;/div</a:t>
            </a:r>
            <a:r>
              <a:rPr lang="en-US" sz="1200" dirty="0" smtClean="0"/>
              <a:t>&gt;</a:t>
            </a:r>
            <a:endParaRPr lang="tr-TR" sz="1200" dirty="0" smtClean="0"/>
          </a:p>
          <a:p>
            <a:endParaRPr lang="en-US" sz="1200" dirty="0"/>
          </a:p>
          <a:p>
            <a:r>
              <a:rPr lang="en-US" sz="1200" dirty="0"/>
              <a:t>&lt;/body&gt;</a:t>
            </a:r>
          </a:p>
          <a:p>
            <a:r>
              <a:rPr lang="en-US" sz="1200" dirty="0"/>
              <a:t>&lt;/html&gt;</a:t>
            </a:r>
          </a:p>
        </p:txBody>
      </p:sp>
    </p:spTree>
    <p:extLst>
      <p:ext uri="{BB962C8B-B14F-4D97-AF65-F5344CB8AC3E}">
        <p14:creationId xmlns:p14="http://schemas.microsoft.com/office/powerpoint/2010/main" val="21417498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53848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a:t>
            </a:r>
            <a:r>
              <a:rPr lang="tr-TR" sz="2800" dirty="0" err="1">
                <a:solidFill>
                  <a:schemeClr val="accent2"/>
                </a:solidFill>
                <a:latin typeface="Tahoma" panose="020B0604030504040204" pitchFamily="34" charset="0"/>
              </a:rPr>
              <a:t>Arkaplan</a:t>
            </a:r>
            <a:r>
              <a:rPr lang="tr-TR" sz="2800" dirty="0">
                <a:solidFill>
                  <a:schemeClr val="accent2"/>
                </a:solidFill>
                <a:latin typeface="Tahoma" panose="020B0604030504040204" pitchFamily="34" charset="0"/>
              </a:rPr>
              <a:t> biçimlendirme </a:t>
            </a:r>
          </a:p>
        </p:txBody>
      </p:sp>
      <p:sp>
        <p:nvSpPr>
          <p:cNvPr id="2052" name="Text Box 12"/>
          <p:cNvSpPr txBox="1">
            <a:spLocks noChangeArrowheads="1"/>
          </p:cNvSpPr>
          <p:nvPr/>
        </p:nvSpPr>
        <p:spPr bwMode="auto">
          <a:xfrm>
            <a:off x="786385" y="1627633"/>
            <a:ext cx="98663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a:solidFill>
                  <a:srgbClr val="FF0000"/>
                </a:solidFill>
              </a:rPr>
              <a:t>Background-</a:t>
            </a:r>
            <a:r>
              <a:rPr lang="tr-TR" dirty="0" err="1">
                <a:solidFill>
                  <a:srgbClr val="FF0000"/>
                </a:solidFill>
              </a:rPr>
              <a:t>image</a:t>
            </a:r>
            <a:r>
              <a:rPr lang="tr-TR" dirty="0"/>
              <a:t> özelliği, bir öğenin arka planı olarak kullanılacak bir görüntüyü belirtir. Varsayılan olarak, resim tüm elemanı kapsayacak şekilde tekrarlanır</a:t>
            </a:r>
            <a:r>
              <a:rPr lang="tr-TR" dirty="0" smtClean="0"/>
              <a:t>.</a:t>
            </a:r>
          </a:p>
          <a:p>
            <a:endParaRPr lang="tr-TR" dirty="0"/>
          </a:p>
          <a:p>
            <a:r>
              <a:rPr lang="tr-TR" dirty="0">
                <a:solidFill>
                  <a:srgbClr val="FF0000"/>
                </a:solidFill>
              </a:rPr>
              <a:t>background-</a:t>
            </a:r>
            <a:r>
              <a:rPr lang="tr-TR" dirty="0" err="1">
                <a:solidFill>
                  <a:srgbClr val="FF0000"/>
                </a:solidFill>
              </a:rPr>
              <a:t>repeat</a:t>
            </a:r>
            <a:r>
              <a:rPr lang="tr-TR" dirty="0"/>
              <a:t> özelliği kullanılarak resmin yatayda, dikeyde</a:t>
            </a:r>
            <a:r>
              <a:rPr lang="tr-TR" dirty="0" smtClean="0"/>
              <a:t>, her </a:t>
            </a:r>
            <a:r>
              <a:rPr lang="tr-TR" dirty="0"/>
              <a:t>iki yönde tekrarlanacağı veya hiç tekrarlanmayacağı kararı verilerek gerekli ayar yapılabilir</a:t>
            </a:r>
            <a:r>
              <a:rPr lang="tr-TR" dirty="0" smtClean="0"/>
              <a:t>.</a:t>
            </a:r>
          </a:p>
          <a:p>
            <a:endParaRPr lang="tr-TR" dirty="0"/>
          </a:p>
          <a:p>
            <a:r>
              <a:rPr lang="tr-TR" dirty="0">
                <a:solidFill>
                  <a:srgbClr val="FF0000"/>
                </a:solidFill>
              </a:rPr>
              <a:t>background-</a:t>
            </a:r>
            <a:r>
              <a:rPr lang="tr-TR" dirty="0" err="1">
                <a:solidFill>
                  <a:srgbClr val="FF0000"/>
                </a:solidFill>
              </a:rPr>
              <a:t>attachement</a:t>
            </a:r>
            <a:r>
              <a:rPr lang="tr-TR" dirty="0">
                <a:solidFill>
                  <a:srgbClr val="FF0000"/>
                </a:solidFill>
              </a:rPr>
              <a:t> </a:t>
            </a:r>
            <a:r>
              <a:rPr lang="tr-TR" dirty="0"/>
              <a:t>özelliği ile sayfa </a:t>
            </a:r>
            <a:r>
              <a:rPr lang="tr-TR" dirty="0" err="1"/>
              <a:t>arkaplanına</a:t>
            </a:r>
            <a:r>
              <a:rPr lang="tr-TR" dirty="0"/>
              <a:t> eklemiş olduğumuz resmin kaydırma çubukları kullanıldığında sabit olarak kalacağı ya da içerikle birlikte hareket edeceği ayarı yapılabilir.</a:t>
            </a:r>
            <a:endParaRPr lang="tr-TR" dirty="0" smtClean="0"/>
          </a:p>
          <a:p>
            <a:endParaRPr lang="tr-TR" dirty="0"/>
          </a:p>
        </p:txBody>
      </p:sp>
      <p:sp>
        <p:nvSpPr>
          <p:cNvPr id="3" name="Dikdörtgen 2"/>
          <p:cNvSpPr/>
          <p:nvPr/>
        </p:nvSpPr>
        <p:spPr>
          <a:xfrm>
            <a:off x="5784421" y="4266764"/>
            <a:ext cx="6096000" cy="20313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endParaRPr lang="en-US" dirty="0"/>
          </a:p>
          <a:p>
            <a:r>
              <a:rPr lang="en-US" dirty="0"/>
              <a:t>body {</a:t>
            </a:r>
          </a:p>
          <a:p>
            <a:r>
              <a:rPr lang="en-US" dirty="0"/>
              <a:t>    background-image: </a:t>
            </a:r>
            <a:r>
              <a:rPr lang="en-US" dirty="0" err="1"/>
              <a:t>url</a:t>
            </a:r>
            <a:r>
              <a:rPr lang="en-US" dirty="0"/>
              <a:t>("img_tree.png");</a:t>
            </a:r>
          </a:p>
          <a:p>
            <a:r>
              <a:rPr lang="en-US" dirty="0"/>
              <a:t>    background-repeat: no-repeat;</a:t>
            </a:r>
          </a:p>
          <a:p>
            <a:r>
              <a:rPr lang="en-US" dirty="0"/>
              <a:t>    background-position: right top;</a:t>
            </a:r>
          </a:p>
          <a:p>
            <a:r>
              <a:rPr lang="en-US" dirty="0"/>
              <a:t>    background-attachment: fixed;</a:t>
            </a:r>
          </a:p>
          <a:p>
            <a:r>
              <a:rPr lang="en-US" dirty="0"/>
              <a:t>}</a:t>
            </a:r>
          </a:p>
        </p:txBody>
      </p:sp>
    </p:spTree>
    <p:extLst>
      <p:ext uri="{BB962C8B-B14F-4D97-AF65-F5344CB8AC3E}">
        <p14:creationId xmlns:p14="http://schemas.microsoft.com/office/powerpoint/2010/main" val="20029071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101135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err="1">
                <a:solidFill>
                  <a:schemeClr val="accent2"/>
                </a:solidFill>
                <a:latin typeface="Tahoma" panose="020B0604030504040204" pitchFamily="34" charset="0"/>
              </a:rPr>
              <a:t>Border</a:t>
            </a:r>
            <a:r>
              <a:rPr lang="tr-TR" sz="2800" dirty="0">
                <a:solidFill>
                  <a:schemeClr val="accent2"/>
                </a:solidFill>
                <a:latin typeface="Tahoma" panose="020B0604030504040204" pitchFamily="34" charset="0"/>
              </a:rPr>
              <a:t> (Kenarlık) </a:t>
            </a:r>
            <a:r>
              <a:rPr lang="tr-TR" sz="2800" dirty="0" smtClean="0">
                <a:solidFill>
                  <a:schemeClr val="accent2"/>
                </a:solidFill>
                <a:latin typeface="Tahoma" panose="020B0604030504040204" pitchFamily="34" charset="0"/>
              </a:rPr>
              <a:t>Özellikleri </a:t>
            </a:r>
            <a:r>
              <a:rPr lang="tr-TR" sz="2800" dirty="0">
                <a:solidFill>
                  <a:schemeClr val="accent2"/>
                </a:solidFill>
                <a:latin typeface="Tahoma" panose="020B0604030504040204" pitchFamily="34" charset="0"/>
              </a:rPr>
              <a:t>biçimlendirme </a:t>
            </a:r>
          </a:p>
        </p:txBody>
      </p:sp>
      <p:sp>
        <p:nvSpPr>
          <p:cNvPr id="2052" name="Text Box 12"/>
          <p:cNvSpPr txBox="1">
            <a:spLocks noChangeArrowheads="1"/>
          </p:cNvSpPr>
          <p:nvPr/>
        </p:nvSpPr>
        <p:spPr bwMode="auto">
          <a:xfrm>
            <a:off x="768097" y="1600201"/>
            <a:ext cx="986637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a:t>CSS kenarlık özelliklerini kullanarak, öğenin kenarlık stilini, genişliğini ve rengini belirleyebiliriz. Hangi kenarlık sitilinin görüneceğini </a:t>
            </a:r>
            <a:r>
              <a:rPr lang="tr-TR" dirty="0" err="1"/>
              <a:t>border-style</a:t>
            </a:r>
            <a:r>
              <a:rPr lang="tr-TR" dirty="0"/>
              <a:t> özelliğini kullanarak belirleyebiliriz</a:t>
            </a:r>
            <a:r>
              <a:rPr lang="tr-TR" dirty="0" smtClean="0"/>
              <a:t>.</a:t>
            </a:r>
          </a:p>
          <a:p>
            <a:endParaRPr lang="tr-TR" dirty="0"/>
          </a:p>
          <a:p>
            <a:r>
              <a:rPr lang="tr-TR" dirty="0" err="1"/>
              <a:t>border-style</a:t>
            </a:r>
            <a:r>
              <a:rPr lang="tr-TR" dirty="0"/>
              <a:t> özelliği aşağıdaki değerleri alabilir</a:t>
            </a:r>
            <a:r>
              <a:rPr lang="tr-TR" dirty="0" smtClean="0"/>
              <a:t>.</a:t>
            </a:r>
          </a:p>
          <a:p>
            <a:endParaRPr lang="tr-TR" dirty="0"/>
          </a:p>
          <a:p>
            <a:r>
              <a:rPr lang="tr-TR" dirty="0" err="1"/>
              <a:t>dotted</a:t>
            </a:r>
            <a:r>
              <a:rPr lang="tr-TR" dirty="0"/>
              <a:t>– Noktalı kenarlık ekler.</a:t>
            </a:r>
          </a:p>
          <a:p>
            <a:r>
              <a:rPr lang="tr-TR" dirty="0" err="1"/>
              <a:t>dashed</a:t>
            </a:r>
            <a:r>
              <a:rPr lang="tr-TR" dirty="0"/>
              <a:t>– Kesik çizgili kenarlık ekler.</a:t>
            </a:r>
          </a:p>
          <a:p>
            <a:r>
              <a:rPr lang="tr-TR" dirty="0" err="1"/>
              <a:t>solid</a:t>
            </a:r>
            <a:r>
              <a:rPr lang="tr-TR" dirty="0"/>
              <a:t>– Düz çizgili kenarlık ekler.</a:t>
            </a:r>
          </a:p>
          <a:p>
            <a:r>
              <a:rPr lang="tr-TR" dirty="0" err="1"/>
              <a:t>double</a:t>
            </a:r>
            <a:r>
              <a:rPr lang="tr-TR" dirty="0"/>
              <a:t>– Çift çizgili kenarlık ekler.</a:t>
            </a:r>
          </a:p>
          <a:p>
            <a:r>
              <a:rPr lang="tr-TR" dirty="0" err="1"/>
              <a:t>groove</a:t>
            </a:r>
            <a:r>
              <a:rPr lang="tr-TR" dirty="0"/>
              <a:t> – 3 boyutlu kenarlık ekler.</a:t>
            </a:r>
          </a:p>
          <a:p>
            <a:r>
              <a:rPr lang="tr-TR" dirty="0" err="1"/>
              <a:t>ridge</a:t>
            </a:r>
            <a:r>
              <a:rPr lang="tr-TR" dirty="0"/>
              <a:t>– 3 boyutlu kenarlık ekler.</a:t>
            </a:r>
          </a:p>
          <a:p>
            <a:r>
              <a:rPr lang="tr-TR" dirty="0" err="1"/>
              <a:t>inset</a:t>
            </a:r>
            <a:r>
              <a:rPr lang="tr-TR" dirty="0"/>
              <a:t>– 3 boyutlu kenarlık ekler.</a:t>
            </a:r>
          </a:p>
          <a:p>
            <a:r>
              <a:rPr lang="tr-TR" dirty="0" err="1"/>
              <a:t>outset</a:t>
            </a:r>
            <a:r>
              <a:rPr lang="tr-TR" dirty="0"/>
              <a:t>– 3 boyutlu kenarlık ekler.</a:t>
            </a:r>
          </a:p>
          <a:p>
            <a:r>
              <a:rPr lang="tr-TR" dirty="0" err="1"/>
              <a:t>none</a:t>
            </a:r>
            <a:r>
              <a:rPr lang="tr-TR" dirty="0"/>
              <a:t>– Kenarlık yok</a:t>
            </a:r>
          </a:p>
          <a:p>
            <a:r>
              <a:rPr lang="tr-TR" dirty="0" err="1"/>
              <a:t>hidden</a:t>
            </a:r>
            <a:r>
              <a:rPr lang="tr-TR" dirty="0"/>
              <a:t>– Gizli kenarlık.</a:t>
            </a:r>
          </a:p>
          <a:p>
            <a:endParaRPr lang="tr-TR" dirty="0"/>
          </a:p>
        </p:txBody>
      </p:sp>
    </p:spTree>
    <p:extLst>
      <p:ext uri="{BB962C8B-B14F-4D97-AF65-F5344CB8AC3E}">
        <p14:creationId xmlns:p14="http://schemas.microsoft.com/office/powerpoint/2010/main" val="10248558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2170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smtClean="0">
                <a:solidFill>
                  <a:schemeClr val="accent2"/>
                </a:solidFill>
                <a:latin typeface="Tahoma" panose="020B0604030504040204" pitchFamily="34" charset="0"/>
              </a:rPr>
              <a:t>CSS Nedir?</a:t>
            </a:r>
            <a:endParaRPr lang="tr-TR" alt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997459" y="1840929"/>
            <a:ext cx="9637013"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lnSpc>
                <a:spcPct val="150000"/>
              </a:lnSpc>
              <a:spcBef>
                <a:spcPct val="50000"/>
              </a:spcBef>
            </a:pPr>
            <a:r>
              <a:rPr lang="tr-TR" dirty="0"/>
              <a:t>CSS (</a:t>
            </a:r>
            <a:r>
              <a:rPr lang="tr-TR" dirty="0" err="1"/>
              <a:t>Cascading</a:t>
            </a:r>
            <a:r>
              <a:rPr lang="tr-TR" dirty="0"/>
              <a:t> Style </a:t>
            </a:r>
            <a:r>
              <a:rPr lang="tr-TR" dirty="0" err="1"/>
              <a:t>Sheet</a:t>
            </a:r>
            <a:r>
              <a:rPr lang="tr-TR" dirty="0"/>
              <a:t>) basit ve kullanışlı bir işaretleme dilidir. CSS diğer bir adıyla Stil şablonları yazı</a:t>
            </a:r>
            <a:r>
              <a:rPr lang="tr-TR" dirty="0" smtClean="0"/>
              <a:t>, resim</a:t>
            </a:r>
            <a:r>
              <a:rPr lang="tr-TR" dirty="0"/>
              <a:t>, bağlantı, kenar çizgileri vb. HTML öğelerine sitil vermek yani biçimlendirmek için kullanılır. CSS kullanımı sayesinde yüzlerce sayfayı tek bir dosya ile </a:t>
            </a:r>
            <a:r>
              <a:rPr lang="tr-TR" dirty="0" smtClean="0"/>
              <a:t>biçimlendirilebilir. </a:t>
            </a:r>
            <a:r>
              <a:rPr lang="tr-TR" dirty="0"/>
              <a:t>Bu sayede hızlı ve esnek web sayfaları </a:t>
            </a:r>
            <a:r>
              <a:rPr lang="tr-TR" dirty="0" smtClean="0"/>
              <a:t>oluşturulabilir.</a:t>
            </a:r>
            <a:endParaRPr lang="tr-TR" altLang="tr-TR" b="0" dirty="0"/>
          </a:p>
        </p:txBody>
      </p:sp>
    </p:spTree>
    <p:extLst>
      <p:ext uri="{BB962C8B-B14F-4D97-AF65-F5344CB8AC3E}">
        <p14:creationId xmlns:p14="http://schemas.microsoft.com/office/powerpoint/2010/main" val="1571381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101135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err="1">
                <a:solidFill>
                  <a:schemeClr val="accent2"/>
                </a:solidFill>
                <a:latin typeface="Tahoma" panose="020B0604030504040204" pitchFamily="34" charset="0"/>
              </a:rPr>
              <a:t>Border</a:t>
            </a:r>
            <a:r>
              <a:rPr lang="tr-TR" sz="2800" dirty="0">
                <a:solidFill>
                  <a:schemeClr val="accent2"/>
                </a:solidFill>
                <a:latin typeface="Tahoma" panose="020B0604030504040204" pitchFamily="34" charset="0"/>
              </a:rPr>
              <a:t> (Kenarlık) </a:t>
            </a:r>
            <a:r>
              <a:rPr lang="tr-TR" sz="2800" dirty="0" smtClean="0">
                <a:solidFill>
                  <a:schemeClr val="accent2"/>
                </a:solidFill>
                <a:latin typeface="Tahoma" panose="020B0604030504040204" pitchFamily="34" charset="0"/>
              </a:rPr>
              <a:t>Özellikleri </a:t>
            </a:r>
            <a:r>
              <a:rPr lang="tr-TR" sz="2800" dirty="0">
                <a:solidFill>
                  <a:schemeClr val="accent2"/>
                </a:solidFill>
                <a:latin typeface="Tahoma" panose="020B0604030504040204" pitchFamily="34" charset="0"/>
              </a:rPr>
              <a:t>biçimlendirme </a:t>
            </a:r>
          </a:p>
        </p:txBody>
      </p:sp>
      <p:sp>
        <p:nvSpPr>
          <p:cNvPr id="3" name="Dikdörtgen 2"/>
          <p:cNvSpPr/>
          <p:nvPr/>
        </p:nvSpPr>
        <p:spPr>
          <a:xfrm>
            <a:off x="526621" y="1422980"/>
            <a:ext cx="4630595"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t>&lt;html&gt;</a:t>
            </a:r>
          </a:p>
          <a:p>
            <a:r>
              <a:rPr lang="en-US" sz="1400" dirty="0"/>
              <a:t>    &lt;head&gt;</a:t>
            </a:r>
          </a:p>
          <a:p>
            <a:r>
              <a:rPr lang="en-US" sz="1400" dirty="0"/>
              <a:t>        &lt;title&gt;Border </a:t>
            </a:r>
            <a:r>
              <a:rPr lang="en-US" sz="1400" dirty="0" err="1"/>
              <a:t>Örnekleri</a:t>
            </a:r>
            <a:r>
              <a:rPr lang="en-US" sz="1400" dirty="0"/>
              <a:t>&lt;/title&gt;</a:t>
            </a:r>
          </a:p>
          <a:p>
            <a:r>
              <a:rPr lang="en-US" sz="1400" dirty="0"/>
              <a:t>        &lt;meta charset="utf-8"&gt;</a:t>
            </a:r>
          </a:p>
          <a:p>
            <a:r>
              <a:rPr lang="en-US" sz="1400" dirty="0"/>
              <a:t>        &lt;style&gt;</a:t>
            </a:r>
          </a:p>
          <a:p>
            <a:r>
              <a:rPr lang="en-US" sz="1400" dirty="0"/>
              <a:t>            </a:t>
            </a:r>
            <a:r>
              <a:rPr lang="en-US" sz="1400" dirty="0" err="1"/>
              <a:t>p.dotted</a:t>
            </a:r>
            <a:r>
              <a:rPr lang="en-US" sz="1400" dirty="0"/>
              <a:t> {border-style: dotted;}</a:t>
            </a:r>
          </a:p>
          <a:p>
            <a:r>
              <a:rPr lang="en-US" sz="1400" dirty="0"/>
              <a:t>            </a:t>
            </a:r>
            <a:r>
              <a:rPr lang="en-US" sz="1400" dirty="0" err="1"/>
              <a:t>p.dashed</a:t>
            </a:r>
            <a:r>
              <a:rPr lang="en-US" sz="1400" dirty="0"/>
              <a:t> {border-style: dashed;}</a:t>
            </a:r>
          </a:p>
          <a:p>
            <a:r>
              <a:rPr lang="en-US" sz="1400" dirty="0"/>
              <a:t>            </a:t>
            </a:r>
            <a:r>
              <a:rPr lang="en-US" sz="1400" dirty="0" err="1"/>
              <a:t>p.solid</a:t>
            </a:r>
            <a:r>
              <a:rPr lang="en-US" sz="1400" dirty="0"/>
              <a:t> {border-style: solid;}</a:t>
            </a:r>
          </a:p>
          <a:p>
            <a:r>
              <a:rPr lang="en-US" sz="1400" dirty="0"/>
              <a:t>            </a:t>
            </a:r>
            <a:r>
              <a:rPr lang="en-US" sz="1400" dirty="0" err="1"/>
              <a:t>p.double</a:t>
            </a:r>
            <a:r>
              <a:rPr lang="en-US" sz="1400" dirty="0"/>
              <a:t> {border-style: double;}</a:t>
            </a:r>
          </a:p>
          <a:p>
            <a:r>
              <a:rPr lang="en-US" sz="1400" dirty="0"/>
              <a:t>            </a:t>
            </a:r>
            <a:r>
              <a:rPr lang="en-US" sz="1400" dirty="0" err="1"/>
              <a:t>p.groove</a:t>
            </a:r>
            <a:r>
              <a:rPr lang="en-US" sz="1400" dirty="0"/>
              <a:t> {border-style: groove;}</a:t>
            </a:r>
          </a:p>
          <a:p>
            <a:r>
              <a:rPr lang="en-US" sz="1400" dirty="0"/>
              <a:t>            </a:t>
            </a:r>
            <a:r>
              <a:rPr lang="en-US" sz="1400" dirty="0" err="1"/>
              <a:t>p.ridge</a:t>
            </a:r>
            <a:r>
              <a:rPr lang="en-US" sz="1400" dirty="0"/>
              <a:t> {border-style: ridge;}</a:t>
            </a:r>
          </a:p>
          <a:p>
            <a:r>
              <a:rPr lang="en-US" sz="1400" dirty="0"/>
              <a:t>            </a:t>
            </a:r>
            <a:r>
              <a:rPr lang="en-US" sz="1400" dirty="0" err="1"/>
              <a:t>p.inset</a:t>
            </a:r>
            <a:r>
              <a:rPr lang="en-US" sz="1400" dirty="0"/>
              <a:t> {border-style: inset;}</a:t>
            </a:r>
          </a:p>
          <a:p>
            <a:r>
              <a:rPr lang="en-US" sz="1400" dirty="0"/>
              <a:t>            </a:t>
            </a:r>
            <a:r>
              <a:rPr lang="en-US" sz="1400" dirty="0" err="1"/>
              <a:t>p.outset</a:t>
            </a:r>
            <a:r>
              <a:rPr lang="en-US" sz="1400" dirty="0"/>
              <a:t> {border-style: outset;}</a:t>
            </a:r>
          </a:p>
          <a:p>
            <a:r>
              <a:rPr lang="en-US" sz="1400" dirty="0"/>
              <a:t>            </a:t>
            </a:r>
            <a:r>
              <a:rPr lang="en-US" sz="1400" dirty="0" err="1"/>
              <a:t>p.none</a:t>
            </a:r>
            <a:r>
              <a:rPr lang="en-US" sz="1400" dirty="0"/>
              <a:t> {border-style: none;}</a:t>
            </a:r>
          </a:p>
          <a:p>
            <a:r>
              <a:rPr lang="en-US" sz="1400" dirty="0"/>
              <a:t>            </a:t>
            </a:r>
            <a:r>
              <a:rPr lang="en-US" sz="1400" dirty="0" err="1"/>
              <a:t>p.hidden</a:t>
            </a:r>
            <a:r>
              <a:rPr lang="en-US" sz="1400" dirty="0"/>
              <a:t> {border-style: hidden;}</a:t>
            </a:r>
          </a:p>
          <a:p>
            <a:r>
              <a:rPr lang="en-US" sz="1400" dirty="0"/>
              <a:t>            </a:t>
            </a:r>
            <a:r>
              <a:rPr lang="en-US" sz="1400" dirty="0" err="1"/>
              <a:t>p.mix</a:t>
            </a:r>
            <a:r>
              <a:rPr lang="en-US" sz="1400" dirty="0"/>
              <a:t> {border-style: dotted dashed solid double;}</a:t>
            </a:r>
          </a:p>
          <a:p>
            <a:r>
              <a:rPr lang="en-US" sz="1400" dirty="0"/>
              <a:t>        &lt;/style&gt;</a:t>
            </a:r>
          </a:p>
          <a:p>
            <a:r>
              <a:rPr lang="en-US" sz="1400" dirty="0"/>
              <a:t>    &lt;/head</a:t>
            </a:r>
            <a:r>
              <a:rPr lang="en-US" sz="1400" dirty="0" smtClean="0"/>
              <a:t>&gt;</a:t>
            </a:r>
            <a:endParaRPr lang="en-US" sz="1400" dirty="0"/>
          </a:p>
        </p:txBody>
      </p:sp>
      <p:sp>
        <p:nvSpPr>
          <p:cNvPr id="5" name="Dikdörtgen 4"/>
          <p:cNvSpPr/>
          <p:nvPr/>
        </p:nvSpPr>
        <p:spPr>
          <a:xfrm>
            <a:off x="7326709" y="1976977"/>
            <a:ext cx="4533059"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smtClean="0"/>
              <a:t>&lt;</a:t>
            </a:r>
            <a:r>
              <a:rPr lang="en-US" sz="1400" dirty="0"/>
              <a:t>body&gt;</a:t>
            </a:r>
          </a:p>
          <a:p>
            <a:r>
              <a:rPr lang="en-US" sz="1400" dirty="0"/>
              <a:t>        &lt;h2&gt;border-style </a:t>
            </a:r>
            <a:r>
              <a:rPr lang="en-US" sz="1400" dirty="0" err="1"/>
              <a:t>Özellikleri</a:t>
            </a:r>
            <a:r>
              <a:rPr lang="en-US" sz="1400" dirty="0"/>
              <a:t>&lt;/h2&gt;</a:t>
            </a:r>
          </a:p>
          <a:p>
            <a:r>
              <a:rPr lang="en-US" sz="1400" dirty="0"/>
              <a:t>        &lt;p&gt;</a:t>
            </a:r>
            <a:r>
              <a:rPr lang="en-US" sz="1400" dirty="0" err="1"/>
              <a:t>Aşağıda</a:t>
            </a:r>
            <a:r>
              <a:rPr lang="en-US" sz="1400" dirty="0"/>
              <a:t> border </a:t>
            </a:r>
            <a:r>
              <a:rPr lang="en-US" sz="1400" dirty="0" err="1"/>
              <a:t>özelliğinin</a:t>
            </a:r>
            <a:r>
              <a:rPr lang="en-US" sz="1400" dirty="0"/>
              <a:t> </a:t>
            </a:r>
            <a:r>
              <a:rPr lang="en-US" sz="1400" dirty="0" err="1"/>
              <a:t>çeşitli</a:t>
            </a:r>
            <a:r>
              <a:rPr lang="en-US" sz="1400" dirty="0"/>
              <a:t> </a:t>
            </a:r>
            <a:r>
              <a:rPr lang="en-US" sz="1400" dirty="0" err="1"/>
              <a:t>kullanımları</a:t>
            </a:r>
            <a:r>
              <a:rPr lang="en-US" sz="1400" dirty="0"/>
              <a:t> </a:t>
            </a:r>
            <a:r>
              <a:rPr lang="en-US" sz="1400" dirty="0" err="1"/>
              <a:t>listelenmiştir</a:t>
            </a:r>
            <a:r>
              <a:rPr lang="en-US" sz="1400" dirty="0"/>
              <a:t>.&lt;/p&gt;</a:t>
            </a:r>
          </a:p>
          <a:p>
            <a:endParaRPr lang="en-US" sz="1400" dirty="0"/>
          </a:p>
          <a:p>
            <a:r>
              <a:rPr lang="en-US" sz="1400" dirty="0"/>
              <a:t>        &lt;p class="dotted"&gt;</a:t>
            </a:r>
            <a:r>
              <a:rPr lang="en-US" sz="1400" dirty="0" err="1"/>
              <a:t>Noktalı</a:t>
            </a:r>
            <a:r>
              <a:rPr lang="en-US" sz="1400" dirty="0"/>
              <a:t> </a:t>
            </a:r>
            <a:r>
              <a:rPr lang="en-US" sz="1400" dirty="0" err="1"/>
              <a:t>Kenarlık</a:t>
            </a:r>
            <a:r>
              <a:rPr lang="en-US" sz="1400" dirty="0"/>
              <a:t>.&lt;/p&gt;</a:t>
            </a:r>
          </a:p>
          <a:p>
            <a:r>
              <a:rPr lang="en-US" sz="1400" dirty="0"/>
              <a:t>        &lt;p class="dashed"&gt;</a:t>
            </a:r>
            <a:r>
              <a:rPr lang="en-US" sz="1400" dirty="0" err="1"/>
              <a:t>Kesik</a:t>
            </a:r>
            <a:r>
              <a:rPr lang="en-US" sz="1400" dirty="0"/>
              <a:t> </a:t>
            </a:r>
            <a:r>
              <a:rPr lang="en-US" sz="1400" dirty="0" err="1"/>
              <a:t>Çizgili</a:t>
            </a:r>
            <a:r>
              <a:rPr lang="en-US" sz="1400" dirty="0"/>
              <a:t> </a:t>
            </a:r>
            <a:r>
              <a:rPr lang="en-US" sz="1400" dirty="0" err="1"/>
              <a:t>Kenarlık</a:t>
            </a:r>
            <a:r>
              <a:rPr lang="en-US" sz="1400" dirty="0"/>
              <a:t>.&lt;/p&gt;</a:t>
            </a:r>
          </a:p>
          <a:p>
            <a:r>
              <a:rPr lang="en-US" sz="1400" dirty="0"/>
              <a:t>        &lt;p class="solid"&gt;</a:t>
            </a:r>
            <a:r>
              <a:rPr lang="en-US" sz="1400" dirty="0" err="1"/>
              <a:t>Düz</a:t>
            </a:r>
            <a:r>
              <a:rPr lang="en-US" sz="1400" dirty="0"/>
              <a:t> </a:t>
            </a:r>
            <a:r>
              <a:rPr lang="en-US" sz="1400" dirty="0" err="1"/>
              <a:t>Kenarlık</a:t>
            </a:r>
            <a:r>
              <a:rPr lang="en-US" sz="1400" dirty="0"/>
              <a:t>.&lt;/p&gt;</a:t>
            </a:r>
          </a:p>
          <a:p>
            <a:r>
              <a:rPr lang="en-US" sz="1400" dirty="0"/>
              <a:t>        &lt;p class="double"&gt;</a:t>
            </a:r>
            <a:r>
              <a:rPr lang="en-US" sz="1400" dirty="0" err="1"/>
              <a:t>Çift</a:t>
            </a:r>
            <a:r>
              <a:rPr lang="en-US" sz="1400" dirty="0"/>
              <a:t> </a:t>
            </a:r>
            <a:r>
              <a:rPr lang="en-US" sz="1400" dirty="0" err="1"/>
              <a:t>Kenarlık</a:t>
            </a:r>
            <a:r>
              <a:rPr lang="en-US" sz="1400" dirty="0"/>
              <a:t>.&lt;/p&gt;</a:t>
            </a:r>
          </a:p>
          <a:p>
            <a:r>
              <a:rPr lang="en-US" sz="1400" dirty="0"/>
              <a:t>        &lt;p class="groove"&gt;3 </a:t>
            </a:r>
            <a:r>
              <a:rPr lang="en-US" sz="1400" dirty="0" err="1"/>
              <a:t>boyutlu</a:t>
            </a:r>
            <a:r>
              <a:rPr lang="en-US" sz="1400" dirty="0"/>
              <a:t> </a:t>
            </a:r>
            <a:r>
              <a:rPr lang="en-US" sz="1400" dirty="0" err="1"/>
              <a:t>kenarlık</a:t>
            </a:r>
            <a:r>
              <a:rPr lang="en-US" sz="1400" dirty="0"/>
              <a:t>.&lt;/p&gt;</a:t>
            </a:r>
          </a:p>
          <a:p>
            <a:r>
              <a:rPr lang="en-US" sz="1400" dirty="0"/>
              <a:t>        &lt;p class="ridge"&gt;3 </a:t>
            </a:r>
            <a:r>
              <a:rPr lang="en-US" sz="1400" dirty="0" err="1"/>
              <a:t>boyutlu</a:t>
            </a:r>
            <a:r>
              <a:rPr lang="en-US" sz="1400" dirty="0"/>
              <a:t> </a:t>
            </a:r>
            <a:r>
              <a:rPr lang="en-US" sz="1400" dirty="0" err="1"/>
              <a:t>kenarlık</a:t>
            </a:r>
            <a:r>
              <a:rPr lang="en-US" sz="1400" dirty="0"/>
              <a:t>.&lt;/p&gt;</a:t>
            </a:r>
          </a:p>
          <a:p>
            <a:r>
              <a:rPr lang="en-US" sz="1400" dirty="0"/>
              <a:t>        &lt;p class="inset"&gt;3 </a:t>
            </a:r>
            <a:r>
              <a:rPr lang="en-US" sz="1400" dirty="0" err="1"/>
              <a:t>boyutlu</a:t>
            </a:r>
            <a:r>
              <a:rPr lang="en-US" sz="1400" dirty="0"/>
              <a:t> </a:t>
            </a:r>
            <a:r>
              <a:rPr lang="en-US" sz="1400" dirty="0" err="1"/>
              <a:t>kenarlık</a:t>
            </a:r>
            <a:r>
              <a:rPr lang="en-US" sz="1400" dirty="0"/>
              <a:t>.&lt;/p&gt;</a:t>
            </a:r>
          </a:p>
          <a:p>
            <a:r>
              <a:rPr lang="en-US" sz="1400" dirty="0"/>
              <a:t>        &lt;p class="outset"&gt;3 </a:t>
            </a:r>
            <a:r>
              <a:rPr lang="en-US" sz="1400" dirty="0" err="1"/>
              <a:t>boyutlu</a:t>
            </a:r>
            <a:r>
              <a:rPr lang="en-US" sz="1400" dirty="0"/>
              <a:t> </a:t>
            </a:r>
            <a:r>
              <a:rPr lang="en-US" sz="1400" dirty="0" err="1"/>
              <a:t>kenarlık</a:t>
            </a:r>
            <a:r>
              <a:rPr lang="en-US" sz="1400" dirty="0"/>
              <a:t>.&lt;/p&gt;</a:t>
            </a:r>
          </a:p>
          <a:p>
            <a:r>
              <a:rPr lang="en-US" sz="1400" dirty="0"/>
              <a:t>        &lt;p class="none"&gt;</a:t>
            </a:r>
            <a:r>
              <a:rPr lang="en-US" sz="1400" dirty="0" err="1"/>
              <a:t>Kenarlık</a:t>
            </a:r>
            <a:r>
              <a:rPr lang="en-US" sz="1400" dirty="0"/>
              <a:t> yok.&lt;/p&gt;</a:t>
            </a:r>
          </a:p>
          <a:p>
            <a:r>
              <a:rPr lang="en-US" sz="1400" dirty="0"/>
              <a:t>        &lt;p class="hidden"&gt;</a:t>
            </a:r>
            <a:r>
              <a:rPr lang="en-US" sz="1400" dirty="0" err="1"/>
              <a:t>Gizli</a:t>
            </a:r>
            <a:r>
              <a:rPr lang="en-US" sz="1400" dirty="0"/>
              <a:t> </a:t>
            </a:r>
            <a:r>
              <a:rPr lang="en-US" sz="1400" dirty="0" err="1"/>
              <a:t>kenarlık</a:t>
            </a:r>
            <a:r>
              <a:rPr lang="en-US" sz="1400" dirty="0"/>
              <a:t>.&lt;/p&gt;</a:t>
            </a:r>
          </a:p>
          <a:p>
            <a:r>
              <a:rPr lang="en-US" sz="1400" dirty="0"/>
              <a:t>        &lt;p class="mix"&gt;Karma.&lt;/p&gt;       </a:t>
            </a:r>
          </a:p>
          <a:p>
            <a:r>
              <a:rPr lang="en-US" sz="1400" dirty="0"/>
              <a:t>    &lt;/body&gt;</a:t>
            </a:r>
          </a:p>
          <a:p>
            <a:r>
              <a:rPr lang="en-US" sz="1400" dirty="0"/>
              <a:t>&lt;/html&gt;</a:t>
            </a:r>
          </a:p>
        </p:txBody>
      </p:sp>
      <p:cxnSp>
        <p:nvCxnSpPr>
          <p:cNvPr id="4" name="Dirsek Bağlayıcısı 3"/>
          <p:cNvCxnSpPr>
            <a:stCxn id="3" idx="2"/>
            <a:endCxn id="5" idx="0"/>
          </p:cNvCxnSpPr>
          <p:nvPr/>
        </p:nvCxnSpPr>
        <p:spPr>
          <a:xfrm rot="5400000" flipH="1" flipV="1">
            <a:off x="4509418" y="309478"/>
            <a:ext cx="3416321" cy="6751320"/>
          </a:xfrm>
          <a:prstGeom prst="bentConnector5">
            <a:avLst>
              <a:gd name="adj1" fmla="val -6691"/>
              <a:gd name="adj2" fmla="val 50361"/>
              <a:gd name="adj3" fmla="val 10669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226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101135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 </a:t>
            </a:r>
            <a:r>
              <a:rPr lang="tr-TR" sz="2800" dirty="0">
                <a:solidFill>
                  <a:schemeClr val="accent2"/>
                </a:solidFill>
                <a:latin typeface="Tahoma" panose="020B0604030504040204" pitchFamily="34" charset="0"/>
              </a:rPr>
              <a:t>CSS ile Köşeleri Oval Yapma (</a:t>
            </a:r>
            <a:r>
              <a:rPr lang="tr-TR" sz="2800" dirty="0" err="1">
                <a:solidFill>
                  <a:schemeClr val="accent2"/>
                </a:solidFill>
                <a:latin typeface="Tahoma" panose="020B0604030504040204" pitchFamily="34" charset="0"/>
              </a:rPr>
              <a:t>Border</a:t>
            </a:r>
            <a:r>
              <a:rPr lang="tr-TR" sz="2800" dirty="0">
                <a:solidFill>
                  <a:schemeClr val="accent2"/>
                </a:solidFill>
                <a:latin typeface="Tahoma" panose="020B0604030504040204" pitchFamily="34" charset="0"/>
              </a:rPr>
              <a:t>-Radius Kullanımı</a:t>
            </a:r>
            <a:r>
              <a:rPr lang="tr-TR" sz="2800" dirty="0" smtClean="0">
                <a:solidFill>
                  <a:schemeClr val="accent2"/>
                </a:solidFill>
                <a:latin typeface="Tahoma" panose="020B0604030504040204" pitchFamily="34" charset="0"/>
              </a:rPr>
              <a:t>)</a:t>
            </a:r>
            <a:endParaRPr 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768097" y="1417321"/>
            <a:ext cx="98663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smtClean="0"/>
              <a:t>Tüm kenarları oval yapma:</a:t>
            </a:r>
            <a:endParaRPr lang="tr-TR" dirty="0"/>
          </a:p>
          <a:p>
            <a:endParaRPr lang="tr-TR" dirty="0"/>
          </a:p>
        </p:txBody>
      </p:sp>
      <p:pic>
        <p:nvPicPr>
          <p:cNvPr id="2" name="Resim 1"/>
          <p:cNvPicPr>
            <a:picLocks noChangeAspect="1"/>
          </p:cNvPicPr>
          <p:nvPr/>
        </p:nvPicPr>
        <p:blipFill>
          <a:blip r:embed="rId3"/>
          <a:stretch>
            <a:fillRect/>
          </a:stretch>
        </p:blipFill>
        <p:spPr>
          <a:xfrm>
            <a:off x="8631937" y="4732176"/>
            <a:ext cx="3249740" cy="1611496"/>
          </a:xfrm>
          <a:prstGeom prst="rect">
            <a:avLst/>
          </a:prstGeom>
        </p:spPr>
      </p:pic>
      <p:sp>
        <p:nvSpPr>
          <p:cNvPr id="5" name="Dikdörtgen 4"/>
          <p:cNvSpPr/>
          <p:nvPr/>
        </p:nvSpPr>
        <p:spPr>
          <a:xfrm>
            <a:off x="768096" y="1856466"/>
            <a:ext cx="7068311" cy="461664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t>&lt;html&gt;</a:t>
            </a:r>
          </a:p>
          <a:p>
            <a:r>
              <a:rPr lang="en-US" sz="1400" dirty="0"/>
              <a:t>&lt;head&gt;</a:t>
            </a:r>
          </a:p>
          <a:p>
            <a:r>
              <a:rPr lang="en-US" sz="1400" dirty="0"/>
              <a:t>&lt;style&gt;</a:t>
            </a:r>
          </a:p>
          <a:p>
            <a:r>
              <a:rPr lang="en-US" sz="1400" dirty="0"/>
              <a:t>.tum-</a:t>
            </a:r>
            <a:r>
              <a:rPr lang="en-US" sz="1400" dirty="0" err="1"/>
              <a:t>kenar</a:t>
            </a:r>
            <a:r>
              <a:rPr lang="en-US" sz="1400" dirty="0"/>
              <a:t> {</a:t>
            </a:r>
          </a:p>
          <a:p>
            <a:r>
              <a:rPr lang="en-US" sz="1400" dirty="0"/>
              <a:t>    border: 2px solid #a1a1a1;</a:t>
            </a:r>
          </a:p>
          <a:p>
            <a:r>
              <a:rPr lang="en-US" sz="1400" dirty="0"/>
              <a:t>    padding: 10px 40px; </a:t>
            </a:r>
          </a:p>
          <a:p>
            <a:r>
              <a:rPr lang="en-US" sz="1400" dirty="0"/>
              <a:t>    background: green;</a:t>
            </a:r>
          </a:p>
          <a:p>
            <a:r>
              <a:rPr lang="en-US" sz="1400" dirty="0"/>
              <a:t>    width: 200px;</a:t>
            </a:r>
          </a:p>
          <a:p>
            <a:r>
              <a:rPr lang="en-US" sz="1400" dirty="0"/>
              <a:t>    height: 100px;</a:t>
            </a:r>
          </a:p>
          <a:p>
            <a:r>
              <a:rPr lang="en-US" sz="1400" dirty="0"/>
              <a:t>    border-radius: 25px;</a:t>
            </a:r>
          </a:p>
          <a:p>
            <a:r>
              <a:rPr lang="en-US" sz="1400" dirty="0"/>
              <a:t>    color: white;</a:t>
            </a:r>
          </a:p>
          <a:p>
            <a:r>
              <a:rPr lang="en-US" sz="1400" dirty="0"/>
              <a:t>    margin: 20px;</a:t>
            </a:r>
          </a:p>
          <a:p>
            <a:r>
              <a:rPr lang="en-US" sz="1400" dirty="0"/>
              <a:t>    float: left;</a:t>
            </a:r>
          </a:p>
          <a:p>
            <a:r>
              <a:rPr lang="en-US" sz="1400" dirty="0"/>
              <a:t>}</a:t>
            </a:r>
          </a:p>
          <a:p>
            <a:r>
              <a:rPr lang="en-US" sz="1400" dirty="0"/>
              <a:t>&lt;/style&gt;</a:t>
            </a:r>
          </a:p>
          <a:p>
            <a:r>
              <a:rPr lang="en-US" sz="1400" dirty="0"/>
              <a:t>&lt;/head&gt;</a:t>
            </a:r>
          </a:p>
          <a:p>
            <a:r>
              <a:rPr lang="en-US" sz="1400" dirty="0"/>
              <a:t>&lt;body&gt;</a:t>
            </a:r>
          </a:p>
          <a:p>
            <a:endParaRPr lang="en-US" sz="1400" dirty="0"/>
          </a:p>
          <a:p>
            <a:r>
              <a:rPr lang="en-US" sz="1400" dirty="0"/>
              <a:t>&lt;div class="tum-</a:t>
            </a:r>
            <a:r>
              <a:rPr lang="en-US" sz="1400" dirty="0" err="1"/>
              <a:t>kenar</a:t>
            </a:r>
            <a:r>
              <a:rPr lang="en-US" sz="1400" dirty="0"/>
              <a:t>"&gt;Border-radius </a:t>
            </a:r>
            <a:r>
              <a:rPr lang="en-US" sz="1400" dirty="0" err="1"/>
              <a:t>kullanarak</a:t>
            </a:r>
            <a:r>
              <a:rPr lang="en-US" sz="1400" dirty="0"/>
              <a:t> </a:t>
            </a:r>
            <a:r>
              <a:rPr lang="en-US" sz="1400" dirty="0" err="1"/>
              <a:t>tüm</a:t>
            </a:r>
            <a:r>
              <a:rPr lang="en-US" sz="1400" dirty="0"/>
              <a:t> </a:t>
            </a:r>
            <a:r>
              <a:rPr lang="en-US" sz="1400" dirty="0" err="1"/>
              <a:t>kenarları</a:t>
            </a:r>
            <a:r>
              <a:rPr lang="en-US" sz="1400" dirty="0"/>
              <a:t> oval </a:t>
            </a:r>
            <a:r>
              <a:rPr lang="en-US" sz="1400" dirty="0" err="1"/>
              <a:t>yapma</a:t>
            </a:r>
            <a:r>
              <a:rPr lang="en-US" sz="1400" dirty="0"/>
              <a:t>.&lt;/div&gt;</a:t>
            </a:r>
          </a:p>
          <a:p>
            <a:r>
              <a:rPr lang="en-US" sz="1400" dirty="0"/>
              <a:t>&lt;/body&gt;</a:t>
            </a:r>
          </a:p>
          <a:p>
            <a:r>
              <a:rPr lang="en-US" sz="1400" dirty="0"/>
              <a:t>&lt;/html&gt;</a:t>
            </a:r>
          </a:p>
        </p:txBody>
      </p:sp>
    </p:spTree>
    <p:extLst>
      <p:ext uri="{BB962C8B-B14F-4D97-AF65-F5344CB8AC3E}">
        <p14:creationId xmlns:p14="http://schemas.microsoft.com/office/powerpoint/2010/main" val="18363431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101135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 </a:t>
            </a:r>
            <a:r>
              <a:rPr lang="tr-TR" sz="2800" dirty="0">
                <a:solidFill>
                  <a:schemeClr val="accent2"/>
                </a:solidFill>
                <a:latin typeface="Tahoma" panose="020B0604030504040204" pitchFamily="34" charset="0"/>
              </a:rPr>
              <a:t>CSS ile Köşeleri Oval Yapma (</a:t>
            </a:r>
            <a:r>
              <a:rPr lang="tr-TR" sz="2800" dirty="0" err="1">
                <a:solidFill>
                  <a:schemeClr val="accent2"/>
                </a:solidFill>
                <a:latin typeface="Tahoma" panose="020B0604030504040204" pitchFamily="34" charset="0"/>
              </a:rPr>
              <a:t>Border</a:t>
            </a:r>
            <a:r>
              <a:rPr lang="tr-TR" sz="2800" dirty="0">
                <a:solidFill>
                  <a:schemeClr val="accent2"/>
                </a:solidFill>
                <a:latin typeface="Tahoma" panose="020B0604030504040204" pitchFamily="34" charset="0"/>
              </a:rPr>
              <a:t>-Radius Kullanımı</a:t>
            </a:r>
            <a:r>
              <a:rPr lang="tr-TR" sz="2800" dirty="0" smtClean="0">
                <a:solidFill>
                  <a:schemeClr val="accent2"/>
                </a:solidFill>
                <a:latin typeface="Tahoma" panose="020B0604030504040204" pitchFamily="34" charset="0"/>
              </a:rPr>
              <a:t>)</a:t>
            </a:r>
            <a:endParaRPr 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768097" y="1417321"/>
            <a:ext cx="98663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smtClean="0"/>
              <a:t>Sol üst kenarı oval yapma:</a:t>
            </a:r>
            <a:endParaRPr lang="tr-TR" dirty="0"/>
          </a:p>
          <a:p>
            <a:endParaRPr lang="tr-TR" dirty="0"/>
          </a:p>
        </p:txBody>
      </p:sp>
      <p:sp>
        <p:nvSpPr>
          <p:cNvPr id="5" name="Dikdörtgen 4"/>
          <p:cNvSpPr/>
          <p:nvPr/>
        </p:nvSpPr>
        <p:spPr>
          <a:xfrm>
            <a:off x="768096" y="1856466"/>
            <a:ext cx="7068311" cy="461664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t>&lt;html&gt;</a:t>
            </a:r>
          </a:p>
          <a:p>
            <a:r>
              <a:rPr lang="en-US" sz="1400" dirty="0"/>
              <a:t>&lt;head&gt;</a:t>
            </a:r>
          </a:p>
          <a:p>
            <a:r>
              <a:rPr lang="en-US" sz="1400" dirty="0"/>
              <a:t>&lt;style&gt;</a:t>
            </a:r>
          </a:p>
          <a:p>
            <a:r>
              <a:rPr lang="en-US" sz="1400" dirty="0"/>
              <a:t>.sol-</a:t>
            </a:r>
            <a:r>
              <a:rPr lang="en-US" sz="1400" dirty="0" err="1"/>
              <a:t>ust</a:t>
            </a:r>
            <a:r>
              <a:rPr lang="en-US" sz="1400" dirty="0"/>
              <a:t>{ </a:t>
            </a:r>
          </a:p>
          <a:p>
            <a:r>
              <a:rPr lang="en-US" sz="1400" dirty="0"/>
              <a:t>    border: 2px solid #a1a1a1;</a:t>
            </a:r>
          </a:p>
          <a:p>
            <a:r>
              <a:rPr lang="en-US" sz="1400" dirty="0"/>
              <a:t>    padding: 10px 40px; </a:t>
            </a:r>
          </a:p>
          <a:p>
            <a:r>
              <a:rPr lang="en-US" sz="1400" dirty="0"/>
              <a:t>    background: green;</a:t>
            </a:r>
          </a:p>
          <a:p>
            <a:r>
              <a:rPr lang="en-US" sz="1400" dirty="0"/>
              <a:t>    width: 200px;</a:t>
            </a:r>
          </a:p>
          <a:p>
            <a:r>
              <a:rPr lang="en-US" sz="1400" dirty="0"/>
              <a:t>    height: 100px;</a:t>
            </a:r>
          </a:p>
          <a:p>
            <a:r>
              <a:rPr lang="en-US" sz="1400" dirty="0"/>
              <a:t>    border-top-left-radius: 25px;</a:t>
            </a:r>
          </a:p>
          <a:p>
            <a:r>
              <a:rPr lang="en-US" sz="1400" dirty="0"/>
              <a:t>    color: white;</a:t>
            </a:r>
          </a:p>
          <a:p>
            <a:r>
              <a:rPr lang="en-US" sz="1400" dirty="0"/>
              <a:t>    margin: 20px;</a:t>
            </a:r>
          </a:p>
          <a:p>
            <a:r>
              <a:rPr lang="en-US" sz="1400" dirty="0"/>
              <a:t>    float: left;</a:t>
            </a:r>
          </a:p>
          <a:p>
            <a:r>
              <a:rPr lang="en-US" sz="1400" dirty="0"/>
              <a:t>    }</a:t>
            </a:r>
          </a:p>
          <a:p>
            <a:r>
              <a:rPr lang="en-US" sz="1400" dirty="0"/>
              <a:t>&lt;/style&gt;</a:t>
            </a:r>
          </a:p>
          <a:p>
            <a:r>
              <a:rPr lang="en-US" sz="1400" dirty="0"/>
              <a:t>&lt;/head&gt;</a:t>
            </a:r>
          </a:p>
          <a:p>
            <a:r>
              <a:rPr lang="en-US" sz="1400" dirty="0"/>
              <a:t>&lt;body&gt;</a:t>
            </a:r>
          </a:p>
          <a:p>
            <a:endParaRPr lang="en-US" sz="1400" dirty="0"/>
          </a:p>
          <a:p>
            <a:r>
              <a:rPr lang="en-US" sz="1400" dirty="0"/>
              <a:t> &lt;div class="sol-</a:t>
            </a:r>
            <a:r>
              <a:rPr lang="en-US" sz="1400" dirty="0" err="1"/>
              <a:t>ust</a:t>
            </a:r>
            <a:r>
              <a:rPr lang="en-US" sz="1400" dirty="0"/>
              <a:t>"&gt;Border-radius </a:t>
            </a:r>
            <a:r>
              <a:rPr lang="en-US" sz="1400" dirty="0" err="1"/>
              <a:t>kullanarak</a:t>
            </a:r>
            <a:r>
              <a:rPr lang="en-US" sz="1400" dirty="0"/>
              <a:t> sol </a:t>
            </a:r>
            <a:r>
              <a:rPr lang="en-US" sz="1400" dirty="0" err="1"/>
              <a:t>üst</a:t>
            </a:r>
            <a:r>
              <a:rPr lang="en-US" sz="1400" dirty="0"/>
              <a:t> </a:t>
            </a:r>
            <a:r>
              <a:rPr lang="en-US" sz="1400" dirty="0" err="1"/>
              <a:t>kenarı</a:t>
            </a:r>
            <a:r>
              <a:rPr lang="en-US" sz="1400" dirty="0"/>
              <a:t> oval </a:t>
            </a:r>
            <a:r>
              <a:rPr lang="en-US" sz="1400" dirty="0" err="1"/>
              <a:t>yapma</a:t>
            </a:r>
            <a:r>
              <a:rPr lang="en-US" sz="1400" dirty="0"/>
              <a:t>&lt;/div&gt;</a:t>
            </a:r>
          </a:p>
          <a:p>
            <a:r>
              <a:rPr lang="en-US" sz="1400" dirty="0"/>
              <a:t>&lt;/body&gt;</a:t>
            </a:r>
          </a:p>
          <a:p>
            <a:r>
              <a:rPr lang="en-US" sz="1400" dirty="0"/>
              <a:t>&lt;/html&gt;</a:t>
            </a:r>
          </a:p>
        </p:txBody>
      </p:sp>
      <p:pic>
        <p:nvPicPr>
          <p:cNvPr id="3" name="Resim 2"/>
          <p:cNvPicPr>
            <a:picLocks noChangeAspect="1"/>
          </p:cNvPicPr>
          <p:nvPr/>
        </p:nvPicPr>
        <p:blipFill>
          <a:blip r:embed="rId3"/>
          <a:stretch>
            <a:fillRect/>
          </a:stretch>
        </p:blipFill>
        <p:spPr>
          <a:xfrm>
            <a:off x="8577072" y="4461701"/>
            <a:ext cx="3455098" cy="1627240"/>
          </a:xfrm>
          <a:prstGeom prst="rect">
            <a:avLst/>
          </a:prstGeom>
        </p:spPr>
      </p:pic>
    </p:spTree>
    <p:extLst>
      <p:ext uri="{BB962C8B-B14F-4D97-AF65-F5344CB8AC3E}">
        <p14:creationId xmlns:p14="http://schemas.microsoft.com/office/powerpoint/2010/main" val="12651947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101135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 </a:t>
            </a:r>
            <a:r>
              <a:rPr lang="tr-TR" sz="2800" dirty="0">
                <a:solidFill>
                  <a:schemeClr val="accent2"/>
                </a:solidFill>
                <a:latin typeface="Tahoma" panose="020B0604030504040204" pitchFamily="34" charset="0"/>
              </a:rPr>
              <a:t>CSS ile Köşeleri Oval Yapma (</a:t>
            </a:r>
            <a:r>
              <a:rPr lang="tr-TR" sz="2800" dirty="0" err="1">
                <a:solidFill>
                  <a:schemeClr val="accent2"/>
                </a:solidFill>
                <a:latin typeface="Tahoma" panose="020B0604030504040204" pitchFamily="34" charset="0"/>
              </a:rPr>
              <a:t>Border</a:t>
            </a:r>
            <a:r>
              <a:rPr lang="tr-TR" sz="2800" dirty="0">
                <a:solidFill>
                  <a:schemeClr val="accent2"/>
                </a:solidFill>
                <a:latin typeface="Tahoma" panose="020B0604030504040204" pitchFamily="34" charset="0"/>
              </a:rPr>
              <a:t>-Radius Kullanımı</a:t>
            </a:r>
            <a:r>
              <a:rPr lang="tr-TR" sz="2800" dirty="0" smtClean="0">
                <a:solidFill>
                  <a:schemeClr val="accent2"/>
                </a:solidFill>
                <a:latin typeface="Tahoma" panose="020B0604030504040204" pitchFamily="34" charset="0"/>
              </a:rPr>
              <a:t>)</a:t>
            </a:r>
            <a:endParaRPr 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768097" y="1417321"/>
            <a:ext cx="98663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smtClean="0"/>
              <a:t>Yuvarlama:</a:t>
            </a:r>
            <a:endParaRPr lang="tr-TR" dirty="0"/>
          </a:p>
          <a:p>
            <a:endParaRPr lang="tr-TR" dirty="0"/>
          </a:p>
        </p:txBody>
      </p:sp>
      <p:sp>
        <p:nvSpPr>
          <p:cNvPr id="5" name="Dikdörtgen 4"/>
          <p:cNvSpPr/>
          <p:nvPr/>
        </p:nvSpPr>
        <p:spPr>
          <a:xfrm>
            <a:off x="768096" y="1856466"/>
            <a:ext cx="7068311" cy="375487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t>&lt;html&gt;</a:t>
            </a:r>
          </a:p>
          <a:p>
            <a:r>
              <a:rPr lang="en-US" sz="1400" dirty="0"/>
              <a:t>&lt;head&gt;</a:t>
            </a:r>
          </a:p>
          <a:p>
            <a:r>
              <a:rPr lang="en-US" sz="1400" dirty="0"/>
              <a:t>&lt;style&gt;</a:t>
            </a:r>
          </a:p>
          <a:p>
            <a:r>
              <a:rPr lang="en-US" sz="1400" dirty="0"/>
              <a:t>.</a:t>
            </a:r>
            <a:r>
              <a:rPr lang="en-US" sz="1400" dirty="0" err="1"/>
              <a:t>yuvarla-bir</a:t>
            </a:r>
            <a:r>
              <a:rPr lang="en-US" sz="1400" dirty="0"/>
              <a:t> {</a:t>
            </a:r>
          </a:p>
          <a:p>
            <a:r>
              <a:rPr lang="en-US" sz="1400" dirty="0"/>
              <a:t>    border-radius: 15px; </a:t>
            </a:r>
          </a:p>
          <a:p>
            <a:r>
              <a:rPr lang="en-US" sz="1400" dirty="0"/>
              <a:t>    margin:10px;</a:t>
            </a:r>
          </a:p>
          <a:p>
            <a:r>
              <a:rPr lang="en-US" sz="1400" dirty="0"/>
              <a:t>    float: left;</a:t>
            </a:r>
          </a:p>
          <a:p>
            <a:r>
              <a:rPr lang="en-US" sz="1400" dirty="0"/>
              <a:t>    width: 150px;</a:t>
            </a:r>
          </a:p>
          <a:p>
            <a:r>
              <a:rPr lang="en-US" sz="1400" dirty="0"/>
              <a:t>    height: 150px;</a:t>
            </a:r>
          </a:p>
          <a:p>
            <a:r>
              <a:rPr lang="en-US" sz="1400" dirty="0"/>
              <a:t>    border:#0287D0 10px solid;</a:t>
            </a:r>
          </a:p>
          <a:p>
            <a:r>
              <a:rPr lang="en-US" sz="1400" dirty="0"/>
              <a:t>&lt;/style&gt;</a:t>
            </a:r>
          </a:p>
          <a:p>
            <a:r>
              <a:rPr lang="en-US" sz="1400" dirty="0"/>
              <a:t>&lt;/head&gt;</a:t>
            </a:r>
          </a:p>
          <a:p>
            <a:r>
              <a:rPr lang="en-US" sz="1400" dirty="0"/>
              <a:t>&lt;body&gt;</a:t>
            </a:r>
          </a:p>
          <a:p>
            <a:endParaRPr lang="en-US" sz="1400" dirty="0"/>
          </a:p>
          <a:p>
            <a:r>
              <a:rPr lang="en-US" sz="1400" dirty="0"/>
              <a:t> &lt;div class="</a:t>
            </a:r>
            <a:r>
              <a:rPr lang="en-US" sz="1400" dirty="0" err="1"/>
              <a:t>yuvarla-bir</a:t>
            </a:r>
            <a:r>
              <a:rPr lang="en-US" sz="1400" dirty="0"/>
              <a:t>"&gt;&lt;/div&gt;</a:t>
            </a:r>
          </a:p>
          <a:p>
            <a:r>
              <a:rPr lang="en-US" sz="1400" dirty="0"/>
              <a:t>&lt;/body&gt;</a:t>
            </a:r>
          </a:p>
          <a:p>
            <a:r>
              <a:rPr lang="en-US" sz="1400" dirty="0"/>
              <a:t>&lt;/html&gt;</a:t>
            </a:r>
          </a:p>
        </p:txBody>
      </p:sp>
      <p:pic>
        <p:nvPicPr>
          <p:cNvPr id="2" name="Resim 1"/>
          <p:cNvPicPr>
            <a:picLocks noChangeAspect="1"/>
          </p:cNvPicPr>
          <p:nvPr/>
        </p:nvPicPr>
        <p:blipFill>
          <a:blip r:embed="rId3"/>
          <a:stretch>
            <a:fillRect/>
          </a:stretch>
        </p:blipFill>
        <p:spPr>
          <a:xfrm>
            <a:off x="8679561" y="3618738"/>
            <a:ext cx="2366391" cy="2290056"/>
          </a:xfrm>
          <a:prstGeom prst="rect">
            <a:avLst/>
          </a:prstGeom>
        </p:spPr>
      </p:pic>
    </p:spTree>
    <p:extLst>
      <p:ext uri="{BB962C8B-B14F-4D97-AF65-F5344CB8AC3E}">
        <p14:creationId xmlns:p14="http://schemas.microsoft.com/office/powerpoint/2010/main" val="33508908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 </a:t>
            </a:r>
            <a:r>
              <a:rPr lang="tr-TR" sz="2800" dirty="0">
                <a:solidFill>
                  <a:schemeClr val="accent2"/>
                </a:solidFill>
                <a:latin typeface="Tahoma" panose="020B0604030504040204" pitchFamily="34" charset="0"/>
              </a:rPr>
              <a:t>CSS Yükseklik ve Genişlik Özelliği Ayarlama</a:t>
            </a:r>
          </a:p>
        </p:txBody>
      </p:sp>
      <p:sp>
        <p:nvSpPr>
          <p:cNvPr id="2052" name="Text Box 12"/>
          <p:cNvSpPr txBox="1">
            <a:spLocks noChangeArrowheads="1"/>
          </p:cNvSpPr>
          <p:nvPr/>
        </p:nvSpPr>
        <p:spPr bwMode="auto">
          <a:xfrm>
            <a:off x="768097" y="1417321"/>
            <a:ext cx="986637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tr-TR" dirty="0"/>
              <a:t>CSS ile bir HTML öğesinin </a:t>
            </a:r>
            <a:r>
              <a:rPr lang="tr-TR" i="1" dirty="0"/>
              <a:t>genişliğini</a:t>
            </a:r>
            <a:r>
              <a:rPr lang="tr-TR" dirty="0"/>
              <a:t> ayarlamak için </a:t>
            </a:r>
            <a:r>
              <a:rPr lang="tr-TR" dirty="0" err="1"/>
              <a:t>width</a:t>
            </a:r>
            <a:r>
              <a:rPr lang="tr-TR" dirty="0"/>
              <a:t>, </a:t>
            </a:r>
            <a:r>
              <a:rPr lang="tr-TR" i="1" dirty="0"/>
              <a:t>yüksekliğini</a:t>
            </a:r>
            <a:r>
              <a:rPr lang="tr-TR" dirty="0"/>
              <a:t> ayarlamak için </a:t>
            </a:r>
            <a:r>
              <a:rPr lang="tr-TR" dirty="0" err="1"/>
              <a:t>heigth</a:t>
            </a:r>
            <a:r>
              <a:rPr lang="tr-TR" dirty="0"/>
              <a:t> özellikleri kullanılır. </a:t>
            </a:r>
            <a:endParaRPr lang="tr-TR" dirty="0" smtClean="0"/>
          </a:p>
          <a:p>
            <a:pPr algn="just"/>
            <a:endParaRPr lang="tr-TR" dirty="0"/>
          </a:p>
          <a:p>
            <a:pPr algn="just"/>
            <a:r>
              <a:rPr lang="tr-TR" dirty="0" smtClean="0"/>
              <a:t>Bu </a:t>
            </a:r>
            <a:r>
              <a:rPr lang="tr-TR" dirty="0"/>
              <a:t>özelliğe bir değeri vermek istediğinizde bunu </a:t>
            </a:r>
            <a:r>
              <a:rPr lang="tr-TR" dirty="0" err="1"/>
              <a:t>auto</a:t>
            </a:r>
            <a:r>
              <a:rPr lang="tr-TR" dirty="0"/>
              <a:t> (otomatik) , piksel cinsinden (</a:t>
            </a:r>
            <a:r>
              <a:rPr lang="tr-TR" dirty="0" err="1"/>
              <a:t>px</a:t>
            </a:r>
            <a:r>
              <a:rPr lang="tr-TR" dirty="0"/>
              <a:t>), yüzdelik olarak (%) veya metrik (cm) olarak belirtebilirsiniz. </a:t>
            </a:r>
            <a:endParaRPr lang="tr-TR" dirty="0" smtClean="0"/>
          </a:p>
          <a:p>
            <a:pPr algn="just"/>
            <a:endParaRPr lang="tr-TR" dirty="0"/>
          </a:p>
          <a:p>
            <a:pPr algn="just"/>
            <a:r>
              <a:rPr lang="tr-TR" dirty="0" err="1" smtClean="0"/>
              <a:t>width</a:t>
            </a:r>
            <a:r>
              <a:rPr lang="tr-TR" dirty="0"/>
              <a:t> ve </a:t>
            </a:r>
            <a:r>
              <a:rPr lang="tr-TR" dirty="0" err="1"/>
              <a:t>heigth</a:t>
            </a:r>
            <a:r>
              <a:rPr lang="tr-TR" dirty="0"/>
              <a:t> özellikleri kenar çizgilerini (</a:t>
            </a:r>
            <a:r>
              <a:rPr lang="tr-TR" dirty="0" err="1"/>
              <a:t>border</a:t>
            </a:r>
            <a:r>
              <a:rPr lang="tr-TR" dirty="0"/>
              <a:t>) ve marjları (</a:t>
            </a:r>
            <a:r>
              <a:rPr lang="tr-TR" dirty="0" err="1"/>
              <a:t>margin</a:t>
            </a:r>
            <a:r>
              <a:rPr lang="tr-TR" dirty="0"/>
              <a:t>) </a:t>
            </a:r>
            <a:r>
              <a:rPr lang="tr-TR" i="1" dirty="0"/>
              <a:t>içermez</a:t>
            </a:r>
            <a:r>
              <a:rPr lang="tr-TR" dirty="0"/>
              <a:t>; dolgu (</a:t>
            </a:r>
            <a:r>
              <a:rPr lang="tr-TR" dirty="0" err="1"/>
              <a:t>padding</a:t>
            </a:r>
            <a:r>
              <a:rPr lang="tr-TR" dirty="0"/>
              <a:t>), içerik (</a:t>
            </a:r>
            <a:r>
              <a:rPr lang="tr-TR" dirty="0" err="1"/>
              <a:t>content</a:t>
            </a:r>
            <a:r>
              <a:rPr lang="tr-TR" dirty="0"/>
              <a:t>) boşluğunun içindeki alanın yüksekliğini / genişliğini </a:t>
            </a:r>
            <a:r>
              <a:rPr lang="tr-TR" dirty="0" smtClean="0"/>
              <a:t>ayarlarlar</a:t>
            </a:r>
            <a:endParaRPr lang="tr-TR" dirty="0"/>
          </a:p>
          <a:p>
            <a:endParaRPr lang="tr-TR" dirty="0"/>
          </a:p>
        </p:txBody>
      </p:sp>
    </p:spTree>
    <p:extLst>
      <p:ext uri="{BB962C8B-B14F-4D97-AF65-F5344CB8AC3E}">
        <p14:creationId xmlns:p14="http://schemas.microsoft.com/office/powerpoint/2010/main" val="16713712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 </a:t>
            </a:r>
            <a:r>
              <a:rPr lang="tr-TR" sz="2800" dirty="0">
                <a:solidFill>
                  <a:schemeClr val="accent2"/>
                </a:solidFill>
                <a:latin typeface="Tahoma" panose="020B0604030504040204" pitchFamily="34" charset="0"/>
              </a:rPr>
              <a:t>CSS Yükseklik ve Genişlik Özelliği Ayarlama</a:t>
            </a:r>
          </a:p>
        </p:txBody>
      </p:sp>
      <p:sp>
        <p:nvSpPr>
          <p:cNvPr id="4" name="Dikdörtgen 3"/>
          <p:cNvSpPr/>
          <p:nvPr/>
        </p:nvSpPr>
        <p:spPr>
          <a:xfrm>
            <a:off x="768096" y="1856466"/>
            <a:ext cx="7068311"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smtClean="0"/>
              <a:t>&lt;</a:t>
            </a:r>
            <a:r>
              <a:rPr lang="tr-TR" sz="1400" dirty="0"/>
              <a:t>html&gt;</a:t>
            </a:r>
          </a:p>
          <a:p>
            <a:r>
              <a:rPr lang="tr-TR" sz="1400" dirty="0"/>
              <a:t>&lt;</a:t>
            </a:r>
            <a:r>
              <a:rPr lang="tr-TR" sz="1400" dirty="0" err="1"/>
              <a:t>head</a:t>
            </a:r>
            <a:r>
              <a:rPr lang="tr-TR" sz="1400" dirty="0"/>
              <a:t>&gt;</a:t>
            </a:r>
          </a:p>
          <a:p>
            <a:r>
              <a:rPr lang="tr-TR" sz="1400" dirty="0"/>
              <a:t>&lt;</a:t>
            </a:r>
            <a:r>
              <a:rPr lang="tr-TR" sz="1400" dirty="0" err="1"/>
              <a:t>style</a:t>
            </a:r>
            <a:r>
              <a:rPr lang="tr-TR" sz="1400" dirty="0"/>
              <a:t>&gt;</a:t>
            </a:r>
          </a:p>
          <a:p>
            <a:r>
              <a:rPr lang="tr-TR" sz="1400" dirty="0"/>
              <a:t>    div {</a:t>
            </a:r>
          </a:p>
          <a:p>
            <a:r>
              <a:rPr lang="tr-TR" sz="1400" dirty="0"/>
              <a:t>        </a:t>
            </a:r>
            <a:r>
              <a:rPr lang="tr-TR" sz="1400" dirty="0" err="1"/>
              <a:t>height</a:t>
            </a:r>
            <a:r>
              <a:rPr lang="tr-TR" sz="1400" dirty="0"/>
              <a:t>: 200px;</a:t>
            </a:r>
          </a:p>
          <a:p>
            <a:r>
              <a:rPr lang="tr-TR" sz="1400" dirty="0"/>
              <a:t>        </a:t>
            </a:r>
            <a:r>
              <a:rPr lang="tr-TR" sz="1400" dirty="0" err="1"/>
              <a:t>width</a:t>
            </a:r>
            <a:r>
              <a:rPr lang="tr-TR" sz="1400" dirty="0"/>
              <a:t>: 50%;</a:t>
            </a:r>
          </a:p>
          <a:p>
            <a:r>
              <a:rPr lang="tr-TR" sz="1400" dirty="0"/>
              <a:t>        background-</a:t>
            </a:r>
            <a:r>
              <a:rPr lang="tr-TR" sz="1400" dirty="0" err="1"/>
              <a:t>color</a:t>
            </a:r>
            <a:r>
              <a:rPr lang="tr-TR" sz="1400" dirty="0"/>
              <a:t>: </a:t>
            </a:r>
            <a:r>
              <a:rPr lang="tr-TR" sz="1400" dirty="0" err="1"/>
              <a:t>green</a:t>
            </a:r>
            <a:r>
              <a:rPr lang="tr-TR" sz="1400" dirty="0"/>
              <a:t>;</a:t>
            </a:r>
          </a:p>
          <a:p>
            <a:r>
              <a:rPr lang="tr-TR" sz="1400" dirty="0"/>
              <a:t>    }</a:t>
            </a:r>
          </a:p>
          <a:p>
            <a:r>
              <a:rPr lang="tr-TR" sz="1400" dirty="0"/>
              <a:t>&lt;/</a:t>
            </a:r>
            <a:r>
              <a:rPr lang="tr-TR" sz="1400" dirty="0" err="1"/>
              <a:t>style</a:t>
            </a:r>
            <a:r>
              <a:rPr lang="tr-TR" sz="1400" dirty="0"/>
              <a:t>&gt;</a:t>
            </a:r>
          </a:p>
          <a:p>
            <a:r>
              <a:rPr lang="tr-TR" sz="1400" dirty="0"/>
              <a:t>&lt;/</a:t>
            </a:r>
            <a:r>
              <a:rPr lang="tr-TR" sz="1400" dirty="0" err="1"/>
              <a:t>head</a:t>
            </a:r>
            <a:r>
              <a:rPr lang="tr-TR" sz="1400" dirty="0"/>
              <a:t>&gt;</a:t>
            </a:r>
          </a:p>
          <a:p>
            <a:r>
              <a:rPr lang="tr-TR" sz="1400" dirty="0"/>
              <a:t>&lt;body&gt;</a:t>
            </a:r>
          </a:p>
          <a:p>
            <a:r>
              <a:rPr lang="tr-TR" sz="1400" dirty="0"/>
              <a:t> </a:t>
            </a:r>
          </a:p>
          <a:p>
            <a:r>
              <a:rPr lang="tr-TR" sz="1400" dirty="0"/>
              <a:t>    &lt;div&gt;Bu div öğesinin yüksekliği 200px genişliği ise %50 '</a:t>
            </a:r>
            <a:r>
              <a:rPr lang="tr-TR" sz="1400" dirty="0" err="1"/>
              <a:t>dir</a:t>
            </a:r>
            <a:r>
              <a:rPr lang="tr-TR" sz="1400" dirty="0"/>
              <a:t>&lt;/div&gt;</a:t>
            </a:r>
          </a:p>
          <a:p>
            <a:r>
              <a:rPr lang="tr-TR" sz="1400" dirty="0"/>
              <a:t> </a:t>
            </a:r>
          </a:p>
          <a:p>
            <a:r>
              <a:rPr lang="tr-TR" sz="1400" dirty="0"/>
              <a:t>&lt;/body&gt;</a:t>
            </a:r>
          </a:p>
          <a:p>
            <a:r>
              <a:rPr lang="tr-TR" sz="1400" dirty="0"/>
              <a:t>&lt;/html</a:t>
            </a:r>
          </a:p>
        </p:txBody>
      </p:sp>
    </p:spTree>
    <p:extLst>
      <p:ext uri="{BB962C8B-B14F-4D97-AF65-F5344CB8AC3E}">
        <p14:creationId xmlns:p14="http://schemas.microsoft.com/office/powerpoint/2010/main" val="32297628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a:solidFill>
                  <a:schemeClr val="accent2"/>
                </a:solidFill>
                <a:latin typeface="Tahoma" panose="020B0604030504040204" pitchFamily="34" charset="0"/>
              </a:rPr>
              <a:t>Metin İşlemleri</a:t>
            </a:r>
          </a:p>
          <a:p>
            <a:endParaRPr lang="tr-TR" sz="2800" dirty="0">
              <a:solidFill>
                <a:schemeClr val="accent2"/>
              </a:solidFill>
              <a:latin typeface="Tahoma" panose="020B0604030504040204" pitchFamily="34" charset="0"/>
            </a:endParaRPr>
          </a:p>
        </p:txBody>
      </p:sp>
      <p:sp>
        <p:nvSpPr>
          <p:cNvPr id="2" name="Dikdörtgen 1"/>
          <p:cNvSpPr/>
          <p:nvPr/>
        </p:nvSpPr>
        <p:spPr>
          <a:xfrm>
            <a:off x="1164336" y="1624507"/>
            <a:ext cx="10475976" cy="369332"/>
          </a:xfrm>
          <a:prstGeom prst="rect">
            <a:avLst/>
          </a:prstGeom>
        </p:spPr>
        <p:txBody>
          <a:bodyPr wrap="square">
            <a:spAutoFit/>
          </a:bodyPr>
          <a:lstStyle/>
          <a:p>
            <a:r>
              <a:rPr lang="tr-TR" b="1" dirty="0"/>
              <a:t>html</a:t>
            </a:r>
            <a:r>
              <a:rPr lang="tr-TR" dirty="0"/>
              <a:t> sayfalarına eklenilen metinlere </a:t>
            </a:r>
            <a:r>
              <a:rPr lang="tr-TR" b="1" dirty="0"/>
              <a:t>CSS</a:t>
            </a:r>
            <a:r>
              <a:rPr lang="tr-TR" dirty="0"/>
              <a:t> kullanarak biçimlendirme uygulanabilir. </a:t>
            </a:r>
          </a:p>
        </p:txBody>
      </p:sp>
      <p:sp>
        <p:nvSpPr>
          <p:cNvPr id="3" name="Dikdörtgen 2"/>
          <p:cNvSpPr/>
          <p:nvPr/>
        </p:nvSpPr>
        <p:spPr>
          <a:xfrm>
            <a:off x="1164336" y="2690336"/>
            <a:ext cx="10357104" cy="923330"/>
          </a:xfrm>
          <a:prstGeom prst="rect">
            <a:avLst/>
          </a:prstGeom>
        </p:spPr>
        <p:txBody>
          <a:bodyPr wrap="square">
            <a:spAutoFit/>
          </a:bodyPr>
          <a:lstStyle/>
          <a:p>
            <a:r>
              <a:rPr lang="tr-TR" b="1" dirty="0" err="1"/>
              <a:t>color</a:t>
            </a:r>
            <a:r>
              <a:rPr lang="tr-TR" b="1" dirty="0"/>
              <a:t>:</a:t>
            </a:r>
          </a:p>
          <a:p>
            <a:r>
              <a:rPr lang="tr-TR" dirty="0"/>
              <a:t>“</a:t>
            </a:r>
            <a:r>
              <a:rPr lang="tr-TR" b="1" dirty="0" err="1"/>
              <a:t>color</a:t>
            </a:r>
            <a:r>
              <a:rPr lang="tr-TR" dirty="0"/>
              <a:t>” özelliği kullanılarak sayfalarınıza eklediğiniz yazıları </a:t>
            </a:r>
            <a:r>
              <a:rPr lang="tr-TR" dirty="0" smtClean="0"/>
              <a:t>renklendirebilirsiniz</a:t>
            </a:r>
            <a:r>
              <a:rPr lang="tr-TR" dirty="0"/>
              <a:t>. Bir sayfanın </a:t>
            </a:r>
            <a:r>
              <a:rPr lang="tr-TR" b="1" dirty="0"/>
              <a:t>varsayılan metin rengini</a:t>
            </a:r>
            <a:r>
              <a:rPr lang="tr-TR" dirty="0"/>
              <a:t> değiştirmek için </a:t>
            </a:r>
            <a:r>
              <a:rPr lang="tr-TR" b="1" dirty="0" err="1"/>
              <a:t>color</a:t>
            </a:r>
            <a:r>
              <a:rPr lang="tr-TR" dirty="0"/>
              <a:t> özelliği </a:t>
            </a:r>
            <a:r>
              <a:rPr lang="tr-TR" b="1" dirty="0"/>
              <a:t>body</a:t>
            </a:r>
            <a:r>
              <a:rPr lang="tr-TR" dirty="0"/>
              <a:t> etiketine uygulanmalıdır.</a:t>
            </a:r>
          </a:p>
        </p:txBody>
      </p:sp>
    </p:spTree>
    <p:extLst>
      <p:ext uri="{BB962C8B-B14F-4D97-AF65-F5344CB8AC3E}">
        <p14:creationId xmlns:p14="http://schemas.microsoft.com/office/powerpoint/2010/main" val="17481120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Metin İşlemleri</a:t>
            </a:r>
          </a:p>
        </p:txBody>
      </p:sp>
      <p:sp>
        <p:nvSpPr>
          <p:cNvPr id="4" name="Dikdörtgen 3"/>
          <p:cNvSpPr/>
          <p:nvPr/>
        </p:nvSpPr>
        <p:spPr>
          <a:xfrm>
            <a:off x="1115568" y="1362690"/>
            <a:ext cx="7068311" cy="48320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a:t>&lt;html&gt;</a:t>
            </a:r>
          </a:p>
          <a:p>
            <a:r>
              <a:rPr lang="tr-TR" sz="1400" dirty="0"/>
              <a:t>    &lt;</a:t>
            </a:r>
            <a:r>
              <a:rPr lang="tr-TR" sz="1400" dirty="0" err="1"/>
              <a:t>head</a:t>
            </a:r>
            <a:r>
              <a:rPr lang="tr-TR" sz="1400" dirty="0"/>
              <a:t>&gt;</a:t>
            </a:r>
          </a:p>
          <a:p>
            <a:r>
              <a:rPr lang="tr-TR" sz="1400" dirty="0"/>
              <a:t>        &lt;meta </a:t>
            </a:r>
            <a:r>
              <a:rPr lang="tr-TR" sz="1400" dirty="0" err="1"/>
              <a:t>charset</a:t>
            </a:r>
            <a:r>
              <a:rPr lang="tr-TR" sz="1400" dirty="0"/>
              <a:t>="utf-8"&gt;</a:t>
            </a:r>
          </a:p>
          <a:p>
            <a:r>
              <a:rPr lang="tr-TR" sz="1400" dirty="0"/>
              <a:t>        &lt;</a:t>
            </a:r>
            <a:r>
              <a:rPr lang="tr-TR" sz="1400" dirty="0" err="1"/>
              <a:t>title</a:t>
            </a:r>
            <a:r>
              <a:rPr lang="tr-TR" sz="1400" dirty="0" smtClean="0"/>
              <a:t>&gt;&lt;/</a:t>
            </a:r>
            <a:r>
              <a:rPr lang="tr-TR" sz="1400" dirty="0" err="1"/>
              <a:t>title</a:t>
            </a:r>
            <a:r>
              <a:rPr lang="tr-TR" sz="1400" dirty="0"/>
              <a:t>&gt;</a:t>
            </a:r>
          </a:p>
          <a:p>
            <a:r>
              <a:rPr lang="tr-TR" sz="1400" dirty="0"/>
              <a:t>        &lt;</a:t>
            </a:r>
            <a:r>
              <a:rPr lang="tr-TR" sz="1400" dirty="0" err="1"/>
              <a:t>style</a:t>
            </a:r>
            <a:r>
              <a:rPr lang="tr-TR" sz="1400" dirty="0"/>
              <a:t>&gt;</a:t>
            </a:r>
          </a:p>
          <a:p>
            <a:r>
              <a:rPr lang="tr-TR" sz="1400" dirty="0"/>
              <a:t>            h1{</a:t>
            </a:r>
          </a:p>
          <a:p>
            <a:r>
              <a:rPr lang="tr-TR" sz="1400" dirty="0"/>
              <a:t>                </a:t>
            </a:r>
            <a:r>
              <a:rPr lang="tr-TR" sz="1400" dirty="0" err="1"/>
              <a:t>color</a:t>
            </a:r>
            <a:r>
              <a:rPr lang="tr-TR" sz="1400" dirty="0"/>
              <a:t>: </a:t>
            </a:r>
            <a:r>
              <a:rPr lang="tr-TR" sz="1400" dirty="0" err="1"/>
              <a:t>red</a:t>
            </a:r>
            <a:r>
              <a:rPr lang="tr-TR" sz="1400" dirty="0"/>
              <a:t>;</a:t>
            </a:r>
          </a:p>
          <a:p>
            <a:r>
              <a:rPr lang="tr-TR" sz="1400" dirty="0"/>
              <a:t>            }</a:t>
            </a:r>
          </a:p>
          <a:p>
            <a:r>
              <a:rPr lang="tr-TR" sz="1400" dirty="0"/>
              <a:t>            p{</a:t>
            </a:r>
          </a:p>
          <a:p>
            <a:r>
              <a:rPr lang="tr-TR" sz="1400" dirty="0"/>
              <a:t>                </a:t>
            </a:r>
            <a:r>
              <a:rPr lang="tr-TR" sz="1400" dirty="0" err="1"/>
              <a:t>color</a:t>
            </a:r>
            <a:r>
              <a:rPr lang="tr-TR" sz="1400" dirty="0"/>
              <a:t>: </a:t>
            </a:r>
            <a:r>
              <a:rPr lang="tr-TR" sz="1400" dirty="0" err="1"/>
              <a:t>blue</a:t>
            </a:r>
            <a:endParaRPr lang="tr-TR" sz="1400" dirty="0"/>
          </a:p>
          <a:p>
            <a:r>
              <a:rPr lang="tr-TR" sz="1400" dirty="0"/>
              <a:t>            }</a:t>
            </a:r>
          </a:p>
          <a:p>
            <a:r>
              <a:rPr lang="tr-TR" sz="1400" dirty="0"/>
              <a:t>        &lt;/</a:t>
            </a:r>
            <a:r>
              <a:rPr lang="tr-TR" sz="1400" dirty="0" err="1"/>
              <a:t>style</a:t>
            </a:r>
            <a:r>
              <a:rPr lang="tr-TR" sz="1400" dirty="0"/>
              <a:t>&gt;</a:t>
            </a:r>
          </a:p>
          <a:p>
            <a:r>
              <a:rPr lang="tr-TR" sz="1400" dirty="0"/>
              <a:t>    &lt;/</a:t>
            </a:r>
            <a:r>
              <a:rPr lang="tr-TR" sz="1400" dirty="0" err="1"/>
              <a:t>head</a:t>
            </a:r>
            <a:r>
              <a:rPr lang="tr-TR" sz="1400" dirty="0"/>
              <a:t>&gt;</a:t>
            </a:r>
          </a:p>
          <a:p>
            <a:r>
              <a:rPr lang="tr-TR" sz="1400" dirty="0"/>
              <a:t>    &lt;body&gt;</a:t>
            </a:r>
          </a:p>
          <a:p>
            <a:r>
              <a:rPr lang="tr-TR" sz="1400" dirty="0"/>
              <a:t>        &lt;h1&gt;CSS ile Metni Renklendirme&lt;/h1&gt;</a:t>
            </a:r>
          </a:p>
          <a:p>
            <a:r>
              <a:rPr lang="tr-TR" sz="1400" dirty="0"/>
              <a:t>        &lt;p&gt;</a:t>
            </a:r>
            <a:r>
              <a:rPr lang="tr-TR" sz="1400" dirty="0" err="1"/>
              <a:t>color</a:t>
            </a:r>
            <a:r>
              <a:rPr lang="tr-TR" sz="1400" dirty="0"/>
              <a:t> Özelliği metne rengini vermek için kullanılır. Bu özellik bir renk değeri kabul eder. Birçok farklı formatta, onaltılık değerleri ve RGB, </a:t>
            </a:r>
            <a:r>
              <a:rPr lang="tr-TR" sz="1400" dirty="0" err="1"/>
              <a:t>RGBa</a:t>
            </a:r>
            <a:r>
              <a:rPr lang="tr-TR" sz="1400" dirty="0"/>
              <a:t>, HSL ve </a:t>
            </a:r>
            <a:r>
              <a:rPr lang="tr-TR" sz="1400" dirty="0" err="1"/>
              <a:t>HSLa</a:t>
            </a:r>
            <a:r>
              <a:rPr lang="tr-TR" sz="1400" dirty="0"/>
              <a:t> değerlerini içerir. En fazla kontrolü en az çaba sarf ettikleri için onaltılık değerler en yaygın olanlardır.&lt;/p&gt;</a:t>
            </a:r>
          </a:p>
          <a:p>
            <a:r>
              <a:rPr lang="tr-TR" sz="1400" dirty="0"/>
              <a:t>    </a:t>
            </a:r>
          </a:p>
          <a:p>
            <a:r>
              <a:rPr lang="tr-TR" sz="1400" dirty="0"/>
              <a:t>    &lt;/body&gt;</a:t>
            </a:r>
          </a:p>
          <a:p>
            <a:r>
              <a:rPr lang="tr-TR" sz="1400" dirty="0"/>
              <a:t>&lt;/html&gt;</a:t>
            </a:r>
          </a:p>
        </p:txBody>
      </p:sp>
    </p:spTree>
    <p:extLst>
      <p:ext uri="{BB962C8B-B14F-4D97-AF65-F5344CB8AC3E}">
        <p14:creationId xmlns:p14="http://schemas.microsoft.com/office/powerpoint/2010/main" val="37899539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a:solidFill>
                  <a:schemeClr val="accent2"/>
                </a:solidFill>
                <a:latin typeface="Tahoma" panose="020B0604030504040204" pitchFamily="34" charset="0"/>
              </a:rPr>
              <a:t>Metin İşlemleri</a:t>
            </a:r>
          </a:p>
          <a:p>
            <a:endParaRPr lang="tr-TR" sz="2800" dirty="0">
              <a:solidFill>
                <a:schemeClr val="accent2"/>
              </a:solidFill>
              <a:latin typeface="Tahoma" panose="020B0604030504040204" pitchFamily="34" charset="0"/>
            </a:endParaRPr>
          </a:p>
        </p:txBody>
      </p:sp>
      <p:sp>
        <p:nvSpPr>
          <p:cNvPr id="3" name="Dikdörtgen 2"/>
          <p:cNvSpPr/>
          <p:nvPr/>
        </p:nvSpPr>
        <p:spPr>
          <a:xfrm>
            <a:off x="1164336" y="2242280"/>
            <a:ext cx="7979664" cy="2585323"/>
          </a:xfrm>
          <a:prstGeom prst="rect">
            <a:avLst/>
          </a:prstGeom>
        </p:spPr>
        <p:txBody>
          <a:bodyPr wrap="square">
            <a:spAutoFit/>
          </a:bodyPr>
          <a:lstStyle/>
          <a:p>
            <a:r>
              <a:rPr lang="tr-TR" b="1" dirty="0" err="1"/>
              <a:t>text-align</a:t>
            </a:r>
            <a:r>
              <a:rPr lang="tr-TR" b="1" dirty="0"/>
              <a:t> :</a:t>
            </a:r>
          </a:p>
          <a:p>
            <a:r>
              <a:rPr lang="tr-TR" dirty="0"/>
              <a:t> </a:t>
            </a:r>
          </a:p>
          <a:p>
            <a:r>
              <a:rPr lang="tr-TR" dirty="0"/>
              <a:t>Sayfaya eklenen metnin yatayda hizalanması amacıyla kullanılır. </a:t>
            </a:r>
            <a:r>
              <a:rPr lang="tr-TR" dirty="0" err="1"/>
              <a:t>text-align</a:t>
            </a:r>
            <a:r>
              <a:rPr lang="tr-TR" dirty="0"/>
              <a:t> özelliği aşağıdaki değerleri alabilir.</a:t>
            </a:r>
          </a:p>
          <a:p>
            <a:r>
              <a:rPr lang="tr-TR" b="1" dirty="0" err="1"/>
              <a:t>center</a:t>
            </a:r>
            <a:r>
              <a:rPr lang="tr-TR" dirty="0"/>
              <a:t> : Ortala</a:t>
            </a:r>
          </a:p>
          <a:p>
            <a:r>
              <a:rPr lang="tr-TR" b="1" dirty="0" err="1"/>
              <a:t>left</a:t>
            </a:r>
            <a:r>
              <a:rPr lang="tr-TR" dirty="0"/>
              <a:t> : Sola hizala</a:t>
            </a:r>
          </a:p>
          <a:p>
            <a:r>
              <a:rPr lang="tr-TR" b="1" dirty="0" err="1"/>
              <a:t>right</a:t>
            </a:r>
            <a:r>
              <a:rPr lang="tr-TR" dirty="0"/>
              <a:t> : Sağa hizala</a:t>
            </a:r>
          </a:p>
          <a:p>
            <a:r>
              <a:rPr lang="tr-TR" b="1" dirty="0" err="1"/>
              <a:t>justify</a:t>
            </a:r>
            <a:r>
              <a:rPr lang="tr-TR" dirty="0"/>
              <a:t> : Her iki yana yasla</a:t>
            </a:r>
          </a:p>
          <a:p>
            <a:r>
              <a:rPr lang="tr-TR" b="1" dirty="0" err="1"/>
              <a:t>inherit</a:t>
            </a:r>
            <a:r>
              <a:rPr lang="tr-TR" dirty="0"/>
              <a:t> : Üst kapsayıcıdan devral.</a:t>
            </a:r>
          </a:p>
        </p:txBody>
      </p:sp>
    </p:spTree>
    <p:extLst>
      <p:ext uri="{BB962C8B-B14F-4D97-AF65-F5344CB8AC3E}">
        <p14:creationId xmlns:p14="http://schemas.microsoft.com/office/powerpoint/2010/main" val="21212380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Metin İşlemleri</a:t>
            </a:r>
          </a:p>
        </p:txBody>
      </p:sp>
      <p:sp>
        <p:nvSpPr>
          <p:cNvPr id="4" name="Dikdörtgen 3"/>
          <p:cNvSpPr/>
          <p:nvPr/>
        </p:nvSpPr>
        <p:spPr>
          <a:xfrm>
            <a:off x="1115568" y="1362690"/>
            <a:ext cx="10003536" cy="5047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a:t>&lt;html&gt;</a:t>
            </a:r>
          </a:p>
          <a:p>
            <a:r>
              <a:rPr lang="tr-TR" sz="1400" dirty="0"/>
              <a:t>    &lt;</a:t>
            </a:r>
            <a:r>
              <a:rPr lang="tr-TR" sz="1400" dirty="0" err="1"/>
              <a:t>head</a:t>
            </a:r>
            <a:r>
              <a:rPr lang="tr-TR" sz="1400" dirty="0"/>
              <a:t>&gt;</a:t>
            </a:r>
          </a:p>
          <a:p>
            <a:r>
              <a:rPr lang="tr-TR" sz="1400" dirty="0"/>
              <a:t>        &lt;meta </a:t>
            </a:r>
            <a:r>
              <a:rPr lang="tr-TR" sz="1400" dirty="0" err="1"/>
              <a:t>charset</a:t>
            </a:r>
            <a:r>
              <a:rPr lang="tr-TR" sz="1400" dirty="0"/>
              <a:t>="utf-8"&gt;</a:t>
            </a:r>
          </a:p>
          <a:p>
            <a:r>
              <a:rPr lang="tr-TR" sz="1400" dirty="0" smtClean="0"/>
              <a:t>&lt;</a:t>
            </a:r>
            <a:r>
              <a:rPr lang="tr-TR" sz="1400" dirty="0" err="1"/>
              <a:t>style</a:t>
            </a:r>
            <a:r>
              <a:rPr lang="tr-TR" sz="1400" dirty="0"/>
              <a:t>&gt;</a:t>
            </a:r>
          </a:p>
          <a:p>
            <a:r>
              <a:rPr lang="tr-TR" sz="1400" dirty="0"/>
              <a:t>            #p1{</a:t>
            </a:r>
          </a:p>
          <a:p>
            <a:r>
              <a:rPr lang="tr-TR" sz="1400" dirty="0"/>
              <a:t>                </a:t>
            </a:r>
            <a:r>
              <a:rPr lang="tr-TR" sz="1400" dirty="0" err="1"/>
              <a:t>text-align</a:t>
            </a:r>
            <a:r>
              <a:rPr lang="tr-TR" sz="1400" dirty="0"/>
              <a:t>: </a:t>
            </a:r>
            <a:r>
              <a:rPr lang="tr-TR" sz="1400" dirty="0" err="1"/>
              <a:t>center</a:t>
            </a:r>
            <a:r>
              <a:rPr lang="tr-TR" sz="1400" dirty="0" smtClean="0"/>
              <a:t>;         </a:t>
            </a:r>
            <a:r>
              <a:rPr lang="tr-TR" sz="1400" dirty="0" err="1"/>
              <a:t>color</a:t>
            </a:r>
            <a:r>
              <a:rPr lang="tr-TR" sz="1400" dirty="0"/>
              <a:t>: </a:t>
            </a:r>
            <a:r>
              <a:rPr lang="tr-TR" sz="1400" dirty="0" err="1"/>
              <a:t>rebeccapurple</a:t>
            </a:r>
            <a:r>
              <a:rPr lang="tr-TR" sz="1400" dirty="0"/>
              <a:t>;</a:t>
            </a:r>
          </a:p>
          <a:p>
            <a:r>
              <a:rPr lang="tr-TR" sz="1400" dirty="0"/>
              <a:t>            }</a:t>
            </a:r>
          </a:p>
          <a:p>
            <a:r>
              <a:rPr lang="tr-TR" sz="1400" dirty="0"/>
              <a:t>            #p2</a:t>
            </a:r>
            <a:r>
              <a:rPr lang="tr-TR" sz="1400" dirty="0" smtClean="0"/>
              <a:t>{  </a:t>
            </a:r>
            <a:r>
              <a:rPr lang="tr-TR" sz="1400" dirty="0" err="1"/>
              <a:t>text-align</a:t>
            </a:r>
            <a:r>
              <a:rPr lang="tr-TR" sz="1400" dirty="0"/>
              <a:t>: </a:t>
            </a:r>
            <a:r>
              <a:rPr lang="tr-TR" sz="1400" dirty="0" err="1"/>
              <a:t>left</a:t>
            </a:r>
            <a:r>
              <a:rPr lang="tr-TR" sz="1400" dirty="0" smtClean="0"/>
              <a:t>;               </a:t>
            </a:r>
            <a:r>
              <a:rPr lang="tr-TR" sz="1400" dirty="0" err="1"/>
              <a:t>color</a:t>
            </a:r>
            <a:r>
              <a:rPr lang="tr-TR" sz="1400" dirty="0"/>
              <a:t>: </a:t>
            </a:r>
            <a:r>
              <a:rPr lang="tr-TR" sz="1400" dirty="0" err="1"/>
              <a:t>red</a:t>
            </a:r>
            <a:r>
              <a:rPr lang="tr-TR" sz="1400" dirty="0" smtClean="0"/>
              <a:t>;    </a:t>
            </a:r>
            <a:r>
              <a:rPr lang="tr-TR" sz="1400" dirty="0"/>
              <a:t>}</a:t>
            </a:r>
          </a:p>
          <a:p>
            <a:r>
              <a:rPr lang="tr-TR" sz="1400" dirty="0"/>
              <a:t>            #p3</a:t>
            </a:r>
            <a:r>
              <a:rPr lang="tr-TR" sz="1400" dirty="0" smtClean="0"/>
              <a:t>{   </a:t>
            </a:r>
            <a:r>
              <a:rPr lang="tr-TR" sz="1400" dirty="0" err="1"/>
              <a:t>text-align</a:t>
            </a:r>
            <a:r>
              <a:rPr lang="tr-TR" sz="1400" dirty="0"/>
              <a:t>: </a:t>
            </a:r>
            <a:r>
              <a:rPr lang="tr-TR" sz="1400" dirty="0" err="1"/>
              <a:t>right</a:t>
            </a:r>
            <a:r>
              <a:rPr lang="tr-TR" sz="1400" dirty="0" smtClean="0"/>
              <a:t>;             </a:t>
            </a:r>
            <a:r>
              <a:rPr lang="tr-TR" sz="1400" dirty="0" err="1"/>
              <a:t>color</a:t>
            </a:r>
            <a:r>
              <a:rPr lang="tr-TR" sz="1400" dirty="0"/>
              <a:t>: </a:t>
            </a:r>
            <a:r>
              <a:rPr lang="tr-TR" sz="1400" dirty="0" err="1"/>
              <a:t>royalblue</a:t>
            </a:r>
            <a:r>
              <a:rPr lang="tr-TR" sz="1400" dirty="0" smtClean="0"/>
              <a:t>;    </a:t>
            </a:r>
            <a:r>
              <a:rPr lang="tr-TR" sz="1400" dirty="0"/>
              <a:t>}</a:t>
            </a:r>
          </a:p>
          <a:p>
            <a:r>
              <a:rPr lang="tr-TR" sz="1400" dirty="0"/>
              <a:t>            #p4{</a:t>
            </a:r>
          </a:p>
          <a:p>
            <a:r>
              <a:rPr lang="tr-TR" sz="1400" dirty="0"/>
              <a:t>                </a:t>
            </a:r>
            <a:r>
              <a:rPr lang="tr-TR" sz="1400" dirty="0" err="1"/>
              <a:t>text-align</a:t>
            </a:r>
            <a:r>
              <a:rPr lang="tr-TR" sz="1400" dirty="0"/>
              <a:t>: </a:t>
            </a:r>
            <a:r>
              <a:rPr lang="tr-TR" sz="1400" dirty="0" err="1"/>
              <a:t>justify</a:t>
            </a:r>
            <a:r>
              <a:rPr lang="tr-TR" sz="1400" dirty="0"/>
              <a:t>;</a:t>
            </a:r>
          </a:p>
          <a:p>
            <a:r>
              <a:rPr lang="tr-TR" sz="1400" dirty="0"/>
              <a:t>            }</a:t>
            </a:r>
          </a:p>
          <a:p>
            <a:r>
              <a:rPr lang="tr-TR" sz="1400" dirty="0"/>
              <a:t>        &lt;/</a:t>
            </a:r>
            <a:r>
              <a:rPr lang="tr-TR" sz="1400" dirty="0" err="1"/>
              <a:t>style</a:t>
            </a:r>
            <a:r>
              <a:rPr lang="tr-TR" sz="1400" dirty="0"/>
              <a:t>&gt;</a:t>
            </a:r>
          </a:p>
          <a:p>
            <a:r>
              <a:rPr lang="tr-TR" sz="1400" dirty="0"/>
              <a:t>    &lt;/</a:t>
            </a:r>
            <a:r>
              <a:rPr lang="tr-TR" sz="1400" dirty="0" err="1"/>
              <a:t>head</a:t>
            </a:r>
            <a:r>
              <a:rPr lang="tr-TR" sz="1400" dirty="0"/>
              <a:t>&gt;</a:t>
            </a:r>
          </a:p>
          <a:p>
            <a:r>
              <a:rPr lang="tr-TR" sz="1400" dirty="0"/>
              <a:t>    &lt;body&gt;</a:t>
            </a:r>
          </a:p>
          <a:p>
            <a:r>
              <a:rPr lang="tr-TR" sz="1400" dirty="0"/>
              <a:t>        &lt;p </a:t>
            </a:r>
            <a:r>
              <a:rPr lang="tr-TR" sz="1400" dirty="0" err="1"/>
              <a:t>id</a:t>
            </a:r>
            <a:r>
              <a:rPr lang="tr-TR" sz="1400" dirty="0"/>
              <a:t>="p1"&gt;Bu metin ortalanmıştır.&lt;/p&gt;</a:t>
            </a:r>
          </a:p>
          <a:p>
            <a:r>
              <a:rPr lang="tr-TR" sz="1400" dirty="0"/>
              <a:t>        &lt;p </a:t>
            </a:r>
            <a:r>
              <a:rPr lang="tr-TR" sz="1400" dirty="0" err="1"/>
              <a:t>id</a:t>
            </a:r>
            <a:r>
              <a:rPr lang="tr-TR" sz="1400" dirty="0"/>
              <a:t>="p2"&gt;Bu metin sola hizalanmıştır.&lt;/p&gt;</a:t>
            </a:r>
          </a:p>
          <a:p>
            <a:r>
              <a:rPr lang="tr-TR" sz="1400" dirty="0"/>
              <a:t>        &lt;p </a:t>
            </a:r>
            <a:r>
              <a:rPr lang="tr-TR" sz="1400" dirty="0" err="1"/>
              <a:t>id</a:t>
            </a:r>
            <a:r>
              <a:rPr lang="tr-TR" sz="1400" dirty="0"/>
              <a:t>="p3"&gt;Bu metin sağa hizalanmıştır.&lt;/p&gt;</a:t>
            </a:r>
          </a:p>
          <a:p>
            <a:r>
              <a:rPr lang="tr-TR" sz="1400" dirty="0"/>
              <a:t>        &lt;p </a:t>
            </a:r>
            <a:r>
              <a:rPr lang="tr-TR" sz="1400" dirty="0" err="1"/>
              <a:t>id</a:t>
            </a:r>
            <a:r>
              <a:rPr lang="tr-TR" sz="1400" dirty="0"/>
              <a:t>="p4</a:t>
            </a:r>
            <a:r>
              <a:rPr lang="tr-TR" sz="1400" dirty="0" smtClean="0"/>
              <a:t>"&gt;</a:t>
            </a:r>
            <a:r>
              <a:rPr lang="tr-TR" sz="1400" dirty="0"/>
              <a:t> Bu metin iki yana yaslanmıştır. Bu metin iki yana yaslanmıştır. Bu metin iki yana yaslanmıştır. Bu metin iki yana yaslanmıştır. Bu metin iki yana yaslanmıştır. Bu metin iki yana yaslanmıştır. Bu metin iki yana yaslanmıştır. </a:t>
            </a:r>
            <a:r>
              <a:rPr lang="tr-TR" sz="1400" dirty="0" smtClean="0"/>
              <a:t>&lt;/</a:t>
            </a:r>
            <a:r>
              <a:rPr lang="tr-TR" sz="1400" dirty="0"/>
              <a:t>p&gt;</a:t>
            </a:r>
          </a:p>
          <a:p>
            <a:r>
              <a:rPr lang="tr-TR" sz="1400" dirty="0"/>
              <a:t>    </a:t>
            </a:r>
          </a:p>
          <a:p>
            <a:r>
              <a:rPr lang="tr-TR" sz="1400" dirty="0"/>
              <a:t>    &lt;/body&gt;</a:t>
            </a:r>
          </a:p>
          <a:p>
            <a:r>
              <a:rPr lang="tr-TR" sz="1400" dirty="0"/>
              <a:t>&lt;/html&gt;</a:t>
            </a:r>
          </a:p>
        </p:txBody>
      </p:sp>
    </p:spTree>
    <p:extLst>
      <p:ext uri="{BB962C8B-B14F-4D97-AF65-F5344CB8AC3E}">
        <p14:creationId xmlns:p14="http://schemas.microsoft.com/office/powerpoint/2010/main" val="23953741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22733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smtClean="0">
                <a:solidFill>
                  <a:schemeClr val="accent2"/>
                </a:solidFill>
                <a:latin typeface="Tahoma" panose="020B0604030504040204" pitchFamily="34" charset="0"/>
              </a:rPr>
              <a:t>CSS Yapısı?</a:t>
            </a:r>
            <a:endParaRPr lang="tr-TR" alt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997459" y="1840929"/>
            <a:ext cx="96370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lnSpc>
                <a:spcPct val="150000"/>
              </a:lnSpc>
              <a:spcBef>
                <a:spcPct val="50000"/>
              </a:spcBef>
            </a:pPr>
            <a:r>
              <a:rPr lang="tr-TR" dirty="0"/>
              <a:t>CSS’ in söz dizimi </a:t>
            </a:r>
            <a:r>
              <a:rPr lang="tr-TR" dirty="0">
                <a:solidFill>
                  <a:srgbClr val="FF0000"/>
                </a:solidFill>
              </a:rPr>
              <a:t>Seçici</a:t>
            </a:r>
            <a:r>
              <a:rPr lang="tr-TR" dirty="0"/>
              <a:t> ve </a:t>
            </a:r>
            <a:r>
              <a:rPr lang="tr-TR" dirty="0">
                <a:solidFill>
                  <a:srgbClr val="FF0000"/>
                </a:solidFill>
              </a:rPr>
              <a:t>Bildirim</a:t>
            </a:r>
            <a:r>
              <a:rPr lang="tr-TR" dirty="0"/>
              <a:t> olarak 2 bölümden oluşmaktadır. Seçici kısmında tüm HTML etiketlerini kullanabiliriz. Bunun yanı sıra </a:t>
            </a:r>
            <a:r>
              <a:rPr lang="tr-TR" dirty="0" err="1" smtClean="0"/>
              <a:t>Id</a:t>
            </a:r>
            <a:r>
              <a:rPr lang="tr-TR" dirty="0" smtClean="0"/>
              <a:t>(Kimlik</a:t>
            </a:r>
            <a:r>
              <a:rPr lang="tr-TR" dirty="0"/>
              <a:t>) ve Class(sınıf) seçicilerini de kullanabiliriz. </a:t>
            </a:r>
            <a:endParaRPr lang="tr-TR" dirty="0" smtClean="0"/>
          </a:p>
          <a:p>
            <a:pPr algn="just">
              <a:lnSpc>
                <a:spcPct val="150000"/>
              </a:lnSpc>
              <a:spcBef>
                <a:spcPct val="50000"/>
              </a:spcBef>
            </a:pPr>
            <a:endParaRPr lang="tr-TR" dirty="0"/>
          </a:p>
          <a:p>
            <a:pPr algn="just">
              <a:lnSpc>
                <a:spcPct val="150000"/>
              </a:lnSpc>
              <a:spcBef>
                <a:spcPct val="50000"/>
              </a:spcBef>
            </a:pPr>
            <a:r>
              <a:rPr lang="tr-TR" dirty="0" smtClean="0"/>
              <a:t>Bildirim </a:t>
            </a:r>
            <a:r>
              <a:rPr lang="tr-TR" dirty="0"/>
              <a:t>alanı ise kendi içinde özellik ve değer bölümlerinden oluşmaktadır. </a:t>
            </a:r>
            <a:endParaRPr lang="tr-TR" dirty="0" smtClean="0"/>
          </a:p>
          <a:p>
            <a:pPr algn="just">
              <a:lnSpc>
                <a:spcPct val="150000"/>
              </a:lnSpc>
              <a:spcBef>
                <a:spcPct val="50000"/>
              </a:spcBef>
            </a:pPr>
            <a:r>
              <a:rPr lang="tr-TR" dirty="0" smtClean="0"/>
              <a:t>Bildirim </a:t>
            </a:r>
            <a:r>
              <a:rPr lang="tr-TR" dirty="0"/>
              <a:t>bloğu süslü parantez ile açılır ve kapanır. </a:t>
            </a:r>
            <a:endParaRPr lang="tr-TR" dirty="0" smtClean="0"/>
          </a:p>
          <a:p>
            <a:pPr algn="just">
              <a:lnSpc>
                <a:spcPct val="150000"/>
              </a:lnSpc>
              <a:spcBef>
                <a:spcPct val="50000"/>
              </a:spcBef>
            </a:pPr>
            <a:r>
              <a:rPr lang="tr-TR" dirty="0" smtClean="0"/>
              <a:t>Bildirimler </a:t>
            </a:r>
            <a:r>
              <a:rPr lang="tr-TR" dirty="0"/>
              <a:t>arasında “;” (noktalı virgül) kullanılır. </a:t>
            </a:r>
            <a:endParaRPr lang="tr-TR" dirty="0" smtClean="0"/>
          </a:p>
          <a:p>
            <a:pPr algn="just">
              <a:lnSpc>
                <a:spcPct val="150000"/>
              </a:lnSpc>
              <a:spcBef>
                <a:spcPct val="50000"/>
              </a:spcBef>
            </a:pPr>
            <a:r>
              <a:rPr lang="tr-TR" dirty="0" smtClean="0"/>
              <a:t>Her </a:t>
            </a:r>
            <a:r>
              <a:rPr lang="tr-TR" dirty="0"/>
              <a:t>Bildirim, “Özellik” ve “Değer” içerir. Özellik ve değer arası “:” (iki nokta üst üste) ile ayrılır.</a:t>
            </a:r>
            <a:endParaRPr lang="tr-TR" altLang="tr-TR" b="0" dirty="0"/>
          </a:p>
        </p:txBody>
      </p:sp>
    </p:spTree>
    <p:extLst>
      <p:ext uri="{BB962C8B-B14F-4D97-AF65-F5344CB8AC3E}">
        <p14:creationId xmlns:p14="http://schemas.microsoft.com/office/powerpoint/2010/main" val="1263218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a:solidFill>
                  <a:schemeClr val="accent2"/>
                </a:solidFill>
                <a:latin typeface="Tahoma" panose="020B0604030504040204" pitchFamily="34" charset="0"/>
              </a:rPr>
              <a:t>Metin İşlemleri</a:t>
            </a:r>
          </a:p>
          <a:p>
            <a:endParaRPr lang="tr-TR" sz="2800" dirty="0">
              <a:solidFill>
                <a:schemeClr val="accent2"/>
              </a:solidFill>
              <a:latin typeface="Tahoma" panose="020B0604030504040204" pitchFamily="34" charset="0"/>
            </a:endParaRPr>
          </a:p>
        </p:txBody>
      </p:sp>
      <p:sp>
        <p:nvSpPr>
          <p:cNvPr id="3" name="Dikdörtgen 2"/>
          <p:cNvSpPr/>
          <p:nvPr/>
        </p:nvSpPr>
        <p:spPr>
          <a:xfrm>
            <a:off x="1164336" y="2242280"/>
            <a:ext cx="7979664" cy="2308324"/>
          </a:xfrm>
          <a:prstGeom prst="rect">
            <a:avLst/>
          </a:prstGeom>
        </p:spPr>
        <p:txBody>
          <a:bodyPr wrap="square">
            <a:spAutoFit/>
          </a:bodyPr>
          <a:lstStyle/>
          <a:p>
            <a:r>
              <a:rPr lang="tr-TR" b="1" dirty="0" err="1"/>
              <a:t>text-decoration</a:t>
            </a:r>
            <a:r>
              <a:rPr lang="tr-TR" b="1" dirty="0"/>
              <a:t> :</a:t>
            </a:r>
          </a:p>
          <a:p>
            <a:r>
              <a:rPr lang="tr-TR" b="1" dirty="0" err="1"/>
              <a:t>text-decoration</a:t>
            </a:r>
            <a:r>
              <a:rPr lang="tr-TR" dirty="0"/>
              <a:t> özelliği metin süslemeleri yapmak ya da kaldırmak için kullanılmaktadır. Alabileceği </a:t>
            </a:r>
            <a:r>
              <a:rPr lang="tr-TR" dirty="0" smtClean="0"/>
              <a:t>özellikler:</a:t>
            </a:r>
          </a:p>
          <a:p>
            <a:endParaRPr lang="tr-TR" dirty="0"/>
          </a:p>
          <a:p>
            <a:r>
              <a:rPr lang="tr-TR" b="1" dirty="0" err="1"/>
              <a:t>overline</a:t>
            </a:r>
            <a:r>
              <a:rPr lang="tr-TR" dirty="0"/>
              <a:t> : Metnin üstünü çiz.</a:t>
            </a:r>
          </a:p>
          <a:p>
            <a:r>
              <a:rPr lang="tr-TR" b="1" dirty="0" err="1"/>
              <a:t>line-through</a:t>
            </a:r>
            <a:r>
              <a:rPr lang="tr-TR" dirty="0"/>
              <a:t> : Metnin ortasını çiz</a:t>
            </a:r>
          </a:p>
          <a:p>
            <a:r>
              <a:rPr lang="tr-TR" b="1" dirty="0" err="1"/>
              <a:t>underline</a:t>
            </a:r>
            <a:r>
              <a:rPr lang="tr-TR" dirty="0"/>
              <a:t> : Metnin altını çiz</a:t>
            </a:r>
          </a:p>
          <a:p>
            <a:r>
              <a:rPr lang="tr-TR" b="1" dirty="0" err="1"/>
              <a:t>none</a:t>
            </a:r>
            <a:r>
              <a:rPr lang="tr-TR" dirty="0"/>
              <a:t> : Hiç bir dekorasyon uygulanmaz</a:t>
            </a:r>
          </a:p>
        </p:txBody>
      </p:sp>
    </p:spTree>
    <p:extLst>
      <p:ext uri="{BB962C8B-B14F-4D97-AF65-F5344CB8AC3E}">
        <p14:creationId xmlns:p14="http://schemas.microsoft.com/office/powerpoint/2010/main" val="2749317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Metin İşlemleri</a:t>
            </a:r>
          </a:p>
        </p:txBody>
      </p:sp>
      <p:sp>
        <p:nvSpPr>
          <p:cNvPr id="4" name="Dikdörtgen 3"/>
          <p:cNvSpPr/>
          <p:nvPr/>
        </p:nvSpPr>
        <p:spPr>
          <a:xfrm>
            <a:off x="1115568" y="1362690"/>
            <a:ext cx="10003536" cy="5478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a:t>&lt;html&gt;</a:t>
            </a:r>
          </a:p>
          <a:p>
            <a:r>
              <a:rPr lang="tr-TR" sz="1400" dirty="0"/>
              <a:t>    &lt;</a:t>
            </a:r>
            <a:r>
              <a:rPr lang="tr-TR" sz="1400" dirty="0" err="1"/>
              <a:t>head</a:t>
            </a:r>
            <a:r>
              <a:rPr lang="tr-TR" sz="1400" dirty="0"/>
              <a:t>&gt;</a:t>
            </a:r>
          </a:p>
          <a:p>
            <a:r>
              <a:rPr lang="tr-TR" sz="1400" dirty="0"/>
              <a:t>        &lt;meta </a:t>
            </a:r>
            <a:r>
              <a:rPr lang="tr-TR" sz="1400" dirty="0" err="1"/>
              <a:t>charset</a:t>
            </a:r>
            <a:r>
              <a:rPr lang="tr-TR" sz="1400" dirty="0"/>
              <a:t>="utf-8"&gt;</a:t>
            </a:r>
          </a:p>
          <a:p>
            <a:r>
              <a:rPr lang="tr-TR" sz="1400" dirty="0" smtClean="0"/>
              <a:t>&lt;</a:t>
            </a:r>
            <a:r>
              <a:rPr lang="tr-TR" sz="1400" dirty="0" err="1"/>
              <a:t>style</a:t>
            </a:r>
            <a:r>
              <a:rPr lang="tr-TR" sz="1400" dirty="0"/>
              <a:t>&gt;</a:t>
            </a:r>
          </a:p>
          <a:p>
            <a:r>
              <a:rPr lang="tr-TR" sz="1400" dirty="0"/>
              <a:t>            #p1{</a:t>
            </a:r>
          </a:p>
          <a:p>
            <a:r>
              <a:rPr lang="tr-TR" sz="1400" dirty="0"/>
              <a:t>                </a:t>
            </a:r>
            <a:r>
              <a:rPr lang="tr-TR" sz="1400" dirty="0" err="1"/>
              <a:t>text-decoration</a:t>
            </a:r>
            <a:r>
              <a:rPr lang="tr-TR" sz="1400" dirty="0"/>
              <a:t>: </a:t>
            </a:r>
            <a:r>
              <a:rPr lang="tr-TR" sz="1400" dirty="0" err="1"/>
              <a:t>overline</a:t>
            </a:r>
            <a:r>
              <a:rPr lang="tr-TR" sz="1400" dirty="0"/>
              <a:t>;</a:t>
            </a:r>
          </a:p>
          <a:p>
            <a:r>
              <a:rPr lang="tr-TR" sz="1400" dirty="0"/>
              <a:t>            }</a:t>
            </a:r>
          </a:p>
          <a:p>
            <a:r>
              <a:rPr lang="tr-TR" sz="1400" dirty="0"/>
              <a:t>            #p2{</a:t>
            </a:r>
          </a:p>
          <a:p>
            <a:r>
              <a:rPr lang="tr-TR" sz="1400" dirty="0"/>
              <a:t>                </a:t>
            </a:r>
            <a:r>
              <a:rPr lang="tr-TR" sz="1400" dirty="0" err="1"/>
              <a:t>text-decoration</a:t>
            </a:r>
            <a:r>
              <a:rPr lang="tr-TR" sz="1400" dirty="0"/>
              <a:t>: </a:t>
            </a:r>
            <a:r>
              <a:rPr lang="tr-TR" sz="1400" dirty="0" err="1"/>
              <a:t>underline</a:t>
            </a:r>
            <a:r>
              <a:rPr lang="tr-TR" sz="1400" dirty="0"/>
              <a:t>;</a:t>
            </a:r>
          </a:p>
          <a:p>
            <a:r>
              <a:rPr lang="tr-TR" sz="1400" dirty="0"/>
              <a:t>            }</a:t>
            </a:r>
          </a:p>
          <a:p>
            <a:r>
              <a:rPr lang="tr-TR" sz="1400" dirty="0"/>
              <a:t>            #p3{</a:t>
            </a:r>
          </a:p>
          <a:p>
            <a:r>
              <a:rPr lang="tr-TR" sz="1400" dirty="0"/>
              <a:t>                </a:t>
            </a:r>
            <a:r>
              <a:rPr lang="tr-TR" sz="1400" dirty="0" err="1"/>
              <a:t>text-decoration</a:t>
            </a:r>
            <a:r>
              <a:rPr lang="tr-TR" sz="1400" dirty="0"/>
              <a:t>: </a:t>
            </a:r>
            <a:r>
              <a:rPr lang="tr-TR" sz="1400" dirty="0" err="1"/>
              <a:t>inherit</a:t>
            </a:r>
            <a:r>
              <a:rPr lang="tr-TR" sz="1400" dirty="0"/>
              <a:t>;</a:t>
            </a:r>
          </a:p>
          <a:p>
            <a:r>
              <a:rPr lang="tr-TR" sz="1400" dirty="0"/>
              <a:t>            }</a:t>
            </a:r>
          </a:p>
          <a:p>
            <a:r>
              <a:rPr lang="tr-TR" sz="1400" dirty="0"/>
              <a:t>            #p4{</a:t>
            </a:r>
          </a:p>
          <a:p>
            <a:r>
              <a:rPr lang="tr-TR" sz="1400" dirty="0"/>
              <a:t>                </a:t>
            </a:r>
            <a:r>
              <a:rPr lang="tr-TR" sz="1400" dirty="0" err="1"/>
              <a:t>text-decoration</a:t>
            </a:r>
            <a:r>
              <a:rPr lang="tr-TR" sz="1400" dirty="0"/>
              <a:t>: </a:t>
            </a:r>
            <a:r>
              <a:rPr lang="tr-TR" sz="1400" dirty="0" err="1"/>
              <a:t>line-through</a:t>
            </a:r>
            <a:r>
              <a:rPr lang="tr-TR" sz="1400" dirty="0"/>
              <a:t>;</a:t>
            </a:r>
          </a:p>
          <a:p>
            <a:r>
              <a:rPr lang="tr-TR" sz="1400" dirty="0"/>
              <a:t>            }</a:t>
            </a:r>
          </a:p>
          <a:p>
            <a:r>
              <a:rPr lang="tr-TR" sz="1400" dirty="0"/>
              <a:t>            a</a:t>
            </a:r>
            <a:r>
              <a:rPr lang="tr-TR" sz="1400" dirty="0" smtClean="0"/>
              <a:t>{ </a:t>
            </a:r>
            <a:r>
              <a:rPr lang="tr-TR" sz="1400" dirty="0" err="1" smtClean="0"/>
              <a:t>text-decoration</a:t>
            </a:r>
            <a:r>
              <a:rPr lang="tr-TR" sz="1400" dirty="0"/>
              <a:t>: </a:t>
            </a:r>
            <a:r>
              <a:rPr lang="tr-TR" sz="1400" dirty="0" err="1"/>
              <a:t>none</a:t>
            </a:r>
            <a:r>
              <a:rPr lang="tr-TR" sz="1400" dirty="0" smtClean="0"/>
              <a:t>;  </a:t>
            </a:r>
            <a:r>
              <a:rPr lang="tr-TR" sz="1400" dirty="0"/>
              <a:t>}</a:t>
            </a:r>
          </a:p>
          <a:p>
            <a:r>
              <a:rPr lang="tr-TR" sz="1400" dirty="0"/>
              <a:t>        &lt;/</a:t>
            </a:r>
            <a:r>
              <a:rPr lang="tr-TR" sz="1400" dirty="0" err="1"/>
              <a:t>style</a:t>
            </a:r>
            <a:r>
              <a:rPr lang="tr-TR" sz="1400" dirty="0"/>
              <a:t>&gt;</a:t>
            </a:r>
          </a:p>
          <a:p>
            <a:r>
              <a:rPr lang="tr-TR" sz="1400" dirty="0"/>
              <a:t>    &lt;/</a:t>
            </a:r>
            <a:r>
              <a:rPr lang="tr-TR" sz="1400" dirty="0" err="1"/>
              <a:t>head</a:t>
            </a:r>
            <a:r>
              <a:rPr lang="tr-TR" sz="1400" dirty="0"/>
              <a:t>&gt;</a:t>
            </a:r>
          </a:p>
          <a:p>
            <a:r>
              <a:rPr lang="tr-TR" sz="1400" dirty="0"/>
              <a:t>    &lt;body&gt;</a:t>
            </a:r>
          </a:p>
          <a:p>
            <a:r>
              <a:rPr lang="tr-TR" sz="1400" dirty="0"/>
              <a:t>        &lt;p </a:t>
            </a:r>
            <a:r>
              <a:rPr lang="tr-TR" sz="1400" dirty="0" err="1"/>
              <a:t>id</a:t>
            </a:r>
            <a:r>
              <a:rPr lang="tr-TR" sz="1400" dirty="0"/>
              <a:t>="p1</a:t>
            </a:r>
            <a:r>
              <a:rPr lang="tr-TR" sz="1400" dirty="0" smtClean="0"/>
              <a:t>"&gt;www.ankara.edu.tr&lt;/</a:t>
            </a:r>
            <a:r>
              <a:rPr lang="tr-TR" sz="1400" dirty="0"/>
              <a:t>p</a:t>
            </a:r>
            <a:r>
              <a:rPr lang="tr-TR" sz="1400" dirty="0" smtClean="0"/>
              <a:t>&gt; &lt;</a:t>
            </a:r>
            <a:r>
              <a:rPr lang="tr-TR" sz="1400" dirty="0"/>
              <a:t>p </a:t>
            </a:r>
            <a:r>
              <a:rPr lang="tr-TR" sz="1400" dirty="0" err="1"/>
              <a:t>id</a:t>
            </a:r>
            <a:r>
              <a:rPr lang="tr-TR" sz="1400" dirty="0"/>
              <a:t>="p2</a:t>
            </a:r>
            <a:r>
              <a:rPr lang="tr-TR" sz="1400" dirty="0" smtClean="0"/>
              <a:t>"&gt;</a:t>
            </a:r>
            <a:r>
              <a:rPr lang="tr-TR" sz="1400" dirty="0"/>
              <a:t> www.ankara.edu.tr </a:t>
            </a:r>
            <a:r>
              <a:rPr lang="tr-TR" sz="1400" dirty="0" smtClean="0"/>
              <a:t>&lt;/</a:t>
            </a:r>
            <a:r>
              <a:rPr lang="tr-TR" sz="1400" dirty="0"/>
              <a:t>p</a:t>
            </a:r>
            <a:r>
              <a:rPr lang="tr-TR" sz="1400" dirty="0" smtClean="0"/>
              <a:t>&gt;   </a:t>
            </a:r>
            <a:r>
              <a:rPr lang="tr-TR" sz="1400" dirty="0"/>
              <a:t>&lt;p </a:t>
            </a:r>
            <a:r>
              <a:rPr lang="tr-TR" sz="1400" dirty="0" err="1"/>
              <a:t>id</a:t>
            </a:r>
            <a:r>
              <a:rPr lang="tr-TR" sz="1400" dirty="0"/>
              <a:t>="p3</a:t>
            </a:r>
            <a:r>
              <a:rPr lang="tr-TR" sz="1400" dirty="0" smtClean="0"/>
              <a:t>"&gt;</a:t>
            </a:r>
            <a:r>
              <a:rPr lang="tr-TR" sz="1400" dirty="0"/>
              <a:t> www.ankara.edu.tr </a:t>
            </a:r>
            <a:r>
              <a:rPr lang="tr-TR" sz="1400" dirty="0" smtClean="0"/>
              <a:t>&lt;/</a:t>
            </a:r>
            <a:r>
              <a:rPr lang="tr-TR" sz="1400" dirty="0"/>
              <a:t>p&gt;</a:t>
            </a:r>
          </a:p>
          <a:p>
            <a:r>
              <a:rPr lang="tr-TR" sz="1400" dirty="0"/>
              <a:t>        &lt;p </a:t>
            </a:r>
            <a:r>
              <a:rPr lang="tr-TR" sz="1400" dirty="0" err="1"/>
              <a:t>id</a:t>
            </a:r>
            <a:r>
              <a:rPr lang="tr-TR" sz="1400" dirty="0"/>
              <a:t>="p4</a:t>
            </a:r>
            <a:r>
              <a:rPr lang="tr-TR" sz="1400" dirty="0" smtClean="0"/>
              <a:t>"&gt;</a:t>
            </a:r>
            <a:r>
              <a:rPr lang="tr-TR" sz="1400" dirty="0"/>
              <a:t> www.ankara.edu.tr </a:t>
            </a:r>
            <a:r>
              <a:rPr lang="tr-TR" sz="1400" dirty="0" smtClean="0"/>
              <a:t>&lt;/</a:t>
            </a:r>
            <a:r>
              <a:rPr lang="tr-TR" sz="1400" dirty="0"/>
              <a:t>p</a:t>
            </a:r>
            <a:r>
              <a:rPr lang="tr-TR" sz="1400" dirty="0" smtClean="0"/>
              <a:t>&gt;      </a:t>
            </a:r>
            <a:r>
              <a:rPr lang="tr-TR" sz="1400" dirty="0"/>
              <a:t>&lt;p </a:t>
            </a:r>
            <a:r>
              <a:rPr lang="tr-TR" sz="1400" dirty="0" err="1"/>
              <a:t>id</a:t>
            </a:r>
            <a:r>
              <a:rPr lang="tr-TR" sz="1400" dirty="0"/>
              <a:t>="p5"&gt;&lt;a </a:t>
            </a:r>
            <a:r>
              <a:rPr lang="tr-TR" sz="1400" dirty="0" err="1"/>
              <a:t>href</a:t>
            </a:r>
            <a:r>
              <a:rPr lang="tr-TR" sz="1400" dirty="0" smtClean="0"/>
              <a:t>="</a:t>
            </a:r>
            <a:r>
              <a:rPr lang="tr-TR" sz="1400" dirty="0"/>
              <a:t> www.ankara.edu.tr </a:t>
            </a:r>
            <a:r>
              <a:rPr lang="tr-TR" sz="1400" dirty="0" smtClean="0"/>
              <a:t>"&gt;</a:t>
            </a:r>
            <a:r>
              <a:rPr lang="tr-TR" sz="1400" dirty="0"/>
              <a:t>Tıkla&lt;/a&gt;&lt;/p&gt;</a:t>
            </a:r>
          </a:p>
          <a:p>
            <a:r>
              <a:rPr lang="tr-TR" sz="1400" dirty="0"/>
              <a:t>    </a:t>
            </a:r>
          </a:p>
          <a:p>
            <a:r>
              <a:rPr lang="tr-TR" sz="1400" dirty="0"/>
              <a:t>    &lt;/body&gt;</a:t>
            </a:r>
          </a:p>
          <a:p>
            <a:r>
              <a:rPr lang="tr-TR" sz="1400" dirty="0"/>
              <a:t>&lt;/html&gt;</a:t>
            </a:r>
          </a:p>
        </p:txBody>
      </p:sp>
    </p:spTree>
    <p:extLst>
      <p:ext uri="{BB962C8B-B14F-4D97-AF65-F5344CB8AC3E}">
        <p14:creationId xmlns:p14="http://schemas.microsoft.com/office/powerpoint/2010/main" val="42947526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a:solidFill>
                  <a:schemeClr val="accent2"/>
                </a:solidFill>
                <a:latin typeface="Tahoma" panose="020B0604030504040204" pitchFamily="34" charset="0"/>
              </a:rPr>
              <a:t>Metin İşlemleri</a:t>
            </a:r>
          </a:p>
          <a:p>
            <a:endParaRPr lang="tr-TR" sz="2800" dirty="0">
              <a:solidFill>
                <a:schemeClr val="accent2"/>
              </a:solidFill>
              <a:latin typeface="Tahoma" panose="020B0604030504040204" pitchFamily="34" charset="0"/>
            </a:endParaRPr>
          </a:p>
        </p:txBody>
      </p:sp>
      <p:sp>
        <p:nvSpPr>
          <p:cNvPr id="3" name="Dikdörtgen 2"/>
          <p:cNvSpPr/>
          <p:nvPr/>
        </p:nvSpPr>
        <p:spPr>
          <a:xfrm>
            <a:off x="1164336" y="2242280"/>
            <a:ext cx="7979664" cy="2031325"/>
          </a:xfrm>
          <a:prstGeom prst="rect">
            <a:avLst/>
          </a:prstGeom>
        </p:spPr>
        <p:txBody>
          <a:bodyPr wrap="square">
            <a:spAutoFit/>
          </a:bodyPr>
          <a:lstStyle/>
          <a:p>
            <a:r>
              <a:rPr lang="tr-TR" b="1" dirty="0" err="1"/>
              <a:t>text-transform</a:t>
            </a:r>
            <a:r>
              <a:rPr lang="tr-TR" b="1" dirty="0"/>
              <a:t>:</a:t>
            </a:r>
          </a:p>
          <a:p>
            <a:r>
              <a:rPr lang="tr-TR" i="1" dirty="0" err="1"/>
              <a:t>text-transform</a:t>
            </a:r>
            <a:r>
              <a:rPr lang="tr-TR" dirty="0"/>
              <a:t> Özelliği ile bir metnin harflerinde küçük büyük karakter dönüşümü gerçekleştirebilirsiniz. Alabileceği farklı </a:t>
            </a:r>
            <a:r>
              <a:rPr lang="tr-TR" dirty="0" smtClean="0"/>
              <a:t>değerler:</a:t>
            </a:r>
          </a:p>
          <a:p>
            <a:endParaRPr lang="tr-TR" dirty="0"/>
          </a:p>
          <a:p>
            <a:r>
              <a:rPr lang="tr-TR" b="1" dirty="0" err="1"/>
              <a:t>uppercase</a:t>
            </a:r>
            <a:r>
              <a:rPr lang="tr-TR" dirty="0"/>
              <a:t> : Metni büyük </a:t>
            </a:r>
            <a:r>
              <a:rPr lang="tr-TR" dirty="0" smtClean="0"/>
              <a:t>harflere </a:t>
            </a:r>
            <a:r>
              <a:rPr lang="tr-TR" dirty="0"/>
              <a:t>dönüştürür.</a:t>
            </a:r>
          </a:p>
          <a:p>
            <a:r>
              <a:rPr lang="tr-TR" b="1" dirty="0" err="1"/>
              <a:t>lowercase</a:t>
            </a:r>
            <a:r>
              <a:rPr lang="tr-TR" dirty="0"/>
              <a:t> : Metni küçük harflere dönüştürür.</a:t>
            </a:r>
          </a:p>
          <a:p>
            <a:r>
              <a:rPr lang="tr-TR" b="1" dirty="0" err="1"/>
              <a:t>capitalize</a:t>
            </a:r>
            <a:r>
              <a:rPr lang="tr-TR" dirty="0"/>
              <a:t> : Metnin ilk harflerini büyük karakterine dönüştürür.</a:t>
            </a:r>
          </a:p>
        </p:txBody>
      </p:sp>
    </p:spTree>
    <p:extLst>
      <p:ext uri="{BB962C8B-B14F-4D97-AF65-F5344CB8AC3E}">
        <p14:creationId xmlns:p14="http://schemas.microsoft.com/office/powerpoint/2010/main" val="15927790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Metin İşlemleri</a:t>
            </a:r>
          </a:p>
        </p:txBody>
      </p:sp>
      <p:sp>
        <p:nvSpPr>
          <p:cNvPr id="4" name="Dikdörtgen 3"/>
          <p:cNvSpPr/>
          <p:nvPr/>
        </p:nvSpPr>
        <p:spPr>
          <a:xfrm>
            <a:off x="1115568" y="1362690"/>
            <a:ext cx="10003536" cy="526297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a:t>&lt;html&gt;</a:t>
            </a:r>
          </a:p>
          <a:p>
            <a:r>
              <a:rPr lang="tr-TR" sz="1400" dirty="0"/>
              <a:t>    &lt;</a:t>
            </a:r>
            <a:r>
              <a:rPr lang="tr-TR" sz="1400" dirty="0" err="1"/>
              <a:t>head</a:t>
            </a:r>
            <a:r>
              <a:rPr lang="tr-TR" sz="1400" dirty="0"/>
              <a:t>&gt;</a:t>
            </a:r>
          </a:p>
          <a:p>
            <a:r>
              <a:rPr lang="tr-TR" sz="1400" dirty="0"/>
              <a:t>        &lt;meta </a:t>
            </a:r>
            <a:r>
              <a:rPr lang="tr-TR" sz="1400" dirty="0" err="1"/>
              <a:t>charset</a:t>
            </a:r>
            <a:r>
              <a:rPr lang="tr-TR" sz="1400" dirty="0"/>
              <a:t>="utf-8"&gt;</a:t>
            </a:r>
          </a:p>
          <a:p>
            <a:r>
              <a:rPr lang="tr-TR" sz="1400" dirty="0" smtClean="0"/>
              <a:t>&lt;</a:t>
            </a:r>
            <a:r>
              <a:rPr lang="tr-TR" sz="1400" dirty="0" err="1" smtClean="0"/>
              <a:t>style</a:t>
            </a:r>
            <a:r>
              <a:rPr lang="tr-TR" sz="1400" dirty="0" smtClean="0"/>
              <a:t>&gt;</a:t>
            </a:r>
          </a:p>
          <a:p>
            <a:r>
              <a:rPr lang="tr-TR" sz="1400" dirty="0" smtClean="0"/>
              <a:t>            </a:t>
            </a:r>
            <a:r>
              <a:rPr lang="tr-TR" sz="1400" dirty="0"/>
              <a:t>#p1{</a:t>
            </a:r>
          </a:p>
          <a:p>
            <a:r>
              <a:rPr lang="tr-TR" sz="1400" dirty="0"/>
              <a:t>                </a:t>
            </a:r>
            <a:r>
              <a:rPr lang="tr-TR" sz="1400" dirty="0" err="1"/>
              <a:t>text-transform</a:t>
            </a:r>
            <a:r>
              <a:rPr lang="tr-TR" sz="1400" dirty="0"/>
              <a:t>: </a:t>
            </a:r>
            <a:r>
              <a:rPr lang="tr-TR" sz="1400" dirty="0" err="1"/>
              <a:t>uppercase</a:t>
            </a:r>
            <a:r>
              <a:rPr lang="tr-TR" sz="1400" dirty="0"/>
              <a:t>;</a:t>
            </a:r>
          </a:p>
          <a:p>
            <a:r>
              <a:rPr lang="tr-TR" sz="1400" dirty="0"/>
              <a:t>            }</a:t>
            </a:r>
          </a:p>
          <a:p>
            <a:r>
              <a:rPr lang="tr-TR" sz="1400" dirty="0"/>
              <a:t>            #p2{</a:t>
            </a:r>
          </a:p>
          <a:p>
            <a:r>
              <a:rPr lang="tr-TR" sz="1400" dirty="0"/>
              <a:t>                </a:t>
            </a:r>
            <a:r>
              <a:rPr lang="tr-TR" sz="1400" dirty="0" err="1"/>
              <a:t>text-transform</a:t>
            </a:r>
            <a:r>
              <a:rPr lang="tr-TR" sz="1400" dirty="0"/>
              <a:t>: </a:t>
            </a:r>
            <a:r>
              <a:rPr lang="tr-TR" sz="1400" dirty="0" err="1"/>
              <a:t>lowercase</a:t>
            </a:r>
            <a:r>
              <a:rPr lang="tr-TR" sz="1400" dirty="0"/>
              <a:t>;</a:t>
            </a:r>
          </a:p>
          <a:p>
            <a:r>
              <a:rPr lang="tr-TR" sz="1400" dirty="0"/>
              <a:t>            }</a:t>
            </a:r>
          </a:p>
          <a:p>
            <a:r>
              <a:rPr lang="tr-TR" sz="1400" dirty="0"/>
              <a:t>            #p3{</a:t>
            </a:r>
          </a:p>
          <a:p>
            <a:r>
              <a:rPr lang="tr-TR" sz="1400" dirty="0"/>
              <a:t>                </a:t>
            </a:r>
            <a:r>
              <a:rPr lang="tr-TR" sz="1400" dirty="0" err="1"/>
              <a:t>text-transform</a:t>
            </a:r>
            <a:r>
              <a:rPr lang="tr-TR" sz="1400" dirty="0"/>
              <a:t>: </a:t>
            </a:r>
            <a:r>
              <a:rPr lang="tr-TR" sz="1400" dirty="0" err="1"/>
              <a:t>capitalize</a:t>
            </a:r>
            <a:r>
              <a:rPr lang="tr-TR" sz="1400" dirty="0"/>
              <a:t>;</a:t>
            </a:r>
          </a:p>
          <a:p>
            <a:r>
              <a:rPr lang="tr-TR" sz="1400" dirty="0"/>
              <a:t>            }</a:t>
            </a:r>
          </a:p>
          <a:p>
            <a:endParaRPr lang="tr-TR" sz="1400" dirty="0"/>
          </a:p>
          <a:p>
            <a:r>
              <a:rPr lang="tr-TR" sz="1400" dirty="0"/>
              <a:t>        &lt;/</a:t>
            </a:r>
            <a:r>
              <a:rPr lang="tr-TR" sz="1400" dirty="0" err="1"/>
              <a:t>style</a:t>
            </a:r>
            <a:r>
              <a:rPr lang="tr-TR" sz="1400" dirty="0"/>
              <a:t>&gt;</a:t>
            </a:r>
          </a:p>
          <a:p>
            <a:r>
              <a:rPr lang="tr-TR" sz="1400" dirty="0"/>
              <a:t>    &lt;/</a:t>
            </a:r>
            <a:r>
              <a:rPr lang="tr-TR" sz="1400" dirty="0" err="1"/>
              <a:t>head</a:t>
            </a:r>
            <a:r>
              <a:rPr lang="tr-TR" sz="1400" dirty="0"/>
              <a:t>&gt;</a:t>
            </a:r>
          </a:p>
          <a:p>
            <a:r>
              <a:rPr lang="tr-TR" sz="1400" dirty="0"/>
              <a:t>    &lt;body&gt;</a:t>
            </a:r>
          </a:p>
          <a:p>
            <a:r>
              <a:rPr lang="tr-TR" sz="1400" dirty="0"/>
              <a:t>        &lt;p </a:t>
            </a:r>
            <a:r>
              <a:rPr lang="tr-TR" sz="1400" dirty="0" err="1"/>
              <a:t>id</a:t>
            </a:r>
            <a:r>
              <a:rPr lang="tr-TR" sz="1400" dirty="0"/>
              <a:t>="p1"&gt;Bu Metinde  </a:t>
            </a:r>
            <a:r>
              <a:rPr lang="tr-TR" sz="1400" dirty="0" err="1"/>
              <a:t>text-transform:uppercase</a:t>
            </a:r>
            <a:r>
              <a:rPr lang="tr-TR" sz="1400" dirty="0"/>
              <a:t> Uygulanmıştır. &lt;/p&gt;</a:t>
            </a:r>
          </a:p>
          <a:p>
            <a:r>
              <a:rPr lang="tr-TR" sz="1400" dirty="0"/>
              <a:t>        &lt;p </a:t>
            </a:r>
            <a:r>
              <a:rPr lang="tr-TR" sz="1400" dirty="0" err="1"/>
              <a:t>id</a:t>
            </a:r>
            <a:r>
              <a:rPr lang="tr-TR" sz="1400" dirty="0"/>
              <a:t>="p2"&gt;Bu Metinde  </a:t>
            </a:r>
            <a:r>
              <a:rPr lang="tr-TR" sz="1400" dirty="0" err="1"/>
              <a:t>text-transform:lowercase</a:t>
            </a:r>
            <a:r>
              <a:rPr lang="tr-TR" sz="1400" dirty="0"/>
              <a:t> Uygulanmıştır.&lt;/p&gt;</a:t>
            </a:r>
          </a:p>
          <a:p>
            <a:r>
              <a:rPr lang="tr-TR" sz="1400" dirty="0"/>
              <a:t>        &lt;p </a:t>
            </a:r>
            <a:r>
              <a:rPr lang="tr-TR" sz="1400" dirty="0" err="1"/>
              <a:t>id</a:t>
            </a:r>
            <a:r>
              <a:rPr lang="tr-TR" sz="1400" dirty="0"/>
              <a:t>="p3"&gt;bu metinde  </a:t>
            </a:r>
            <a:r>
              <a:rPr lang="tr-TR" sz="1400" dirty="0" err="1"/>
              <a:t>text-transform:capitalize</a:t>
            </a:r>
            <a:r>
              <a:rPr lang="tr-TR" sz="1400" dirty="0"/>
              <a:t> uygulanmıştır.&lt;/p&gt;</a:t>
            </a:r>
          </a:p>
          <a:p>
            <a:endParaRPr lang="tr-TR" sz="1400" dirty="0"/>
          </a:p>
          <a:p>
            <a:r>
              <a:rPr lang="tr-TR" sz="1400" dirty="0"/>
              <a:t>    </a:t>
            </a:r>
          </a:p>
          <a:p>
            <a:r>
              <a:rPr lang="tr-TR" sz="1400" dirty="0"/>
              <a:t>    &lt;/body&gt;</a:t>
            </a:r>
          </a:p>
          <a:p>
            <a:r>
              <a:rPr lang="tr-TR" sz="1400" dirty="0"/>
              <a:t>&lt;/html&gt;</a:t>
            </a:r>
          </a:p>
        </p:txBody>
      </p:sp>
    </p:spTree>
    <p:extLst>
      <p:ext uri="{BB962C8B-B14F-4D97-AF65-F5344CB8AC3E}">
        <p14:creationId xmlns:p14="http://schemas.microsoft.com/office/powerpoint/2010/main" val="27719831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a:solidFill>
                  <a:schemeClr val="accent2"/>
                </a:solidFill>
                <a:latin typeface="Tahoma" panose="020B0604030504040204" pitchFamily="34" charset="0"/>
              </a:rPr>
              <a:t>Metin İşlemleri</a:t>
            </a:r>
          </a:p>
          <a:p>
            <a:endParaRPr lang="tr-TR" sz="2800" dirty="0">
              <a:solidFill>
                <a:schemeClr val="accent2"/>
              </a:solidFill>
              <a:latin typeface="Tahoma" panose="020B0604030504040204" pitchFamily="34" charset="0"/>
            </a:endParaRPr>
          </a:p>
        </p:txBody>
      </p:sp>
      <p:sp>
        <p:nvSpPr>
          <p:cNvPr id="3" name="Dikdörtgen 2"/>
          <p:cNvSpPr/>
          <p:nvPr/>
        </p:nvSpPr>
        <p:spPr>
          <a:xfrm>
            <a:off x="1164336" y="2242280"/>
            <a:ext cx="9177528" cy="1477328"/>
          </a:xfrm>
          <a:prstGeom prst="rect">
            <a:avLst/>
          </a:prstGeom>
        </p:spPr>
        <p:txBody>
          <a:bodyPr wrap="square">
            <a:spAutoFit/>
          </a:bodyPr>
          <a:lstStyle/>
          <a:p>
            <a:r>
              <a:rPr lang="tr-TR" b="1" dirty="0" err="1"/>
              <a:t>text-indent</a:t>
            </a:r>
            <a:r>
              <a:rPr lang="tr-TR" b="1" dirty="0"/>
              <a:t> :</a:t>
            </a:r>
          </a:p>
          <a:p>
            <a:r>
              <a:rPr lang="tr-TR" b="1" i="1" dirty="0" err="1"/>
              <a:t>text-indent</a:t>
            </a:r>
            <a:r>
              <a:rPr lang="tr-TR" dirty="0"/>
              <a:t> Özelliği bir elemanın içindeki metnin ilk satırına </a:t>
            </a:r>
            <a:r>
              <a:rPr lang="tr-TR" b="1" dirty="0"/>
              <a:t>girinti</a:t>
            </a:r>
            <a:r>
              <a:rPr lang="tr-TR" dirty="0"/>
              <a:t> için kullanılabilir. Bu özellik için, </a:t>
            </a:r>
            <a:r>
              <a:rPr lang="tr-TR" b="1" dirty="0"/>
              <a:t>piksel</a:t>
            </a:r>
            <a:r>
              <a:rPr lang="tr-TR" dirty="0"/>
              <a:t>, nokta, yüzdeler ve benzeri dahil tüm ortak uzunluk değerleri kullanılabilir. Pozitif değerler metni içeri doğru, negatif değerler ise metni dışa doğru girer. </a:t>
            </a:r>
          </a:p>
        </p:txBody>
      </p:sp>
    </p:spTree>
    <p:extLst>
      <p:ext uri="{BB962C8B-B14F-4D97-AF65-F5344CB8AC3E}">
        <p14:creationId xmlns:p14="http://schemas.microsoft.com/office/powerpoint/2010/main" val="9312038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Metin İşlemleri</a:t>
            </a:r>
          </a:p>
        </p:txBody>
      </p:sp>
      <p:sp>
        <p:nvSpPr>
          <p:cNvPr id="4" name="Dikdörtgen 3"/>
          <p:cNvSpPr/>
          <p:nvPr/>
        </p:nvSpPr>
        <p:spPr>
          <a:xfrm>
            <a:off x="1115568" y="1362690"/>
            <a:ext cx="10003536" cy="310854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a:t>&lt;html&gt;</a:t>
            </a:r>
          </a:p>
          <a:p>
            <a:r>
              <a:rPr lang="tr-TR" sz="1400" dirty="0"/>
              <a:t>&lt;</a:t>
            </a:r>
            <a:r>
              <a:rPr lang="tr-TR" sz="1400" dirty="0" err="1"/>
              <a:t>head</a:t>
            </a:r>
            <a:r>
              <a:rPr lang="tr-TR" sz="1400" dirty="0"/>
              <a:t>&gt;</a:t>
            </a:r>
          </a:p>
          <a:p>
            <a:r>
              <a:rPr lang="tr-TR" sz="1400" dirty="0" smtClean="0"/>
              <a:t>&lt;</a:t>
            </a:r>
            <a:r>
              <a:rPr lang="tr-TR" sz="1400" dirty="0" err="1"/>
              <a:t>style</a:t>
            </a:r>
            <a:r>
              <a:rPr lang="tr-TR" sz="1400" dirty="0"/>
              <a:t>&gt;</a:t>
            </a:r>
          </a:p>
          <a:p>
            <a:r>
              <a:rPr lang="tr-TR" sz="1400" dirty="0"/>
              <a:t>    p {</a:t>
            </a:r>
          </a:p>
          <a:p>
            <a:r>
              <a:rPr lang="tr-TR" sz="1400" dirty="0"/>
              <a:t>        </a:t>
            </a:r>
            <a:r>
              <a:rPr lang="tr-TR" sz="1400" dirty="0" err="1"/>
              <a:t>text-indent</a:t>
            </a:r>
            <a:r>
              <a:rPr lang="tr-TR" sz="1400" dirty="0"/>
              <a:t>: 50px;</a:t>
            </a:r>
          </a:p>
          <a:p>
            <a:r>
              <a:rPr lang="tr-TR" sz="1400" dirty="0"/>
              <a:t>    }</a:t>
            </a:r>
          </a:p>
          <a:p>
            <a:r>
              <a:rPr lang="tr-TR" sz="1400" dirty="0"/>
              <a:t>&lt;/</a:t>
            </a:r>
            <a:r>
              <a:rPr lang="tr-TR" sz="1400" dirty="0" err="1"/>
              <a:t>style</a:t>
            </a:r>
            <a:r>
              <a:rPr lang="tr-TR" sz="1400" dirty="0"/>
              <a:t>&gt;</a:t>
            </a:r>
          </a:p>
          <a:p>
            <a:r>
              <a:rPr lang="tr-TR" sz="1400" dirty="0"/>
              <a:t>&lt;/</a:t>
            </a:r>
            <a:r>
              <a:rPr lang="tr-TR" sz="1400" dirty="0" err="1"/>
              <a:t>head</a:t>
            </a:r>
            <a:r>
              <a:rPr lang="tr-TR" sz="1400" dirty="0"/>
              <a:t>&gt;</a:t>
            </a:r>
          </a:p>
          <a:p>
            <a:r>
              <a:rPr lang="tr-TR" sz="1400" dirty="0"/>
              <a:t>&lt;body&gt;</a:t>
            </a:r>
          </a:p>
          <a:p>
            <a:r>
              <a:rPr lang="tr-TR" sz="1400" dirty="0"/>
              <a:t>&lt;p&gt;</a:t>
            </a:r>
            <a:r>
              <a:rPr lang="tr-TR" sz="1400" dirty="0" err="1"/>
              <a:t>text-indent</a:t>
            </a:r>
            <a:r>
              <a:rPr lang="tr-TR" sz="1400" dirty="0"/>
              <a:t> Özelliği bir elemanın içindeki metnin ilk satırına girinti için kullanılabilir. Bu özellik için, piksel, nokta, yüzdeler ve benzeri dahil tüm ortak uzunluk değerleri kullanılabilir. Pozitif değerler metni içeri doğru, negatif değerler ise metni dışa doğru girer.&lt;/p&gt;</a:t>
            </a:r>
          </a:p>
          <a:p>
            <a:r>
              <a:rPr lang="tr-TR" sz="1400" dirty="0"/>
              <a:t>&lt;/body&gt;</a:t>
            </a:r>
          </a:p>
          <a:p>
            <a:r>
              <a:rPr lang="tr-TR" sz="1400" dirty="0"/>
              <a:t>&lt;/html&gt;</a:t>
            </a:r>
          </a:p>
        </p:txBody>
      </p:sp>
    </p:spTree>
    <p:extLst>
      <p:ext uri="{BB962C8B-B14F-4D97-AF65-F5344CB8AC3E}">
        <p14:creationId xmlns:p14="http://schemas.microsoft.com/office/powerpoint/2010/main" val="3135826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a:solidFill>
                  <a:schemeClr val="accent2"/>
                </a:solidFill>
                <a:latin typeface="Tahoma" panose="020B0604030504040204" pitchFamily="34" charset="0"/>
              </a:rPr>
              <a:t>Metin İşlemleri</a:t>
            </a:r>
          </a:p>
          <a:p>
            <a:endParaRPr lang="tr-TR" sz="2800" dirty="0">
              <a:solidFill>
                <a:schemeClr val="accent2"/>
              </a:solidFill>
              <a:latin typeface="Tahoma" panose="020B0604030504040204" pitchFamily="34" charset="0"/>
            </a:endParaRPr>
          </a:p>
        </p:txBody>
      </p:sp>
      <p:sp>
        <p:nvSpPr>
          <p:cNvPr id="3" name="Dikdörtgen 2"/>
          <p:cNvSpPr/>
          <p:nvPr/>
        </p:nvSpPr>
        <p:spPr>
          <a:xfrm>
            <a:off x="1164336" y="2242280"/>
            <a:ext cx="9177528" cy="1477328"/>
          </a:xfrm>
          <a:prstGeom prst="rect">
            <a:avLst/>
          </a:prstGeom>
        </p:spPr>
        <p:txBody>
          <a:bodyPr wrap="square">
            <a:spAutoFit/>
          </a:bodyPr>
          <a:lstStyle/>
          <a:p>
            <a:r>
              <a:rPr lang="tr-TR" b="1" dirty="0" err="1"/>
              <a:t>letter-spacing</a:t>
            </a:r>
            <a:r>
              <a:rPr lang="tr-TR" b="1" dirty="0"/>
              <a:t> :</a:t>
            </a:r>
          </a:p>
          <a:p>
            <a:r>
              <a:rPr lang="tr-TR" dirty="0"/>
              <a:t> </a:t>
            </a:r>
          </a:p>
          <a:p>
            <a:r>
              <a:rPr lang="tr-TR" b="1" i="1" dirty="0" err="1"/>
              <a:t>letter-spacing</a:t>
            </a:r>
            <a:r>
              <a:rPr lang="tr-TR" dirty="0"/>
              <a:t> özelliği kullanarak, bir sayfada harfler arasındaki boşluklar ayarlanır. Pozitif bir uzunluk değeri harfleri birbirinden uzaklaştıracak, negatif uzunluk değeri ise harfleri birbirine daha yakın çekecektir.</a:t>
            </a:r>
          </a:p>
        </p:txBody>
      </p:sp>
    </p:spTree>
    <p:extLst>
      <p:ext uri="{BB962C8B-B14F-4D97-AF65-F5344CB8AC3E}">
        <p14:creationId xmlns:p14="http://schemas.microsoft.com/office/powerpoint/2010/main" val="37555729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Metin İşlemleri</a:t>
            </a:r>
          </a:p>
        </p:txBody>
      </p:sp>
      <p:sp>
        <p:nvSpPr>
          <p:cNvPr id="4" name="Dikdörtgen 3"/>
          <p:cNvSpPr/>
          <p:nvPr/>
        </p:nvSpPr>
        <p:spPr>
          <a:xfrm>
            <a:off x="1115568" y="1362690"/>
            <a:ext cx="10003536"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a:t>&lt;html&gt;</a:t>
            </a:r>
          </a:p>
          <a:p>
            <a:r>
              <a:rPr lang="tr-TR" sz="1400" dirty="0"/>
              <a:t>&lt;</a:t>
            </a:r>
            <a:r>
              <a:rPr lang="tr-TR" sz="1400" dirty="0" err="1"/>
              <a:t>head</a:t>
            </a:r>
            <a:r>
              <a:rPr lang="tr-TR" sz="1400" dirty="0"/>
              <a:t>&gt;</a:t>
            </a:r>
          </a:p>
          <a:p>
            <a:r>
              <a:rPr lang="tr-TR" sz="1400" dirty="0"/>
              <a:t> </a:t>
            </a:r>
            <a:r>
              <a:rPr lang="tr-TR" sz="1400" dirty="0" smtClean="0"/>
              <a:t>&lt;</a:t>
            </a:r>
            <a:r>
              <a:rPr lang="tr-TR" sz="1400" dirty="0" err="1"/>
              <a:t>style</a:t>
            </a:r>
            <a:r>
              <a:rPr lang="tr-TR" sz="1400" dirty="0"/>
              <a:t>&gt;</a:t>
            </a:r>
          </a:p>
          <a:p>
            <a:r>
              <a:rPr lang="tr-TR" sz="1400" dirty="0"/>
              <a:t>    h1 {</a:t>
            </a:r>
          </a:p>
          <a:p>
            <a:r>
              <a:rPr lang="tr-TR" sz="1400" dirty="0"/>
              <a:t>        </a:t>
            </a:r>
            <a:r>
              <a:rPr lang="tr-TR" sz="1400" dirty="0" err="1"/>
              <a:t>letter-spacing</a:t>
            </a:r>
            <a:r>
              <a:rPr lang="tr-TR" sz="1400" dirty="0"/>
              <a:t>: 3px;</a:t>
            </a:r>
          </a:p>
          <a:p>
            <a:r>
              <a:rPr lang="tr-TR" sz="1400" dirty="0"/>
              <a:t>    }</a:t>
            </a:r>
          </a:p>
          <a:p>
            <a:r>
              <a:rPr lang="tr-TR" sz="1400" dirty="0"/>
              <a:t>    h2 {</a:t>
            </a:r>
          </a:p>
          <a:p>
            <a:r>
              <a:rPr lang="tr-TR" sz="1400" dirty="0"/>
              <a:t>        </a:t>
            </a:r>
            <a:r>
              <a:rPr lang="tr-TR" sz="1400" dirty="0" err="1"/>
              <a:t>letter-spacing</a:t>
            </a:r>
            <a:r>
              <a:rPr lang="tr-TR" sz="1400" dirty="0"/>
              <a:t>: -3px;</a:t>
            </a:r>
          </a:p>
          <a:p>
            <a:r>
              <a:rPr lang="tr-TR" sz="1400" dirty="0"/>
              <a:t>    }</a:t>
            </a:r>
          </a:p>
          <a:p>
            <a:r>
              <a:rPr lang="tr-TR" sz="1400" dirty="0"/>
              <a:t>&lt;/</a:t>
            </a:r>
            <a:r>
              <a:rPr lang="tr-TR" sz="1400" dirty="0" err="1"/>
              <a:t>style</a:t>
            </a:r>
            <a:r>
              <a:rPr lang="tr-TR" sz="1400" dirty="0"/>
              <a:t>&gt;</a:t>
            </a:r>
          </a:p>
          <a:p>
            <a:r>
              <a:rPr lang="tr-TR" sz="1400" dirty="0"/>
              <a:t>&lt;/</a:t>
            </a:r>
            <a:r>
              <a:rPr lang="tr-TR" sz="1400" dirty="0" err="1"/>
              <a:t>head</a:t>
            </a:r>
            <a:r>
              <a:rPr lang="tr-TR" sz="1400" dirty="0"/>
              <a:t>&gt;</a:t>
            </a:r>
          </a:p>
          <a:p>
            <a:r>
              <a:rPr lang="tr-TR" sz="1400" dirty="0"/>
              <a:t>&lt;body&gt;</a:t>
            </a:r>
          </a:p>
          <a:p>
            <a:r>
              <a:rPr lang="tr-TR" sz="1400" dirty="0"/>
              <a:t>&lt;h1&gt;Başlık 1&lt;/h1&gt;</a:t>
            </a:r>
          </a:p>
          <a:p>
            <a:r>
              <a:rPr lang="tr-TR" sz="1400" dirty="0"/>
              <a:t>&lt;h2&gt;Başlık 2&lt;/h2&gt;</a:t>
            </a:r>
          </a:p>
          <a:p>
            <a:r>
              <a:rPr lang="tr-TR" sz="1400" dirty="0"/>
              <a:t>&lt;/body&gt;</a:t>
            </a:r>
          </a:p>
          <a:p>
            <a:r>
              <a:rPr lang="tr-TR" sz="1400" dirty="0"/>
              <a:t>&lt;/html&gt;</a:t>
            </a:r>
          </a:p>
        </p:txBody>
      </p:sp>
    </p:spTree>
    <p:extLst>
      <p:ext uri="{BB962C8B-B14F-4D97-AF65-F5344CB8AC3E}">
        <p14:creationId xmlns:p14="http://schemas.microsoft.com/office/powerpoint/2010/main" val="21445085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a:solidFill>
                  <a:schemeClr val="accent2"/>
                </a:solidFill>
                <a:latin typeface="Tahoma" panose="020B0604030504040204" pitchFamily="34" charset="0"/>
              </a:rPr>
              <a:t>Metin İşlemleri</a:t>
            </a:r>
          </a:p>
          <a:p>
            <a:endParaRPr lang="tr-TR" sz="2800" dirty="0">
              <a:solidFill>
                <a:schemeClr val="accent2"/>
              </a:solidFill>
              <a:latin typeface="Tahoma" panose="020B0604030504040204" pitchFamily="34" charset="0"/>
            </a:endParaRPr>
          </a:p>
        </p:txBody>
      </p:sp>
      <p:sp>
        <p:nvSpPr>
          <p:cNvPr id="3" name="Dikdörtgen 2"/>
          <p:cNvSpPr/>
          <p:nvPr/>
        </p:nvSpPr>
        <p:spPr>
          <a:xfrm>
            <a:off x="1164336" y="2242280"/>
            <a:ext cx="9177528" cy="1200329"/>
          </a:xfrm>
          <a:prstGeom prst="rect">
            <a:avLst/>
          </a:prstGeom>
        </p:spPr>
        <p:txBody>
          <a:bodyPr wrap="square">
            <a:spAutoFit/>
          </a:bodyPr>
          <a:lstStyle/>
          <a:p>
            <a:r>
              <a:rPr lang="tr-TR" b="1" dirty="0" err="1"/>
              <a:t>line-heigth</a:t>
            </a:r>
            <a:r>
              <a:rPr lang="tr-TR" b="1" dirty="0"/>
              <a:t> </a:t>
            </a:r>
            <a:r>
              <a:rPr lang="tr-TR" b="1" dirty="0" smtClean="0"/>
              <a:t>:</a:t>
            </a:r>
          </a:p>
          <a:p>
            <a:endParaRPr lang="tr-TR" b="1" dirty="0"/>
          </a:p>
          <a:p>
            <a:r>
              <a:rPr lang="tr-TR" i="1" dirty="0" err="1"/>
              <a:t>line-heigth</a:t>
            </a:r>
            <a:r>
              <a:rPr lang="tr-TR" dirty="0"/>
              <a:t> özelliği kullanılarak satırlar arasındaki </a:t>
            </a:r>
            <a:r>
              <a:rPr lang="tr-TR" b="1" dirty="0"/>
              <a:t>boşluk</a:t>
            </a:r>
            <a:r>
              <a:rPr lang="tr-TR" dirty="0"/>
              <a:t> ayarlanır. Örneğimizde 3 adet paragrafa 3 farklı satır boşluğu değeri verilmiştir.</a:t>
            </a:r>
          </a:p>
        </p:txBody>
      </p:sp>
    </p:spTree>
    <p:extLst>
      <p:ext uri="{BB962C8B-B14F-4D97-AF65-F5344CB8AC3E}">
        <p14:creationId xmlns:p14="http://schemas.microsoft.com/office/powerpoint/2010/main" val="3360977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Metin İşlemleri</a:t>
            </a:r>
          </a:p>
        </p:txBody>
      </p:sp>
      <p:sp>
        <p:nvSpPr>
          <p:cNvPr id="4" name="Dikdörtgen 3"/>
          <p:cNvSpPr/>
          <p:nvPr/>
        </p:nvSpPr>
        <p:spPr>
          <a:xfrm>
            <a:off x="1115568" y="1362690"/>
            <a:ext cx="10003536" cy="5047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a:t>&lt;html&gt;</a:t>
            </a:r>
          </a:p>
          <a:p>
            <a:r>
              <a:rPr lang="tr-TR" sz="1400" dirty="0"/>
              <a:t>&lt;</a:t>
            </a:r>
            <a:r>
              <a:rPr lang="tr-TR" sz="1400" dirty="0" err="1"/>
              <a:t>head</a:t>
            </a:r>
            <a:r>
              <a:rPr lang="tr-TR" sz="1400" dirty="0"/>
              <a:t>&gt;</a:t>
            </a:r>
          </a:p>
          <a:p>
            <a:r>
              <a:rPr lang="tr-TR" sz="1400" dirty="0" smtClean="0"/>
              <a:t>&lt;</a:t>
            </a:r>
            <a:r>
              <a:rPr lang="tr-TR" sz="1400" dirty="0" err="1"/>
              <a:t>style</a:t>
            </a:r>
            <a:r>
              <a:rPr lang="tr-TR" sz="1400" dirty="0"/>
              <a:t>&gt;</a:t>
            </a:r>
          </a:p>
          <a:p>
            <a:r>
              <a:rPr lang="tr-TR" sz="1400" dirty="0"/>
              <a:t>    </a:t>
            </a:r>
            <a:r>
              <a:rPr lang="tr-TR" sz="1400" dirty="0" err="1"/>
              <a:t>p.kucukbosluk</a:t>
            </a:r>
            <a:r>
              <a:rPr lang="tr-TR" sz="1400" dirty="0"/>
              <a:t> {</a:t>
            </a:r>
          </a:p>
          <a:p>
            <a:r>
              <a:rPr lang="tr-TR" sz="1400" dirty="0"/>
              <a:t>        </a:t>
            </a:r>
            <a:r>
              <a:rPr lang="tr-TR" sz="1400" dirty="0" err="1"/>
              <a:t>line-height</a:t>
            </a:r>
            <a:r>
              <a:rPr lang="tr-TR" sz="1400" dirty="0"/>
              <a:t>: 0.7;</a:t>
            </a:r>
          </a:p>
          <a:p>
            <a:r>
              <a:rPr lang="tr-TR" sz="1400" dirty="0"/>
              <a:t>    </a:t>
            </a:r>
            <a:r>
              <a:rPr lang="tr-TR" sz="1400" dirty="0" smtClean="0"/>
              <a:t>}</a:t>
            </a:r>
            <a:endParaRPr lang="tr-TR" sz="1400" dirty="0"/>
          </a:p>
          <a:p>
            <a:r>
              <a:rPr lang="tr-TR" sz="1400" dirty="0"/>
              <a:t>    </a:t>
            </a:r>
            <a:r>
              <a:rPr lang="tr-TR" sz="1400" dirty="0" err="1"/>
              <a:t>p.buyukbosluk</a:t>
            </a:r>
            <a:r>
              <a:rPr lang="tr-TR" sz="1400" dirty="0"/>
              <a:t> {</a:t>
            </a:r>
          </a:p>
          <a:p>
            <a:r>
              <a:rPr lang="tr-TR" sz="1400" dirty="0"/>
              <a:t>        </a:t>
            </a:r>
            <a:r>
              <a:rPr lang="tr-TR" sz="1400" dirty="0" err="1"/>
              <a:t>line-height</a:t>
            </a:r>
            <a:r>
              <a:rPr lang="tr-TR" sz="1400" dirty="0"/>
              <a:t>: 1.8;</a:t>
            </a:r>
          </a:p>
          <a:p>
            <a:r>
              <a:rPr lang="tr-TR" sz="1400" dirty="0"/>
              <a:t>    }</a:t>
            </a:r>
          </a:p>
          <a:p>
            <a:r>
              <a:rPr lang="tr-TR" sz="1400" dirty="0"/>
              <a:t>&lt;/</a:t>
            </a:r>
            <a:r>
              <a:rPr lang="tr-TR" sz="1400" dirty="0" err="1"/>
              <a:t>style</a:t>
            </a:r>
            <a:r>
              <a:rPr lang="tr-TR" sz="1400" dirty="0"/>
              <a:t>&gt;</a:t>
            </a:r>
          </a:p>
          <a:p>
            <a:r>
              <a:rPr lang="tr-TR" sz="1400" dirty="0"/>
              <a:t>&lt;/</a:t>
            </a:r>
            <a:r>
              <a:rPr lang="tr-TR" sz="1400" dirty="0" err="1"/>
              <a:t>head</a:t>
            </a:r>
            <a:r>
              <a:rPr lang="tr-TR" sz="1400" dirty="0"/>
              <a:t>&gt;</a:t>
            </a:r>
          </a:p>
          <a:p>
            <a:r>
              <a:rPr lang="tr-TR" sz="1400" dirty="0"/>
              <a:t>&lt;body</a:t>
            </a:r>
            <a:r>
              <a:rPr lang="tr-TR" sz="1400" dirty="0" smtClean="0"/>
              <a:t>&gt; </a:t>
            </a:r>
            <a:endParaRPr lang="tr-TR" sz="1400" dirty="0"/>
          </a:p>
          <a:p>
            <a:r>
              <a:rPr lang="tr-TR" sz="1400" dirty="0"/>
              <a:t>&lt;p&gt;</a:t>
            </a:r>
          </a:p>
          <a:p>
            <a:r>
              <a:rPr lang="tr-TR" sz="1400" dirty="0"/>
              <a:t>Paragraf içi standart satır </a:t>
            </a:r>
            <a:r>
              <a:rPr lang="tr-TR" sz="1400" dirty="0" smtClean="0"/>
              <a:t>boşluğu&lt;</a:t>
            </a:r>
            <a:r>
              <a:rPr lang="tr-TR" sz="1400" dirty="0" err="1" smtClean="0"/>
              <a:t>br</a:t>
            </a:r>
            <a:r>
              <a:rPr lang="tr-TR" sz="1400" dirty="0" smtClean="0"/>
              <a:t>&gt;Paragraf </a:t>
            </a:r>
            <a:r>
              <a:rPr lang="tr-TR" sz="1400" dirty="0"/>
              <a:t>içi standart satır boşluğu&lt;</a:t>
            </a:r>
            <a:r>
              <a:rPr lang="tr-TR" sz="1400" dirty="0" err="1"/>
              <a:t>br</a:t>
            </a:r>
            <a:r>
              <a:rPr lang="tr-TR" sz="1400" dirty="0" smtClean="0"/>
              <a:t>&gt; &lt;/</a:t>
            </a:r>
            <a:r>
              <a:rPr lang="tr-TR" sz="1400" dirty="0"/>
              <a:t>p&gt;</a:t>
            </a:r>
          </a:p>
          <a:p>
            <a:r>
              <a:rPr lang="tr-TR" sz="1400" dirty="0"/>
              <a:t> </a:t>
            </a:r>
          </a:p>
          <a:p>
            <a:r>
              <a:rPr lang="tr-TR" sz="1400" dirty="0"/>
              <a:t>&lt;p </a:t>
            </a:r>
            <a:r>
              <a:rPr lang="tr-TR" sz="1400" dirty="0" err="1"/>
              <a:t>class</a:t>
            </a:r>
            <a:r>
              <a:rPr lang="tr-TR" sz="1400" dirty="0"/>
              <a:t>="</a:t>
            </a:r>
            <a:r>
              <a:rPr lang="tr-TR" sz="1400" dirty="0" err="1"/>
              <a:t>kucukbosluk</a:t>
            </a:r>
            <a:r>
              <a:rPr lang="tr-TR" sz="1400" dirty="0"/>
              <a:t>"&gt;</a:t>
            </a:r>
          </a:p>
          <a:p>
            <a:r>
              <a:rPr lang="tr-TR" sz="1400" dirty="0"/>
              <a:t>Paragraf içi küçük satır </a:t>
            </a:r>
            <a:r>
              <a:rPr lang="tr-TR" sz="1400" dirty="0" smtClean="0"/>
              <a:t>boşluğu&lt;</a:t>
            </a:r>
            <a:r>
              <a:rPr lang="tr-TR" sz="1400" dirty="0" err="1" smtClean="0"/>
              <a:t>br</a:t>
            </a:r>
            <a:r>
              <a:rPr lang="tr-TR" sz="1400" dirty="0" smtClean="0"/>
              <a:t>&gt;Paragraf </a:t>
            </a:r>
            <a:r>
              <a:rPr lang="tr-TR" sz="1400" dirty="0"/>
              <a:t>içi küçük satır boşluğu&lt;</a:t>
            </a:r>
            <a:r>
              <a:rPr lang="tr-TR" sz="1400" dirty="0" err="1"/>
              <a:t>br</a:t>
            </a:r>
            <a:r>
              <a:rPr lang="tr-TR" sz="1400" dirty="0" smtClean="0"/>
              <a:t>&gt; &lt;/</a:t>
            </a:r>
            <a:r>
              <a:rPr lang="tr-TR" sz="1400" dirty="0"/>
              <a:t>p&gt;</a:t>
            </a:r>
          </a:p>
          <a:p>
            <a:r>
              <a:rPr lang="tr-TR" sz="1400" dirty="0"/>
              <a:t> </a:t>
            </a:r>
          </a:p>
          <a:p>
            <a:r>
              <a:rPr lang="tr-TR" sz="1400" dirty="0"/>
              <a:t>&lt;p </a:t>
            </a:r>
            <a:r>
              <a:rPr lang="tr-TR" sz="1400" dirty="0" err="1"/>
              <a:t>class</a:t>
            </a:r>
            <a:r>
              <a:rPr lang="tr-TR" sz="1400" dirty="0"/>
              <a:t>="</a:t>
            </a:r>
            <a:r>
              <a:rPr lang="tr-TR" sz="1400" dirty="0" err="1"/>
              <a:t>buyukbosluk</a:t>
            </a:r>
            <a:r>
              <a:rPr lang="tr-TR" sz="1400" dirty="0"/>
              <a:t>"&gt;</a:t>
            </a:r>
          </a:p>
          <a:p>
            <a:r>
              <a:rPr lang="tr-TR" sz="1400" dirty="0"/>
              <a:t>Paragraf içi büyük satır </a:t>
            </a:r>
            <a:r>
              <a:rPr lang="tr-TR" sz="1400" dirty="0" smtClean="0"/>
              <a:t>boşluğu&lt;</a:t>
            </a:r>
            <a:r>
              <a:rPr lang="tr-TR" sz="1400" dirty="0" err="1" smtClean="0"/>
              <a:t>br</a:t>
            </a:r>
            <a:r>
              <a:rPr lang="tr-TR" sz="1400" dirty="0" smtClean="0"/>
              <a:t>&gt;Paragraf </a:t>
            </a:r>
            <a:r>
              <a:rPr lang="tr-TR" sz="1400" dirty="0"/>
              <a:t>içi büyük satır boşluğu&lt;</a:t>
            </a:r>
            <a:r>
              <a:rPr lang="tr-TR" sz="1400" dirty="0" err="1"/>
              <a:t>br</a:t>
            </a:r>
            <a:r>
              <a:rPr lang="tr-TR" sz="1400" dirty="0" smtClean="0"/>
              <a:t>&gt;&lt;/</a:t>
            </a:r>
            <a:r>
              <a:rPr lang="tr-TR" sz="1400" dirty="0"/>
              <a:t>p&gt;</a:t>
            </a:r>
          </a:p>
          <a:p>
            <a:r>
              <a:rPr lang="tr-TR" sz="1400" dirty="0"/>
              <a:t> </a:t>
            </a:r>
          </a:p>
          <a:p>
            <a:r>
              <a:rPr lang="tr-TR" sz="1400" dirty="0"/>
              <a:t>&lt;/body&gt;</a:t>
            </a:r>
          </a:p>
          <a:p>
            <a:r>
              <a:rPr lang="tr-TR" sz="1400" dirty="0"/>
              <a:t>&lt;/html&gt;</a:t>
            </a:r>
          </a:p>
        </p:txBody>
      </p:sp>
    </p:spTree>
    <p:extLst>
      <p:ext uri="{BB962C8B-B14F-4D97-AF65-F5344CB8AC3E}">
        <p14:creationId xmlns:p14="http://schemas.microsoft.com/office/powerpoint/2010/main" val="2414391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22733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smtClean="0">
                <a:solidFill>
                  <a:schemeClr val="accent2"/>
                </a:solidFill>
                <a:latin typeface="Tahoma" panose="020B0604030504040204" pitchFamily="34" charset="0"/>
              </a:rPr>
              <a:t>CSS Yapısı?</a:t>
            </a:r>
            <a:endParaRPr lang="tr-TR" alt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997459" y="1840929"/>
            <a:ext cx="96370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a:t>Aşağıdaki örnek kullanımda seçici olarak h1 etiketi kullanılarak </a:t>
            </a:r>
            <a:r>
              <a:rPr lang="tr-TR" dirty="0" err="1"/>
              <a:t>color</a:t>
            </a:r>
            <a:r>
              <a:rPr lang="tr-TR" dirty="0"/>
              <a:t> ve font-size özelliklerine değerler verilmiştir.</a:t>
            </a:r>
          </a:p>
        </p:txBody>
      </p:sp>
      <p:pic>
        <p:nvPicPr>
          <p:cNvPr id="1028" name="Picture 4" descr="https://i0.wp.com/www.yazilimkodlama.com/wp-content/uploads/2017/08/css-1.png?resize=648%2C28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7070"/>
          <a:stretch/>
        </p:blipFill>
        <p:spPr bwMode="auto">
          <a:xfrm>
            <a:off x="1627124" y="2862164"/>
            <a:ext cx="8784742" cy="27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4452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a:solidFill>
                  <a:schemeClr val="accent2"/>
                </a:solidFill>
                <a:latin typeface="Tahoma" panose="020B0604030504040204" pitchFamily="34" charset="0"/>
              </a:rPr>
              <a:t>Metin İşlemleri</a:t>
            </a:r>
          </a:p>
          <a:p>
            <a:endParaRPr lang="tr-TR" sz="2800" dirty="0">
              <a:solidFill>
                <a:schemeClr val="accent2"/>
              </a:solidFill>
              <a:latin typeface="Tahoma" panose="020B0604030504040204" pitchFamily="34" charset="0"/>
            </a:endParaRPr>
          </a:p>
        </p:txBody>
      </p:sp>
      <p:sp>
        <p:nvSpPr>
          <p:cNvPr id="3" name="Dikdörtgen 2"/>
          <p:cNvSpPr/>
          <p:nvPr/>
        </p:nvSpPr>
        <p:spPr>
          <a:xfrm>
            <a:off x="1164336" y="2242280"/>
            <a:ext cx="9177528" cy="1200329"/>
          </a:xfrm>
          <a:prstGeom prst="rect">
            <a:avLst/>
          </a:prstGeom>
        </p:spPr>
        <p:txBody>
          <a:bodyPr wrap="square">
            <a:spAutoFit/>
          </a:bodyPr>
          <a:lstStyle/>
          <a:p>
            <a:r>
              <a:rPr lang="tr-TR" b="1" dirty="0" err="1"/>
              <a:t>word-spacing</a:t>
            </a:r>
            <a:r>
              <a:rPr lang="tr-TR" b="1" dirty="0"/>
              <a:t> </a:t>
            </a:r>
            <a:r>
              <a:rPr lang="tr-TR" b="1" dirty="0" smtClean="0"/>
              <a:t>:</a:t>
            </a:r>
          </a:p>
          <a:p>
            <a:endParaRPr lang="tr-TR" b="1" dirty="0"/>
          </a:p>
          <a:p>
            <a:r>
              <a:rPr lang="tr-TR" b="1" i="1" dirty="0" err="1"/>
              <a:t>word-spacing</a:t>
            </a:r>
            <a:r>
              <a:rPr lang="tr-TR" dirty="0"/>
              <a:t> özelliği ile kelimeler arası </a:t>
            </a:r>
            <a:r>
              <a:rPr lang="tr-TR" b="1" dirty="0"/>
              <a:t>boşluk</a:t>
            </a:r>
            <a:r>
              <a:rPr lang="tr-TR" dirty="0"/>
              <a:t> ayarlanır. Pozitif değerler kelimeler arası boşluğu açarken, negatif değerler kelimeleri birbirine yaklaştırır.</a:t>
            </a:r>
          </a:p>
        </p:txBody>
      </p:sp>
    </p:spTree>
    <p:extLst>
      <p:ext uri="{BB962C8B-B14F-4D97-AF65-F5344CB8AC3E}">
        <p14:creationId xmlns:p14="http://schemas.microsoft.com/office/powerpoint/2010/main" val="1615189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Metin İşlemleri</a:t>
            </a:r>
          </a:p>
        </p:txBody>
      </p:sp>
      <p:sp>
        <p:nvSpPr>
          <p:cNvPr id="4" name="Dikdörtgen 3"/>
          <p:cNvSpPr/>
          <p:nvPr/>
        </p:nvSpPr>
        <p:spPr>
          <a:xfrm>
            <a:off x="1115568" y="1362690"/>
            <a:ext cx="10003536" cy="418576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a:t>&lt;html&gt;</a:t>
            </a:r>
          </a:p>
          <a:p>
            <a:r>
              <a:rPr lang="tr-TR" sz="1400" dirty="0"/>
              <a:t>&lt;</a:t>
            </a:r>
            <a:r>
              <a:rPr lang="tr-TR" sz="1400" dirty="0" err="1"/>
              <a:t>head</a:t>
            </a:r>
            <a:r>
              <a:rPr lang="tr-TR" sz="1400" dirty="0"/>
              <a:t>&gt;</a:t>
            </a:r>
          </a:p>
          <a:p>
            <a:r>
              <a:rPr lang="tr-TR" sz="1400" dirty="0" smtClean="0"/>
              <a:t>&lt;</a:t>
            </a:r>
            <a:r>
              <a:rPr lang="tr-TR" sz="1400" dirty="0" err="1"/>
              <a:t>style</a:t>
            </a:r>
            <a:r>
              <a:rPr lang="tr-TR" sz="1400" dirty="0"/>
              <a:t>&gt;</a:t>
            </a:r>
          </a:p>
          <a:p>
            <a:r>
              <a:rPr lang="tr-TR" sz="1400" dirty="0"/>
              <a:t>    h2 {</a:t>
            </a:r>
          </a:p>
          <a:p>
            <a:r>
              <a:rPr lang="tr-TR" sz="1400" dirty="0"/>
              <a:t>        </a:t>
            </a:r>
            <a:r>
              <a:rPr lang="tr-TR" sz="1400" dirty="0" err="1"/>
              <a:t>word-spacing</a:t>
            </a:r>
            <a:r>
              <a:rPr lang="tr-TR" sz="1400" dirty="0"/>
              <a:t>: 30px;</a:t>
            </a:r>
          </a:p>
          <a:p>
            <a:r>
              <a:rPr lang="tr-TR" sz="1400" dirty="0"/>
              <a:t>    }</a:t>
            </a:r>
          </a:p>
          <a:p>
            <a:r>
              <a:rPr lang="tr-TR" sz="1400" dirty="0"/>
              <a:t> </a:t>
            </a:r>
          </a:p>
          <a:p>
            <a:r>
              <a:rPr lang="tr-TR" sz="1400" dirty="0"/>
              <a:t>    h1 {</a:t>
            </a:r>
          </a:p>
          <a:p>
            <a:r>
              <a:rPr lang="tr-TR" sz="1400" dirty="0"/>
              <a:t>        </a:t>
            </a:r>
            <a:r>
              <a:rPr lang="tr-TR" sz="1400" dirty="0" err="1"/>
              <a:t>word-spacing</a:t>
            </a:r>
            <a:r>
              <a:rPr lang="tr-TR" sz="1400" dirty="0"/>
              <a:t>: -5px;</a:t>
            </a:r>
          </a:p>
          <a:p>
            <a:r>
              <a:rPr lang="tr-TR" sz="1400" dirty="0"/>
              <a:t>    }</a:t>
            </a:r>
          </a:p>
          <a:p>
            <a:r>
              <a:rPr lang="tr-TR" sz="1400" dirty="0"/>
              <a:t>&lt;/</a:t>
            </a:r>
            <a:r>
              <a:rPr lang="tr-TR" sz="1400" dirty="0" err="1"/>
              <a:t>style</a:t>
            </a:r>
            <a:r>
              <a:rPr lang="tr-TR" sz="1400" dirty="0"/>
              <a:t>&gt;</a:t>
            </a:r>
          </a:p>
          <a:p>
            <a:r>
              <a:rPr lang="tr-TR" sz="1400" dirty="0"/>
              <a:t>&lt;/</a:t>
            </a:r>
            <a:r>
              <a:rPr lang="tr-TR" sz="1400" dirty="0" err="1"/>
              <a:t>head</a:t>
            </a:r>
            <a:r>
              <a:rPr lang="tr-TR" sz="1400" dirty="0"/>
              <a:t>&gt;</a:t>
            </a:r>
          </a:p>
          <a:p>
            <a:r>
              <a:rPr lang="tr-TR" sz="1400" dirty="0"/>
              <a:t>&lt;body&gt;</a:t>
            </a:r>
          </a:p>
          <a:p>
            <a:r>
              <a:rPr lang="tr-TR" sz="1400" dirty="0"/>
              <a:t> </a:t>
            </a:r>
          </a:p>
          <a:p>
            <a:r>
              <a:rPr lang="tr-TR" sz="1400" dirty="0"/>
              <a:t>&lt;h1&gt;</a:t>
            </a:r>
            <a:r>
              <a:rPr lang="tr-TR" sz="1400" dirty="0" err="1"/>
              <a:t>word-spacing</a:t>
            </a:r>
            <a:r>
              <a:rPr lang="tr-TR" sz="1400" dirty="0"/>
              <a:t> özelliği ile kelimeler arası boşluk ayarlanır.&lt;/h1&gt;</a:t>
            </a:r>
          </a:p>
          <a:p>
            <a:r>
              <a:rPr lang="tr-TR" sz="1400" dirty="0"/>
              <a:t>&lt;h2&gt;</a:t>
            </a:r>
            <a:r>
              <a:rPr lang="tr-TR" sz="1400" dirty="0" err="1"/>
              <a:t>word-spacing</a:t>
            </a:r>
            <a:r>
              <a:rPr lang="tr-TR" sz="1400" dirty="0"/>
              <a:t> özelliği ile kelimeler arası boşluk ayarlanır.&lt;/h2&gt;</a:t>
            </a:r>
          </a:p>
          <a:p>
            <a:r>
              <a:rPr lang="tr-TR" sz="1400" dirty="0"/>
              <a:t> </a:t>
            </a:r>
          </a:p>
          <a:p>
            <a:r>
              <a:rPr lang="tr-TR" sz="1400" dirty="0"/>
              <a:t>&lt;/body&gt;</a:t>
            </a:r>
          </a:p>
          <a:p>
            <a:r>
              <a:rPr lang="tr-TR" sz="1400" dirty="0"/>
              <a:t>&lt;/html&gt;</a:t>
            </a:r>
          </a:p>
        </p:txBody>
      </p:sp>
    </p:spTree>
    <p:extLst>
      <p:ext uri="{BB962C8B-B14F-4D97-AF65-F5344CB8AC3E}">
        <p14:creationId xmlns:p14="http://schemas.microsoft.com/office/powerpoint/2010/main" val="41840531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smtClean="0">
                <a:solidFill>
                  <a:schemeClr val="accent2"/>
                </a:solidFill>
                <a:latin typeface="Tahoma" panose="020B0604030504040204" pitchFamily="34" charset="0"/>
              </a:rPr>
              <a:t>CSS </a:t>
            </a:r>
            <a:r>
              <a:rPr lang="tr-TR" sz="2800" dirty="0">
                <a:solidFill>
                  <a:schemeClr val="accent2"/>
                </a:solidFill>
                <a:latin typeface="Tahoma" panose="020B0604030504040204" pitchFamily="34" charset="0"/>
              </a:rPr>
              <a:t>Metin İşlemleri</a:t>
            </a:r>
          </a:p>
          <a:p>
            <a:endParaRPr lang="tr-TR" sz="2800" dirty="0">
              <a:solidFill>
                <a:schemeClr val="accent2"/>
              </a:solidFill>
              <a:latin typeface="Tahoma" panose="020B0604030504040204" pitchFamily="34" charset="0"/>
            </a:endParaRPr>
          </a:p>
        </p:txBody>
      </p:sp>
      <p:sp>
        <p:nvSpPr>
          <p:cNvPr id="3" name="Dikdörtgen 2"/>
          <p:cNvSpPr/>
          <p:nvPr/>
        </p:nvSpPr>
        <p:spPr>
          <a:xfrm>
            <a:off x="1164336" y="2242280"/>
            <a:ext cx="9177528" cy="1754326"/>
          </a:xfrm>
          <a:prstGeom prst="rect">
            <a:avLst/>
          </a:prstGeom>
        </p:spPr>
        <p:txBody>
          <a:bodyPr wrap="square">
            <a:spAutoFit/>
          </a:bodyPr>
          <a:lstStyle/>
          <a:p>
            <a:r>
              <a:rPr lang="tr-TR" b="1" dirty="0" err="1"/>
              <a:t>text-shadow</a:t>
            </a:r>
            <a:r>
              <a:rPr lang="tr-TR" b="1" dirty="0"/>
              <a:t> </a:t>
            </a:r>
            <a:r>
              <a:rPr lang="tr-TR" b="1" dirty="0" smtClean="0"/>
              <a:t>:</a:t>
            </a:r>
          </a:p>
          <a:p>
            <a:endParaRPr lang="tr-TR" b="1" dirty="0"/>
          </a:p>
          <a:p>
            <a:r>
              <a:rPr lang="tr-TR" b="1" i="1" dirty="0" err="1"/>
              <a:t>text-shadow</a:t>
            </a:r>
            <a:r>
              <a:rPr lang="tr-TR" dirty="0"/>
              <a:t> Özelliği metne gölge uygulamak için kullanılır. </a:t>
            </a:r>
            <a:r>
              <a:rPr lang="tr-TR" b="1" dirty="0" err="1"/>
              <a:t>text-shadow</a:t>
            </a:r>
            <a:r>
              <a:rPr lang="tr-TR" dirty="0"/>
              <a:t> dört farklı değer almaktadır. İlk değer gölgenin yatay kaydırmasını, ikinci değer gölgenin dikey kaydırmasını ve </a:t>
            </a:r>
            <a:r>
              <a:rPr lang="tr-TR" b="1" i="1" dirty="0" err="1"/>
              <a:t>opsiyonel</a:t>
            </a:r>
            <a:r>
              <a:rPr lang="tr-TR" b="1" dirty="0"/>
              <a:t> </a:t>
            </a:r>
            <a:r>
              <a:rPr lang="tr-TR" dirty="0"/>
              <a:t>olan üçüncü değer gölgenin bulanıklık yarıçapını belirler. Dördüncü ve son değer ise gölge için kullanılan renk değerleri belirtilir.</a:t>
            </a:r>
          </a:p>
        </p:txBody>
      </p:sp>
    </p:spTree>
    <p:extLst>
      <p:ext uri="{BB962C8B-B14F-4D97-AF65-F5344CB8AC3E}">
        <p14:creationId xmlns:p14="http://schemas.microsoft.com/office/powerpoint/2010/main" val="10453279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9519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CSS Metin İşlemleri</a:t>
            </a:r>
          </a:p>
        </p:txBody>
      </p:sp>
      <p:sp>
        <p:nvSpPr>
          <p:cNvPr id="4" name="Dikdörtgen 3"/>
          <p:cNvSpPr/>
          <p:nvPr/>
        </p:nvSpPr>
        <p:spPr>
          <a:xfrm>
            <a:off x="1115568" y="1362690"/>
            <a:ext cx="10003536"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400" dirty="0"/>
              <a:t>&lt;html&gt;</a:t>
            </a:r>
          </a:p>
          <a:p>
            <a:r>
              <a:rPr lang="tr-TR" sz="1400" dirty="0"/>
              <a:t>&lt;</a:t>
            </a:r>
            <a:r>
              <a:rPr lang="tr-TR" sz="1400" dirty="0" err="1"/>
              <a:t>head</a:t>
            </a:r>
            <a:r>
              <a:rPr lang="tr-TR" sz="1400" dirty="0"/>
              <a:t>&gt;</a:t>
            </a:r>
          </a:p>
          <a:p>
            <a:r>
              <a:rPr lang="tr-TR" sz="1400" dirty="0"/>
              <a:t>&lt;</a:t>
            </a:r>
            <a:r>
              <a:rPr lang="tr-TR" sz="1400" dirty="0" err="1"/>
              <a:t>style</a:t>
            </a:r>
            <a:r>
              <a:rPr lang="tr-TR" sz="1400" dirty="0"/>
              <a:t>&gt;</a:t>
            </a:r>
          </a:p>
          <a:p>
            <a:r>
              <a:rPr lang="tr-TR" sz="1400" dirty="0"/>
              <a:t>    body{</a:t>
            </a:r>
          </a:p>
          <a:p>
            <a:r>
              <a:rPr lang="tr-TR" sz="1400" dirty="0"/>
              <a:t>        </a:t>
            </a:r>
            <a:r>
              <a:rPr lang="tr-TR" sz="1400" dirty="0" err="1"/>
              <a:t>background-color:antiquewhite</a:t>
            </a:r>
            <a:r>
              <a:rPr lang="tr-TR" sz="1400" dirty="0"/>
              <a:t>;</a:t>
            </a:r>
          </a:p>
          <a:p>
            <a:r>
              <a:rPr lang="tr-TR" sz="1400" dirty="0"/>
              <a:t>    }</a:t>
            </a:r>
          </a:p>
          <a:p>
            <a:r>
              <a:rPr lang="tr-TR" sz="1400" dirty="0"/>
              <a:t>    h1 {</a:t>
            </a:r>
          </a:p>
          <a:p>
            <a:r>
              <a:rPr lang="tr-TR" sz="1400" dirty="0"/>
              <a:t>        </a:t>
            </a:r>
            <a:r>
              <a:rPr lang="tr-TR" sz="1400" dirty="0" err="1"/>
              <a:t>text-shadow</a:t>
            </a:r>
            <a:r>
              <a:rPr lang="tr-TR" sz="1400" dirty="0"/>
              <a:t>: 3px 6px 2px </a:t>
            </a:r>
            <a:r>
              <a:rPr lang="tr-TR" sz="1400" dirty="0" err="1"/>
              <a:t>rgba</a:t>
            </a:r>
            <a:r>
              <a:rPr lang="tr-TR" sz="1400" dirty="0"/>
              <a:t>(0, 0, 0, .5);</a:t>
            </a:r>
          </a:p>
          <a:p>
            <a:r>
              <a:rPr lang="tr-TR" sz="1400" dirty="0"/>
              <a:t>    }    </a:t>
            </a:r>
          </a:p>
          <a:p>
            <a:r>
              <a:rPr lang="tr-TR" sz="1400" dirty="0"/>
              <a:t>&lt;/</a:t>
            </a:r>
            <a:r>
              <a:rPr lang="tr-TR" sz="1400" dirty="0" err="1"/>
              <a:t>style</a:t>
            </a:r>
            <a:r>
              <a:rPr lang="tr-TR" sz="1400" dirty="0"/>
              <a:t>&gt;</a:t>
            </a:r>
          </a:p>
          <a:p>
            <a:r>
              <a:rPr lang="tr-TR" sz="1400" dirty="0"/>
              <a:t>&lt;/</a:t>
            </a:r>
            <a:r>
              <a:rPr lang="tr-TR" sz="1400" dirty="0" err="1"/>
              <a:t>head</a:t>
            </a:r>
            <a:r>
              <a:rPr lang="tr-TR" sz="1400" dirty="0"/>
              <a:t>&gt;</a:t>
            </a:r>
          </a:p>
          <a:p>
            <a:r>
              <a:rPr lang="tr-TR" sz="1400" dirty="0"/>
              <a:t>&lt;body&gt;</a:t>
            </a:r>
          </a:p>
          <a:p>
            <a:r>
              <a:rPr lang="tr-TR" sz="1400" dirty="0"/>
              <a:t> </a:t>
            </a:r>
          </a:p>
          <a:p>
            <a:r>
              <a:rPr lang="tr-TR" sz="1400" dirty="0"/>
              <a:t>&lt;h1&gt;CSS Metin Biçimlendirme&lt;/h1&gt;</a:t>
            </a:r>
          </a:p>
          <a:p>
            <a:r>
              <a:rPr lang="tr-TR" sz="1400" dirty="0"/>
              <a:t>&lt;</a:t>
            </a:r>
            <a:r>
              <a:rPr lang="tr-TR" sz="1400" dirty="0" smtClean="0"/>
              <a:t>h1&gt;www.ankara.edu.tr&lt;/</a:t>
            </a:r>
            <a:r>
              <a:rPr lang="tr-TR" sz="1400" dirty="0"/>
              <a:t>h1&gt;</a:t>
            </a:r>
          </a:p>
          <a:p>
            <a:r>
              <a:rPr lang="tr-TR" sz="1400" dirty="0"/>
              <a:t> </a:t>
            </a:r>
          </a:p>
          <a:p>
            <a:r>
              <a:rPr lang="tr-TR" sz="1400" dirty="0"/>
              <a:t>&lt;/body&gt;</a:t>
            </a:r>
          </a:p>
          <a:p>
            <a:r>
              <a:rPr lang="tr-TR" sz="1400" dirty="0"/>
              <a:t>&lt;/html&gt;</a:t>
            </a:r>
          </a:p>
        </p:txBody>
      </p:sp>
    </p:spTree>
    <p:extLst>
      <p:ext uri="{BB962C8B-B14F-4D97-AF65-F5344CB8AC3E}">
        <p14:creationId xmlns:p14="http://schemas.microsoft.com/office/powerpoint/2010/main" val="6368871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22733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smtClean="0">
                <a:solidFill>
                  <a:schemeClr val="accent2"/>
                </a:solidFill>
                <a:latin typeface="Tahoma" panose="020B0604030504040204" pitchFamily="34" charset="0"/>
              </a:rPr>
              <a:t>CSS Yapısı?</a:t>
            </a:r>
            <a:endParaRPr lang="tr-TR" alt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768097" y="1600201"/>
            <a:ext cx="98663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tr-TR" dirty="0" smtClean="0"/>
              <a:t>Seçiciler; </a:t>
            </a:r>
            <a:r>
              <a:rPr lang="tr-TR" dirty="0"/>
              <a:t>Class (Sınıf), ID ve </a:t>
            </a:r>
            <a:r>
              <a:rPr lang="tr-TR" dirty="0" err="1"/>
              <a:t>Tag</a:t>
            </a:r>
            <a:r>
              <a:rPr lang="tr-TR" dirty="0"/>
              <a:t> (etiket) seçiciler olmak üzere üçe ayrılır.</a:t>
            </a:r>
          </a:p>
          <a:p>
            <a:pPr algn="just"/>
            <a:r>
              <a:rPr lang="tr-TR" dirty="0"/>
              <a:t>Sınıf (Class) Seçicisi: Belirli bir elemana bağlı olmayan </a:t>
            </a:r>
            <a:r>
              <a:rPr lang="tr-TR" dirty="0" smtClean="0"/>
              <a:t>stiller </a:t>
            </a:r>
            <a:r>
              <a:rPr lang="tr-TR" dirty="0"/>
              <a:t>tanımlamamızı sağlar. Birden fazla öğeye </a:t>
            </a:r>
            <a:r>
              <a:rPr lang="tr-TR" dirty="0" smtClean="0"/>
              <a:t>uygulanılabilir </a:t>
            </a:r>
            <a:r>
              <a:rPr lang="tr-TR" dirty="0"/>
              <a:t>ve birden fazla kullanılabilir. </a:t>
            </a:r>
            <a:endParaRPr lang="tr-TR" dirty="0" smtClean="0"/>
          </a:p>
          <a:p>
            <a:pPr algn="just"/>
            <a:endParaRPr lang="tr-TR" dirty="0"/>
          </a:p>
          <a:p>
            <a:pPr algn="just"/>
            <a:r>
              <a:rPr lang="tr-TR" dirty="0" smtClean="0"/>
              <a:t>Örnek </a:t>
            </a:r>
            <a:r>
              <a:rPr lang="tr-TR" dirty="0"/>
              <a:t>olarak </a:t>
            </a:r>
            <a:r>
              <a:rPr lang="tr-TR" dirty="0" err="1"/>
              <a:t>baslik</a:t>
            </a:r>
            <a:r>
              <a:rPr lang="tr-TR" dirty="0"/>
              <a:t> </a:t>
            </a:r>
            <a:r>
              <a:rPr lang="tr-TR" dirty="0" smtClean="0"/>
              <a:t>adında </a:t>
            </a:r>
            <a:r>
              <a:rPr lang="tr-TR" dirty="0"/>
              <a:t>bir sınıf seçicisi oluşturarak kullanımını görelim.</a:t>
            </a:r>
          </a:p>
        </p:txBody>
      </p:sp>
      <p:sp>
        <p:nvSpPr>
          <p:cNvPr id="2" name="Dikdörtgen 1"/>
          <p:cNvSpPr/>
          <p:nvPr/>
        </p:nvSpPr>
        <p:spPr>
          <a:xfrm>
            <a:off x="844296" y="3640954"/>
            <a:ext cx="2429256"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a:t>
            </a:r>
            <a:r>
              <a:rPr lang="en-US" dirty="0" err="1"/>
              <a:t>baslik</a:t>
            </a:r>
            <a:r>
              <a:rPr lang="en-US" dirty="0"/>
              <a:t>{</a:t>
            </a:r>
          </a:p>
          <a:p>
            <a:r>
              <a:rPr lang="en-US" dirty="0"/>
              <a:t>color:#861012;</a:t>
            </a:r>
          </a:p>
          <a:p>
            <a:r>
              <a:rPr lang="en-US" dirty="0"/>
              <a:t>font-weight: bold;</a:t>
            </a:r>
          </a:p>
          <a:p>
            <a:r>
              <a:rPr lang="en-US" dirty="0"/>
              <a:t>font-size:25px;</a:t>
            </a:r>
          </a:p>
          <a:p>
            <a:r>
              <a:rPr lang="en-US" dirty="0"/>
              <a:t>}</a:t>
            </a:r>
          </a:p>
        </p:txBody>
      </p:sp>
      <p:sp>
        <p:nvSpPr>
          <p:cNvPr id="3" name="Dikdörtgen 2"/>
          <p:cNvSpPr/>
          <p:nvPr/>
        </p:nvSpPr>
        <p:spPr>
          <a:xfrm>
            <a:off x="3708733" y="4056452"/>
            <a:ext cx="6096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tr-TR" dirty="0"/>
              <a:t>Oluşturduğumuz Class (Sınıf) seçici önünde “.” olduğuna dikkat edelim.</a:t>
            </a:r>
          </a:p>
        </p:txBody>
      </p:sp>
    </p:spTree>
    <p:extLst>
      <p:ext uri="{BB962C8B-B14F-4D97-AF65-F5344CB8AC3E}">
        <p14:creationId xmlns:p14="http://schemas.microsoft.com/office/powerpoint/2010/main" val="1804417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22733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smtClean="0">
                <a:solidFill>
                  <a:schemeClr val="accent2"/>
                </a:solidFill>
                <a:latin typeface="Tahoma" panose="020B0604030504040204" pitchFamily="34" charset="0"/>
              </a:rPr>
              <a:t>CSS Yapısı?</a:t>
            </a:r>
            <a:endParaRPr lang="tr-TR" alt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768097" y="1600201"/>
            <a:ext cx="98663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a:t>Şimdide bu sitili sayfamızda bulunan H1 ve p etiketlerine uygulayalım.</a:t>
            </a:r>
          </a:p>
        </p:txBody>
      </p:sp>
      <p:sp>
        <p:nvSpPr>
          <p:cNvPr id="3" name="Dikdörtgen 2"/>
          <p:cNvSpPr/>
          <p:nvPr/>
        </p:nvSpPr>
        <p:spPr>
          <a:xfrm>
            <a:off x="2273125" y="3288356"/>
            <a:ext cx="60960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endParaRPr lang="en-US" dirty="0"/>
          </a:p>
          <a:p>
            <a:r>
              <a:rPr lang="en-US" dirty="0"/>
              <a:t>&lt;body&gt;</a:t>
            </a:r>
          </a:p>
          <a:p>
            <a:r>
              <a:rPr lang="en-US" dirty="0"/>
              <a:t>&lt;h1 class="</a:t>
            </a:r>
            <a:r>
              <a:rPr lang="en-US" dirty="0" err="1"/>
              <a:t>baslik</a:t>
            </a:r>
            <a:r>
              <a:rPr lang="en-US" dirty="0" smtClean="0"/>
              <a:t>"&gt;</a:t>
            </a:r>
            <a:r>
              <a:rPr lang="tr-TR" dirty="0" smtClean="0"/>
              <a:t>www.ankara.edu.tr</a:t>
            </a:r>
            <a:r>
              <a:rPr lang="en-US" dirty="0" smtClean="0"/>
              <a:t>&lt;/</a:t>
            </a:r>
            <a:r>
              <a:rPr lang="en-US" dirty="0"/>
              <a:t>h1&gt;</a:t>
            </a:r>
          </a:p>
          <a:p>
            <a:r>
              <a:rPr lang="en-US" dirty="0"/>
              <a:t>&lt;p class="</a:t>
            </a:r>
            <a:r>
              <a:rPr lang="en-US" dirty="0" err="1"/>
              <a:t>baslik</a:t>
            </a:r>
            <a:r>
              <a:rPr lang="en-US" dirty="0" smtClean="0"/>
              <a:t>"&gt;</a:t>
            </a:r>
            <a:r>
              <a:rPr lang="tr-TR" dirty="0" smtClean="0"/>
              <a:t>www.ankara.edu.tr</a:t>
            </a:r>
            <a:r>
              <a:rPr lang="en-US" dirty="0" smtClean="0"/>
              <a:t>&lt;/</a:t>
            </a:r>
            <a:r>
              <a:rPr lang="tr-TR" dirty="0"/>
              <a:t>p</a:t>
            </a:r>
            <a:r>
              <a:rPr lang="en-US" dirty="0" smtClean="0"/>
              <a:t>&gt;</a:t>
            </a:r>
            <a:endParaRPr lang="en-US" dirty="0"/>
          </a:p>
          <a:p>
            <a:r>
              <a:rPr lang="en-US" dirty="0"/>
              <a:t>&lt;/body&gt;</a:t>
            </a:r>
          </a:p>
        </p:txBody>
      </p:sp>
    </p:spTree>
    <p:extLst>
      <p:ext uri="{BB962C8B-B14F-4D97-AF65-F5344CB8AC3E}">
        <p14:creationId xmlns:p14="http://schemas.microsoft.com/office/powerpoint/2010/main" val="170597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22733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smtClean="0">
                <a:solidFill>
                  <a:schemeClr val="accent2"/>
                </a:solidFill>
                <a:latin typeface="Tahoma" panose="020B0604030504040204" pitchFamily="34" charset="0"/>
              </a:rPr>
              <a:t>CSS Yapısı?</a:t>
            </a:r>
            <a:endParaRPr lang="tr-TR" alt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768097" y="1600201"/>
            <a:ext cx="98663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a:t>ID (Kimlik) Seçiciler : Sayfaya eklediğimiz resim, tablo, div, video, vb. nesneler için bir ID tanımlayarak ve bu ID’ </a:t>
            </a:r>
            <a:r>
              <a:rPr lang="tr-TR" dirty="0" err="1"/>
              <a:t>yi</a:t>
            </a:r>
            <a:r>
              <a:rPr lang="tr-TR" dirty="0"/>
              <a:t> kullanarak biçimlendirme yapabiliriz. </a:t>
            </a:r>
          </a:p>
        </p:txBody>
      </p:sp>
      <p:sp>
        <p:nvSpPr>
          <p:cNvPr id="3" name="Dikdörtgen 2"/>
          <p:cNvSpPr/>
          <p:nvPr/>
        </p:nvSpPr>
        <p:spPr>
          <a:xfrm>
            <a:off x="2273125" y="3288356"/>
            <a:ext cx="6096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endParaRPr lang="en-US" dirty="0"/>
          </a:p>
          <a:p>
            <a:r>
              <a:rPr lang="en-US" dirty="0"/>
              <a:t>#</a:t>
            </a:r>
            <a:r>
              <a:rPr lang="en-US" dirty="0" err="1"/>
              <a:t>haber_baslik</a:t>
            </a:r>
            <a:r>
              <a:rPr lang="en-US" dirty="0"/>
              <a:t>{</a:t>
            </a:r>
          </a:p>
          <a:p>
            <a:r>
              <a:rPr lang="en-US" dirty="0"/>
              <a:t>	</a:t>
            </a:r>
            <a:r>
              <a:rPr lang="en-US" dirty="0" smtClean="0"/>
              <a:t>text-align</a:t>
            </a:r>
            <a:r>
              <a:rPr lang="en-US" dirty="0"/>
              <a:t>: center;</a:t>
            </a:r>
          </a:p>
          <a:p>
            <a:r>
              <a:rPr lang="en-US" dirty="0"/>
              <a:t>	</a:t>
            </a:r>
            <a:r>
              <a:rPr lang="en-US" dirty="0" smtClean="0"/>
              <a:t>font-size</a:t>
            </a:r>
            <a:r>
              <a:rPr lang="en-US" dirty="0"/>
              <a:t>: 1.4em;</a:t>
            </a:r>
          </a:p>
          <a:p>
            <a:r>
              <a:rPr lang="en-US" dirty="0"/>
              <a:t>	</a:t>
            </a:r>
            <a:r>
              <a:rPr lang="en-US" dirty="0" smtClean="0"/>
              <a:t>color</a:t>
            </a:r>
            <a:r>
              <a:rPr lang="en-US" dirty="0"/>
              <a:t>: blue;</a:t>
            </a:r>
          </a:p>
          <a:p>
            <a:r>
              <a:rPr lang="en-US" dirty="0"/>
              <a:t>	}</a:t>
            </a:r>
          </a:p>
        </p:txBody>
      </p:sp>
      <p:sp>
        <p:nvSpPr>
          <p:cNvPr id="2" name="Dikdörtgen 1"/>
          <p:cNvSpPr/>
          <p:nvPr/>
        </p:nvSpPr>
        <p:spPr>
          <a:xfrm>
            <a:off x="2677398" y="5749964"/>
            <a:ext cx="4889415"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tr-TR" dirty="0"/>
              <a:t>&lt;p </a:t>
            </a:r>
            <a:r>
              <a:rPr lang="tr-TR" dirty="0" err="1"/>
              <a:t>id</a:t>
            </a:r>
            <a:r>
              <a:rPr lang="tr-TR" dirty="0"/>
              <a:t>="</a:t>
            </a:r>
            <a:r>
              <a:rPr lang="tr-TR" dirty="0" err="1"/>
              <a:t>haber_baslik</a:t>
            </a:r>
            <a:r>
              <a:rPr lang="tr-TR" dirty="0"/>
              <a:t>"&gt;</a:t>
            </a:r>
            <a:r>
              <a:rPr lang="tr-TR" dirty="0" smtClean="0"/>
              <a:t>www.ankara.edu.tr&lt;/</a:t>
            </a:r>
            <a:r>
              <a:rPr lang="tr-TR" dirty="0"/>
              <a:t>p&gt;</a:t>
            </a:r>
          </a:p>
        </p:txBody>
      </p:sp>
      <p:cxnSp>
        <p:nvCxnSpPr>
          <p:cNvPr id="5" name="Dirsek Bağlayıcısı 4"/>
          <p:cNvCxnSpPr>
            <a:stCxn id="3" idx="1"/>
            <a:endCxn id="2" idx="1"/>
          </p:cNvCxnSpPr>
          <p:nvPr/>
        </p:nvCxnSpPr>
        <p:spPr>
          <a:xfrm rot="10800000" flipH="1" flipV="1">
            <a:off x="2273124" y="4165518"/>
            <a:ext cx="404273" cy="1769111"/>
          </a:xfrm>
          <a:prstGeom prst="bentConnector3">
            <a:avLst>
              <a:gd name="adj1" fmla="val -565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358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22733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tr-TR" altLang="tr-TR" sz="2800" dirty="0" smtClean="0">
                <a:solidFill>
                  <a:schemeClr val="accent2"/>
                </a:solidFill>
                <a:latin typeface="Tahoma" panose="020B0604030504040204" pitchFamily="34" charset="0"/>
              </a:rPr>
              <a:t>CSS Yapısı?</a:t>
            </a:r>
            <a:endParaRPr lang="tr-TR" altLang="tr-TR" sz="2800" dirty="0">
              <a:solidFill>
                <a:schemeClr val="accent2"/>
              </a:solidFill>
              <a:latin typeface="Tahoma" panose="020B0604030504040204" pitchFamily="34" charset="0"/>
            </a:endParaRPr>
          </a:p>
        </p:txBody>
      </p:sp>
      <p:sp>
        <p:nvSpPr>
          <p:cNvPr id="2052" name="Text Box 12"/>
          <p:cNvSpPr txBox="1">
            <a:spLocks noChangeArrowheads="1"/>
          </p:cNvSpPr>
          <p:nvPr/>
        </p:nvSpPr>
        <p:spPr bwMode="auto">
          <a:xfrm>
            <a:off x="768097" y="1600201"/>
            <a:ext cx="98663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a:t>Etiket (</a:t>
            </a:r>
            <a:r>
              <a:rPr lang="tr-TR" dirty="0" err="1"/>
              <a:t>Tag</a:t>
            </a:r>
            <a:r>
              <a:rPr lang="tr-TR" dirty="0"/>
              <a:t> ) Seçicisi:  Etiket seçicileri aynı türden tüm ögelere (etiketlere), istediğimiz stili uygulamak için kullanılır. </a:t>
            </a:r>
            <a:endParaRPr lang="tr-TR" dirty="0" smtClean="0"/>
          </a:p>
          <a:p>
            <a:endParaRPr lang="tr-TR" dirty="0"/>
          </a:p>
          <a:p>
            <a:r>
              <a:rPr lang="tr-TR" dirty="0" smtClean="0"/>
              <a:t>Bir </a:t>
            </a:r>
            <a:r>
              <a:rPr lang="tr-TR" dirty="0"/>
              <a:t>başka deyişle etiketleri kendi isteğimize göre uyarlarız.</a:t>
            </a:r>
          </a:p>
          <a:p>
            <a:r>
              <a:rPr lang="tr-TR" dirty="0"/>
              <a:t>Örnek olarak sayfamızdaki paragraflarda yani p etiketinde yazı büyüklüğünün 16px, yazı tipinin </a:t>
            </a:r>
            <a:r>
              <a:rPr lang="tr-TR" dirty="0" err="1"/>
              <a:t>Arial</a:t>
            </a:r>
            <a:r>
              <a:rPr lang="tr-TR" dirty="0"/>
              <a:t> ve Kalın olmasını </a:t>
            </a:r>
            <a:r>
              <a:rPr lang="tr-TR" dirty="0" smtClean="0"/>
              <a:t>sağlamak </a:t>
            </a:r>
            <a:r>
              <a:rPr lang="tr-TR" dirty="0"/>
              <a:t>için, stilimiz aşağıdaki şekilde oluşturulur.</a:t>
            </a:r>
          </a:p>
        </p:txBody>
      </p:sp>
      <p:sp>
        <p:nvSpPr>
          <p:cNvPr id="3" name="Dikdörtgen 2"/>
          <p:cNvSpPr/>
          <p:nvPr/>
        </p:nvSpPr>
        <p:spPr>
          <a:xfrm>
            <a:off x="2410285" y="4458788"/>
            <a:ext cx="60960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smtClean="0"/>
              <a:t>p</a:t>
            </a:r>
            <a:r>
              <a:rPr lang="en-US" dirty="0"/>
              <a:t>{</a:t>
            </a:r>
          </a:p>
          <a:p>
            <a:r>
              <a:rPr lang="tr-TR" dirty="0" smtClean="0"/>
              <a:t>	</a:t>
            </a:r>
            <a:r>
              <a:rPr lang="en-US" dirty="0" smtClean="0"/>
              <a:t>font-family</a:t>
            </a:r>
            <a:r>
              <a:rPr lang="en-US" dirty="0"/>
              <a:t>: Arial;</a:t>
            </a:r>
          </a:p>
          <a:p>
            <a:r>
              <a:rPr lang="en-US" dirty="0"/>
              <a:t>	</a:t>
            </a:r>
            <a:r>
              <a:rPr lang="en-US" dirty="0" smtClean="0"/>
              <a:t>font-size</a:t>
            </a:r>
            <a:r>
              <a:rPr lang="en-US" dirty="0"/>
              <a:t>: 16px;</a:t>
            </a:r>
          </a:p>
          <a:p>
            <a:r>
              <a:rPr lang="en-US" dirty="0"/>
              <a:t>	</a:t>
            </a:r>
            <a:r>
              <a:rPr lang="en-US" dirty="0" smtClean="0"/>
              <a:t>font-weight</a:t>
            </a:r>
            <a:r>
              <a:rPr lang="en-US" dirty="0"/>
              <a:t>: bold;</a:t>
            </a:r>
          </a:p>
          <a:p>
            <a:r>
              <a:rPr lang="en-US" dirty="0"/>
              <a:t>	}</a:t>
            </a:r>
          </a:p>
        </p:txBody>
      </p:sp>
    </p:spTree>
    <p:extLst>
      <p:ext uri="{BB962C8B-B14F-4D97-AF65-F5344CB8AC3E}">
        <p14:creationId xmlns:p14="http://schemas.microsoft.com/office/powerpoint/2010/main" val="3333252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9"/>
          <p:cNvSpPr txBox="1">
            <a:spLocks noChangeArrowheads="1"/>
          </p:cNvSpPr>
          <p:nvPr/>
        </p:nvSpPr>
        <p:spPr bwMode="auto">
          <a:xfrm>
            <a:off x="1435354" y="513556"/>
            <a:ext cx="56525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sz="2800" dirty="0">
                <a:solidFill>
                  <a:schemeClr val="accent2"/>
                </a:solidFill>
                <a:latin typeface="Tahoma" panose="020B0604030504040204" pitchFamily="34" charset="0"/>
              </a:rPr>
              <a:t>Dahili CSS Stilleri ve Kullanımı</a:t>
            </a:r>
          </a:p>
        </p:txBody>
      </p:sp>
      <p:sp>
        <p:nvSpPr>
          <p:cNvPr id="2052" name="Text Box 12"/>
          <p:cNvSpPr txBox="1">
            <a:spLocks noChangeArrowheads="1"/>
          </p:cNvSpPr>
          <p:nvPr/>
        </p:nvSpPr>
        <p:spPr bwMode="auto">
          <a:xfrm>
            <a:off x="768097" y="1600201"/>
            <a:ext cx="98663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tr-TR" dirty="0"/>
              <a:t>Dahili stil kullanımı (</a:t>
            </a:r>
            <a:r>
              <a:rPr lang="tr-TR" dirty="0" err="1"/>
              <a:t>Internal</a:t>
            </a:r>
            <a:r>
              <a:rPr lang="tr-TR" dirty="0"/>
              <a:t> Style </a:t>
            </a:r>
            <a:r>
              <a:rPr lang="tr-TR" dirty="0" err="1"/>
              <a:t>Sheet</a:t>
            </a:r>
            <a:r>
              <a:rPr lang="tr-TR" dirty="0"/>
              <a:t>) olarak da adlandırılır. </a:t>
            </a:r>
            <a:endParaRPr lang="tr-TR" dirty="0" smtClean="0"/>
          </a:p>
          <a:p>
            <a:r>
              <a:rPr lang="tr-TR" dirty="0" smtClean="0"/>
              <a:t>CSS </a:t>
            </a:r>
            <a:r>
              <a:rPr lang="tr-TR" dirty="0"/>
              <a:t>kodumuz sayfamızın &lt;</a:t>
            </a:r>
            <a:r>
              <a:rPr lang="tr-TR" dirty="0" err="1"/>
              <a:t>head</a:t>
            </a:r>
            <a:r>
              <a:rPr lang="tr-TR" dirty="0"/>
              <a:t>&gt; kısmında, &lt;</a:t>
            </a:r>
            <a:r>
              <a:rPr lang="tr-TR" dirty="0" err="1"/>
              <a:t>style</a:t>
            </a:r>
            <a:r>
              <a:rPr lang="tr-TR" dirty="0"/>
              <a:t>&gt;…&lt;/</a:t>
            </a:r>
            <a:r>
              <a:rPr lang="tr-TR" dirty="0" err="1"/>
              <a:t>style</a:t>
            </a:r>
            <a:r>
              <a:rPr lang="tr-TR" dirty="0"/>
              <a:t>&gt; etiketi içinde yer alır. Kısmen de olsa HTML ve CSS kodumuzu birbirinden ayırmış oluruz.</a:t>
            </a:r>
          </a:p>
          <a:p>
            <a:r>
              <a:rPr lang="tr-TR" dirty="0"/>
              <a:t>CSS kodları HTML kodları içerisinde kullanıldığından bu stil türüne Gömülü CSS Stilleri’ de denir. Aşağıda Dahili kullanıma örnek görüyoruz.</a:t>
            </a:r>
          </a:p>
        </p:txBody>
      </p:sp>
      <p:sp>
        <p:nvSpPr>
          <p:cNvPr id="3" name="Dikdörtgen 2"/>
          <p:cNvSpPr/>
          <p:nvPr/>
        </p:nvSpPr>
        <p:spPr>
          <a:xfrm>
            <a:off x="1998805" y="3498668"/>
            <a:ext cx="6096000" cy="20313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a:t>&lt;style type="text/</a:t>
            </a:r>
            <a:r>
              <a:rPr lang="en-US" dirty="0" err="1"/>
              <a:t>css</a:t>
            </a:r>
            <a:r>
              <a:rPr lang="en-US" dirty="0" smtClean="0"/>
              <a:t>"&gt;</a:t>
            </a:r>
            <a:r>
              <a:rPr lang="tr-TR" dirty="0" smtClean="0"/>
              <a:t>  /*yada sadece </a:t>
            </a:r>
            <a:r>
              <a:rPr lang="tr-TR" dirty="0" err="1" smtClean="0"/>
              <a:t>style</a:t>
            </a:r>
            <a:r>
              <a:rPr lang="tr-TR" dirty="0" smtClean="0"/>
              <a:t>*/</a:t>
            </a:r>
            <a:endParaRPr lang="en-US" dirty="0"/>
          </a:p>
          <a:p>
            <a:r>
              <a:rPr lang="tr-TR" dirty="0" smtClean="0"/>
              <a:t>	</a:t>
            </a:r>
            <a:r>
              <a:rPr lang="en-US" dirty="0" smtClean="0"/>
              <a:t>p</a:t>
            </a:r>
            <a:r>
              <a:rPr lang="tr-TR" dirty="0" smtClean="0"/>
              <a:t> </a:t>
            </a:r>
            <a:r>
              <a:rPr lang="en-US" dirty="0" smtClean="0"/>
              <a:t>{</a:t>
            </a:r>
            <a:endParaRPr lang="en-US" dirty="0"/>
          </a:p>
          <a:p>
            <a:r>
              <a:rPr lang="en-US" dirty="0"/>
              <a:t>		font-family: Arial;</a:t>
            </a:r>
          </a:p>
          <a:p>
            <a:r>
              <a:rPr lang="en-US" dirty="0"/>
              <a:t>		font-size: 16px;</a:t>
            </a:r>
          </a:p>
          <a:p>
            <a:r>
              <a:rPr lang="en-US" dirty="0"/>
              <a:t>		font-weight: bold;</a:t>
            </a:r>
          </a:p>
          <a:p>
            <a:r>
              <a:rPr lang="en-US" dirty="0"/>
              <a:t>	}</a:t>
            </a:r>
          </a:p>
          <a:p>
            <a:r>
              <a:rPr lang="en-US" dirty="0" smtClean="0"/>
              <a:t>&lt;/</a:t>
            </a:r>
            <a:r>
              <a:rPr lang="en-US" dirty="0"/>
              <a:t>style&gt;</a:t>
            </a:r>
          </a:p>
        </p:txBody>
      </p:sp>
    </p:spTree>
    <p:extLst>
      <p:ext uri="{BB962C8B-B14F-4D97-AF65-F5344CB8AC3E}">
        <p14:creationId xmlns:p14="http://schemas.microsoft.com/office/powerpoint/2010/main" val="7112978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EACBC432-91AE-4BE0-9B87-63413B3335BF}" vid="{C72FA0EC-1440-40B2-A82F-B4C3AA145C48}"/>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2709</TotalTime>
  <Words>3672</Words>
  <Application>Microsoft Office PowerPoint</Application>
  <PresentationFormat>Geniş ekran</PresentationFormat>
  <Paragraphs>557</Paragraphs>
  <Slides>43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43</vt:i4>
      </vt:variant>
    </vt:vector>
  </HeadingPairs>
  <TitlesOfParts>
    <vt:vector size="49" baseType="lpstr">
      <vt:lpstr>Arial</vt:lpstr>
      <vt:lpstr>Calibri</vt:lpstr>
      <vt:lpstr>Segoe UI</vt:lpstr>
      <vt:lpstr>Segoe UI Light</vt:lpstr>
      <vt:lpstr>Tahoma</vt:lpstr>
      <vt:lpstr>Tema1</vt:lpstr>
      <vt:lpstr>CSS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Proje Oluşturma – Web Form</dc:title>
  <dc:creator>Emre&amp;Ceyda</dc:creator>
  <cp:lastModifiedBy>Windows Kullanıcısı</cp:lastModifiedBy>
  <cp:revision>255</cp:revision>
  <dcterms:created xsi:type="dcterms:W3CDTF">2017-10-05T03:53:58Z</dcterms:created>
  <dcterms:modified xsi:type="dcterms:W3CDTF">2022-10-19T12:37:03Z</dcterms:modified>
</cp:coreProperties>
</file>