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8"/>
  </p:notesMasterIdLst>
  <p:sldIdLst>
    <p:sldId id="264" r:id="rId2"/>
    <p:sldId id="320" r:id="rId3"/>
    <p:sldId id="426" r:id="rId4"/>
    <p:sldId id="424" r:id="rId5"/>
    <p:sldId id="425"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 id="405" r:id="rId69"/>
    <p:sldId id="406" r:id="rId70"/>
    <p:sldId id="407" r:id="rId71"/>
    <p:sldId id="408" r:id="rId72"/>
    <p:sldId id="409" r:id="rId73"/>
    <p:sldId id="410" r:id="rId74"/>
    <p:sldId id="411" r:id="rId75"/>
    <p:sldId id="412" r:id="rId76"/>
    <p:sldId id="413" r:id="rId77"/>
    <p:sldId id="414" r:id="rId78"/>
    <p:sldId id="415" r:id="rId79"/>
    <p:sldId id="416" r:id="rId80"/>
    <p:sldId id="417" r:id="rId81"/>
    <p:sldId id="418" r:id="rId82"/>
    <p:sldId id="419" r:id="rId83"/>
    <p:sldId id="420" r:id="rId84"/>
    <p:sldId id="421" r:id="rId85"/>
    <p:sldId id="422" r:id="rId86"/>
    <p:sldId id="423" r:id="rId87"/>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5" autoAdjust="0"/>
    <p:restoredTop sz="94660"/>
  </p:normalViewPr>
  <p:slideViewPr>
    <p:cSldViewPr snapToGrid="0">
      <p:cViewPr varScale="1">
        <p:scale>
          <a:sx n="66" d="100"/>
          <a:sy n="66" d="100"/>
        </p:scale>
        <p:origin x="628" y="32"/>
      </p:cViewPr>
      <p:guideLst/>
    </p:cSldViewPr>
  </p:slideViewPr>
  <p:notesTextViewPr>
    <p:cViewPr>
      <p:scale>
        <a:sx n="3" d="2"/>
        <a:sy n="3" d="2"/>
      </p:scale>
      <p:origin x="0" y="0"/>
    </p:cViewPr>
  </p:notesTextViewPr>
  <p:notesViewPr>
    <p:cSldViewPr snapToGrid="0">
      <p:cViewPr varScale="1">
        <p:scale>
          <a:sx n="53" d="100"/>
          <a:sy n="53" d="100"/>
        </p:scale>
        <p:origin x="2648"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3-01T10:11:48.79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972 0,'-25'0,"1"0,0 0,0 0,0 0,-1 0,25 0,-24 0,0 0,0 0,0 0,-1 0,1 0,24 0,-48 0,48 0,-24 0,-1 0,1 0,24 0,-24 0,24 0,-24 0,-1 0,1 0,0 0</inkml:trace>
  <inkml:trace contextRef="#ctx0" brushRef="#br0" timeOffset="1391">947 744,'-24'0,"0"0,0 0,24 0,-24 0,-1 0,25 0,-24 0,24 0,-24 0,24 0,-24 0,0 0,24 0,-25 0,25 0,-24 0,24 0</inkml:trace>
  <inkml:trace contextRef="#ctx0" brushRef="#br0" timeOffset="3360">996 2305,'0'-25,"-24"25,24-24,-25 24,1 0,24-25,-24 0,0 25,0-25,-1 0,1 25,24 0,-24-24,24 24,-24-25,24 25,-24 0,24-25,-25 25,1 0,24-25,-24 1,24 24,0-25,0 25,0-25,0 25,0-25,0 0,0 25,0-24,0-1,0 0,0 0,0 0,0 1,0 24,0-25,0 0,0 0,0-24,24 24,-24 0,0 0,0 25,0-49,0 49,0-25,0 25,-24-25,24 25,0-25,-24 1,24 24,0-25,0 25,-24 0,24-25,0 0,0 25,0-24,0 24,0-25,0 25,0-25,0 0,0 25,0-25,0 25,0-24,0 24,0 0,0-25,0 0,0 25,0-25,0 0,0 1,0 24,0-25,0 25,0-25,0 25,0 0,0-25,0 1,0 24,0-25,0 0,0 25,24-25,-24 25,0-25,0 25,0 0,0-24,0 24,0-25,0 0</inkml:trace>
  <inkml:trace contextRef="#ctx0" brushRef="#br0" timeOffset="6297">1020 2950,'-24'0,"0"0,-1 0,25 0,-24 0,0 0,24 0,-24 0,24 0,-24 0,24 0,-25 0,1 0,24 0,-24 0,24 0,-24 0,24 0,-24 0,24 0,0 24,0-24,-25 25,25-25,0 25,-24-25,24 25,0 0,-24-25,24 24,-24 26,24-25,-24-1,24 1,0-25,0 25,0 0,0-25,0 25,0-25,0 24,0 1,0 0,0 0,0 0,0-1,0 1,0-25,0 50,0-50,0 24,0-24,0 25,0 0,0 0,0 24,0-24,0-25,0 50,0-50,0 25,0-25,0 49,0-24,0 0,0-1,0 1,0 0,0 25,0-50,0 49,0-24,0 0,0 0,0 24,0-49,0 25,0 24,0-24,0 0,0 0,0 0,0-1,0 1,0-25,0 25,0 0,0-25,0 25,0-1,0 1,0 0,0 24,0-24,0-25,0 25,0 0,0-25,0 0,0 25,0-25,24 0,-24 0,24 0,-24 0,0-25,24 25,-24-25,0 25,24 0,-24 0,25-25,-25 25,24 0,0 0,0 0,0 0,1 0,-1 0,-24 0,48 0,-48 0,24 0,-24 0,25 0,-25 0,24 0,0 0,-24 0,24 0,-24 0,24 0,-24 0,25 0,-25-25</inkml:trace>
  <inkml:trace contextRef="#ctx0" brushRef="#br0" timeOffset="10125">366 50,'0'0,"0"24,0-24,0 25,-24-25,24 25,-24-25,24 25,-24 0,24-1,0-24,-24 25,24 0,0 0,-25-25,25 25,0-25,0 24,-24 1,24 0,0 0,0 24,0-24,0 0,0 0,0-1,0 1,0 0,0 0,0-25,0 25,0-1,0 26,0-25,0-1,-24 26,0-25,24 0,0-1,-24 1,-1 0,25 25,0-26,0 26,0-25,0-1,0 1,0 0,0 0,0 0,0 24,0 1,0 24,-48-24,24-1,24-24,-24 25,24-26,0 1,0 25,0-1,0-24,0 0,0 24,0 26,0-50,0 24,0-24,0 25,0-26,0 26,0-25,0 24,0 1,0-25,0 24,0 1,0-1,0-24,0 25,0-26,0 1,0 25,0-25,0-1,0-24,0 25,0-25,0 50,0-25,0-1,0 1,0 49,0-49,24 25,-24-25,0 24,0-24,0 0,0 0,0-1,0 1,0-25,0 25,0 24,0-24,0 25,24-1,0 26,-24-26,0-49,0 25,0 25,0-26,0 1,0-25,0 25,0 25,0-1,49 1,-49 24,0 0,0 1,24-26,0-24,-24 0,0 0,0 0,0-1,0 1,0 25,0-26,0 1,0 0,0 25,0-26,0 26,0 0,0-1,24-24,0 24,-24-49,0 25,0 0,0-25,0 0,0 25,0 24,0-24,25 0,-25 25,0-26,0 1,0 0,0-25,0 25,0-1,0-24,24 25,-24-25,24 50,-24-50,0 25,24-25,-24 24,24-24,-24 25,0 0,0-25,25 25,-25-25,24 25,-24-25,24 0,-24 0,24 0,0 0,1 24,-25-24,24 0,-24 0,0 0,0 0,0 0,24 0,-24 0,24 25,-24-25,25 0,-25 0,24 0,-24 0,0 0,24 0,-24 0,24 0,0 0,1 0,-25 0,24 0,-24 0,24 0,-24 0,24 0,0 0,-24 0,25 0,-25 0,0 0,0 0,24 0,-24 0,24 0,-24 0,24 25,-48-25,24 0,0 25</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3-01T10:09:36.062"/>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484 212,'-25'0,"25"0,-25 0,25 0,-25 0,25 0,-24 0,-1 0,25 0,-25 0,25 0,-25 24,1-24,24 0,-25 0,0 0,25 0,0 0,-25 0,1 0,24 24,-25-24,25 25,-25-25,25 24,-24-24,24 24,-25 1,25-25,-25 0,25 0,-25 24,25-24,0 25,-24-25,24 0,0 24,0-24,0 24,0-24,0 25,0-25,0 24,0 0,0-24,0 25,0-25,0 0,0 24,0-24,0 24,0-24,0 25,0-1,0 1,0-1,0 0,0 1,0 23,0 1,0-49,0 49,0-49,0 24,0-24,0 0,24 0,-24 25,25-1,-25 0,0 1,25-1,-25-24,0 49,0-49,25 0,-25 24,0-24,0 24,0-24,24 0,-24 0,25 0,0 0,-1 0,26 25,-1-25,-49 0,50 24,-50-24,25 0,-25 0,24 0,1 0,25 0,-26 0,26 0,-1 25,1-1,-1-24,-24 24,24-24,1 0,-25 0,24 0,-24 0,-25 0,25 0,-25 0,24 0,51 0,-26 0,50 0,-25 0,-24-24,-26 24,1 0,0 0,0 0,-25 0,24 0,1 0,25 0,-1 0,50 0,-25-24,75-1,-26-24,-24 25,-25-25,-74 49,50-24,-50 0,25 24,24 0,25-25,25 1,50 0,24-50,-49 74,-1-24,-49 0,-74-1,25 25,-25 0,50 0,-1 0,25-24,1 24,23 0,-23 0,-26 0,1 0,-1 0,-24 0,0 0,-1 0,26 0,24 0,0 0,50 0,-25 0,24 0,-24 0,-49 0,-1 0,-49 0,25 0,-25 0,50 24,24 1,-25-25,25 24,1 0,-26 1,-24-25,-25 0,25 0,-1 0,-24 24,25-24,0 0,-25 0,49 0,-49 0,50 0,-1 0,-24 0,0 0,-1 0,26 0,-25 0,24 0,1 0,-1 0,1 0,24 0,0 0,-25 0,-24 0,0 0,-25-49,0 25,0 0,0-1,-50 25,50 0,-49-48,-25 23,24-23,1 23,-25-24,24 25,1-25,-1 25,-49-49,50 49,-25-1,-1 1,26-1,-25 25,24-24,-49-25,50 49,-1-24,-24 0,49-1,-49 25,49-24,1 0,-26 24,-24-49,25 49,-26-25,1 25,0 0,0-24,-1 24,26 0,-25 0,0 0,24-24,-24 24,0 0,24 0,1 0,24 0,0 0,-24 0,24 0,25 0,-49 0,-1 0,1 0,-26 0,-23 0,-76 0,51 24,-26 0,50 1,0 24,75-49,24 0,-75 0,26 24,-25 0,24-24,26 0,-1 0,0 0,25 0,0-24,-25 24,1-24,-1 24,0 0,0 0,-24 0,24 0,0 0,-24 0,24 0,25 0,-25 0,1 0,24-25,-25 25,25 0,-25 0,1 0,-1-24,25 24,-25 0,0 0,25 0,-49 0,24 24,0-24,-24 0,-1 25,26-25,-1 0,25 0,-25 24,0-24,1 0,24 0,-25 0,25 0,-25 0,-49 0,25 24,-1 1,25-25,-24 24,49-24,-25 0,0 0,25 0,-24 0,-1 0,0 0,0 0,1 0,24 0,-25 0,0 0,25 0,-24 0,-1 0,25 0,-25 0,25 24,0 1,0-25</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3-01T10:32:49.57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0,'0'21,"25"-21,24 0,-24 18,25-18,-1 0,1 0,-1 0,26 0,24 0,25 0,0 0,0 0,49 0,26 0,-26 0,25 0,-24 0,-50 0,50 0,-75 0,25 0,-50 0,0 0,1 0,-26 0,-24 0,0 0,0 0,0 0,-1 0,1 0,-25 0,50 0,-50 0,25 0,-25 0,24 0,1 0,0 21,0-21,-1 0,26 0,24 0,1 0,-1 0,50 0,-74 0,24 0,-24 0,-26 0,1 0,0 0,-25 0,25 0,0 0,-25 0,24 0,-24 0,50 0,-50 0,25 0,0 0,-25 0,49 0,-24 0,25 0,-26 0,1 0,-25 0,50 0,-50 0,25 0,-25 0,24 0,1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4-21T07:21:01.328"/>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-1 155,'25'0,"-25"0,24 0,-24 0,50 0,-50 0,50 0,-1 0,1 0,-1 0,25 0,-25 0,51 0,-26 0,25 0,1 0,-26 0,24 0,-23 0,-1-25,0 25,1 0,24 0,0 0,-25 0,-25 0,26 0,-26 0,1 0,49 0,-99 0,50-23,24-2,75 0,-51 1,-23 24,24 0,-25 0,25 0,1 49,-27-24,2-2,49 27,-75-26,26 26,-1-50,25 24,0 1,0-1,0-24,-25 0,26 25,24 23,-50-23,-24-25,-2 0,-23 0,-25 0,25 0,0 0,-1 0,1-49,25 25,-50-1,0 25,25-24,24-1,50 1,75-26,-1-24,0-23,26 72,-76 25,-49 0,-24 0,-1 0,1 0,-25 0,24 0,-24 25,0-1,25-24,-50 0,24 0,1 0,0 0,50 0,-26 0,0 0,-49 0,25 0,-1 0,1 25,-25-25,25 0,-25 25,25-25,0 23,24-23,-24 0,0 25,-25-25,0 25,0-1,0 2,0-26,0 24,0-24,0 24,0 1,-50-1,25-24,1 0,-26 0,0 0,1 0,-25 0,25 0,-26 0,50 0,-24 0,-1 0,25 0,-24 0,24 0,-49 0,-1 0,26 0,-25 0,25 25,-1-1,0-24,1 0,-26 0,26 24,-1 1,-24-25,24 26,-24-26,0 0,0 0,-1 0,-24 0,-25 0,-48 0,-2 24,0 0,25-24,2 0,47 25,-24-25,25 0,25 0,-1 0,26 0,-1 0,2 0,-2 0,0 0,-24 0,-1 0,1 0,0 0,24 0,-24 0,0 0,49 0,1 0,-1 0,-25 0,50 0,-49 0,49 0,-25 0,25 0,-75 24,26 1,-26 23,1 3,0-2,-50 24,50-48,24-1,1 1,-1-25,25 0,1 0,-26 0,25 0,25 0,-49 0,49 0,-25 0,-25-25,50 25,-49 0,25-24,-1 24,-25 0,26 0,-26-25,25 25,-24 0,49 0,-25-25,0 25,0-24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39D81-1D9E-4459-B5E8-7D73B0F572D6}" type="datetimeFigureOut">
              <a:rPr lang="tr-TR" smtClean="0"/>
              <a:t>17.10.2023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A86E1-32C4-436F-94E0-E8BB1A2545BA}" type="slidenum">
              <a:rPr lang="tr-TR" smtClean="0"/>
              <a:t>‹#›</a:t>
            </a:fld>
            <a:endParaRPr lang="tr-TR"/>
          </a:p>
        </p:txBody>
      </p:sp>
    </p:spTree>
    <p:extLst>
      <p:ext uri="{BB962C8B-B14F-4D97-AF65-F5344CB8AC3E}">
        <p14:creationId xmlns:p14="http://schemas.microsoft.com/office/powerpoint/2010/main" val="286839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sp>
        <p:nvSpPr>
          <p:cNvPr id="7" name="Dikdörtgen 6"/>
          <p:cNvSpPr/>
          <p:nvPr/>
        </p:nvSpPr>
        <p:spPr bwMode="blackWhite">
          <a:xfrm>
            <a:off x="317703" y="298642"/>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a:xfrm>
            <a:off x="2556196" y="3144818"/>
            <a:ext cx="6876288" cy="640080"/>
          </a:xfrm>
        </p:spPr>
        <p:txBody>
          <a:bodyPr rtlCol="0">
            <a:noAutofit/>
          </a:bodyPr>
          <a:lstStyle>
            <a:lvl1pPr>
              <a:defRPr sz="4000" b="1">
                <a:solidFill>
                  <a:schemeClr val="bg1"/>
                </a:solidFill>
              </a:defRPr>
            </a:lvl1pPr>
          </a:lstStyle>
          <a:p>
            <a:pPr rtl="0"/>
            <a:r>
              <a:rPr lang="tr-TR" noProof="0" dirty="0"/>
              <a:t>Asıl başlık stili için tıklatın</a:t>
            </a:r>
          </a:p>
        </p:txBody>
      </p:sp>
    </p:spTree>
    <p:extLst>
      <p:ext uri="{BB962C8B-B14F-4D97-AF65-F5344CB8AC3E}">
        <p14:creationId xmlns:p14="http://schemas.microsoft.com/office/powerpoint/2010/main" val="89787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9" name="Dikdörtgen 8"/>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cxnSp>
        <p:nvCxnSpPr>
          <p:cNvPr id="12" name="Düz Bağlayıcı 11"/>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Başlık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tr-TR" noProof="0"/>
              <a:t>Asıl başlık stili için tıklatın</a:t>
            </a:r>
            <a:endParaRPr lang="tr-TR" noProof="0" dirty="0"/>
          </a:p>
        </p:txBody>
      </p:sp>
      <p:sp>
        <p:nvSpPr>
          <p:cNvPr id="3" name="İçerik Yer Tutucus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a:t>Asıl metin stillerini düzenle</a:t>
            </a:r>
          </a:p>
          <a:p>
            <a:pPr marL="0" lvl="1" indent="0" rtl="0">
              <a:lnSpc>
                <a:spcPct val="150000"/>
              </a:lnSpc>
              <a:spcBef>
                <a:spcPts val="1000"/>
              </a:spcBef>
              <a:spcAft>
                <a:spcPts val="1200"/>
              </a:spcAft>
              <a:buNone/>
            </a:pPr>
            <a:r>
              <a:rPr lang="tr-TR" noProof="0"/>
              <a:t>İkinci düzey</a:t>
            </a:r>
          </a:p>
          <a:p>
            <a:pPr marL="0" lvl="2" indent="0" rtl="0">
              <a:lnSpc>
                <a:spcPct val="150000"/>
              </a:lnSpc>
              <a:spcBef>
                <a:spcPts val="1000"/>
              </a:spcBef>
              <a:spcAft>
                <a:spcPts val="1200"/>
              </a:spcAft>
              <a:buNone/>
            </a:pPr>
            <a:r>
              <a:rPr lang="tr-TR" noProof="0"/>
              <a:t>Üçüncü düzey</a:t>
            </a:r>
          </a:p>
          <a:p>
            <a:pPr marL="0" lvl="3" indent="0" rtl="0">
              <a:lnSpc>
                <a:spcPct val="150000"/>
              </a:lnSpc>
              <a:spcBef>
                <a:spcPts val="1000"/>
              </a:spcBef>
              <a:spcAft>
                <a:spcPts val="1200"/>
              </a:spcAft>
              <a:buNone/>
            </a:pPr>
            <a:r>
              <a:rPr lang="tr-TR" noProof="0"/>
              <a:t>Dördüncü düzey</a:t>
            </a:r>
          </a:p>
          <a:p>
            <a:pPr marL="0" lvl="4" indent="0" rtl="0">
              <a:lnSpc>
                <a:spcPct val="150000"/>
              </a:lnSpc>
              <a:spcBef>
                <a:spcPts val="1000"/>
              </a:spcBef>
              <a:spcAft>
                <a:spcPts val="1200"/>
              </a:spcAft>
              <a:buNone/>
            </a:pPr>
            <a:r>
              <a:rPr lang="tr-TR" noProof="0"/>
              <a:t>Beşinci düzey</a:t>
            </a:r>
            <a:endParaRPr lang="tr-TR" noProof="0" dirty="0"/>
          </a:p>
        </p:txBody>
      </p:sp>
      <p:sp>
        <p:nvSpPr>
          <p:cNvPr id="6"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66BDEA92-7745-4485-BB7E-6E6732D8FE31}" type="datetimeFigureOut">
              <a:rPr lang="tr-TR" smtClean="0"/>
              <a:t>17.10.2023</a:t>
            </a:fld>
            <a:endParaRPr lang="tr-TR"/>
          </a:p>
        </p:txBody>
      </p:sp>
      <p:sp>
        <p:nvSpPr>
          <p:cNvPr id="7"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tr-TR"/>
          </a:p>
        </p:txBody>
      </p:sp>
      <p:sp>
        <p:nvSpPr>
          <p:cNvPr id="8" name="Slayt Numarası Yer Tutucus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269FC931-98C6-4A9D-B5FF-621928D24688}" type="slidenum">
              <a:rPr lang="tr-TR" smtClean="0"/>
              <a:t>‹#›</a:t>
            </a:fld>
            <a:endParaRPr lang="tr-TR"/>
          </a:p>
        </p:txBody>
      </p:sp>
    </p:spTree>
    <p:extLst>
      <p:ext uri="{BB962C8B-B14F-4D97-AF65-F5344CB8AC3E}">
        <p14:creationId xmlns:p14="http://schemas.microsoft.com/office/powerpoint/2010/main" val="319511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ölüm Üst Bilgisi">
    <p:spTree>
      <p:nvGrpSpPr>
        <p:cNvPr id="1" name=""/>
        <p:cNvGrpSpPr/>
        <p:nvPr/>
      </p:nvGrpSpPr>
      <p:grpSpPr>
        <a:xfrm>
          <a:off x="0" y="0"/>
          <a:ext cx="0" cy="0"/>
          <a:chOff x="0" y="0"/>
          <a:chExt cx="0" cy="0"/>
        </a:xfrm>
      </p:grpSpPr>
      <p:sp>
        <p:nvSpPr>
          <p:cNvPr id="9" name="Dikdörtgen 8"/>
          <p:cNvSpPr/>
          <p:nvPr/>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10" name="Dikdörtgen 9"/>
          <p:cNvSpPr/>
          <p:nvPr/>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a:xfrm>
            <a:off x="521208" y="1536192"/>
            <a:ext cx="9464040" cy="640080"/>
          </a:xfrm>
        </p:spPr>
        <p:txBody>
          <a:bodyPr rtlCol="0">
            <a:normAutofit/>
          </a:bodyPr>
          <a:lstStyle>
            <a:lvl1pPr>
              <a:defRPr sz="3600">
                <a:solidFill>
                  <a:schemeClr val="bg1"/>
                </a:solidFill>
              </a:defRPr>
            </a:lvl1pPr>
          </a:lstStyle>
          <a:p>
            <a:pPr rtl="0"/>
            <a:r>
              <a:rPr lang="tr-TR" noProof="0"/>
              <a:t>Asıl başlık stili için tıklatın</a:t>
            </a:r>
            <a:endParaRPr lang="tr-TR" noProof="0" dirty="0"/>
          </a:p>
        </p:txBody>
      </p:sp>
      <p:sp>
        <p:nvSpPr>
          <p:cNvPr id="7" name="İçerik Yer Tutucus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a:t>Asıl metin stillerini düzenle</a:t>
            </a:r>
          </a:p>
          <a:p>
            <a:pPr marL="0" lvl="1" indent="0" rtl="0">
              <a:lnSpc>
                <a:spcPct val="150000"/>
              </a:lnSpc>
              <a:spcBef>
                <a:spcPts val="1000"/>
              </a:spcBef>
              <a:spcAft>
                <a:spcPts val="1200"/>
              </a:spcAft>
              <a:buNone/>
            </a:pPr>
            <a:r>
              <a:rPr lang="tr-TR" noProof="0"/>
              <a:t>İkinci düzey</a:t>
            </a:r>
          </a:p>
          <a:p>
            <a:pPr marL="0" lvl="2" indent="0" rtl="0">
              <a:lnSpc>
                <a:spcPct val="150000"/>
              </a:lnSpc>
              <a:spcBef>
                <a:spcPts val="1000"/>
              </a:spcBef>
              <a:spcAft>
                <a:spcPts val="1200"/>
              </a:spcAft>
              <a:buNone/>
            </a:pPr>
            <a:r>
              <a:rPr lang="tr-TR" noProof="0"/>
              <a:t>Üçüncü düzey</a:t>
            </a:r>
          </a:p>
          <a:p>
            <a:pPr marL="0" lvl="3" indent="0" rtl="0">
              <a:lnSpc>
                <a:spcPct val="150000"/>
              </a:lnSpc>
              <a:spcBef>
                <a:spcPts val="1000"/>
              </a:spcBef>
              <a:spcAft>
                <a:spcPts val="1200"/>
              </a:spcAft>
              <a:buNone/>
            </a:pPr>
            <a:r>
              <a:rPr lang="tr-TR" noProof="0"/>
              <a:t>Dördüncü düzey</a:t>
            </a:r>
          </a:p>
          <a:p>
            <a:pPr marL="0" lvl="4" indent="0" rtl="0">
              <a:lnSpc>
                <a:spcPct val="150000"/>
              </a:lnSpc>
              <a:spcBef>
                <a:spcPts val="1000"/>
              </a:spcBef>
              <a:spcAft>
                <a:spcPts val="1200"/>
              </a:spcAft>
              <a:buNone/>
            </a:pPr>
            <a:r>
              <a:rPr lang="tr-TR" noProof="0"/>
              <a:t>Beşinci düzey</a:t>
            </a:r>
            <a:endParaRPr lang="tr-TR" noProof="0" dirty="0"/>
          </a:p>
        </p:txBody>
      </p:sp>
    </p:spTree>
    <p:extLst>
      <p:ext uri="{BB962C8B-B14F-4D97-AF65-F5344CB8AC3E}">
        <p14:creationId xmlns:p14="http://schemas.microsoft.com/office/powerpoint/2010/main" val="236240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66BDEA92-7745-4485-BB7E-6E6732D8FE31}" type="datetimeFigureOut">
              <a:rPr lang="tr-TR" smtClean="0"/>
              <a:t>17.10.2023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531812" y="4529540"/>
            <a:ext cx="779767" cy="365125"/>
          </a:xfrm>
        </p:spPr>
        <p:txBody>
          <a:bodyPr/>
          <a:lstStyle/>
          <a:p>
            <a:fld id="{269FC931-98C6-4A9D-B5FF-621928D24688}" type="slidenum">
              <a:rPr lang="tr-TR" smtClean="0"/>
              <a:t>‹#›</a:t>
            </a:fld>
            <a:endParaRPr lang="tr-TR"/>
          </a:p>
        </p:txBody>
      </p:sp>
    </p:spTree>
    <p:extLst>
      <p:ext uri="{BB962C8B-B14F-4D97-AF65-F5344CB8AC3E}">
        <p14:creationId xmlns:p14="http://schemas.microsoft.com/office/powerpoint/2010/main" val="97740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611725" y="-128926"/>
            <a:ext cx="8911687" cy="1280890"/>
          </a:xfrm>
        </p:spPr>
        <p:txBody>
          <a:bodyPr/>
          <a:lstStyle/>
          <a:p>
            <a:r>
              <a:rPr lang="tr-TR" dirty="0"/>
              <a:t>Asıl başlık stili için tıklatın</a:t>
            </a:r>
            <a:endParaRPr lang="en-US" dirty="0"/>
          </a:p>
        </p:txBody>
      </p:sp>
      <p:sp>
        <p:nvSpPr>
          <p:cNvPr id="3" name="Content Placeholder 2"/>
          <p:cNvSpPr>
            <a:spLocks noGrp="1"/>
          </p:cNvSpPr>
          <p:nvPr>
            <p:ph idx="1"/>
          </p:nvPr>
        </p:nvSpPr>
        <p:spPr>
          <a:xfrm>
            <a:off x="751446" y="1506071"/>
            <a:ext cx="10901057" cy="4320988"/>
          </a:xfrm>
        </p:spPr>
        <p:txBody>
          <a:body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66BDEA92-7745-4485-BB7E-6E6732D8FE31}" type="datetimeFigureOut">
              <a:rPr lang="tr-TR" smtClean="0"/>
              <a:t>17.10.2023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9FC931-98C6-4A9D-B5FF-621928D24688}" type="slidenum">
              <a:rPr lang="tr-TR" smtClean="0"/>
              <a:t>‹#›</a:t>
            </a:fld>
            <a:endParaRPr lang="tr-TR"/>
          </a:p>
        </p:txBody>
      </p:sp>
    </p:spTree>
    <p:extLst>
      <p:ext uri="{BB962C8B-B14F-4D97-AF65-F5344CB8AC3E}">
        <p14:creationId xmlns:p14="http://schemas.microsoft.com/office/powerpoint/2010/main" val="8297889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sp>
        <p:nvSpPr>
          <p:cNvPr id="2" name="Başlık Yer Tutucusu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tr-TR" noProof="0" dirty="0"/>
              <a:t>Asıl metin stillerini düzenle</a:t>
            </a:r>
          </a:p>
          <a:p>
            <a:pPr marL="228600" lvl="0" indent="-228600" algn="l" defTabSz="914400" rtl="0" eaLnBrk="1" latinLnBrk="0" hangingPunct="1">
              <a:lnSpc>
                <a:spcPct val="90000"/>
              </a:lnSpc>
              <a:spcBef>
                <a:spcPct val="30000"/>
              </a:spcBef>
              <a:buFont typeface="Arial" panose="020B0604020202020204" pitchFamily="34" charset="0"/>
              <a:buChar char="•"/>
            </a:pPr>
            <a:r>
              <a:rPr lang="tr-TR" noProof="0" dirty="0"/>
              <a:t>İkinci düzey</a:t>
            </a:r>
          </a:p>
          <a:p>
            <a:pPr marL="685800" lvl="1" indent="-228600" algn="l" defTabSz="914400" rtl="0" eaLnBrk="1" latinLnBrk="0" hangingPunct="1">
              <a:lnSpc>
                <a:spcPct val="90000"/>
              </a:lnSpc>
              <a:spcBef>
                <a:spcPct val="30000"/>
              </a:spcBef>
              <a:buFont typeface="Arial" panose="020B0604020202020204" pitchFamily="34" charset="0"/>
              <a:buChar char="•"/>
            </a:pPr>
            <a:r>
              <a:rPr lang="tr-TR" noProof="0" dirty="0"/>
              <a:t>Üçüncü düzey</a:t>
            </a:r>
          </a:p>
          <a:p>
            <a:pPr marL="1143000" lvl="2" indent="-228600" algn="l" defTabSz="914400" rtl="0" eaLnBrk="1" latinLnBrk="0" hangingPunct="1">
              <a:lnSpc>
                <a:spcPct val="90000"/>
              </a:lnSpc>
              <a:spcBef>
                <a:spcPct val="30000"/>
              </a:spcBef>
              <a:buFont typeface="Arial" panose="020B0604020202020204" pitchFamily="34" charset="0"/>
              <a:buChar char="•"/>
            </a:pPr>
            <a:r>
              <a:rPr lang="tr-TR" noProof="0" dirty="0"/>
              <a:t>Dördüncü düzey</a:t>
            </a:r>
          </a:p>
          <a:p>
            <a:pPr marL="1600200" lvl="3" indent="-228600" algn="l" defTabSz="914400" rtl="0" eaLnBrk="1" latinLnBrk="0" hangingPunct="1">
              <a:lnSpc>
                <a:spcPct val="90000"/>
              </a:lnSpc>
              <a:spcBef>
                <a:spcPct val="30000"/>
              </a:spcBef>
              <a:buFont typeface="Arial" panose="020B0604020202020204" pitchFamily="34" charset="0"/>
              <a:buChar char="•"/>
            </a:pPr>
            <a:r>
              <a:rPr lang="tr-TR" noProof="0" dirty="0"/>
              <a:t>Beşinci düzey</a:t>
            </a:r>
          </a:p>
        </p:txBody>
      </p:sp>
      <p:sp>
        <p:nvSpPr>
          <p:cNvPr id="4"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66BDEA92-7745-4485-BB7E-6E6732D8FE31}" type="datetimeFigureOut">
              <a:rPr lang="tr-TR" smtClean="0"/>
              <a:t>17.10.2023</a:t>
            </a:fld>
            <a:endParaRPr lang="tr-TR"/>
          </a:p>
        </p:txBody>
      </p:sp>
      <p:sp>
        <p:nvSpPr>
          <p:cNvPr id="5"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tr-TR"/>
          </a:p>
        </p:txBody>
      </p:sp>
      <p:sp>
        <p:nvSpPr>
          <p:cNvPr id="6" name="Slayt Numarası Yer Tutucusu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269FC931-98C6-4A9D-B5FF-621928D24688}" type="slidenum">
              <a:rPr lang="tr-TR" smtClean="0"/>
              <a:t>‹#›</a:t>
            </a:fld>
            <a:endParaRPr lang="tr-TR"/>
          </a:p>
        </p:txBody>
      </p:sp>
      <p:cxnSp>
        <p:nvCxnSpPr>
          <p:cNvPr id="8" name="Düz Bağlayıcı 7"/>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8155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hyperlink" Target="http://www.webteknikleri.com/HTML/dersler/default.asp?dersNo=06#ordered"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1.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6.xml.rels><?xml version="1.0" encoding="UTF-8" standalone="yes"?>
<Relationships xmlns="http://schemas.openxmlformats.org/package/2006/relationships"><Relationship Id="rId3" Type="http://schemas.openxmlformats.org/officeDocument/2006/relationships/image" Target="http://www.webteknikleri.com/common/spacer.gif" TargetMode="External"/><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30368" y="3410712"/>
            <a:ext cx="2221992" cy="640080"/>
          </a:xfrm>
        </p:spPr>
        <p:txBody>
          <a:bodyPr/>
          <a:lstStyle/>
          <a:p>
            <a:r>
              <a:rPr lang="tr-TR" dirty="0"/>
              <a:t>HTML</a:t>
            </a:r>
          </a:p>
        </p:txBody>
      </p:sp>
      <p:sp>
        <p:nvSpPr>
          <p:cNvPr id="3" name="Metin kutusu 2"/>
          <p:cNvSpPr txBox="1"/>
          <p:nvPr/>
        </p:nvSpPr>
        <p:spPr>
          <a:xfrm>
            <a:off x="8924544" y="6254497"/>
            <a:ext cx="3267456" cy="369332"/>
          </a:xfrm>
          <a:prstGeom prst="rect">
            <a:avLst/>
          </a:prstGeom>
          <a:noFill/>
        </p:spPr>
        <p:txBody>
          <a:bodyPr wrap="square" rtlCol="0">
            <a:spAutoFit/>
          </a:bodyPr>
          <a:lstStyle/>
          <a:p>
            <a:r>
              <a:rPr lang="tr-TR" i="1" dirty="0">
                <a:solidFill>
                  <a:schemeClr val="bg1"/>
                </a:solidFill>
              </a:rPr>
              <a:t>*İnternetten derlenmiştir.</a:t>
            </a:r>
          </a:p>
        </p:txBody>
      </p:sp>
    </p:spTree>
    <p:extLst>
      <p:ext uri="{BB962C8B-B14F-4D97-AF65-F5344CB8AC3E}">
        <p14:creationId xmlns:p14="http://schemas.microsoft.com/office/powerpoint/2010/main" val="334836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5"/>
          <p:cNvSpPr txBox="1">
            <a:spLocks noChangeArrowheads="1"/>
          </p:cNvSpPr>
          <p:nvPr/>
        </p:nvSpPr>
        <p:spPr bwMode="auto">
          <a:xfrm>
            <a:off x="1847851" y="1628775"/>
            <a:ext cx="8424863"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t>Şimdi yukarıda öğrendiklerimizi bir örnek ile uygulayalım.</a:t>
            </a:r>
          </a:p>
          <a:p>
            <a:pPr eaLnBrk="1" hangingPunct="1"/>
            <a:endParaRPr lang="tr-TR" altLang="tr-TR" b="0" dirty="0"/>
          </a:p>
          <a:p>
            <a:pPr eaLnBrk="1" hangingPunct="1"/>
            <a:r>
              <a:rPr lang="tr-TR" altLang="tr-TR" dirty="0"/>
              <a:t>&lt;html&gt;</a:t>
            </a:r>
          </a:p>
          <a:p>
            <a:pPr eaLnBrk="1" hangingPunct="1"/>
            <a:r>
              <a:rPr lang="tr-TR" altLang="tr-TR" dirty="0"/>
              <a:t>&lt;</a:t>
            </a:r>
            <a:r>
              <a:rPr lang="tr-TR" altLang="tr-TR" dirty="0" err="1"/>
              <a:t>head</a:t>
            </a:r>
            <a:r>
              <a:rPr lang="tr-TR" altLang="tr-TR" dirty="0"/>
              <a:t>&gt;</a:t>
            </a:r>
          </a:p>
          <a:p>
            <a:pPr eaLnBrk="1" hangingPunct="1"/>
            <a:r>
              <a:rPr lang="tr-TR" altLang="tr-TR" dirty="0"/>
              <a:t>&lt;</a:t>
            </a:r>
            <a:r>
              <a:rPr lang="tr-TR" altLang="tr-TR" dirty="0" err="1"/>
              <a:t>title</a:t>
            </a:r>
            <a:r>
              <a:rPr lang="tr-TR" altLang="tr-TR" dirty="0"/>
              <a:t>&gt;Metin Biçimlendirme&lt;/</a:t>
            </a:r>
            <a:r>
              <a:rPr lang="tr-TR" altLang="tr-TR" dirty="0" err="1"/>
              <a:t>title</a:t>
            </a:r>
            <a:r>
              <a:rPr lang="tr-TR" altLang="tr-TR" dirty="0"/>
              <a:t>&gt;</a:t>
            </a:r>
          </a:p>
          <a:p>
            <a:pPr eaLnBrk="1" hangingPunct="1"/>
            <a:r>
              <a:rPr lang="tr-TR" altLang="tr-TR" dirty="0"/>
              <a:t>&lt;/</a:t>
            </a:r>
            <a:r>
              <a:rPr lang="tr-TR" altLang="tr-TR" dirty="0" err="1"/>
              <a:t>head</a:t>
            </a:r>
            <a:r>
              <a:rPr lang="tr-TR" altLang="tr-TR" dirty="0"/>
              <a:t>&gt;</a:t>
            </a:r>
          </a:p>
          <a:p>
            <a:pPr eaLnBrk="1" hangingPunct="1"/>
            <a:r>
              <a:rPr lang="tr-TR" altLang="tr-TR" dirty="0"/>
              <a:t>&lt;body&gt;</a:t>
            </a:r>
          </a:p>
          <a:p>
            <a:pPr eaLnBrk="1" hangingPunct="1"/>
            <a:r>
              <a:rPr lang="tr-TR" altLang="tr-TR" dirty="0"/>
              <a:t>HTML size metin biçimlendirme </a:t>
            </a:r>
          </a:p>
          <a:p>
            <a:pPr eaLnBrk="1" hangingPunct="1"/>
            <a:r>
              <a:rPr lang="tr-TR" altLang="tr-TR" dirty="0"/>
              <a:t>konusunda geniş </a:t>
            </a:r>
          </a:p>
          <a:p>
            <a:pPr eaLnBrk="1" hangingPunct="1"/>
            <a:r>
              <a:rPr lang="tr-TR" altLang="tr-TR" dirty="0"/>
              <a:t>olanaklar </a:t>
            </a:r>
            <a:r>
              <a:rPr lang="tr-TR" altLang="tr-TR" dirty="0" err="1"/>
              <a:t>sağlar.Metinleri</a:t>
            </a:r>
            <a:r>
              <a:rPr lang="tr-TR" altLang="tr-TR" dirty="0"/>
              <a:t> ister &lt;h1&gt;kocaman&lt;/h1&gt; ister &lt;h6&gt;küçücük&lt;/h6&gt; isterseniz </a:t>
            </a:r>
          </a:p>
          <a:p>
            <a:pPr eaLnBrk="1" hangingPunct="1"/>
            <a:r>
              <a:rPr lang="tr-TR" altLang="tr-TR" dirty="0"/>
              <a:t>&lt;b&gt;koyu&lt;/b&gt;, &lt;i&gt;italik &lt;/i&gt; veya &lt;u&gt;altyazılı&lt;/u&gt; </a:t>
            </a:r>
            <a:r>
              <a:rPr lang="tr-TR" altLang="tr-TR" dirty="0" err="1"/>
              <a:t>yazabilirsiniz.Yada</a:t>
            </a:r>
            <a:r>
              <a:rPr lang="tr-TR" altLang="tr-TR" dirty="0"/>
              <a:t> satırbaşı yapabilir &lt;</a:t>
            </a:r>
            <a:r>
              <a:rPr lang="tr-TR" altLang="tr-TR" dirty="0" err="1"/>
              <a:t>br</a:t>
            </a:r>
            <a:r>
              <a:rPr lang="tr-TR" altLang="tr-TR" dirty="0"/>
              <a:t>&gt; veya &lt;p&gt; paragraf oluşturabilirsiniz &lt;/p&gt;</a:t>
            </a:r>
          </a:p>
          <a:p>
            <a:pPr eaLnBrk="1" hangingPunct="1"/>
            <a:r>
              <a:rPr lang="tr-TR" altLang="tr-TR" dirty="0"/>
              <a:t>&lt;/body&gt;</a:t>
            </a:r>
          </a:p>
          <a:p>
            <a:pPr eaLnBrk="1" hangingPunct="1"/>
            <a:r>
              <a:rPr lang="tr-TR" altLang="tr-TR" dirty="0"/>
              <a:t>&lt;/html&gt;</a:t>
            </a:r>
          </a:p>
        </p:txBody>
      </p:sp>
      <p:sp>
        <p:nvSpPr>
          <p:cNvPr id="7"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167252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6" descr="Untitle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931" y="1650238"/>
            <a:ext cx="5851270" cy="42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29866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7"/>
          <p:cNvSpPr txBox="1">
            <a:spLocks noChangeArrowheads="1"/>
          </p:cNvSpPr>
          <p:nvPr/>
        </p:nvSpPr>
        <p:spPr bwMode="auto">
          <a:xfrm>
            <a:off x="1703388" y="1341438"/>
            <a:ext cx="8424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FONT TAGI</a:t>
            </a:r>
          </a:p>
        </p:txBody>
      </p:sp>
      <p:sp>
        <p:nvSpPr>
          <p:cNvPr id="9221" name="Text Box 8"/>
          <p:cNvSpPr txBox="1">
            <a:spLocks noChangeArrowheads="1"/>
          </p:cNvSpPr>
          <p:nvPr/>
        </p:nvSpPr>
        <p:spPr bwMode="auto">
          <a:xfrm>
            <a:off x="1847851" y="1916114"/>
            <a:ext cx="8424863"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Metin biçimlendirmek için yukarıda gördüğümüz etiketler dışında biraz sonra göreceğimiz </a:t>
            </a:r>
            <a:r>
              <a:rPr lang="tr-TR" altLang="tr-TR"/>
              <a:t>&lt;font&gt;…&lt;/font&gt;</a:t>
            </a:r>
            <a:r>
              <a:rPr lang="tr-TR" altLang="tr-TR" b="0"/>
              <a:t> etiketi de kullanılır.</a:t>
            </a:r>
          </a:p>
          <a:p>
            <a:pPr eaLnBrk="1" hangingPunct="1"/>
            <a:endParaRPr lang="tr-TR" altLang="tr-TR" b="0"/>
          </a:p>
          <a:p>
            <a:pPr eaLnBrk="1" hangingPunct="1"/>
            <a:r>
              <a:rPr lang="tr-TR" altLang="tr-TR" b="0"/>
              <a:t>Font etiketi sahip olduğu parametreler sayesinde metinlerin renk,yazı tipi,boyut gibi özelliklerini değiştirmenize yardımcı olur.İsterseniz bu etikette geçmeden önce renklerden kısaca bahsetmek yerinde olur. HTML’de renkler hexdecimal formunda ifade edilir </a:t>
            </a:r>
          </a:p>
          <a:p>
            <a:pPr eaLnBrk="1" hangingPunct="1"/>
            <a:endParaRPr lang="tr-TR" altLang="tr-TR" b="0"/>
          </a:p>
          <a:p>
            <a:pPr eaLnBrk="1" hangingPunct="1"/>
            <a:r>
              <a:rPr lang="tr-TR" altLang="tr-TR" b="0"/>
              <a:t>Bir renk 16'lık sayı düzeninde 6 rakamdan oluşur ve Bu düzende 9'dan sonraki say1ıarı göstermek için 'A'dan 'F'ye kadar olan harfler kullanılır. Bununla birlikte HTML bazı renklerin İngilizce isimlerini anlar; aşağıdaki örnekte bu renkleri görmektesiniz.</a:t>
            </a:r>
          </a:p>
        </p:txBody>
      </p:sp>
      <mc:AlternateContent xmlns:mc="http://schemas.openxmlformats.org/markup-compatibility/2006" xmlns:p14="http://schemas.microsoft.com/office/powerpoint/2010/main">
        <mc:Choice Requires="p14">
          <p:contentPart p14:bwMode="auto" r:id="rId2">
            <p14:nvContentPartPr>
              <p14:cNvPr id="3081" name="Ink 9"/>
              <p14:cNvContentPartPr>
                <a14:cpLocks xmlns:a14="http://schemas.microsoft.com/office/drawing/2010/main" noRot="1" noChangeAspect="1" noEditPoints="1" noChangeArrowheads="1" noChangeShapeType="1"/>
              </p14:cNvContentPartPr>
              <p14:nvPr/>
            </p14:nvContentPartPr>
            <p14:xfrm>
              <a:off x="3363913" y="2517775"/>
              <a:ext cx="1446212" cy="26988"/>
            </p14:xfrm>
          </p:contentPart>
        </mc:Choice>
        <mc:Fallback xmlns="">
          <p:pic>
            <p:nvPicPr>
              <p:cNvPr id="3081" name="Ink 9"/>
              <p:cNvPicPr>
                <a:picLocks noRot="1" noChangeAspect="1" noEditPoints="1" noChangeArrowheads="1" noChangeShapeType="1"/>
              </p:cNvPicPr>
              <p:nvPr/>
            </p:nvPicPr>
            <p:blipFill>
              <a:blip r:embed="rId3"/>
              <a:stretch>
                <a:fillRect/>
              </a:stretch>
            </p:blipFill>
            <p:spPr>
              <a:xfrm>
                <a:off x="3346272" y="2499660"/>
                <a:ext cx="1481494" cy="63218"/>
              </a:xfrm>
              <a:prstGeom prst="rect">
                <a:avLst/>
              </a:prstGeom>
            </p:spPr>
          </p:pic>
        </mc:Fallback>
      </mc:AlternateContent>
      <p:sp>
        <p:nvSpPr>
          <p:cNvPr id="8"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233367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7"/>
          <p:cNvSpPr txBox="1">
            <a:spLocks noChangeArrowheads="1"/>
          </p:cNvSpPr>
          <p:nvPr/>
        </p:nvSpPr>
        <p:spPr bwMode="auto">
          <a:xfrm>
            <a:off x="1703388" y="1341438"/>
            <a:ext cx="8424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FONT TAGI</a:t>
            </a:r>
          </a:p>
        </p:txBody>
      </p:sp>
      <p:sp>
        <p:nvSpPr>
          <p:cNvPr id="10245" name="Text Box 8"/>
          <p:cNvSpPr txBox="1">
            <a:spLocks noChangeArrowheads="1"/>
          </p:cNvSpPr>
          <p:nvPr/>
        </p:nvSpPr>
        <p:spPr bwMode="auto">
          <a:xfrm>
            <a:off x="1847851" y="2997200"/>
            <a:ext cx="8424863"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Burada görülen renkler hexdecimal cinsinden de ifade edilebilir: Örneğin </a:t>
            </a:r>
            <a:r>
              <a:rPr lang="tr-TR" altLang="tr-TR"/>
              <a:t>#FFFFFF</a:t>
            </a:r>
            <a:r>
              <a:rPr lang="tr-TR" altLang="tr-TR" b="0"/>
              <a:t> beyaz </a:t>
            </a:r>
            <a:r>
              <a:rPr lang="tr-TR" altLang="tr-TR"/>
              <a:t>,#000000</a:t>
            </a:r>
            <a:r>
              <a:rPr lang="tr-TR" altLang="tr-TR" b="0"/>
              <a:t> siyah.</a:t>
            </a:r>
          </a:p>
          <a:p>
            <a:pPr eaLnBrk="1" hangingPunct="1"/>
            <a:endParaRPr lang="tr-TR" altLang="tr-TR" b="0"/>
          </a:p>
          <a:p>
            <a:pPr eaLnBrk="1" hangingPunct="1"/>
            <a:r>
              <a:rPr lang="tr-TR" altLang="tr-TR" b="0"/>
              <a:t>Renkleri kısaca tanıdıktan sonra artık asıl konumuza geçebiliriz.HTML belgesinin body bölümüne yazdığımız metni </a:t>
            </a:r>
            <a:r>
              <a:rPr lang="tr-TR" altLang="tr-TR"/>
              <a:t>&lt;font&gt;&lt;/font&gt;</a:t>
            </a:r>
            <a:r>
              <a:rPr lang="tr-TR" altLang="tr-TR" b="0"/>
              <a:t> etiketleri arasına alarak bu metne etiketin aşağıda da listelenen parametreleri doğrultusunda bazı özellikler kazandırabiliriz</a:t>
            </a:r>
          </a:p>
        </p:txBody>
      </p:sp>
      <p:graphicFrame>
        <p:nvGraphicFramePr>
          <p:cNvPr id="5167" name="Group 47"/>
          <p:cNvGraphicFramePr>
            <a:graphicFrameLocks noGrp="1"/>
          </p:cNvGraphicFramePr>
          <p:nvPr/>
        </p:nvGraphicFramePr>
        <p:xfrm>
          <a:off x="3935414" y="1844675"/>
          <a:ext cx="4535487" cy="1006476"/>
        </p:xfrm>
        <a:graphic>
          <a:graphicData uri="http://schemas.openxmlformats.org/drawingml/2006/table">
            <a:tbl>
              <a:tblPr/>
              <a:tblGrid>
                <a:gridCol w="2268537">
                  <a:extLst>
                    <a:ext uri="{9D8B030D-6E8A-4147-A177-3AD203B41FA5}">
                      <a16:colId xmlns:a16="http://schemas.microsoft.com/office/drawing/2014/main" val="20000"/>
                    </a:ext>
                  </a:extLst>
                </a:gridCol>
                <a:gridCol w="2266950">
                  <a:extLst>
                    <a:ext uri="{9D8B030D-6E8A-4147-A177-3AD203B41FA5}">
                      <a16:colId xmlns:a16="http://schemas.microsoft.com/office/drawing/2014/main" val="20001"/>
                    </a:ext>
                  </a:extLst>
                </a:gridCol>
              </a:tblGrid>
              <a:tr h="33549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Green=Yeşil</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Red=Kırmızı</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549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Black=Siyah</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Yellow=Sarı</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549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Blue=Mavi</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Orange=Turuncu</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8"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183204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8"/>
          <p:cNvSpPr txBox="1">
            <a:spLocks noChangeArrowheads="1"/>
          </p:cNvSpPr>
          <p:nvPr/>
        </p:nvSpPr>
        <p:spPr bwMode="auto">
          <a:xfrm>
            <a:off x="1703388" y="1341438"/>
            <a:ext cx="8424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FONT TAGI</a:t>
            </a:r>
          </a:p>
        </p:txBody>
      </p:sp>
      <p:graphicFrame>
        <p:nvGraphicFramePr>
          <p:cNvPr id="4145" name="Group 49"/>
          <p:cNvGraphicFramePr>
            <a:graphicFrameLocks noGrp="1"/>
          </p:cNvGraphicFramePr>
          <p:nvPr/>
        </p:nvGraphicFramePr>
        <p:xfrm>
          <a:off x="2855914" y="3068638"/>
          <a:ext cx="6264275" cy="1006476"/>
        </p:xfrm>
        <a:graphic>
          <a:graphicData uri="http://schemas.openxmlformats.org/drawingml/2006/table">
            <a:tbl>
              <a:tblPr/>
              <a:tblGrid>
                <a:gridCol w="906462">
                  <a:extLst>
                    <a:ext uri="{9D8B030D-6E8A-4147-A177-3AD203B41FA5}">
                      <a16:colId xmlns:a16="http://schemas.microsoft.com/office/drawing/2014/main" val="20000"/>
                    </a:ext>
                  </a:extLst>
                </a:gridCol>
                <a:gridCol w="5357813">
                  <a:extLst>
                    <a:ext uri="{9D8B030D-6E8A-4147-A177-3AD203B41FA5}">
                      <a16:colId xmlns:a16="http://schemas.microsoft.com/office/drawing/2014/main" val="20001"/>
                    </a:ext>
                  </a:extLst>
                </a:gridCol>
              </a:tblGrid>
              <a:tr h="33549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Color</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hexdecimal veya rengin İngilizce ismi değerini alır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49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Face</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Yazı türünün ismi değerini alır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49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Size</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1 ile 7 arasında istenilen değeri alır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283" name="Text Box 50"/>
          <p:cNvSpPr txBox="1">
            <a:spLocks noChangeArrowheads="1"/>
          </p:cNvSpPr>
          <p:nvPr/>
        </p:nvSpPr>
        <p:spPr bwMode="auto">
          <a:xfrm>
            <a:off x="2782888" y="2420938"/>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Parametreleri</a:t>
            </a:r>
          </a:p>
        </p:txBody>
      </p:sp>
      <p:sp>
        <p:nvSpPr>
          <p:cNvPr id="11284" name="Text Box 51"/>
          <p:cNvSpPr txBox="1">
            <a:spLocks noChangeArrowheads="1"/>
          </p:cNvSpPr>
          <p:nvPr/>
        </p:nvSpPr>
        <p:spPr bwMode="auto">
          <a:xfrm>
            <a:off x="1703389" y="5373688"/>
            <a:ext cx="8569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a:solidFill>
                  <a:schemeClr val="accent2"/>
                </a:solidFill>
              </a:rPr>
              <a:t>&lt;font face=“tahoma,arial,times” color=“#FFDDCC” size=“2”&gt; ……..….&lt;/font&gt;</a:t>
            </a:r>
          </a:p>
        </p:txBody>
      </p:sp>
      <p:sp>
        <p:nvSpPr>
          <p:cNvPr id="9"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323205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1847851" y="1268413"/>
            <a:ext cx="8424863"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t>Şimdi bu parametreleri bir örnekte kullanalım:</a:t>
            </a:r>
          </a:p>
          <a:p>
            <a:pPr eaLnBrk="1" hangingPunct="1"/>
            <a:endParaRPr lang="tr-TR" altLang="tr-TR" b="0" dirty="0"/>
          </a:p>
          <a:p>
            <a:pPr eaLnBrk="1" hangingPunct="1"/>
            <a:r>
              <a:rPr lang="tr-TR" altLang="tr-TR" dirty="0"/>
              <a:t>&lt;html&gt;</a:t>
            </a:r>
            <a:br>
              <a:rPr lang="tr-TR" altLang="tr-TR" dirty="0"/>
            </a:br>
            <a:r>
              <a:rPr lang="tr-TR" altLang="tr-TR" dirty="0"/>
              <a:t>&lt;</a:t>
            </a:r>
            <a:r>
              <a:rPr lang="tr-TR" altLang="tr-TR" dirty="0" err="1"/>
              <a:t>head</a:t>
            </a:r>
            <a:r>
              <a:rPr lang="tr-TR" altLang="tr-TR" dirty="0"/>
              <a:t>&gt;</a:t>
            </a:r>
          </a:p>
          <a:p>
            <a:pPr eaLnBrk="1" hangingPunct="1"/>
            <a:r>
              <a:rPr lang="tr-TR" altLang="tr-TR" dirty="0"/>
              <a:t>&lt;</a:t>
            </a:r>
            <a:r>
              <a:rPr lang="tr-TR" altLang="tr-TR" dirty="0" err="1"/>
              <a:t>title</a:t>
            </a:r>
            <a:r>
              <a:rPr lang="tr-TR" altLang="tr-TR" dirty="0"/>
              <a:t>&gt;Font kullanımı&lt;/</a:t>
            </a:r>
            <a:r>
              <a:rPr lang="tr-TR" altLang="tr-TR" dirty="0" err="1"/>
              <a:t>title</a:t>
            </a:r>
            <a:r>
              <a:rPr lang="tr-TR" altLang="tr-TR" dirty="0"/>
              <a:t>&gt;</a:t>
            </a:r>
          </a:p>
          <a:p>
            <a:pPr eaLnBrk="1" hangingPunct="1"/>
            <a:r>
              <a:rPr lang="tr-TR" altLang="tr-TR" dirty="0"/>
              <a:t>&lt;/</a:t>
            </a:r>
            <a:r>
              <a:rPr lang="tr-TR" altLang="tr-TR" dirty="0" err="1"/>
              <a:t>head</a:t>
            </a:r>
            <a:r>
              <a:rPr lang="tr-TR" altLang="tr-TR" dirty="0"/>
              <a:t>&gt;</a:t>
            </a:r>
          </a:p>
          <a:p>
            <a:pPr eaLnBrk="1" hangingPunct="1"/>
            <a:r>
              <a:rPr lang="tr-TR" altLang="tr-TR" dirty="0"/>
              <a:t>&lt;body&gt;</a:t>
            </a:r>
            <a:br>
              <a:rPr lang="tr-TR" altLang="tr-TR" dirty="0"/>
            </a:br>
            <a:r>
              <a:rPr lang="tr-TR" altLang="tr-TR" dirty="0"/>
              <a:t>Font etiketinin </a:t>
            </a:r>
            <a:r>
              <a:rPr lang="tr-TR" altLang="tr-TR" dirty="0" err="1"/>
              <a:t>color</a:t>
            </a:r>
            <a:r>
              <a:rPr lang="tr-TR" altLang="tr-TR" dirty="0"/>
              <a:t> parametresini kullanarak </a:t>
            </a:r>
          </a:p>
          <a:p>
            <a:pPr eaLnBrk="1" hangingPunct="1"/>
            <a:r>
              <a:rPr lang="tr-TR" altLang="tr-TR" dirty="0"/>
              <a:t>&lt;font </a:t>
            </a:r>
            <a:r>
              <a:rPr lang="tr-TR" altLang="tr-TR" dirty="0" err="1"/>
              <a:t>color</a:t>
            </a:r>
            <a:r>
              <a:rPr lang="tr-TR" altLang="tr-TR" dirty="0"/>
              <a:t>="#FF0000"&gt;renkli&lt;/font&gt; &lt;font </a:t>
            </a:r>
            <a:r>
              <a:rPr lang="tr-TR" altLang="tr-TR" dirty="0" err="1"/>
              <a:t>color</a:t>
            </a:r>
            <a:r>
              <a:rPr lang="tr-TR" altLang="tr-TR" dirty="0"/>
              <a:t>="Blue"&gt;yazılar&lt;/font&gt; </a:t>
            </a:r>
          </a:p>
          <a:p>
            <a:pPr eaLnBrk="1" hangingPunct="1"/>
            <a:r>
              <a:rPr lang="tr-TR" altLang="tr-TR" dirty="0"/>
              <a:t>&lt;font </a:t>
            </a:r>
            <a:r>
              <a:rPr lang="tr-TR" altLang="tr-TR" dirty="0" err="1"/>
              <a:t>color</a:t>
            </a:r>
            <a:r>
              <a:rPr lang="tr-TR" altLang="tr-TR" dirty="0"/>
              <a:t>="#00FF00"&gt;yazabilir&lt;/font&gt;;&lt;p&gt;</a:t>
            </a:r>
            <a:br>
              <a:rPr lang="tr-TR" altLang="tr-TR" dirty="0"/>
            </a:br>
            <a:r>
              <a:rPr lang="tr-TR" altLang="tr-TR" dirty="0"/>
              <a:t>değişik yazı karakterleri kullanabilirsiniz:</a:t>
            </a:r>
          </a:p>
          <a:p>
            <a:pPr eaLnBrk="1" hangingPunct="1"/>
            <a:r>
              <a:rPr lang="tr-TR" altLang="tr-TR" dirty="0"/>
              <a:t>&lt;font </a:t>
            </a:r>
            <a:r>
              <a:rPr lang="tr-TR" altLang="tr-TR" dirty="0" err="1"/>
              <a:t>face</a:t>
            </a:r>
            <a:r>
              <a:rPr lang="tr-TR" altLang="tr-TR" dirty="0"/>
              <a:t>="</a:t>
            </a:r>
            <a:r>
              <a:rPr lang="tr-TR" altLang="tr-TR" dirty="0" err="1"/>
              <a:t>Verdana</a:t>
            </a:r>
            <a:r>
              <a:rPr lang="tr-TR" altLang="tr-TR" dirty="0"/>
              <a:t>"&gt;Mesela öyle!&lt;/font&gt;&lt;p&gt;</a:t>
            </a:r>
            <a:br>
              <a:rPr lang="tr-TR" altLang="tr-TR" dirty="0"/>
            </a:br>
            <a:r>
              <a:rPr lang="tr-TR" altLang="tr-TR" dirty="0"/>
              <a:t>Hatta yazılarınızı </a:t>
            </a:r>
          </a:p>
          <a:p>
            <a:pPr eaLnBrk="1" hangingPunct="1"/>
            <a:r>
              <a:rPr lang="tr-TR" altLang="tr-TR" dirty="0"/>
              <a:t>&lt;font size="6"&gt; büyütüp&lt;/font&gt;</a:t>
            </a:r>
          </a:p>
          <a:p>
            <a:pPr eaLnBrk="1" hangingPunct="1"/>
            <a:r>
              <a:rPr lang="tr-TR" altLang="tr-TR" dirty="0"/>
              <a:t>&lt;font size="1"&gt; Küçültebilirsiniz&lt;/font&gt;</a:t>
            </a:r>
          </a:p>
          <a:p>
            <a:pPr eaLnBrk="1" hangingPunct="1"/>
            <a:r>
              <a:rPr lang="tr-TR" altLang="tr-TR" dirty="0"/>
              <a:t>&lt;/body&gt;</a:t>
            </a:r>
            <a:br>
              <a:rPr lang="tr-TR" altLang="tr-TR" dirty="0"/>
            </a:br>
            <a:r>
              <a:rPr lang="tr-TR" altLang="tr-TR" dirty="0"/>
              <a:t>&lt;/html&gt;</a:t>
            </a:r>
          </a:p>
        </p:txBody>
      </p:sp>
      <p:sp>
        <p:nvSpPr>
          <p:cNvPr id="6"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910276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ChangeArrowheads="1"/>
          </p:cNvSpPr>
          <p:nvPr/>
        </p:nvSpPr>
        <p:spPr bwMode="auto">
          <a:xfrm>
            <a:off x="1847850" y="1557338"/>
            <a:ext cx="851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b="0"/>
              <a:t>Aşağıdaki ekran görüntüsünde de yukarıdaki örneğin nasıl çalıştığını görebilirsiniz.</a:t>
            </a:r>
          </a:p>
        </p:txBody>
      </p:sp>
      <p:pic>
        <p:nvPicPr>
          <p:cNvPr id="13317" name="Picture 7" descr="Untitl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668" y="2079136"/>
            <a:ext cx="6827520" cy="444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2927436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1703388" y="1341438"/>
            <a:ext cx="8424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ARKA PLAN ve BODY ETİKETİ</a:t>
            </a:r>
          </a:p>
        </p:txBody>
      </p:sp>
      <p:sp>
        <p:nvSpPr>
          <p:cNvPr id="14341" name="Text Box 5"/>
          <p:cNvSpPr txBox="1">
            <a:spLocks noChangeArrowheads="1"/>
          </p:cNvSpPr>
          <p:nvPr/>
        </p:nvSpPr>
        <p:spPr bwMode="auto">
          <a:xfrm>
            <a:off x="1847851" y="1773239"/>
            <a:ext cx="8424863"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b="0"/>
              <a:t>Web sayfasının içeriğe yazı yazmayı öğrendikten sonra isterseniz web sayfalarımızın  arka planlarını renklendirmeye geçelim. HTML belgesinin ekranda görüntülenen bölümü olan body bölümünün başladığını browser'a </a:t>
            </a:r>
            <a:r>
              <a:rPr lang="tr-TR" altLang="tr-TR"/>
              <a:t>&lt;body&gt;</a:t>
            </a:r>
            <a:r>
              <a:rPr lang="tr-TR" altLang="tr-TR" b="0"/>
              <a:t> etiketiyle bildirdiğimizi biliyoruz. Bir etiketin herhangi bir parametresine atadığımız değer, o etiketin oluşturduğu alan içerisinde geçerlidir.Yani gibi </a:t>
            </a:r>
            <a:r>
              <a:rPr lang="tr-TR" altLang="tr-TR"/>
              <a:t>&lt;body&gt;</a:t>
            </a:r>
            <a:r>
              <a:rPr lang="tr-TR" altLang="tr-TR" b="0"/>
              <a:t> etiketinin parametrelerine verilen değerler, bütün sayfa için geçerlidir.Aşağıda bu parametreleri ve kullanılışlarını görüyorsunuz.</a:t>
            </a:r>
            <a:r>
              <a:rPr lang="tr-TR" altLang="tr-TR"/>
              <a:t> </a:t>
            </a:r>
          </a:p>
        </p:txBody>
      </p:sp>
      <p:sp>
        <p:nvSpPr>
          <p:cNvPr id="7"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1841653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6" name="Group 4"/>
          <p:cNvGraphicFramePr>
            <a:graphicFrameLocks noGrp="1"/>
          </p:cNvGraphicFramePr>
          <p:nvPr/>
        </p:nvGraphicFramePr>
        <p:xfrm>
          <a:off x="2566989" y="2349500"/>
          <a:ext cx="7488237" cy="1249512"/>
        </p:xfrm>
        <a:graphic>
          <a:graphicData uri="http://schemas.openxmlformats.org/drawingml/2006/table">
            <a:tbl>
              <a:tblPr/>
              <a:tblGrid>
                <a:gridCol w="1655762">
                  <a:extLst>
                    <a:ext uri="{9D8B030D-6E8A-4147-A177-3AD203B41FA5}">
                      <a16:colId xmlns:a16="http://schemas.microsoft.com/office/drawing/2014/main" val="20000"/>
                    </a:ext>
                  </a:extLst>
                </a:gridCol>
                <a:gridCol w="5832475">
                  <a:extLst>
                    <a:ext uri="{9D8B030D-6E8A-4147-A177-3AD203B41FA5}">
                      <a16:colId xmlns:a16="http://schemas.microsoft.com/office/drawing/2014/main" val="20001"/>
                    </a:ext>
                  </a:extLst>
                </a:gridCol>
              </a:tblGrid>
              <a:tr h="33518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err="1">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bgcolor</a:t>
                      </a:r>
                      <a:endParaRPr kumimoji="0" lang="tr-TR"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Sayfanızın arka planının rengini belirler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898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background</a:t>
                      </a:r>
                      <a:endParaRPr kumimoji="0" lang="tr-TR"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Arka plana .gif,.jpg gibi </a:t>
                      </a:r>
                      <a:r>
                        <a:rPr kumimoji="0" lang="tr-TR" sz="1600" b="0" i="0" u="none" strike="noStrike" cap="none" normalizeH="0" baseline="0" dirty="0" err="1">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HTML'in</a:t>
                      </a:r>
                      <a:r>
                        <a:rPr kumimoji="0" lang="tr-TR" sz="1600" b="0" i="0" u="none" strike="noStrike" cap="none" normalizeH="0" baseline="0" dirty="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yorumlayabildiği bir resim dosyası koymanızı sağlar</a:t>
                      </a:r>
                      <a:endParaRPr kumimoji="0" lang="tr-TR"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text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Sayfanızdaki metinlerin rengini belirler</a:t>
                      </a:r>
                      <a:endParaRPr kumimoji="0" lang="tr-TR"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78" name="Text Box 18"/>
          <p:cNvSpPr txBox="1">
            <a:spLocks noChangeArrowheads="1"/>
          </p:cNvSpPr>
          <p:nvPr/>
        </p:nvSpPr>
        <p:spPr bwMode="auto">
          <a:xfrm>
            <a:off x="2208214" y="3860801"/>
            <a:ext cx="7991475"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dirty="0"/>
              <a:t>&lt;body </a:t>
            </a:r>
            <a:r>
              <a:rPr lang="tr-TR" altLang="tr-TR" dirty="0" err="1"/>
              <a:t>bgcolor</a:t>
            </a:r>
            <a:r>
              <a:rPr lang="tr-TR" altLang="tr-TR" dirty="0"/>
              <a:t>=”</a:t>
            </a:r>
            <a:r>
              <a:rPr lang="tr-TR" altLang="tr-TR" dirty="0" err="1"/>
              <a:t>blue</a:t>
            </a:r>
            <a:r>
              <a:rPr lang="tr-TR" altLang="tr-TR" dirty="0"/>
              <a:t>”&gt; Sayfamızın arka planını mavi yapar.</a:t>
            </a:r>
          </a:p>
          <a:p>
            <a:pPr eaLnBrk="1" hangingPunct="1"/>
            <a:endParaRPr lang="tr-TR" altLang="tr-TR" dirty="0"/>
          </a:p>
          <a:p>
            <a:pPr eaLnBrk="1" hangingPunct="1"/>
            <a:r>
              <a:rPr lang="tr-TR" altLang="tr-TR" dirty="0"/>
              <a:t>&lt;body background=”c:\belgelerim\resim.jpg”&gt; Sayfamızın arka planına resim.jpg isimli dosyanın içeriği taşır.</a:t>
            </a:r>
          </a:p>
          <a:p>
            <a:pPr eaLnBrk="1" hangingPunct="1"/>
            <a:endParaRPr lang="tr-TR" altLang="tr-TR" dirty="0"/>
          </a:p>
          <a:p>
            <a:pPr eaLnBrk="1" hangingPunct="1"/>
            <a:r>
              <a:rPr lang="tr-TR" altLang="tr-TR" dirty="0"/>
              <a:t>&lt;body </a:t>
            </a:r>
            <a:r>
              <a:rPr lang="tr-TR" altLang="tr-TR" dirty="0" err="1"/>
              <a:t>bgcolor</a:t>
            </a:r>
            <a:r>
              <a:rPr lang="tr-TR" altLang="tr-TR" dirty="0"/>
              <a:t>=”</a:t>
            </a:r>
            <a:r>
              <a:rPr lang="tr-TR" altLang="tr-TR" dirty="0" err="1"/>
              <a:t>blue</a:t>
            </a:r>
            <a:r>
              <a:rPr lang="tr-TR" altLang="tr-TR" dirty="0"/>
              <a:t>”  background=”c:\belgelerim\resim.jpg”&gt; Sayfamızın arka planına resim.jpg isimli dosyanın içeriği taşır ve rengini mavi yapar.</a:t>
            </a:r>
          </a:p>
          <a:p>
            <a:pPr eaLnBrk="1" hangingPunct="1"/>
            <a:endParaRPr lang="tr-TR" altLang="tr-TR" dirty="0"/>
          </a:p>
        </p:txBody>
      </p:sp>
      <p:sp>
        <p:nvSpPr>
          <p:cNvPr id="15379" name="Text Box 19"/>
          <p:cNvSpPr txBox="1">
            <a:spLocks noChangeArrowheads="1"/>
          </p:cNvSpPr>
          <p:nvPr/>
        </p:nvSpPr>
        <p:spPr bwMode="auto">
          <a:xfrm>
            <a:off x="1703388" y="1341438"/>
            <a:ext cx="8424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ARKA PLAN ve BODY ETİKETİ</a:t>
            </a:r>
          </a:p>
        </p:txBody>
      </p:sp>
      <p:sp>
        <p:nvSpPr>
          <p:cNvPr id="8"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1797823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1703388" y="1341438"/>
            <a:ext cx="8424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RESİMLER ve IMG ETİKETİ</a:t>
            </a:r>
          </a:p>
        </p:txBody>
      </p:sp>
      <p:sp>
        <p:nvSpPr>
          <p:cNvPr id="16389" name="Text Box 5"/>
          <p:cNvSpPr txBox="1">
            <a:spLocks noChangeArrowheads="1"/>
          </p:cNvSpPr>
          <p:nvPr/>
        </p:nvSpPr>
        <p:spPr bwMode="auto">
          <a:xfrm>
            <a:off x="1847851" y="1773239"/>
            <a:ext cx="84248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b="0"/>
              <a:t>Bir web sayfasında doğru ve yerinde kullanıldıklarında sayfaya estetik açısından çok şeyler katarlar. Resimler </a:t>
            </a:r>
            <a:r>
              <a:rPr lang="tr-TR" altLang="tr-TR"/>
              <a:t>&lt;img&gt;</a:t>
            </a:r>
            <a:r>
              <a:rPr lang="tr-TR" altLang="tr-TR" b="0"/>
              <a:t> etiketi aracılığıyla kullanılırlar.Aşağıda bu etiketin parametrelerini görüyorsunuz. </a:t>
            </a:r>
          </a:p>
        </p:txBody>
      </p:sp>
      <p:graphicFrame>
        <p:nvGraphicFramePr>
          <p:cNvPr id="106579" name="Group 83"/>
          <p:cNvGraphicFramePr>
            <a:graphicFrameLocks noGrp="1"/>
          </p:cNvGraphicFramePr>
          <p:nvPr/>
        </p:nvGraphicFramePr>
        <p:xfrm>
          <a:off x="2424114" y="3940175"/>
          <a:ext cx="7272337" cy="2011488"/>
        </p:xfrm>
        <a:graphic>
          <a:graphicData uri="http://schemas.openxmlformats.org/drawingml/2006/table">
            <a:tbl>
              <a:tblPr/>
              <a:tblGrid>
                <a:gridCol w="1668462">
                  <a:extLst>
                    <a:ext uri="{9D8B030D-6E8A-4147-A177-3AD203B41FA5}">
                      <a16:colId xmlns:a16="http://schemas.microsoft.com/office/drawing/2014/main" val="20000"/>
                    </a:ext>
                  </a:extLst>
                </a:gridCol>
                <a:gridCol w="5603875">
                  <a:extLst>
                    <a:ext uri="{9D8B030D-6E8A-4147-A177-3AD203B41FA5}">
                      <a16:colId xmlns:a16="http://schemas.microsoft.com/office/drawing/2014/main" val="20001"/>
                    </a:ext>
                  </a:extLst>
                </a:gridCol>
              </a:tblGrid>
              <a:tr h="3352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err="1">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src</a:t>
                      </a:r>
                      <a:endParaRPr kumimoji="0" lang="tr-TR"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Resmin bulunduğu dizini bu parametre ile bildiririz</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width</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Resmin genişliğini piksel cinsinden bildirir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height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Aynı şekilde resmin yüksekliğini bildirir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border</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Resmin etrafındaki çizginin kalınlığını belirtir.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err="1">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align</a:t>
                      </a:r>
                      <a:endParaRPr kumimoji="0" lang="tr-TR"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Yatay konum belirler;left,right,center değerlerini alır.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err="1">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title</a:t>
                      </a:r>
                      <a:endParaRPr kumimoji="0" lang="tr-TR"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Mouse resmin üzerindeyken yazacağınız açıklamayı gösterir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6413" name="Rectangle 84"/>
          <p:cNvSpPr>
            <a:spLocks noChangeArrowheads="1"/>
          </p:cNvSpPr>
          <p:nvPr/>
        </p:nvSpPr>
        <p:spPr bwMode="auto">
          <a:xfrm>
            <a:off x="2566988" y="3206751"/>
            <a:ext cx="713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a:solidFill>
                  <a:schemeClr val="accent2"/>
                </a:solidFill>
              </a:rPr>
              <a:t>&lt;img src="deneme.gif" border="6" align="left “ alt=”Açıklama”&gt;</a:t>
            </a:r>
          </a:p>
        </p:txBody>
      </p:sp>
      <p:sp>
        <p:nvSpPr>
          <p:cNvPr id="9"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30667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24945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 Nedir?</a:t>
            </a:r>
          </a:p>
        </p:txBody>
      </p:sp>
      <p:sp>
        <p:nvSpPr>
          <p:cNvPr id="2052" name="Text Box 12"/>
          <p:cNvSpPr txBox="1">
            <a:spLocks noChangeArrowheads="1"/>
          </p:cNvSpPr>
          <p:nvPr/>
        </p:nvSpPr>
        <p:spPr bwMode="auto">
          <a:xfrm>
            <a:off x="886968" y="1484313"/>
            <a:ext cx="10405871"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spcBef>
                <a:spcPct val="50000"/>
              </a:spcBef>
            </a:pPr>
            <a:r>
              <a:rPr lang="tr-TR" dirty="0" err="1"/>
              <a:t>Hiper</a:t>
            </a:r>
            <a:r>
              <a:rPr lang="tr-TR" dirty="0"/>
              <a:t> Metin İşaretleme Dili (İngilizce: </a:t>
            </a:r>
            <a:r>
              <a:rPr lang="tr-TR" i="1" dirty="0" err="1"/>
              <a:t>Hypertext</a:t>
            </a:r>
            <a:r>
              <a:rPr lang="tr-TR" i="1" dirty="0"/>
              <a:t> </a:t>
            </a:r>
            <a:r>
              <a:rPr lang="tr-TR" i="1" dirty="0" err="1"/>
              <a:t>Markup</a:t>
            </a:r>
            <a:r>
              <a:rPr lang="tr-TR" i="1" dirty="0"/>
              <a:t> Language</a:t>
            </a:r>
            <a:r>
              <a:rPr lang="tr-TR" dirty="0"/>
              <a:t>, </a:t>
            </a:r>
            <a:r>
              <a:rPr lang="tr-TR" dirty="0" err="1"/>
              <a:t>ks</a:t>
            </a:r>
            <a:r>
              <a:rPr lang="tr-TR" dirty="0"/>
              <a:t>. HTML) web sayfalarını oluşturmak için kullanılan standart metin işaretleme dilidir. Dilin son sürümü HTML5'tir. </a:t>
            </a:r>
          </a:p>
          <a:p>
            <a:pPr>
              <a:spcBef>
                <a:spcPct val="50000"/>
              </a:spcBef>
            </a:pPr>
            <a:r>
              <a:rPr lang="tr-TR" dirty="0"/>
              <a:t>Bu dilin çalışabilmesi için </a:t>
            </a:r>
            <a:r>
              <a:rPr lang="tr-TR" dirty="0" err="1"/>
              <a:t>chrome</a:t>
            </a:r>
            <a:r>
              <a:rPr lang="tr-TR" dirty="0"/>
              <a:t>, </a:t>
            </a:r>
            <a:r>
              <a:rPr lang="tr-TR" dirty="0" err="1"/>
              <a:t>firefox</a:t>
            </a:r>
            <a:r>
              <a:rPr lang="tr-TR" dirty="0"/>
              <a:t>, safari, </a:t>
            </a:r>
            <a:r>
              <a:rPr lang="tr-TR" dirty="0" err="1"/>
              <a:t>edge</a:t>
            </a:r>
            <a:r>
              <a:rPr lang="tr-TR" dirty="0"/>
              <a:t>, opera gibi tarayıcılar tarafından derlenmesi gerekmektedir.</a:t>
            </a:r>
            <a:endParaRPr lang="tr-TR" altLang="tr-TR" b="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230" y="3100140"/>
            <a:ext cx="5284282" cy="3324427"/>
          </a:xfrm>
          <a:prstGeom prst="rect">
            <a:avLst/>
          </a:prstGeom>
        </p:spPr>
      </p:pic>
    </p:spTree>
    <p:extLst>
      <p:ext uri="{BB962C8B-B14F-4D97-AF65-F5344CB8AC3E}">
        <p14:creationId xmlns:p14="http://schemas.microsoft.com/office/powerpoint/2010/main" val="233724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1703388" y="1341438"/>
            <a:ext cx="8424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BAĞLANTILAR</a:t>
            </a:r>
          </a:p>
        </p:txBody>
      </p:sp>
      <p:sp>
        <p:nvSpPr>
          <p:cNvPr id="17413" name="Text Box 5"/>
          <p:cNvSpPr txBox="1">
            <a:spLocks noChangeArrowheads="1"/>
          </p:cNvSpPr>
          <p:nvPr/>
        </p:nvSpPr>
        <p:spPr bwMode="auto">
          <a:xfrm>
            <a:off x="1847851" y="1773239"/>
            <a:ext cx="842486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b="0"/>
              <a:t>Web sayfalarımızın içeriksel kısmını bitirdiğimize göre şimdi web sayfalarında en çok kullanılan unsurlardan biri bağlantılara (Hyperlink) geçebiliriz.Bağlantılar ziyaretçinin bir tıklama ile, sitenizin içinde veya dışında, belirlediğiniz herhangi bir adrese gitmesini sağlar.Bağlantılar browser'a &lt;</a:t>
            </a:r>
            <a:r>
              <a:rPr lang="tr-TR" altLang="tr-TR"/>
              <a:t>a</a:t>
            </a:r>
            <a:r>
              <a:rPr lang="tr-TR" altLang="tr-TR" b="0"/>
              <a:t>&gt; etiketi ile bildirilir.</a:t>
            </a:r>
          </a:p>
        </p:txBody>
      </p:sp>
      <p:graphicFrame>
        <p:nvGraphicFramePr>
          <p:cNvPr id="110654" name="Group 62"/>
          <p:cNvGraphicFramePr>
            <a:graphicFrameLocks noGrp="1"/>
          </p:cNvGraphicFramePr>
          <p:nvPr/>
        </p:nvGraphicFramePr>
        <p:xfrm>
          <a:off x="2566989" y="3429000"/>
          <a:ext cx="7273925" cy="914400"/>
        </p:xfrm>
        <a:graphic>
          <a:graphicData uri="http://schemas.openxmlformats.org/drawingml/2006/table">
            <a:tbl>
              <a:tblPr/>
              <a:tblGrid>
                <a:gridCol w="1008062">
                  <a:extLst>
                    <a:ext uri="{9D8B030D-6E8A-4147-A177-3AD203B41FA5}">
                      <a16:colId xmlns:a16="http://schemas.microsoft.com/office/drawing/2014/main" val="20000"/>
                    </a:ext>
                  </a:extLst>
                </a:gridCol>
                <a:gridCol w="6265863">
                  <a:extLst>
                    <a:ext uri="{9D8B030D-6E8A-4147-A177-3AD203B41FA5}">
                      <a16:colId xmlns:a16="http://schemas.microsoft.com/office/drawing/2014/main" val="20001"/>
                    </a:ext>
                  </a:extLst>
                </a:gridCol>
              </a:tblGrid>
              <a:tr h="2444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href</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Bağlantının adresi bu parametreyle bildirilir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target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Sayfanın açılacağı yeri belirler.Target parametresi,açılacak sayfa </a:t>
                      </a:r>
                      <a:r>
                        <a:rPr kumimoji="0" lang="tr-TR" sz="16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yeni bir sayfa olarak açılacaksa “_blank” yazılmalıdır.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425" name="Text Box 63"/>
          <p:cNvSpPr txBox="1">
            <a:spLocks noChangeArrowheads="1"/>
          </p:cNvSpPr>
          <p:nvPr/>
        </p:nvSpPr>
        <p:spPr bwMode="auto">
          <a:xfrm>
            <a:off x="2135188" y="4868863"/>
            <a:ext cx="7848600"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a:t>&lt;a href=“anasayfa.htm” target=“_blank”&gt;Buraya tıklayın..&lt;/a&gt;</a:t>
            </a:r>
          </a:p>
          <a:p>
            <a:pPr eaLnBrk="1" hangingPunct="1">
              <a:spcBef>
                <a:spcPct val="50000"/>
              </a:spcBef>
            </a:pPr>
            <a:r>
              <a:rPr lang="tr-TR" altLang="tr-TR"/>
              <a:t>&lt;a href=“http://www.hotmail.com”&gt;Hotmail&lt;/a&gt;</a:t>
            </a:r>
          </a:p>
          <a:p>
            <a:pPr eaLnBrk="1" hangingPunct="1">
              <a:spcBef>
                <a:spcPct val="50000"/>
              </a:spcBef>
            </a:pPr>
            <a:r>
              <a:rPr lang="tr-TR" altLang="tr-TR"/>
              <a:t>&lt;a href=“mailto:info@anadolubil.edu.tr”&gt;Görüşleriniz için…&lt;/a&gt;</a:t>
            </a:r>
          </a:p>
        </p:txBody>
      </p:sp>
      <p:sp>
        <p:nvSpPr>
          <p:cNvPr id="9"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3179808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1273620" y="646494"/>
            <a:ext cx="8424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dirty="0">
                <a:solidFill>
                  <a:schemeClr val="accent2"/>
                </a:solidFill>
                <a:latin typeface="Tahoma" panose="020B0604030504040204" pitchFamily="34" charset="0"/>
              </a:rPr>
              <a:t>BAĞLANTILAR</a:t>
            </a:r>
          </a:p>
        </p:txBody>
      </p:sp>
      <p:sp>
        <p:nvSpPr>
          <p:cNvPr id="18437" name="Rectangle 6"/>
          <p:cNvSpPr>
            <a:spLocks noChangeArrowheads="1"/>
          </p:cNvSpPr>
          <p:nvPr/>
        </p:nvSpPr>
        <p:spPr bwMode="auto">
          <a:xfrm>
            <a:off x="2495550" y="1773238"/>
            <a:ext cx="752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a:solidFill>
                  <a:schemeClr val="accent2"/>
                </a:solidFill>
              </a:rPr>
              <a:t>&lt;a href=“http://www.sayfaadi.com” target=”_blank”&gt; Sayfa Adı &lt;/a&gt;</a:t>
            </a:r>
          </a:p>
        </p:txBody>
      </p:sp>
      <p:pic>
        <p:nvPicPr>
          <p:cNvPr id="18438" name="Picture 18" descr="Untitle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6" y="2205039"/>
            <a:ext cx="482441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19"/>
          <p:cNvSpPr txBox="1">
            <a:spLocks noChangeArrowheads="1"/>
          </p:cNvSpPr>
          <p:nvPr/>
        </p:nvSpPr>
        <p:spPr bwMode="auto">
          <a:xfrm>
            <a:off x="2063751" y="5084764"/>
            <a:ext cx="82089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Sayfamızda yukarıdaki sayfa görüntüsünde olduğu gibi “Sayfa Adı” adında </a:t>
            </a:r>
            <a:r>
              <a:rPr lang="tr-TR" altLang="tr-TR">
                <a:solidFill>
                  <a:schemeClr val="accent2"/>
                </a:solidFill>
              </a:rPr>
              <a:t>www.sayfaadi.com</a:t>
            </a:r>
            <a:r>
              <a:rPr lang="tr-TR" altLang="tr-TR" b="0"/>
              <a:t> Internet sitesine bağlı bir yazı yazar.Bu bağlantıya tıkladığımızda Sayfaadi.com sitesi yeni bir pencerede açılır.</a:t>
            </a:r>
          </a:p>
        </p:txBody>
      </p:sp>
    </p:spTree>
    <p:extLst>
      <p:ext uri="{BB962C8B-B14F-4D97-AF65-F5344CB8AC3E}">
        <p14:creationId xmlns:p14="http://schemas.microsoft.com/office/powerpoint/2010/main" val="3410894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944436" y="701358"/>
            <a:ext cx="8424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dirty="0">
                <a:solidFill>
                  <a:schemeClr val="accent2"/>
                </a:solidFill>
                <a:latin typeface="Tahoma" panose="020B0604030504040204" pitchFamily="34" charset="0"/>
              </a:rPr>
              <a:t>BAĞLANTILAR</a:t>
            </a:r>
            <a:endParaRPr lang="tr-TR" altLang="tr-TR" dirty="0">
              <a:solidFill>
                <a:schemeClr val="accent2"/>
              </a:solidFill>
              <a:latin typeface="Tahoma" panose="020B0604030504040204" pitchFamily="34" charset="0"/>
            </a:endParaRPr>
          </a:p>
        </p:txBody>
      </p:sp>
      <p:sp>
        <p:nvSpPr>
          <p:cNvPr id="19461" name="Text Box 7"/>
          <p:cNvSpPr txBox="1">
            <a:spLocks noChangeArrowheads="1"/>
          </p:cNvSpPr>
          <p:nvPr/>
        </p:nvSpPr>
        <p:spPr bwMode="auto">
          <a:xfrm>
            <a:off x="1033273" y="1847087"/>
            <a:ext cx="9023542" cy="311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Bağlantılar konusuna girmeden sayfamıza nasıl resim ekleyeceğimizi görmüştük.Şimdi bu resimleri nasıl bir bağlantı haline getirebiliriz bunu görelim.Aşağıdaki örneği yazdığınızda, üzerine tıklanınca istediğiniz bir adrese yeni pencere açan bir resim elde edersiniz.</a:t>
            </a:r>
          </a:p>
          <a:p>
            <a:pPr eaLnBrk="1" hangingPunct="1"/>
            <a:endParaRPr lang="tr-TR" altLang="tr-TR" b="0"/>
          </a:p>
          <a:p>
            <a:pPr eaLnBrk="1" hangingPunct="1"/>
            <a:endParaRPr lang="tr-TR" altLang="tr-TR" b="0"/>
          </a:p>
          <a:p>
            <a:pPr lvl="2" eaLnBrk="1" hangingPunct="1"/>
            <a:r>
              <a:rPr lang="tr-TR" altLang="tr-TR">
                <a:solidFill>
                  <a:schemeClr val="accent2"/>
                </a:solidFill>
              </a:rPr>
              <a:t>&lt;a href=http://www.sayfaadi.com target=“_blank"&gt;</a:t>
            </a:r>
          </a:p>
          <a:p>
            <a:pPr lvl="2" eaLnBrk="1" hangingPunct="1"/>
            <a:r>
              <a:rPr lang="tr-TR" altLang="tr-TR">
                <a:solidFill>
                  <a:schemeClr val="accent2"/>
                </a:solidFill>
              </a:rPr>
              <a:t>	&lt;img src="deneme.gif" &gt;</a:t>
            </a:r>
          </a:p>
          <a:p>
            <a:pPr lvl="2" eaLnBrk="1" hangingPunct="1"/>
            <a:r>
              <a:rPr lang="tr-TR" altLang="tr-TR">
                <a:solidFill>
                  <a:schemeClr val="accent2"/>
                </a:solidFill>
              </a:rPr>
              <a:t>&lt;/a&gt;</a:t>
            </a:r>
          </a:p>
          <a:p>
            <a:pPr lvl="2" eaLnBrk="1" hangingPunct="1"/>
            <a:endParaRPr lang="tr-TR" altLang="tr-TR">
              <a:solidFill>
                <a:schemeClr val="accent2"/>
              </a:solidFill>
            </a:endParaRPr>
          </a:p>
          <a:p>
            <a:pPr lvl="2" eaLnBrk="1" hangingPunct="1"/>
            <a:endParaRPr lang="tr-TR" altLang="tr-TR">
              <a:solidFill>
                <a:schemeClr val="accent2"/>
              </a:solidFill>
            </a:endParaRPr>
          </a:p>
        </p:txBody>
      </p:sp>
    </p:spTree>
    <p:extLst>
      <p:ext uri="{BB962C8B-B14F-4D97-AF65-F5344CB8AC3E}">
        <p14:creationId xmlns:p14="http://schemas.microsoft.com/office/powerpoint/2010/main" val="359711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
        <p:nvSpPr>
          <p:cNvPr id="20484" name="Text Box 4"/>
          <p:cNvSpPr txBox="1">
            <a:spLocks noChangeArrowheads="1"/>
          </p:cNvSpPr>
          <p:nvPr/>
        </p:nvSpPr>
        <p:spPr bwMode="auto">
          <a:xfrm>
            <a:off x="4511675" y="1341438"/>
            <a:ext cx="3054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a:solidFill>
                  <a:schemeClr val="accent2"/>
                </a:solidFill>
              </a:rPr>
              <a:t>&lt;table&gt;...&lt;/table&gt; </a:t>
            </a:r>
          </a:p>
        </p:txBody>
      </p:sp>
      <p:sp>
        <p:nvSpPr>
          <p:cNvPr id="20485" name="Text Box 9"/>
          <p:cNvSpPr txBox="1">
            <a:spLocks noChangeArrowheads="1"/>
          </p:cNvSpPr>
          <p:nvPr/>
        </p:nvSpPr>
        <p:spPr bwMode="auto">
          <a:xfrm>
            <a:off x="1919289" y="2160588"/>
            <a:ext cx="83518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dirty="0">
                <a:latin typeface="Tahoma" panose="020B0604030504040204" pitchFamily="34" charset="0"/>
              </a:rPr>
              <a:t>Tablolar, sayfaları satırlara/sütunlara bölmek ya da metin veya grafiklerin sayfada istediğimiz yerde durmasını sağlamak amaçlarıyla kullanabileceğimiz </a:t>
            </a:r>
            <a:r>
              <a:rPr lang="tr-TR" altLang="tr-TR" sz="2400" b="0" dirty="0" err="1">
                <a:latin typeface="Tahoma" panose="020B0604030504040204" pitchFamily="34" charset="0"/>
              </a:rPr>
              <a:t>HTML'nin</a:t>
            </a:r>
            <a:r>
              <a:rPr lang="tr-TR" altLang="tr-TR" sz="2400" b="0" dirty="0">
                <a:latin typeface="Tahoma" panose="020B0604030504040204" pitchFamily="34" charset="0"/>
              </a:rPr>
              <a:t> en önemli yapıtaşlarındandır. Sayfada gözüksün ya da gözükmesin tabloları bir iskelet gibi kullanabilir, böylece şu ana kadar öğrendiklerinizle yapamayacağınız gerçek düzenlemeyi yapabilirsiniz. </a:t>
            </a:r>
          </a:p>
        </p:txBody>
      </p:sp>
    </p:spTree>
    <p:extLst>
      <p:ext uri="{BB962C8B-B14F-4D97-AF65-F5344CB8AC3E}">
        <p14:creationId xmlns:p14="http://schemas.microsoft.com/office/powerpoint/2010/main" val="1923039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6"/>
          <p:cNvSpPr>
            <a:spLocks noChangeArrowheads="1"/>
          </p:cNvSpPr>
          <p:nvPr/>
        </p:nvSpPr>
        <p:spPr bwMode="auto">
          <a:xfrm>
            <a:off x="3092450" y="1267411"/>
            <a:ext cx="14797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1600" b="0">
                <a:latin typeface="verdana" panose="020B0604030504040204" pitchFamily="34" charset="0"/>
                <a:cs typeface="Times New Roman" panose="02020603050405020304" pitchFamily="18" charset="0"/>
              </a:rPr>
              <a:t>İşte tablolar,</a:t>
            </a:r>
            <a:endParaRPr lang="tr-TR" altLang="tr-TR" sz="1600" b="0"/>
          </a:p>
        </p:txBody>
      </p:sp>
      <p:graphicFrame>
        <p:nvGraphicFramePr>
          <p:cNvPr id="8300" name="Group 108"/>
          <p:cNvGraphicFramePr>
            <a:graphicFrameLocks noGrp="1"/>
          </p:cNvGraphicFramePr>
          <p:nvPr/>
        </p:nvGraphicFramePr>
        <p:xfrm>
          <a:off x="4027489" y="1628775"/>
          <a:ext cx="4156075" cy="1554164"/>
        </p:xfrm>
        <a:graphic>
          <a:graphicData uri="http://schemas.openxmlformats.org/drawingml/2006/table">
            <a:tbl>
              <a:tblPr/>
              <a:tblGrid>
                <a:gridCol w="1044575">
                  <a:extLst>
                    <a:ext uri="{9D8B030D-6E8A-4147-A177-3AD203B41FA5}">
                      <a16:colId xmlns:a16="http://schemas.microsoft.com/office/drawing/2014/main" val="2297282308"/>
                    </a:ext>
                  </a:extLst>
                </a:gridCol>
                <a:gridCol w="1036637">
                  <a:extLst>
                    <a:ext uri="{9D8B030D-6E8A-4147-A177-3AD203B41FA5}">
                      <a16:colId xmlns:a16="http://schemas.microsoft.com/office/drawing/2014/main" val="547172633"/>
                    </a:ext>
                  </a:extLst>
                </a:gridCol>
                <a:gridCol w="1038225">
                  <a:extLst>
                    <a:ext uri="{9D8B030D-6E8A-4147-A177-3AD203B41FA5}">
                      <a16:colId xmlns:a16="http://schemas.microsoft.com/office/drawing/2014/main" val="4240783423"/>
                    </a:ext>
                  </a:extLst>
                </a:gridCol>
                <a:gridCol w="1036638">
                  <a:extLst>
                    <a:ext uri="{9D8B030D-6E8A-4147-A177-3AD203B41FA5}">
                      <a16:colId xmlns:a16="http://schemas.microsoft.com/office/drawing/2014/main" val="1555504889"/>
                    </a:ext>
                  </a:extLst>
                </a:gridCol>
              </a:tblGrid>
              <a:tr h="3889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Sonbahar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Kış</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İlkbahar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Yaz</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6517552"/>
                  </a:ext>
                </a:extLst>
              </a:tr>
              <a:tr h="3889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Eylül</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Aralık</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Mart</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Haziran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0147414"/>
                  </a:ext>
                </a:extLst>
              </a:tr>
              <a:tr h="38735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Ekim</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Ocak</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Nisan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Temmuz</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5910394"/>
                  </a:ext>
                </a:extLst>
              </a:tr>
              <a:tr h="3889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Kasım</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Şubat</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Mayıs</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Ağustos</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0725829"/>
                  </a:ext>
                </a:extLst>
              </a:tr>
            </a:tbl>
          </a:graphicData>
        </a:graphic>
      </p:graphicFrame>
      <p:sp>
        <p:nvSpPr>
          <p:cNvPr id="21536" name="Rectangle 109"/>
          <p:cNvSpPr>
            <a:spLocks noChangeArrowheads="1"/>
          </p:cNvSpPr>
          <p:nvPr/>
        </p:nvSpPr>
        <p:spPr bwMode="auto">
          <a:xfrm>
            <a:off x="3019425" y="3789363"/>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1600" b="0">
                <a:latin typeface="verdana" panose="020B0604030504040204" pitchFamily="34" charset="0"/>
                <a:cs typeface="Times New Roman" panose="02020603050405020304" pitchFamily="18" charset="0"/>
              </a:rPr>
              <a:t>Tabloyu renklendirelim, </a:t>
            </a:r>
            <a:endParaRPr lang="tr-TR" altLang="tr-TR" sz="1600" b="0"/>
          </a:p>
        </p:txBody>
      </p:sp>
      <p:graphicFrame>
        <p:nvGraphicFramePr>
          <p:cNvPr id="8403" name="Group 211"/>
          <p:cNvGraphicFramePr>
            <a:graphicFrameLocks noGrp="1"/>
          </p:cNvGraphicFramePr>
          <p:nvPr/>
        </p:nvGraphicFramePr>
        <p:xfrm>
          <a:off x="4027489" y="4294188"/>
          <a:ext cx="4105275" cy="1511300"/>
        </p:xfrm>
        <a:graphic>
          <a:graphicData uri="http://schemas.openxmlformats.org/drawingml/2006/table">
            <a:tbl>
              <a:tblPr/>
              <a:tblGrid>
                <a:gridCol w="1031875">
                  <a:extLst>
                    <a:ext uri="{9D8B030D-6E8A-4147-A177-3AD203B41FA5}">
                      <a16:colId xmlns:a16="http://schemas.microsoft.com/office/drawing/2014/main" val="2365671477"/>
                    </a:ext>
                  </a:extLst>
                </a:gridCol>
                <a:gridCol w="1023937">
                  <a:extLst>
                    <a:ext uri="{9D8B030D-6E8A-4147-A177-3AD203B41FA5}">
                      <a16:colId xmlns:a16="http://schemas.microsoft.com/office/drawing/2014/main" val="2982710531"/>
                    </a:ext>
                  </a:extLst>
                </a:gridCol>
                <a:gridCol w="1025525">
                  <a:extLst>
                    <a:ext uri="{9D8B030D-6E8A-4147-A177-3AD203B41FA5}">
                      <a16:colId xmlns:a16="http://schemas.microsoft.com/office/drawing/2014/main" val="1993176378"/>
                    </a:ext>
                  </a:extLst>
                </a:gridCol>
                <a:gridCol w="1023938">
                  <a:extLst>
                    <a:ext uri="{9D8B030D-6E8A-4147-A177-3AD203B41FA5}">
                      <a16:colId xmlns:a16="http://schemas.microsoft.com/office/drawing/2014/main" val="4160526674"/>
                    </a:ext>
                  </a:extLst>
                </a:gridCol>
              </a:tblGrid>
              <a:tr h="3778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Sonbahar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Kış</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İlkbahar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Yaz</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730471621"/>
                  </a:ext>
                </a:extLst>
              </a:tr>
              <a:tr h="3778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Eylül</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Aralık</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Mart</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Haziran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3503104533"/>
                  </a:ext>
                </a:extLst>
              </a:tr>
              <a:tr h="3778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Ekim</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Ocak</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Nisan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Temmuz</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825584841"/>
                  </a:ext>
                </a:extLst>
              </a:tr>
              <a:tr h="3778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Kasım</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Şubat</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Mayıs</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Ağustos</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687855537"/>
                  </a:ext>
                </a:extLst>
              </a:tr>
            </a:tbl>
          </a:graphicData>
        </a:graphic>
      </p:graphicFrame>
      <p:sp>
        <p:nvSpPr>
          <p:cNvPr id="9"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0547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60"/>
          <p:cNvSpPr>
            <a:spLocks noChangeArrowheads="1"/>
          </p:cNvSpPr>
          <p:nvPr/>
        </p:nvSpPr>
        <p:spPr bwMode="auto">
          <a:xfrm>
            <a:off x="1847851" y="1340436"/>
            <a:ext cx="43039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1600" b="0">
                <a:latin typeface="verdana" panose="020B0604030504040204" pitchFamily="34" charset="0"/>
                <a:cs typeface="Times New Roman" panose="02020603050405020304" pitchFamily="18" charset="0"/>
              </a:rPr>
              <a:t>Başka bir örnek (farklara dikkat ediniz) </a:t>
            </a:r>
            <a:endParaRPr lang="tr-TR" altLang="tr-TR" sz="1600" b="0"/>
          </a:p>
        </p:txBody>
      </p:sp>
      <p:graphicFrame>
        <p:nvGraphicFramePr>
          <p:cNvPr id="9320" name="Group 104"/>
          <p:cNvGraphicFramePr>
            <a:graphicFrameLocks noGrp="1"/>
          </p:cNvGraphicFramePr>
          <p:nvPr/>
        </p:nvGraphicFramePr>
        <p:xfrm>
          <a:off x="3648075" y="1916113"/>
          <a:ext cx="4103688" cy="1960560"/>
        </p:xfrm>
        <a:graphic>
          <a:graphicData uri="http://schemas.openxmlformats.org/drawingml/2006/table">
            <a:tbl>
              <a:tblPr/>
              <a:tblGrid>
                <a:gridCol w="514350">
                  <a:extLst>
                    <a:ext uri="{9D8B030D-6E8A-4147-A177-3AD203B41FA5}">
                      <a16:colId xmlns:a16="http://schemas.microsoft.com/office/drawing/2014/main" val="658430279"/>
                    </a:ext>
                  </a:extLst>
                </a:gridCol>
                <a:gridCol w="1603375">
                  <a:extLst>
                    <a:ext uri="{9D8B030D-6E8A-4147-A177-3AD203B41FA5}">
                      <a16:colId xmlns:a16="http://schemas.microsoft.com/office/drawing/2014/main" val="1504350080"/>
                    </a:ext>
                  </a:extLst>
                </a:gridCol>
                <a:gridCol w="993775">
                  <a:extLst>
                    <a:ext uri="{9D8B030D-6E8A-4147-A177-3AD203B41FA5}">
                      <a16:colId xmlns:a16="http://schemas.microsoft.com/office/drawing/2014/main" val="2818591491"/>
                    </a:ext>
                  </a:extLst>
                </a:gridCol>
                <a:gridCol w="992188">
                  <a:extLst>
                    <a:ext uri="{9D8B030D-6E8A-4147-A177-3AD203B41FA5}">
                      <a16:colId xmlns:a16="http://schemas.microsoft.com/office/drawing/2014/main" val="1101723590"/>
                    </a:ext>
                  </a:extLst>
                </a:gridCol>
              </a:tblGrid>
              <a:tr h="392112">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hMerge="1">
                  <a:txBody>
                    <a:bodyPr/>
                    <a:lstStyle/>
                    <a:p>
                      <a:endParaRPr lang="tr-TR"/>
                    </a:p>
                  </a:txBody>
                  <a:tcPr/>
                </a:tc>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ÖLÇÜLER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000000"/>
                    </a:solidFill>
                  </a:tcPr>
                </a:tc>
                <a:tc hMerge="1">
                  <a:txBody>
                    <a:bodyPr/>
                    <a:lstStyle/>
                    <a:p>
                      <a:endParaRPr lang="tr-TR"/>
                    </a:p>
                  </a:txBody>
                  <a:tcPr/>
                </a:tc>
                <a:extLst>
                  <a:ext uri="{0D108BD9-81ED-4DB2-BD59-A6C34878D82A}">
                    <a16:rowId xmlns:a16="http://schemas.microsoft.com/office/drawing/2014/main" val="3637545120"/>
                  </a:ext>
                </a:extLst>
              </a:tr>
              <a:tr h="392112">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h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Boy</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Kilo</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extLst>
                  <a:ext uri="{0D108BD9-81ED-4DB2-BD59-A6C34878D82A}">
                    <a16:rowId xmlns:a16="http://schemas.microsoft.com/office/drawing/2014/main" val="2743009356"/>
                  </a:ext>
                </a:extLst>
              </a:tr>
              <a:tr h="392112">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1.</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Zafer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1.77</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80</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extLst>
                  <a:ext uri="{0D108BD9-81ED-4DB2-BD59-A6C34878D82A}">
                    <a16:rowId xmlns:a16="http://schemas.microsoft.com/office/drawing/2014/main" val="1126626165"/>
                  </a:ext>
                </a:extLst>
              </a:tr>
              <a:tr h="392112">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2.</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Mustafa</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1.82</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75</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extLst>
                  <a:ext uri="{0D108BD9-81ED-4DB2-BD59-A6C34878D82A}">
                    <a16:rowId xmlns:a16="http://schemas.microsoft.com/office/drawing/2014/main" val="33730375"/>
                  </a:ext>
                </a:extLst>
              </a:tr>
              <a:tr h="392112">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3.</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Osman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1.75</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83</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extLst>
                  <a:ext uri="{0D108BD9-81ED-4DB2-BD59-A6C34878D82A}">
                    <a16:rowId xmlns:a16="http://schemas.microsoft.com/office/drawing/2014/main" val="1107553631"/>
                  </a:ext>
                </a:extLst>
              </a:tr>
            </a:tbl>
          </a:graphicData>
        </a:graphic>
      </p:graphicFrame>
      <p:sp>
        <p:nvSpPr>
          <p:cNvPr id="22551" name="Rectangle 105"/>
          <p:cNvSpPr>
            <a:spLocks noChangeArrowheads="1"/>
          </p:cNvSpPr>
          <p:nvPr/>
        </p:nvSpPr>
        <p:spPr bwMode="auto">
          <a:xfrm>
            <a:off x="1524001" y="3504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tr-TR" b="0"/>
          </a:p>
        </p:txBody>
      </p:sp>
      <p:graphicFrame>
        <p:nvGraphicFramePr>
          <p:cNvPr id="9427" name="Group 211"/>
          <p:cNvGraphicFramePr>
            <a:graphicFrameLocks noGrp="1"/>
          </p:cNvGraphicFramePr>
          <p:nvPr/>
        </p:nvGraphicFramePr>
        <p:xfrm>
          <a:off x="3719513" y="4292601"/>
          <a:ext cx="4032250" cy="2111375"/>
        </p:xfrm>
        <a:graphic>
          <a:graphicData uri="http://schemas.openxmlformats.org/drawingml/2006/table">
            <a:tbl>
              <a:tblPr/>
              <a:tblGrid>
                <a:gridCol w="411162">
                  <a:extLst>
                    <a:ext uri="{9D8B030D-6E8A-4147-A177-3AD203B41FA5}">
                      <a16:colId xmlns:a16="http://schemas.microsoft.com/office/drawing/2014/main" val="2425191093"/>
                    </a:ext>
                  </a:extLst>
                </a:gridCol>
                <a:gridCol w="1646238">
                  <a:extLst>
                    <a:ext uri="{9D8B030D-6E8A-4147-A177-3AD203B41FA5}">
                      <a16:colId xmlns:a16="http://schemas.microsoft.com/office/drawing/2014/main" val="1600173539"/>
                    </a:ext>
                  </a:extLst>
                </a:gridCol>
                <a:gridCol w="987425">
                  <a:extLst>
                    <a:ext uri="{9D8B030D-6E8A-4147-A177-3AD203B41FA5}">
                      <a16:colId xmlns:a16="http://schemas.microsoft.com/office/drawing/2014/main" val="3241511181"/>
                    </a:ext>
                  </a:extLst>
                </a:gridCol>
                <a:gridCol w="987425">
                  <a:extLst>
                    <a:ext uri="{9D8B030D-6E8A-4147-A177-3AD203B41FA5}">
                      <a16:colId xmlns:a16="http://schemas.microsoft.com/office/drawing/2014/main" val="475291093"/>
                    </a:ext>
                  </a:extLst>
                </a:gridCol>
              </a:tblGrid>
              <a:tr h="422275">
                <a:tc rowSpan="2"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tr-TR"/>
                    </a:p>
                  </a:txBody>
                  <a:tcPr/>
                </a:tc>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extLst>
                  <a:ext uri="{0D108BD9-81ED-4DB2-BD59-A6C34878D82A}">
                    <a16:rowId xmlns:a16="http://schemas.microsoft.com/office/drawing/2014/main" val="2741176585"/>
                  </a:ext>
                </a:extLst>
              </a:tr>
              <a:tr h="422275">
                <a:tc gridSpan="2" vMerge="1">
                  <a:txBody>
                    <a:bodyPr/>
                    <a:lstStyle/>
                    <a:p>
                      <a:endParaRPr lang="tr-TR"/>
                    </a:p>
                  </a:txBody>
                  <a:tcPr/>
                </a:tc>
                <a:tc hMerge="1" vMerge="1">
                  <a:txBody>
                    <a:bodyPr/>
                    <a:lstStyle/>
                    <a:p>
                      <a:endParaRPr lang="tr-TR"/>
                    </a:p>
                  </a:txBody>
                  <a:tcPr/>
                </a:tc>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extLst>
                  <a:ext uri="{0D108BD9-81ED-4DB2-BD59-A6C34878D82A}">
                    <a16:rowId xmlns:a16="http://schemas.microsoft.com/office/drawing/2014/main" val="2477708236"/>
                  </a:ext>
                </a:extLst>
              </a:tr>
              <a:tr h="42227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7821902"/>
                  </a:ext>
                </a:extLst>
              </a:tr>
              <a:tr h="42227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6153592"/>
                  </a:ext>
                </a:extLst>
              </a:tr>
              <a:tr h="42227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2846754"/>
                  </a:ext>
                </a:extLst>
              </a:tr>
            </a:tbl>
          </a:graphicData>
        </a:graphic>
      </p:graphicFrame>
      <p:sp>
        <p:nvSpPr>
          <p:cNvPr id="9"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06293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7"/>
          <p:cNvSpPr>
            <a:spLocks noChangeArrowheads="1"/>
          </p:cNvSpPr>
          <p:nvPr/>
        </p:nvSpPr>
        <p:spPr bwMode="auto">
          <a:xfrm>
            <a:off x="1524001" y="3504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tr-TR" b="0"/>
          </a:p>
        </p:txBody>
      </p:sp>
      <p:sp>
        <p:nvSpPr>
          <p:cNvPr id="23557" name="Text Box 55"/>
          <p:cNvSpPr txBox="1">
            <a:spLocks noChangeArrowheads="1"/>
          </p:cNvSpPr>
          <p:nvPr/>
        </p:nvSpPr>
        <p:spPr bwMode="auto">
          <a:xfrm>
            <a:off x="1919289" y="2509838"/>
            <a:ext cx="83518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a:latin typeface="Tahoma" panose="020B0604030504040204" pitchFamily="34" charset="0"/>
              </a:rPr>
              <a:t>Bu örneklerde de görüldüğü gibi tablolar satır ve sütunlardan oluşur. Tabloya genel bir başlık atayabiliriz. Her sütun için de kendi başlığını oluşturmak mümkündür. Üstteki tablo başlığının altında veya tablonun sona erdiği satırdan sonraki satıra açıklama (thead/caption) koyabiliriz. Ayrıca tablo hücrelerini yanındaki veya altındaki hücrelerle birleştirebiliriz: </a:t>
            </a:r>
          </a:p>
        </p:txBody>
      </p:sp>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004484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1524001" y="3504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tr-TR" b="0"/>
          </a:p>
        </p:txBody>
      </p:sp>
      <p:graphicFrame>
        <p:nvGraphicFramePr>
          <p:cNvPr id="11377" name="Group 113"/>
          <p:cNvGraphicFramePr>
            <a:graphicFrameLocks noGrp="1"/>
          </p:cNvGraphicFramePr>
          <p:nvPr/>
        </p:nvGraphicFramePr>
        <p:xfrm>
          <a:off x="2063750" y="2276475"/>
          <a:ext cx="8064500" cy="2576564"/>
        </p:xfrm>
        <a:graphic>
          <a:graphicData uri="http://schemas.openxmlformats.org/drawingml/2006/table">
            <a:tbl>
              <a:tblPr/>
              <a:tblGrid>
                <a:gridCol w="3689350">
                  <a:extLst>
                    <a:ext uri="{9D8B030D-6E8A-4147-A177-3AD203B41FA5}">
                      <a16:colId xmlns:a16="http://schemas.microsoft.com/office/drawing/2014/main" val="3600294824"/>
                    </a:ext>
                  </a:extLst>
                </a:gridCol>
                <a:gridCol w="1458913">
                  <a:extLst>
                    <a:ext uri="{9D8B030D-6E8A-4147-A177-3AD203B41FA5}">
                      <a16:colId xmlns:a16="http://schemas.microsoft.com/office/drawing/2014/main" val="4286061152"/>
                    </a:ext>
                  </a:extLst>
                </a:gridCol>
                <a:gridCol w="1457325">
                  <a:extLst>
                    <a:ext uri="{9D8B030D-6E8A-4147-A177-3AD203B41FA5}">
                      <a16:colId xmlns:a16="http://schemas.microsoft.com/office/drawing/2014/main" val="183104796"/>
                    </a:ext>
                  </a:extLst>
                </a:gridCol>
                <a:gridCol w="1458912">
                  <a:extLst>
                    <a:ext uri="{9D8B030D-6E8A-4147-A177-3AD203B41FA5}">
                      <a16:colId xmlns:a16="http://schemas.microsoft.com/office/drawing/2014/main" val="3479420066"/>
                    </a:ext>
                  </a:extLst>
                </a:gridCol>
              </a:tblGrid>
              <a:tr h="82288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Tablo Başlığı (thead) </a:t>
                      </a:r>
                    </a:p>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Sütun Başlığı</a:t>
                      </a:r>
                      <a:b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br>
                      <a: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#1</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Sütun Başlığı</a:t>
                      </a:r>
                      <a:b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br>
                      <a: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#2</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Sütun Başlığı</a:t>
                      </a:r>
                      <a:b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br>
                      <a: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#3</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Sütun Başlığı</a:t>
                      </a:r>
                      <a:b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br>
                      <a:r>
                        <a:rPr kumimoji="0" lang="tr-TR" altLang="tr-TR" sz="16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#4</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2382428"/>
                  </a:ext>
                </a:extLst>
              </a:tr>
              <a:tr h="438011">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8634321"/>
                  </a:ext>
                </a:extLst>
              </a:tr>
              <a:tr h="438011">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3178728"/>
                  </a:ext>
                </a:extLst>
              </a:tr>
              <a:tr h="439599">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extLst>
                  <a:ext uri="{0D108BD9-81ED-4DB2-BD59-A6C34878D82A}">
                    <a16:rowId xmlns:a16="http://schemas.microsoft.com/office/drawing/2014/main" val="3480906751"/>
                  </a:ext>
                </a:extLst>
              </a:tr>
              <a:tr h="438011">
                <a:tc gridSpan="4">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Tablonun alt yazısı(</a:t>
                      </a:r>
                      <a:r>
                        <a:rPr kumimoji="0" lang="tr-TR" altLang="tr-TR" sz="1600" b="0" i="0" u="none" strike="noStrike" cap="none" normalizeH="0" baseline="0" dirty="0" err="1">
                          <a:ln>
                            <a:noFill/>
                          </a:ln>
                          <a:solidFill>
                            <a:schemeClr val="tx1"/>
                          </a:solidFill>
                          <a:effectLst/>
                          <a:latin typeface="verdana" panose="020B0604030504040204" pitchFamily="34" charset="0"/>
                          <a:cs typeface="Times New Roman" panose="02020603050405020304" pitchFamily="18" charset="0"/>
                        </a:rPr>
                        <a:t>caption</a:t>
                      </a:r>
                      <a:r>
                        <a:rPr kumimoji="0" lang="tr-TR" altLang="tr-TR" sz="1600" b="0"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119625423"/>
                  </a:ext>
                </a:extLst>
              </a:tr>
            </a:tbl>
          </a:graphicData>
        </a:graphic>
      </p:graphicFrame>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450351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1524001" y="3504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tr-TR" b="0"/>
          </a:p>
        </p:txBody>
      </p:sp>
      <p:sp>
        <p:nvSpPr>
          <p:cNvPr id="25605" name="Text Box 5"/>
          <p:cNvSpPr txBox="1">
            <a:spLocks noChangeArrowheads="1"/>
          </p:cNvSpPr>
          <p:nvPr/>
        </p:nvSpPr>
        <p:spPr bwMode="auto">
          <a:xfrm>
            <a:off x="1919289" y="2509838"/>
            <a:ext cx="835183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dirty="0">
                <a:latin typeface="Tahoma" panose="020B0604030504040204" pitchFamily="34" charset="0"/>
              </a:rPr>
              <a:t>Bu kadar örnek yeterli, şimdi basit bir tablo yapmak için gerekli etiketleri öğrenelim. Öncelikle </a:t>
            </a:r>
            <a:r>
              <a:rPr lang="tr-TR" altLang="tr-TR" sz="2400" dirty="0">
                <a:solidFill>
                  <a:schemeClr val="accent2"/>
                </a:solidFill>
                <a:latin typeface="Tahoma" panose="020B0604030504040204" pitchFamily="34" charset="0"/>
              </a:rPr>
              <a:t>&lt;</a:t>
            </a:r>
            <a:r>
              <a:rPr lang="tr-TR" altLang="tr-TR" sz="2400" dirty="0" err="1">
                <a:solidFill>
                  <a:schemeClr val="accent2"/>
                </a:solidFill>
                <a:latin typeface="Tahoma" panose="020B0604030504040204" pitchFamily="34" charset="0"/>
              </a:rPr>
              <a:t>table</a:t>
            </a:r>
            <a:r>
              <a:rPr lang="tr-TR" altLang="tr-TR" sz="2400" dirty="0">
                <a:solidFill>
                  <a:schemeClr val="accent2"/>
                </a:solidFill>
                <a:latin typeface="Tahoma" panose="020B0604030504040204" pitchFamily="34" charset="0"/>
              </a:rPr>
              <a:t>&gt;...&lt;/</a:t>
            </a:r>
            <a:r>
              <a:rPr lang="tr-TR" altLang="tr-TR" sz="2400" dirty="0" err="1">
                <a:solidFill>
                  <a:schemeClr val="accent2"/>
                </a:solidFill>
                <a:latin typeface="Tahoma" panose="020B0604030504040204" pitchFamily="34" charset="0"/>
              </a:rPr>
              <a:t>table</a:t>
            </a:r>
            <a:r>
              <a:rPr lang="tr-TR" altLang="tr-TR" sz="2400" dirty="0">
                <a:solidFill>
                  <a:schemeClr val="accent2"/>
                </a:solidFill>
                <a:latin typeface="Tahoma" panose="020B0604030504040204" pitchFamily="34" charset="0"/>
              </a:rPr>
              <a:t>&gt;</a:t>
            </a:r>
            <a:r>
              <a:rPr lang="tr-TR" altLang="tr-TR" sz="2400" b="0" dirty="0">
                <a:latin typeface="Tahoma" panose="020B0604030504040204" pitchFamily="34" charset="0"/>
              </a:rPr>
              <a:t> etiketlerini yazıyoruz ve arasını doldurmaya başlıyoruz. </a:t>
            </a:r>
            <a:r>
              <a:rPr lang="tr-TR" altLang="tr-TR" sz="2400" dirty="0">
                <a:solidFill>
                  <a:schemeClr val="accent2"/>
                </a:solidFill>
                <a:latin typeface="Tahoma" panose="020B0604030504040204" pitchFamily="34" charset="0"/>
              </a:rPr>
              <a:t>&lt;tr&gt;</a:t>
            </a:r>
            <a:r>
              <a:rPr lang="tr-TR" altLang="tr-TR" sz="2400" b="0" dirty="0">
                <a:latin typeface="Tahoma" panose="020B0604030504040204" pitchFamily="34" charset="0"/>
              </a:rPr>
              <a:t> etiketi ile satırları </a:t>
            </a:r>
            <a:r>
              <a:rPr lang="tr-TR" altLang="tr-TR" sz="2400" dirty="0">
                <a:solidFill>
                  <a:schemeClr val="accent2"/>
                </a:solidFill>
                <a:latin typeface="Tahoma" panose="020B0604030504040204" pitchFamily="34" charset="0"/>
              </a:rPr>
              <a:t>&lt;</a:t>
            </a:r>
            <a:r>
              <a:rPr lang="tr-TR" altLang="tr-TR" sz="2400" dirty="0" err="1">
                <a:solidFill>
                  <a:schemeClr val="accent2"/>
                </a:solidFill>
                <a:latin typeface="Tahoma" panose="020B0604030504040204" pitchFamily="34" charset="0"/>
              </a:rPr>
              <a:t>td</a:t>
            </a:r>
            <a:r>
              <a:rPr lang="tr-TR" altLang="tr-TR" sz="2400" dirty="0">
                <a:solidFill>
                  <a:schemeClr val="accent2"/>
                </a:solidFill>
                <a:latin typeface="Tahoma" panose="020B0604030504040204" pitchFamily="34" charset="0"/>
              </a:rPr>
              <a:t>&gt;</a:t>
            </a:r>
            <a:r>
              <a:rPr lang="tr-TR" altLang="tr-TR" sz="2400" b="0" dirty="0">
                <a:latin typeface="Tahoma" panose="020B0604030504040204" pitchFamily="34" charset="0"/>
              </a:rPr>
              <a:t> etiketi ile de sütunları oluşturuyoruz. </a:t>
            </a:r>
          </a:p>
        </p:txBody>
      </p:sp>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746522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1" name="Group 99"/>
          <p:cNvGraphicFramePr>
            <a:graphicFrameLocks noGrp="1"/>
          </p:cNvGraphicFramePr>
          <p:nvPr/>
        </p:nvGraphicFramePr>
        <p:xfrm>
          <a:off x="2424113" y="2133601"/>
          <a:ext cx="1784350" cy="842963"/>
        </p:xfrm>
        <a:graphic>
          <a:graphicData uri="http://schemas.openxmlformats.org/drawingml/2006/table">
            <a:tbl>
              <a:tblPr/>
              <a:tblGrid>
                <a:gridCol w="1784350">
                  <a:extLst>
                    <a:ext uri="{9D8B030D-6E8A-4147-A177-3AD203B41FA5}">
                      <a16:colId xmlns:a16="http://schemas.microsoft.com/office/drawing/2014/main" val="20000"/>
                    </a:ext>
                  </a:extLst>
                </a:gridCol>
              </a:tblGrid>
              <a:tr h="842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hücre</a:t>
                      </a:r>
                      <a:endParaRPr kumimoji="0" lang="tr-TR" sz="1800" b="0"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634" name="Rectangle 100"/>
          <p:cNvSpPr>
            <a:spLocks noChangeArrowheads="1"/>
          </p:cNvSpPr>
          <p:nvPr/>
        </p:nvSpPr>
        <p:spPr bwMode="auto">
          <a:xfrm>
            <a:off x="5880101" y="2221379"/>
            <a:ext cx="292432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dirty="0">
                <a:latin typeface="Tahoma" panose="020B0604030504040204" pitchFamily="34" charset="0"/>
              </a:rPr>
              <a:t>&lt;</a:t>
            </a:r>
            <a:r>
              <a:rPr lang="tr-TR" altLang="tr-TR" sz="2400" b="0" dirty="0" err="1">
                <a:latin typeface="Tahoma" panose="020B0604030504040204" pitchFamily="34" charset="0"/>
              </a:rPr>
              <a:t>table</a:t>
            </a:r>
            <a:r>
              <a:rPr lang="tr-TR" altLang="tr-TR" sz="2400" b="0" dirty="0">
                <a:latin typeface="Tahoma" panose="020B0604030504040204" pitchFamily="34" charset="0"/>
              </a:rPr>
              <a:t> </a:t>
            </a:r>
            <a:r>
              <a:rPr lang="tr-TR" altLang="tr-TR" sz="2400" b="0" dirty="0" err="1">
                <a:latin typeface="Tahoma" panose="020B0604030504040204" pitchFamily="34" charset="0"/>
              </a:rPr>
              <a:t>border</a:t>
            </a:r>
            <a:r>
              <a:rPr lang="tr-TR" altLang="tr-TR" sz="2400" b="0" dirty="0">
                <a:latin typeface="Tahoma" panose="020B0604030504040204" pitchFamily="34" charset="0"/>
              </a:rPr>
              <a:t>="1"&gt;</a:t>
            </a:r>
            <a:br>
              <a:rPr lang="tr-TR" altLang="tr-TR" sz="2400" b="0" dirty="0">
                <a:latin typeface="Tahoma" panose="020B0604030504040204" pitchFamily="34" charset="0"/>
              </a:rPr>
            </a:br>
            <a:r>
              <a:rPr lang="tr-TR" altLang="tr-TR" sz="2400" b="0" dirty="0">
                <a:latin typeface="Tahoma" panose="020B0604030504040204" pitchFamily="34" charset="0"/>
              </a:rPr>
              <a:t> &lt;tr&gt;</a:t>
            </a:r>
            <a:br>
              <a:rPr lang="tr-TR" altLang="tr-TR" sz="2400" b="0" dirty="0">
                <a:latin typeface="Tahoma" panose="020B0604030504040204" pitchFamily="34" charset="0"/>
              </a:rPr>
            </a:br>
            <a:r>
              <a:rPr lang="tr-TR" altLang="tr-TR" sz="2400" b="0" dirty="0">
                <a:latin typeface="Tahoma" panose="020B0604030504040204" pitchFamily="34" charset="0"/>
              </a:rPr>
              <a:t>  &lt;</a:t>
            </a:r>
            <a:r>
              <a:rPr lang="tr-TR" altLang="tr-TR" sz="2400" b="0" dirty="0" err="1">
                <a:latin typeface="Tahoma" panose="020B0604030504040204" pitchFamily="34" charset="0"/>
              </a:rPr>
              <a:t>td</a:t>
            </a:r>
            <a:r>
              <a:rPr lang="tr-TR" altLang="tr-TR" sz="2400" b="0" dirty="0">
                <a:latin typeface="Tahoma" panose="020B0604030504040204" pitchFamily="34" charset="0"/>
              </a:rPr>
              <a:t>&gt;hücre&lt;/</a:t>
            </a:r>
            <a:r>
              <a:rPr lang="tr-TR" altLang="tr-TR" sz="2400" b="0" dirty="0" err="1">
                <a:latin typeface="Tahoma" panose="020B0604030504040204" pitchFamily="34" charset="0"/>
              </a:rPr>
              <a:t>td</a:t>
            </a:r>
            <a:r>
              <a:rPr lang="tr-TR" altLang="tr-TR" sz="2400" b="0" dirty="0">
                <a:latin typeface="Tahoma" panose="020B0604030504040204" pitchFamily="34" charset="0"/>
              </a:rPr>
              <a:t>&gt;</a:t>
            </a:r>
            <a:br>
              <a:rPr lang="tr-TR" altLang="tr-TR" sz="2400" b="0" dirty="0">
                <a:latin typeface="Tahoma" panose="020B0604030504040204" pitchFamily="34" charset="0"/>
              </a:rPr>
            </a:br>
            <a:r>
              <a:rPr lang="tr-TR" altLang="tr-TR" sz="2400" b="0" dirty="0">
                <a:latin typeface="Tahoma" panose="020B0604030504040204" pitchFamily="34" charset="0"/>
              </a:rPr>
              <a:t> &lt;/tr&gt;</a:t>
            </a:r>
            <a:br>
              <a:rPr lang="tr-TR" altLang="tr-TR" sz="2400" b="0" dirty="0">
                <a:latin typeface="Tahoma" panose="020B0604030504040204" pitchFamily="34" charset="0"/>
              </a:rPr>
            </a:br>
            <a:r>
              <a:rPr lang="tr-TR" altLang="tr-TR" sz="2400" b="0" dirty="0">
                <a:latin typeface="Tahoma" panose="020B0604030504040204" pitchFamily="34" charset="0"/>
              </a:rPr>
              <a:t>&lt;/</a:t>
            </a:r>
            <a:r>
              <a:rPr lang="tr-TR" altLang="tr-TR" sz="2400" b="0" dirty="0" err="1">
                <a:latin typeface="Tahoma" panose="020B0604030504040204" pitchFamily="34" charset="0"/>
              </a:rPr>
              <a:t>table</a:t>
            </a:r>
            <a:r>
              <a:rPr lang="tr-TR" altLang="tr-TR" sz="2400" b="0" dirty="0">
                <a:latin typeface="Tahoma" panose="020B0604030504040204" pitchFamily="34" charset="0"/>
              </a:rPr>
              <a:t>&gt; </a:t>
            </a:r>
          </a:p>
        </p:txBody>
      </p:sp>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50674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24945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 Nedir?</a:t>
            </a:r>
          </a:p>
        </p:txBody>
      </p:sp>
      <p:sp>
        <p:nvSpPr>
          <p:cNvPr id="2052" name="Text Box 12"/>
          <p:cNvSpPr txBox="1">
            <a:spLocks noChangeArrowheads="1"/>
          </p:cNvSpPr>
          <p:nvPr/>
        </p:nvSpPr>
        <p:spPr bwMode="auto">
          <a:xfrm>
            <a:off x="997459" y="1840929"/>
            <a:ext cx="9637013"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lnSpc>
                <a:spcPct val="150000"/>
              </a:lnSpc>
              <a:spcBef>
                <a:spcPct val="50000"/>
              </a:spcBef>
            </a:pPr>
            <a:r>
              <a:rPr lang="tr-TR" b="0" dirty="0"/>
              <a:t>HTML, bir programlama dili olarak tanımlanamaz. Zira HTML kodlarıyla kendi başına çalışan bir program yazılamaz. Ancak bu dili yorumlayabilen programlar aracılığıyla çalışabilen programlar yazılabilir. Programlama dili denilememesinin nedeni tam olarak budur. </a:t>
            </a:r>
          </a:p>
          <a:p>
            <a:pPr algn="just">
              <a:lnSpc>
                <a:spcPct val="150000"/>
              </a:lnSpc>
              <a:spcBef>
                <a:spcPct val="50000"/>
              </a:spcBef>
            </a:pPr>
            <a:r>
              <a:rPr lang="tr-TR" b="0" dirty="0"/>
              <a:t>Temel işlevi yazı, görüntü, video gibi değişik verileri ve bunları içeren sayfaları birbirine basitçe bağlamak, buna ek olarak söz konusu sayfaların web tarayıcısı yazılımları tarafından düzgün olarak görüntülenmesi için gerekli kuralları belirlemektir</a:t>
            </a:r>
            <a:r>
              <a:rPr lang="tr-TR" b="0"/>
              <a:t>. </a:t>
            </a:r>
          </a:p>
          <a:p>
            <a:pPr algn="just">
              <a:lnSpc>
                <a:spcPct val="150000"/>
              </a:lnSpc>
              <a:spcBef>
                <a:spcPct val="50000"/>
              </a:spcBef>
            </a:pPr>
            <a:r>
              <a:rPr lang="tr-TR" b="0"/>
              <a:t>HTML </a:t>
            </a:r>
            <a:r>
              <a:rPr lang="tr-TR" b="0" dirty="0"/>
              <a:t>kodunu web tarayıcıları okur, yorumlar ve görsel hale dönüştürürler, dolayısıyla aynı HTML kodunun farklı tarayıcılarda farklı sonuç vermesi olasıdır. CSS ve JavaScript ile beraber kullanıldığında HTML vasıtasıyla görsel ve dinamik web siteleri yaratılabilir. </a:t>
            </a:r>
            <a:endParaRPr lang="tr-TR" altLang="tr-TR" b="0" dirty="0"/>
          </a:p>
        </p:txBody>
      </p:sp>
    </p:spTree>
    <p:extLst>
      <p:ext uri="{BB962C8B-B14F-4D97-AF65-F5344CB8AC3E}">
        <p14:creationId xmlns:p14="http://schemas.microsoft.com/office/powerpoint/2010/main" val="1571381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49" name="Group 13"/>
          <p:cNvGraphicFramePr>
            <a:graphicFrameLocks noGrp="1"/>
          </p:cNvGraphicFramePr>
          <p:nvPr/>
        </p:nvGraphicFramePr>
        <p:xfrm>
          <a:off x="2424113" y="2133601"/>
          <a:ext cx="3568700" cy="842963"/>
        </p:xfrm>
        <a:graphic>
          <a:graphicData uri="http://schemas.openxmlformats.org/drawingml/2006/table">
            <a:tbl>
              <a:tblPr/>
              <a:tblGrid>
                <a:gridCol w="1784350">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tblGrid>
              <a:tr h="842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Arial" panose="020B0604020202020204" pitchFamily="34" charset="0"/>
                        </a:rPr>
                        <a:t>Hücre 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Hücre 2</a:t>
                      </a:r>
                      <a:endParaRPr kumimoji="0" lang="tr-TR" sz="1800" b="0"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660" name="Rectangle 14"/>
          <p:cNvSpPr>
            <a:spLocks noChangeArrowheads="1"/>
          </p:cNvSpPr>
          <p:nvPr/>
        </p:nvSpPr>
        <p:spPr bwMode="auto">
          <a:xfrm>
            <a:off x="6600826" y="2212926"/>
            <a:ext cx="29243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a:latin typeface="Tahoma" panose="020B0604030504040204" pitchFamily="34" charset="0"/>
              </a:rPr>
              <a:t>&lt;table border="1"&gt;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  &lt;td&gt;hücre1&lt;/td&gt;</a:t>
            </a:r>
            <a:br>
              <a:rPr lang="tr-TR" altLang="tr-TR" sz="2400" b="0">
                <a:latin typeface="Tahoma" panose="020B0604030504040204" pitchFamily="34" charset="0"/>
              </a:rPr>
            </a:br>
            <a:r>
              <a:rPr lang="tr-TR" altLang="tr-TR" sz="2400" b="0">
                <a:latin typeface="Tahoma" panose="020B0604030504040204" pitchFamily="34" charset="0"/>
              </a:rPr>
              <a:t>  &lt;td&gt;hücre2&lt;/td&gt;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&lt;/table&gt; </a:t>
            </a:r>
          </a:p>
        </p:txBody>
      </p:sp>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3007485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84" name="Group 24"/>
          <p:cNvGraphicFramePr>
            <a:graphicFrameLocks noGrp="1"/>
          </p:cNvGraphicFramePr>
          <p:nvPr/>
        </p:nvGraphicFramePr>
        <p:xfrm>
          <a:off x="6311901" y="2349500"/>
          <a:ext cx="1800225" cy="1411288"/>
        </p:xfrm>
        <a:graphic>
          <a:graphicData uri="http://schemas.openxmlformats.org/drawingml/2006/table">
            <a:tbl>
              <a:tblPr/>
              <a:tblGrid>
                <a:gridCol w="1800225">
                  <a:extLst>
                    <a:ext uri="{9D8B030D-6E8A-4147-A177-3AD203B41FA5}">
                      <a16:colId xmlns:a16="http://schemas.microsoft.com/office/drawing/2014/main" val="2729244317"/>
                    </a:ext>
                  </a:extLst>
                </a:gridCol>
              </a:tblGrid>
              <a:tr h="7064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hücre1</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9024015"/>
                  </a:ext>
                </a:extLst>
              </a:tr>
              <a:tr h="70485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hücre2</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5428075"/>
                  </a:ext>
                </a:extLst>
              </a:tr>
            </a:tbl>
          </a:graphicData>
        </a:graphic>
      </p:graphicFrame>
      <p:sp>
        <p:nvSpPr>
          <p:cNvPr id="28684" name="Rectangle 25"/>
          <p:cNvSpPr>
            <a:spLocks noChangeArrowheads="1"/>
          </p:cNvSpPr>
          <p:nvPr/>
        </p:nvSpPr>
        <p:spPr bwMode="auto">
          <a:xfrm>
            <a:off x="2424114" y="2259519"/>
            <a:ext cx="292432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a:latin typeface="Tahoma" panose="020B0604030504040204" pitchFamily="34" charset="0"/>
              </a:rPr>
              <a:t>&lt;table border="1"&gt;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  &lt;td&gt;hücre1&lt;/td&gt;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  &lt;td&gt;hücre2&lt;/td&gt;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&lt;/table&gt; </a:t>
            </a:r>
          </a:p>
        </p:txBody>
      </p:sp>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54887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22" name="Group 38"/>
          <p:cNvGraphicFramePr>
            <a:graphicFrameLocks noGrp="1"/>
          </p:cNvGraphicFramePr>
          <p:nvPr/>
        </p:nvGraphicFramePr>
        <p:xfrm>
          <a:off x="5664201" y="1989139"/>
          <a:ext cx="3097213" cy="1214437"/>
        </p:xfrm>
        <a:graphic>
          <a:graphicData uri="http://schemas.openxmlformats.org/drawingml/2006/table">
            <a:tbl>
              <a:tblPr/>
              <a:tblGrid>
                <a:gridCol w="1549400">
                  <a:extLst>
                    <a:ext uri="{9D8B030D-6E8A-4147-A177-3AD203B41FA5}">
                      <a16:colId xmlns:a16="http://schemas.microsoft.com/office/drawing/2014/main" val="11102300"/>
                    </a:ext>
                  </a:extLst>
                </a:gridCol>
                <a:gridCol w="1547813">
                  <a:extLst>
                    <a:ext uri="{9D8B030D-6E8A-4147-A177-3AD203B41FA5}">
                      <a16:colId xmlns:a16="http://schemas.microsoft.com/office/drawing/2014/main" val="2521826085"/>
                    </a:ext>
                  </a:extLst>
                </a:gridCol>
              </a:tblGrid>
              <a:tr h="608012">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hücre1</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hücre2</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630007"/>
                  </a:ext>
                </a:extLst>
              </a:tr>
              <a:tr h="6064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hücre3</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hücre4</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134428"/>
                  </a:ext>
                </a:extLst>
              </a:tr>
            </a:tbl>
          </a:graphicData>
        </a:graphic>
      </p:graphicFrame>
      <p:sp>
        <p:nvSpPr>
          <p:cNvPr id="29711" name="Rectangle 39"/>
          <p:cNvSpPr>
            <a:spLocks noChangeArrowheads="1"/>
          </p:cNvSpPr>
          <p:nvPr/>
        </p:nvSpPr>
        <p:spPr bwMode="auto">
          <a:xfrm>
            <a:off x="2279651" y="2039412"/>
            <a:ext cx="292432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a:latin typeface="Tahoma" panose="020B0604030504040204" pitchFamily="34" charset="0"/>
              </a:rPr>
              <a:t>&lt;table border="1"&gt;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  &lt;td&gt;hücre1&lt;/td&gt;</a:t>
            </a:r>
            <a:br>
              <a:rPr lang="tr-TR" altLang="tr-TR" sz="2400" b="0">
                <a:latin typeface="Tahoma" panose="020B0604030504040204" pitchFamily="34" charset="0"/>
              </a:rPr>
            </a:br>
            <a:r>
              <a:rPr lang="tr-TR" altLang="tr-TR" sz="2400" b="0">
                <a:latin typeface="Tahoma" panose="020B0604030504040204" pitchFamily="34" charset="0"/>
              </a:rPr>
              <a:t>  &lt;td&gt;hücre2&lt;/td&gt;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  &lt;td&gt;hücre3&lt;/td&gt;</a:t>
            </a:r>
            <a:br>
              <a:rPr lang="tr-TR" altLang="tr-TR" sz="2400" b="0">
                <a:latin typeface="Tahoma" panose="020B0604030504040204" pitchFamily="34" charset="0"/>
              </a:rPr>
            </a:br>
            <a:r>
              <a:rPr lang="tr-TR" altLang="tr-TR" sz="2400" b="0">
                <a:latin typeface="Tahoma" panose="020B0604030504040204" pitchFamily="34" charset="0"/>
              </a:rPr>
              <a:t>  &lt;td&gt;hücre4&lt;/td&gt;</a:t>
            </a:r>
            <a:br>
              <a:rPr lang="tr-TR" altLang="tr-TR" sz="2400" b="0">
                <a:latin typeface="Tahoma" panose="020B0604030504040204" pitchFamily="34" charset="0"/>
              </a:rPr>
            </a:br>
            <a:r>
              <a:rPr lang="tr-TR" altLang="tr-TR" sz="2400" b="0">
                <a:latin typeface="Tahoma" panose="020B0604030504040204" pitchFamily="34" charset="0"/>
              </a:rPr>
              <a:t> &lt;/tr&gt;</a:t>
            </a:r>
            <a:br>
              <a:rPr lang="tr-TR" altLang="tr-TR" sz="2400" b="0">
                <a:latin typeface="Tahoma" panose="020B0604030504040204" pitchFamily="34" charset="0"/>
              </a:rPr>
            </a:br>
            <a:r>
              <a:rPr lang="tr-TR" altLang="tr-TR" sz="2400" b="0">
                <a:latin typeface="Tahoma" panose="020B0604030504040204" pitchFamily="34" charset="0"/>
              </a:rPr>
              <a:t>&lt;/table&gt; </a:t>
            </a:r>
          </a:p>
        </p:txBody>
      </p:sp>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3652417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17"/>
          <p:cNvSpPr>
            <a:spLocks noChangeArrowheads="1"/>
          </p:cNvSpPr>
          <p:nvPr/>
        </p:nvSpPr>
        <p:spPr bwMode="auto">
          <a:xfrm>
            <a:off x="1809750" y="3209926"/>
            <a:ext cx="85725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52352" bIns="38088"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tr-TR" altLang="tr-TR" sz="1600"/>
              <a:t>&lt;table border="..." cellpading="..." cellspacing="..." align="..." width="..." height="..."&gt; </a:t>
            </a:r>
          </a:p>
        </p:txBody>
      </p:sp>
      <p:sp>
        <p:nvSpPr>
          <p:cNvPr id="30725" name="Rectangle 18"/>
          <p:cNvSpPr>
            <a:spLocks noChangeArrowheads="1"/>
          </p:cNvSpPr>
          <p:nvPr/>
        </p:nvSpPr>
        <p:spPr bwMode="auto">
          <a:xfrm>
            <a:off x="1847850" y="1189038"/>
            <a:ext cx="219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Parametreler</a:t>
            </a:r>
          </a:p>
        </p:txBody>
      </p:sp>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474386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5"/>
          <p:cNvSpPr>
            <a:spLocks noChangeArrowheads="1"/>
          </p:cNvSpPr>
          <p:nvPr/>
        </p:nvSpPr>
        <p:spPr bwMode="auto">
          <a:xfrm>
            <a:off x="1847850" y="1189038"/>
            <a:ext cx="219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Parametreler</a:t>
            </a:r>
          </a:p>
        </p:txBody>
      </p:sp>
      <p:sp>
        <p:nvSpPr>
          <p:cNvPr id="31749" name="Rectangle 6"/>
          <p:cNvSpPr>
            <a:spLocks noChangeArrowheads="1"/>
          </p:cNvSpPr>
          <p:nvPr/>
        </p:nvSpPr>
        <p:spPr bwMode="auto">
          <a:xfrm>
            <a:off x="2633353" y="3062200"/>
            <a:ext cx="681417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sz="2400">
                <a:solidFill>
                  <a:schemeClr val="accent2"/>
                </a:solidFill>
                <a:latin typeface="Tahoma" panose="020B0604030504040204" pitchFamily="34" charset="0"/>
              </a:rPr>
              <a:t>border</a:t>
            </a:r>
            <a:r>
              <a:rPr lang="tr-TR" altLang="tr-TR" sz="2400" b="0">
                <a:latin typeface="Tahoma" panose="020B0604030504040204" pitchFamily="34" charset="0"/>
              </a:rPr>
              <a:t> parametresi çerçevenin kalınlığını belirtir.</a:t>
            </a:r>
          </a:p>
          <a:p>
            <a:pPr algn="just" eaLnBrk="1" hangingPunct="1"/>
            <a:endParaRPr lang="tr-TR" altLang="tr-TR" sz="2400" b="0">
              <a:latin typeface="Tahoma" panose="020B0604030504040204" pitchFamily="34" charset="0"/>
            </a:endParaRPr>
          </a:p>
          <a:p>
            <a:pPr algn="just" eaLnBrk="1" hangingPunct="1"/>
            <a:r>
              <a:rPr lang="tr-TR" altLang="tr-TR" sz="2400">
                <a:solidFill>
                  <a:schemeClr val="accent2"/>
                </a:solidFill>
                <a:latin typeface="Tahoma" panose="020B0604030504040204" pitchFamily="34" charset="0"/>
              </a:rPr>
              <a:t>border=0</a:t>
            </a:r>
            <a:r>
              <a:rPr lang="tr-TR" altLang="tr-TR" sz="2400" b="0">
                <a:latin typeface="Tahoma" panose="020B0604030504040204" pitchFamily="34" charset="0"/>
              </a:rPr>
              <a:t> çerçevenin görünmemesini sağlar. </a:t>
            </a:r>
          </a:p>
        </p:txBody>
      </p:sp>
      <p:sp>
        <p:nvSpPr>
          <p:cNvPr id="31750" name="Rectangle 7"/>
          <p:cNvSpPr>
            <a:spLocks noChangeArrowheads="1"/>
          </p:cNvSpPr>
          <p:nvPr/>
        </p:nvSpPr>
        <p:spPr bwMode="auto">
          <a:xfrm>
            <a:off x="1939926" y="1773239"/>
            <a:ext cx="79216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52352" bIns="38088"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tr-TR" altLang="tr-TR" sz="1600" b="0"/>
              <a:t>&lt;table </a:t>
            </a:r>
            <a:r>
              <a:rPr lang="tr-TR" altLang="tr-TR" sz="1600">
                <a:solidFill>
                  <a:schemeClr val="accent2"/>
                </a:solidFill>
              </a:rPr>
              <a:t>border="..."</a:t>
            </a:r>
            <a:r>
              <a:rPr lang="tr-TR" altLang="tr-TR" sz="1600" b="0"/>
              <a:t> cellpading="..." cellspacing="..." align="..." width="..." height="..."&gt;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301032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1847850" y="1189038"/>
            <a:ext cx="219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Parametreler</a:t>
            </a:r>
          </a:p>
        </p:txBody>
      </p:sp>
      <p:sp>
        <p:nvSpPr>
          <p:cNvPr id="32773" name="Rectangle 5"/>
          <p:cNvSpPr>
            <a:spLocks noChangeArrowheads="1"/>
          </p:cNvSpPr>
          <p:nvPr/>
        </p:nvSpPr>
        <p:spPr bwMode="auto">
          <a:xfrm>
            <a:off x="1567605" y="3020408"/>
            <a:ext cx="900599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sz="2400" dirty="0" err="1">
                <a:solidFill>
                  <a:schemeClr val="accent2"/>
                </a:solidFill>
                <a:latin typeface="Tahoma" panose="020B0604030504040204" pitchFamily="34" charset="0"/>
              </a:rPr>
              <a:t>cellpadding</a:t>
            </a:r>
            <a:r>
              <a:rPr lang="tr-TR" altLang="tr-TR" sz="2400" b="0" dirty="0">
                <a:latin typeface="Tahoma" panose="020B0604030504040204" pitchFamily="34" charset="0"/>
              </a:rPr>
              <a:t> parametresi hücre içi marj değerini belirtir. </a:t>
            </a:r>
          </a:p>
          <a:p>
            <a:pPr algn="just" eaLnBrk="1" hangingPunct="1"/>
            <a:endParaRPr lang="tr-TR" altLang="tr-TR" sz="2400" b="0" dirty="0">
              <a:latin typeface="Tahoma" panose="020B0604030504040204" pitchFamily="34" charset="0"/>
            </a:endParaRPr>
          </a:p>
          <a:p>
            <a:pPr algn="just" eaLnBrk="1" hangingPunct="1"/>
            <a:r>
              <a:rPr lang="tr-TR" altLang="tr-TR" sz="2400">
                <a:solidFill>
                  <a:schemeClr val="accent2"/>
                </a:solidFill>
                <a:latin typeface="Tahoma" panose="020B0604030504040204" pitchFamily="34" charset="0"/>
              </a:rPr>
              <a:t>cellpadding</a:t>
            </a:r>
            <a:r>
              <a:rPr lang="tr-TR" altLang="tr-TR" sz="2400" dirty="0">
                <a:solidFill>
                  <a:schemeClr val="accent2"/>
                </a:solidFill>
                <a:latin typeface="Tahoma" panose="020B0604030504040204" pitchFamily="34" charset="0"/>
              </a:rPr>
              <a:t>=0</a:t>
            </a:r>
            <a:r>
              <a:rPr lang="tr-TR" altLang="tr-TR" sz="2400" b="0" dirty="0">
                <a:latin typeface="Tahoma" panose="020B0604030504040204" pitchFamily="34" charset="0"/>
              </a:rPr>
              <a:t> hücre ile içinde bulunan unsurun (metin/grafik) </a:t>
            </a:r>
          </a:p>
          <a:p>
            <a:pPr algn="just" eaLnBrk="1" hangingPunct="1"/>
            <a:r>
              <a:rPr lang="tr-TR" altLang="tr-TR" sz="2400" b="0" dirty="0">
                <a:latin typeface="Tahoma" panose="020B0604030504040204" pitchFamily="34" charset="0"/>
              </a:rPr>
              <a:t>bitişik olmasını sağlar. </a:t>
            </a:r>
          </a:p>
        </p:txBody>
      </p:sp>
      <p:sp>
        <p:nvSpPr>
          <p:cNvPr id="32774" name="Rectangle 6"/>
          <p:cNvSpPr>
            <a:spLocks noChangeArrowheads="1"/>
          </p:cNvSpPr>
          <p:nvPr/>
        </p:nvSpPr>
        <p:spPr bwMode="auto">
          <a:xfrm>
            <a:off x="1920876" y="1773239"/>
            <a:ext cx="79597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52352" bIns="38088"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tr-TR" altLang="tr-TR" sz="1600" b="0"/>
              <a:t>&lt;table border="..." </a:t>
            </a:r>
            <a:r>
              <a:rPr lang="tr-TR" altLang="tr-TR" sz="1600">
                <a:solidFill>
                  <a:schemeClr val="accent2"/>
                </a:solidFill>
              </a:rPr>
              <a:t>cellpading="..."</a:t>
            </a:r>
            <a:r>
              <a:rPr lang="tr-TR" altLang="tr-TR" sz="1600" b="0"/>
              <a:t> cellspacing="..." align="..." width="..." height="..."&gt;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051017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1847850" y="1189038"/>
            <a:ext cx="219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Parametreler</a:t>
            </a:r>
          </a:p>
        </p:txBody>
      </p:sp>
      <p:sp>
        <p:nvSpPr>
          <p:cNvPr id="33797" name="Rectangle 5"/>
          <p:cNvSpPr>
            <a:spLocks noChangeArrowheads="1"/>
          </p:cNvSpPr>
          <p:nvPr/>
        </p:nvSpPr>
        <p:spPr bwMode="auto">
          <a:xfrm>
            <a:off x="1992314" y="3573463"/>
            <a:ext cx="7462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sz="2400">
                <a:solidFill>
                  <a:schemeClr val="accent2"/>
                </a:solidFill>
                <a:latin typeface="Tahoma" panose="020B0604030504040204" pitchFamily="34" charset="0"/>
              </a:rPr>
              <a:t>cellspacing</a:t>
            </a:r>
            <a:r>
              <a:rPr lang="tr-TR" altLang="tr-TR" sz="2400" b="0">
                <a:latin typeface="Tahoma" panose="020B0604030504040204" pitchFamily="34" charset="0"/>
              </a:rPr>
              <a:t> parametresi hücreler arası marjı belirler. </a:t>
            </a:r>
          </a:p>
        </p:txBody>
      </p:sp>
      <p:sp>
        <p:nvSpPr>
          <p:cNvPr id="33798" name="Rectangle 6"/>
          <p:cNvSpPr>
            <a:spLocks noChangeArrowheads="1"/>
          </p:cNvSpPr>
          <p:nvPr/>
        </p:nvSpPr>
        <p:spPr bwMode="auto">
          <a:xfrm>
            <a:off x="1914525" y="1773239"/>
            <a:ext cx="797083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52352" bIns="38088"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tr-TR" altLang="tr-TR" sz="1600" b="0"/>
              <a:t>&lt;table border="..." cellpading="..." </a:t>
            </a:r>
            <a:r>
              <a:rPr lang="tr-TR" altLang="tr-TR" sz="1600">
                <a:solidFill>
                  <a:schemeClr val="accent2"/>
                </a:solidFill>
              </a:rPr>
              <a:t>cellspacing="..."</a:t>
            </a:r>
            <a:r>
              <a:rPr lang="tr-TR" altLang="tr-TR" sz="1600" b="0"/>
              <a:t> align="..." width="..." height="..."&gt;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748013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1847850" y="1189038"/>
            <a:ext cx="219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Parametreler</a:t>
            </a:r>
          </a:p>
        </p:txBody>
      </p:sp>
      <p:sp>
        <p:nvSpPr>
          <p:cNvPr id="34821" name="Rectangle 5"/>
          <p:cNvSpPr>
            <a:spLocks noChangeArrowheads="1"/>
          </p:cNvSpPr>
          <p:nvPr/>
        </p:nvSpPr>
        <p:spPr bwMode="auto">
          <a:xfrm>
            <a:off x="1980453" y="2991357"/>
            <a:ext cx="761355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sz="2400">
                <a:solidFill>
                  <a:schemeClr val="accent2"/>
                </a:solidFill>
                <a:latin typeface="Tahoma" panose="020B0604030504040204" pitchFamily="34" charset="0"/>
              </a:rPr>
              <a:t>align</a:t>
            </a:r>
            <a:r>
              <a:rPr lang="tr-TR" altLang="tr-TR" sz="2400" b="0">
                <a:latin typeface="Tahoma" panose="020B0604030504040204" pitchFamily="34" charset="0"/>
              </a:rPr>
              <a:t> parametresi tabloyu düşey hizalamada kullanılır, </a:t>
            </a:r>
          </a:p>
          <a:p>
            <a:pPr algn="just" eaLnBrk="1" hangingPunct="1"/>
            <a:endParaRPr lang="tr-TR" altLang="tr-TR" sz="2400" b="0">
              <a:latin typeface="Tahoma" panose="020B0604030504040204" pitchFamily="34" charset="0"/>
            </a:endParaRPr>
          </a:p>
          <a:p>
            <a:pPr algn="just" eaLnBrk="1" hangingPunct="1"/>
            <a:endParaRPr lang="tr-TR" altLang="tr-TR" sz="2400" b="0">
              <a:latin typeface="Tahoma" panose="020B0604030504040204" pitchFamily="34" charset="0"/>
            </a:endParaRPr>
          </a:p>
          <a:p>
            <a:pPr algn="just" eaLnBrk="1" hangingPunct="1"/>
            <a:r>
              <a:rPr lang="tr-TR" altLang="tr-TR" sz="2400" b="0">
                <a:solidFill>
                  <a:schemeClr val="accent2"/>
                </a:solidFill>
                <a:latin typeface="Tahoma" panose="020B0604030504040204" pitchFamily="34" charset="0"/>
              </a:rPr>
              <a:t>align=left</a:t>
            </a:r>
            <a:r>
              <a:rPr lang="tr-TR" altLang="tr-TR" sz="2400" b="0">
                <a:latin typeface="Tahoma" panose="020B0604030504040204" pitchFamily="34" charset="0"/>
              </a:rPr>
              <a:t> sola,</a:t>
            </a:r>
          </a:p>
          <a:p>
            <a:pPr algn="just" eaLnBrk="1" hangingPunct="1"/>
            <a:r>
              <a:rPr lang="tr-TR" altLang="tr-TR" sz="2400" b="0">
                <a:latin typeface="Tahoma" panose="020B0604030504040204" pitchFamily="34" charset="0"/>
              </a:rPr>
              <a:t> </a:t>
            </a:r>
          </a:p>
          <a:p>
            <a:pPr algn="just" eaLnBrk="1" hangingPunct="1"/>
            <a:r>
              <a:rPr lang="tr-TR" altLang="tr-TR" sz="2400" b="0">
                <a:solidFill>
                  <a:schemeClr val="accent2"/>
                </a:solidFill>
                <a:latin typeface="Tahoma" panose="020B0604030504040204" pitchFamily="34" charset="0"/>
              </a:rPr>
              <a:t>align=right</a:t>
            </a:r>
            <a:r>
              <a:rPr lang="tr-TR" altLang="tr-TR" sz="2400" b="0">
                <a:latin typeface="Tahoma" panose="020B0604030504040204" pitchFamily="34" charset="0"/>
              </a:rPr>
              <a:t> sağa dayalı yapar, </a:t>
            </a:r>
          </a:p>
          <a:p>
            <a:pPr algn="just" eaLnBrk="1" hangingPunct="1"/>
            <a:endParaRPr lang="tr-TR" altLang="tr-TR" sz="2400" b="0">
              <a:latin typeface="Tahoma" panose="020B0604030504040204" pitchFamily="34" charset="0"/>
            </a:endParaRPr>
          </a:p>
          <a:p>
            <a:pPr algn="just" eaLnBrk="1" hangingPunct="1"/>
            <a:r>
              <a:rPr lang="tr-TR" altLang="tr-TR" sz="2400" b="0">
                <a:solidFill>
                  <a:schemeClr val="accent2"/>
                </a:solidFill>
                <a:latin typeface="Tahoma" panose="020B0604030504040204" pitchFamily="34" charset="0"/>
              </a:rPr>
              <a:t>align=center</a:t>
            </a:r>
            <a:r>
              <a:rPr lang="tr-TR" altLang="tr-TR" sz="2400" b="0">
                <a:latin typeface="Tahoma" panose="020B0604030504040204" pitchFamily="34" charset="0"/>
              </a:rPr>
              <a:t> ortalar </a:t>
            </a:r>
          </a:p>
        </p:txBody>
      </p:sp>
      <p:sp>
        <p:nvSpPr>
          <p:cNvPr id="34822" name="Rectangle 6"/>
          <p:cNvSpPr>
            <a:spLocks noChangeArrowheads="1"/>
          </p:cNvSpPr>
          <p:nvPr/>
        </p:nvSpPr>
        <p:spPr bwMode="auto">
          <a:xfrm>
            <a:off x="1992313" y="1773239"/>
            <a:ext cx="78152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52352" bIns="38088"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tr-TR" altLang="tr-TR" sz="1600" b="0"/>
              <a:t>&lt;table border="..." cellpading="..." cellspacing="..." align="..." width="..." height="..."&gt;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968245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1847850" y="1189038"/>
            <a:ext cx="219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Parametreler</a:t>
            </a:r>
          </a:p>
        </p:txBody>
      </p:sp>
      <p:sp>
        <p:nvSpPr>
          <p:cNvPr id="35845" name="Rectangle 5"/>
          <p:cNvSpPr>
            <a:spLocks noChangeArrowheads="1"/>
          </p:cNvSpPr>
          <p:nvPr/>
        </p:nvSpPr>
        <p:spPr bwMode="auto">
          <a:xfrm>
            <a:off x="2204929" y="3149551"/>
            <a:ext cx="788850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sz="2400">
                <a:solidFill>
                  <a:schemeClr val="accent2"/>
                </a:solidFill>
                <a:latin typeface="Tahoma" panose="020B0604030504040204" pitchFamily="34" charset="0"/>
              </a:rPr>
              <a:t>width</a:t>
            </a:r>
            <a:r>
              <a:rPr lang="tr-TR" altLang="tr-TR" sz="2400" b="0">
                <a:latin typeface="Tahoma" panose="020B0604030504040204" pitchFamily="34" charset="0"/>
              </a:rPr>
              <a:t> ve </a:t>
            </a:r>
            <a:r>
              <a:rPr lang="tr-TR" altLang="tr-TR" sz="2400">
                <a:solidFill>
                  <a:schemeClr val="accent2"/>
                </a:solidFill>
                <a:latin typeface="Tahoma" panose="020B0604030504040204" pitchFamily="34" charset="0"/>
              </a:rPr>
              <a:t>height</a:t>
            </a:r>
            <a:r>
              <a:rPr lang="tr-TR" altLang="tr-TR" sz="2400" b="0">
                <a:latin typeface="Tahoma" panose="020B0604030504040204" pitchFamily="34" charset="0"/>
              </a:rPr>
              <a:t> parametreleri resimler konusunda </a:t>
            </a:r>
          </a:p>
          <a:p>
            <a:pPr algn="just" eaLnBrk="1" hangingPunct="1"/>
            <a:r>
              <a:rPr lang="tr-TR" altLang="tr-TR" sz="2400" b="0">
                <a:latin typeface="Tahoma" panose="020B0604030504040204" pitchFamily="34" charset="0"/>
              </a:rPr>
              <a:t>gördüğümüz gibi tabloda en ve boy uzunluğunu belirtir.</a:t>
            </a:r>
          </a:p>
          <a:p>
            <a:pPr algn="just" eaLnBrk="1" hangingPunct="1"/>
            <a:r>
              <a:rPr lang="tr-TR" altLang="tr-TR" sz="2400" b="0">
                <a:latin typeface="Tahoma" panose="020B0604030504040204" pitchFamily="34" charset="0"/>
              </a:rPr>
              <a:t>Tablonun değer verilmediğinde sahip olduğu normal </a:t>
            </a:r>
          </a:p>
          <a:p>
            <a:pPr algn="just" eaLnBrk="1" hangingPunct="1"/>
            <a:r>
              <a:rPr lang="tr-TR" altLang="tr-TR" sz="2400" b="0">
                <a:latin typeface="Tahoma" panose="020B0604030504040204" pitchFamily="34" charset="0"/>
              </a:rPr>
              <a:t>ölçülerinden küçük değerler verilirse bu değerler dikkate </a:t>
            </a:r>
          </a:p>
          <a:p>
            <a:pPr algn="just" eaLnBrk="1" hangingPunct="1"/>
            <a:r>
              <a:rPr lang="tr-TR" altLang="tr-TR" sz="2400" b="0">
                <a:latin typeface="Tahoma" panose="020B0604030504040204" pitchFamily="34" charset="0"/>
              </a:rPr>
              <a:t>alınmaz, bir başka deyişle tabloyu büyütebiliriz fakat </a:t>
            </a:r>
          </a:p>
          <a:p>
            <a:pPr algn="just" eaLnBrk="1" hangingPunct="1"/>
            <a:r>
              <a:rPr lang="tr-TR" altLang="tr-TR" sz="2400" b="0">
                <a:latin typeface="Tahoma" panose="020B0604030504040204" pitchFamily="34" charset="0"/>
              </a:rPr>
              <a:t>küçültemeyiz. </a:t>
            </a:r>
          </a:p>
        </p:txBody>
      </p:sp>
      <p:sp>
        <p:nvSpPr>
          <p:cNvPr id="35846" name="Rectangle 6"/>
          <p:cNvSpPr>
            <a:spLocks noChangeArrowheads="1"/>
          </p:cNvSpPr>
          <p:nvPr/>
        </p:nvSpPr>
        <p:spPr bwMode="auto">
          <a:xfrm>
            <a:off x="1884363" y="1773239"/>
            <a:ext cx="803275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52352" bIns="38088"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tr-TR" altLang="tr-TR" sz="1600" b="0"/>
              <a:t>&lt;table border="..." cellpading="..." cellspacing="..." align="..." </a:t>
            </a:r>
            <a:r>
              <a:rPr lang="tr-TR" altLang="tr-TR" sz="1600">
                <a:solidFill>
                  <a:schemeClr val="accent2"/>
                </a:solidFill>
              </a:rPr>
              <a:t>width="..." height="..."</a:t>
            </a:r>
            <a:r>
              <a:rPr lang="tr-TR" altLang="tr-TR" sz="1600" b="0"/>
              <a:t>&gt;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4105497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1847850" y="1189038"/>
            <a:ext cx="219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Parametreler</a:t>
            </a:r>
          </a:p>
        </p:txBody>
      </p:sp>
      <p:graphicFrame>
        <p:nvGraphicFramePr>
          <p:cNvPr id="23670" name="Group 118"/>
          <p:cNvGraphicFramePr>
            <a:graphicFrameLocks noGrp="1"/>
          </p:cNvGraphicFramePr>
          <p:nvPr/>
        </p:nvGraphicFramePr>
        <p:xfrm>
          <a:off x="3143251" y="2565400"/>
          <a:ext cx="6119813" cy="3113088"/>
        </p:xfrm>
        <a:graphic>
          <a:graphicData uri="http://schemas.openxmlformats.org/drawingml/2006/table">
            <a:tbl>
              <a:tblPr/>
              <a:tblGrid>
                <a:gridCol w="2066925">
                  <a:extLst>
                    <a:ext uri="{9D8B030D-6E8A-4147-A177-3AD203B41FA5}">
                      <a16:colId xmlns:a16="http://schemas.microsoft.com/office/drawing/2014/main" val="20000"/>
                    </a:ext>
                  </a:extLst>
                </a:gridCol>
                <a:gridCol w="4052888">
                  <a:extLst>
                    <a:ext uri="{9D8B030D-6E8A-4147-A177-3AD203B41FA5}">
                      <a16:colId xmlns:a16="http://schemas.microsoft.com/office/drawing/2014/main" val="20001"/>
                    </a:ext>
                  </a:extLst>
                </a:gridCol>
              </a:tblGrid>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bgcolor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Hücrenin içinin rengini belirler.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background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Hücre içine resim koyar.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border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Hücre etrafına yerleştireceğiniz çerçevenin kalınlığını belirler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bordercolor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Çerçeve rengini belirler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err="1">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bordercolorlight</a:t>
                      </a:r>
                      <a:endParaRPr kumimoji="0" lang="tr-TR" sz="1600" b="1" i="0" u="none" strike="noStrike" cap="none" normalizeH="0" baseline="0" dirty="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Çerçevenin sol ve üst kenarlarının rengini belirler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1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bordercolordark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Çerçevenin sağ ve alt kenarlarının rengini belirler.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71718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529584" y="3465576"/>
            <a:ext cx="6876288" cy="640080"/>
          </a:xfrm>
        </p:spPr>
        <p:txBody>
          <a:bodyPr/>
          <a:lstStyle/>
          <a:p>
            <a:r>
              <a:rPr lang="tr-TR" dirty="0"/>
              <a:t>TEMEL HTML KOMUTLARI</a:t>
            </a:r>
          </a:p>
        </p:txBody>
      </p:sp>
      <p:sp>
        <p:nvSpPr>
          <p:cNvPr id="3" name="Metin kutusu 2"/>
          <p:cNvSpPr txBox="1"/>
          <p:nvPr/>
        </p:nvSpPr>
        <p:spPr>
          <a:xfrm>
            <a:off x="8924544" y="6254497"/>
            <a:ext cx="3267456" cy="369332"/>
          </a:xfrm>
          <a:prstGeom prst="rect">
            <a:avLst/>
          </a:prstGeom>
          <a:noFill/>
        </p:spPr>
        <p:txBody>
          <a:bodyPr wrap="square" rtlCol="0">
            <a:spAutoFit/>
          </a:bodyPr>
          <a:lstStyle/>
          <a:p>
            <a:r>
              <a:rPr lang="tr-TR" i="1" dirty="0">
                <a:solidFill>
                  <a:schemeClr val="bg1"/>
                </a:solidFill>
              </a:rPr>
              <a:t>*İnternetten derlenmiştir.</a:t>
            </a:r>
          </a:p>
        </p:txBody>
      </p:sp>
    </p:spTree>
    <p:extLst>
      <p:ext uri="{BB962C8B-B14F-4D97-AF65-F5344CB8AC3E}">
        <p14:creationId xmlns:p14="http://schemas.microsoft.com/office/powerpoint/2010/main" val="2797659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847851" y="1189038"/>
            <a:ext cx="131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Örnek :</a:t>
            </a:r>
          </a:p>
        </p:txBody>
      </p:sp>
      <p:graphicFrame>
        <p:nvGraphicFramePr>
          <p:cNvPr id="24628" name="Group 52"/>
          <p:cNvGraphicFramePr>
            <a:graphicFrameLocks noGrp="1"/>
          </p:cNvGraphicFramePr>
          <p:nvPr/>
        </p:nvGraphicFramePr>
        <p:xfrm>
          <a:off x="4656139" y="1773238"/>
          <a:ext cx="2689225" cy="3816352"/>
        </p:xfrm>
        <a:graphic>
          <a:graphicData uri="http://schemas.openxmlformats.org/drawingml/2006/table">
            <a:tbl>
              <a:tblPr/>
              <a:tblGrid>
                <a:gridCol w="2689225">
                  <a:extLst>
                    <a:ext uri="{9D8B030D-6E8A-4147-A177-3AD203B41FA5}">
                      <a16:colId xmlns:a16="http://schemas.microsoft.com/office/drawing/2014/main" val="20000"/>
                    </a:ext>
                  </a:extLst>
                </a:gridCol>
              </a:tblGrid>
              <a:tr h="9540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chemeClr val="bg1"/>
                          </a:solidFill>
                          <a:effectLst/>
                          <a:latin typeface="Tahoma" panose="020B0604030504040204" pitchFamily="34" charset="0"/>
                          <a:cs typeface="Times New Roman" panose="02020603050405020304" pitchFamily="18" charset="0"/>
                        </a:rPr>
                        <a:t>hücre1</a:t>
                      </a:r>
                      <a:endParaRPr kumimoji="0" lang="tr-TR" sz="2000" b="1" i="0" u="none" strike="noStrike" cap="none" normalizeH="0" baseline="0">
                        <a:ln>
                          <a:noFill/>
                        </a:ln>
                        <a:solidFill>
                          <a:schemeClr val="bg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9540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chemeClr val="bg1"/>
                          </a:solidFill>
                          <a:effectLst/>
                          <a:latin typeface="Tahoma" panose="020B0604030504040204" pitchFamily="34" charset="0"/>
                          <a:cs typeface="Times New Roman" panose="02020603050405020304" pitchFamily="18" charset="0"/>
                        </a:rPr>
                        <a:t>hücre2</a:t>
                      </a:r>
                      <a:endParaRPr kumimoji="0" lang="tr-TR" sz="2000" b="1" i="0" u="none" strike="noStrike" cap="none" normalizeH="0" baseline="0">
                        <a:ln>
                          <a:noFill/>
                        </a:ln>
                        <a:solidFill>
                          <a:schemeClr val="bg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FF00"/>
                    </a:solidFill>
                  </a:tcPr>
                </a:tc>
                <a:extLst>
                  <a:ext uri="{0D108BD9-81ED-4DB2-BD59-A6C34878D82A}">
                    <a16:rowId xmlns:a16="http://schemas.microsoft.com/office/drawing/2014/main" val="10001"/>
                  </a:ext>
                </a:extLst>
              </a:tr>
              <a:tr h="9540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chemeClr val="bg1"/>
                          </a:solidFill>
                          <a:effectLst/>
                          <a:latin typeface="Tahoma" panose="020B0604030504040204" pitchFamily="34" charset="0"/>
                          <a:cs typeface="Times New Roman" panose="02020603050405020304" pitchFamily="18" charset="0"/>
                        </a:rPr>
                        <a:t>hücre3</a:t>
                      </a:r>
                      <a:endParaRPr kumimoji="0" lang="tr-TR" sz="2000" b="1" i="0" u="none" strike="noStrike" cap="none" normalizeH="0" baseline="0">
                        <a:ln>
                          <a:noFill/>
                        </a:ln>
                        <a:solidFill>
                          <a:schemeClr val="bg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2"/>
                  </a:ext>
                </a:extLst>
              </a:tr>
              <a:tr h="9540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chemeClr val="bg1"/>
                          </a:solidFill>
                          <a:effectLst/>
                          <a:latin typeface="Tahoma" panose="020B0604030504040204" pitchFamily="34" charset="0"/>
                          <a:cs typeface="Times New Roman" panose="02020603050405020304" pitchFamily="18" charset="0"/>
                        </a:rPr>
                        <a:t>hücre4</a:t>
                      </a:r>
                      <a:endParaRPr kumimoji="0" lang="tr-TR" sz="2000" b="1" i="0" u="none" strike="noStrike" cap="none" normalizeH="0" baseline="0">
                        <a:ln>
                          <a:noFill/>
                        </a:ln>
                        <a:solidFill>
                          <a:schemeClr val="bg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3"/>
                  </a:ext>
                </a:extLst>
              </a:tr>
            </a:tbl>
          </a:graphicData>
        </a:graphic>
      </p:graphicFrame>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15768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ChangeArrowheads="1"/>
          </p:cNvSpPr>
          <p:nvPr/>
        </p:nvSpPr>
        <p:spPr bwMode="auto">
          <a:xfrm>
            <a:off x="1847851" y="1189038"/>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Bazı Renk Kodları</a:t>
            </a:r>
          </a:p>
        </p:txBody>
      </p:sp>
      <p:graphicFrame>
        <p:nvGraphicFramePr>
          <p:cNvPr id="29759" name="Group 63"/>
          <p:cNvGraphicFramePr>
            <a:graphicFrameLocks noGrp="1"/>
          </p:cNvGraphicFramePr>
          <p:nvPr/>
        </p:nvGraphicFramePr>
        <p:xfrm>
          <a:off x="1992314" y="1844676"/>
          <a:ext cx="8135937" cy="4203699"/>
        </p:xfrm>
        <a:graphic>
          <a:graphicData uri="http://schemas.openxmlformats.org/drawingml/2006/table">
            <a:tbl>
              <a:tblPr/>
              <a:tblGrid>
                <a:gridCol w="4032250">
                  <a:extLst>
                    <a:ext uri="{9D8B030D-6E8A-4147-A177-3AD203B41FA5}">
                      <a16:colId xmlns:a16="http://schemas.microsoft.com/office/drawing/2014/main" val="3012211813"/>
                    </a:ext>
                  </a:extLst>
                </a:gridCol>
                <a:gridCol w="4103687">
                  <a:extLst>
                    <a:ext uri="{9D8B030D-6E8A-4147-A177-3AD203B41FA5}">
                      <a16:colId xmlns:a16="http://schemas.microsoft.com/office/drawing/2014/main" val="3696942336"/>
                    </a:ext>
                  </a:extLst>
                </a:gridCol>
              </a:tblGrid>
              <a:tr h="576306">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#000000=</a:t>
                      </a:r>
                      <a:r>
                        <a:rPr kumimoji="0" lang="tr-TR" altLang="tr-TR" sz="1400" b="1"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black(siyah)</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#000080=navy(lacivert)</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8792948"/>
                  </a:ext>
                </a:extLst>
              </a:tr>
              <a:tr h="51819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#0000FF=</a:t>
                      </a:r>
                      <a:r>
                        <a:rPr kumimoji="0" lang="tr-TR" altLang="tr-TR" sz="1400" b="1" i="0" u="none" strike="noStrike" cap="none" normalizeH="0" baseline="0">
                          <a:ln>
                            <a:noFill/>
                          </a:ln>
                          <a:solidFill>
                            <a:srgbClr val="0000FF"/>
                          </a:solidFill>
                          <a:effectLst/>
                          <a:latin typeface="verdana" panose="020B0604030504040204" pitchFamily="34" charset="0"/>
                          <a:cs typeface="Times New Roman" panose="02020603050405020304" pitchFamily="18" charset="0"/>
                        </a:rPr>
                        <a:t>blue(mavi)</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#008000=</a:t>
                      </a:r>
                      <a:r>
                        <a:rPr kumimoji="0" lang="tr-TR" altLang="tr-TR" sz="1400" b="1" i="0" u="none" strike="noStrike" cap="none" normalizeH="0" baseline="0">
                          <a:ln>
                            <a:noFill/>
                          </a:ln>
                          <a:solidFill>
                            <a:srgbClr val="008000"/>
                          </a:solidFill>
                          <a:effectLst/>
                          <a:latin typeface="verdana" panose="020B0604030504040204" pitchFamily="34" charset="0"/>
                          <a:cs typeface="Times New Roman" panose="02020603050405020304" pitchFamily="18" charset="0"/>
                        </a:rPr>
                        <a:t>green(yeşil)</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97887621"/>
                  </a:ext>
                </a:extLst>
              </a:tr>
              <a:tr h="51819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#008080=</a:t>
                      </a:r>
                      <a:r>
                        <a:rPr kumimoji="0" lang="tr-TR" altLang="tr-TR" sz="1400" b="1" i="0" u="none" strike="noStrike" cap="none" normalizeH="0" baseline="0">
                          <a:ln>
                            <a:noFill/>
                          </a:ln>
                          <a:solidFill>
                            <a:srgbClr val="008080"/>
                          </a:solidFill>
                          <a:effectLst/>
                          <a:latin typeface="verdana" panose="020B0604030504040204" pitchFamily="34" charset="0"/>
                          <a:cs typeface="Times New Roman" panose="02020603050405020304" pitchFamily="18" charset="0"/>
                        </a:rPr>
                        <a:t>teal(koyu yeşil)</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#00FF00=</a:t>
                      </a:r>
                      <a:r>
                        <a:rPr kumimoji="0" lang="tr-TR" altLang="tr-TR" sz="1400" b="1" i="0" u="none" strike="noStrike" cap="none" normalizeH="0" baseline="0">
                          <a:ln>
                            <a:noFill/>
                          </a:ln>
                          <a:solidFill>
                            <a:srgbClr val="00FF00"/>
                          </a:solidFill>
                          <a:effectLst/>
                          <a:latin typeface="verdana" panose="020B0604030504040204" pitchFamily="34" charset="0"/>
                          <a:cs typeface="Times New Roman" panose="02020603050405020304" pitchFamily="18" charset="0"/>
                        </a:rPr>
                        <a:t>lime(parlak yeşil)</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520760299"/>
                  </a:ext>
                </a:extLst>
              </a:tr>
              <a:tr h="51819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#00FFFF=</a:t>
                      </a:r>
                      <a:r>
                        <a:rPr kumimoji="0" lang="tr-TR" altLang="tr-TR" sz="1400" b="1" i="0" u="none" strike="noStrike" cap="none" normalizeH="0" baseline="0">
                          <a:ln>
                            <a:noFill/>
                          </a:ln>
                          <a:solidFill>
                            <a:srgbClr val="00FFFF"/>
                          </a:solidFill>
                          <a:effectLst/>
                          <a:latin typeface="verdana" panose="020B0604030504040204" pitchFamily="34" charset="0"/>
                          <a:cs typeface="Times New Roman" panose="02020603050405020304" pitchFamily="18" charset="0"/>
                        </a:rPr>
                        <a:t>aqua(turkuaz)</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#800000=</a:t>
                      </a:r>
                      <a:r>
                        <a:rPr kumimoji="0" lang="tr-TR" altLang="tr-TR" sz="1400" b="1" i="0" u="none" strike="noStrike" cap="none" normalizeH="0" baseline="0">
                          <a:ln>
                            <a:noFill/>
                          </a:ln>
                          <a:solidFill>
                            <a:srgbClr val="800000"/>
                          </a:solidFill>
                          <a:effectLst/>
                          <a:latin typeface="verdana" panose="020B0604030504040204" pitchFamily="34" charset="0"/>
                          <a:cs typeface="Times New Roman" panose="02020603050405020304" pitchFamily="18" charset="0"/>
                        </a:rPr>
                        <a:t>maroon(vişne çürüğü)</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914104275"/>
                  </a:ext>
                </a:extLst>
              </a:tr>
              <a:tr h="51819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#800080=</a:t>
                      </a:r>
                      <a:r>
                        <a:rPr kumimoji="0" lang="tr-TR" altLang="tr-TR" sz="1400" b="1" i="0" u="none" strike="noStrike" cap="none" normalizeH="0" baseline="0">
                          <a:ln>
                            <a:noFill/>
                          </a:ln>
                          <a:solidFill>
                            <a:srgbClr val="800080"/>
                          </a:solidFill>
                          <a:effectLst/>
                          <a:latin typeface="verdana" panose="020B0604030504040204" pitchFamily="34" charset="0"/>
                          <a:cs typeface="Times New Roman" panose="02020603050405020304" pitchFamily="18" charset="0"/>
                        </a:rPr>
                        <a:t>purple(mor)</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#808000=</a:t>
                      </a:r>
                      <a:r>
                        <a:rPr kumimoji="0" lang="tr-TR" altLang="tr-TR" sz="1400" b="1" i="0" u="none" strike="noStrike" cap="none" normalizeH="0" baseline="0">
                          <a:ln>
                            <a:noFill/>
                          </a:ln>
                          <a:solidFill>
                            <a:srgbClr val="808000"/>
                          </a:solidFill>
                          <a:effectLst/>
                          <a:latin typeface="verdana" panose="020B0604030504040204" pitchFamily="34" charset="0"/>
                          <a:cs typeface="Times New Roman" panose="02020603050405020304" pitchFamily="18" charset="0"/>
                        </a:rPr>
                        <a:t>olive(zeytuni yeşil)</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22432446"/>
                  </a:ext>
                </a:extLst>
              </a:tr>
              <a:tr h="51819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#808080=</a:t>
                      </a:r>
                      <a:r>
                        <a:rPr kumimoji="0" lang="tr-TR" altLang="tr-TR" sz="1400" b="1" i="0" u="none" strike="noStrike" cap="none" normalizeH="0" baseline="0">
                          <a:ln>
                            <a:noFill/>
                          </a:ln>
                          <a:solidFill>
                            <a:srgbClr val="808080"/>
                          </a:solidFill>
                          <a:effectLst/>
                          <a:latin typeface="verdana" panose="020B0604030504040204" pitchFamily="34" charset="0"/>
                          <a:cs typeface="Times New Roman" panose="02020603050405020304" pitchFamily="18" charset="0"/>
                        </a:rPr>
                        <a:t>gray(gri)</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#C0C0C0=</a:t>
                      </a:r>
                      <a:r>
                        <a:rPr kumimoji="0" lang="tr-TR" altLang="tr-TR" sz="1400" b="1" i="0" u="none" strike="noStrike" cap="none" normalizeH="0" baseline="0">
                          <a:ln>
                            <a:noFill/>
                          </a:ln>
                          <a:solidFill>
                            <a:srgbClr val="C0C0C0"/>
                          </a:solidFill>
                          <a:effectLst/>
                          <a:latin typeface="verdana" panose="020B0604030504040204" pitchFamily="34" charset="0"/>
                          <a:cs typeface="Times New Roman" panose="02020603050405020304" pitchFamily="18" charset="0"/>
                        </a:rPr>
                        <a:t>silver(gümüşi gri)</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374554344"/>
                  </a:ext>
                </a:extLst>
              </a:tr>
              <a:tr h="51819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#FF0000=</a:t>
                      </a:r>
                      <a:r>
                        <a:rPr kumimoji="0" lang="tr-TR" altLang="tr-TR" sz="14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red(kırmızı)</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#FF00FF=</a:t>
                      </a:r>
                      <a:r>
                        <a:rPr kumimoji="0" lang="tr-TR" altLang="tr-TR" sz="1400" b="1" i="0" u="none" strike="noStrike" cap="none" normalizeH="0" baseline="0">
                          <a:ln>
                            <a:noFill/>
                          </a:ln>
                          <a:solidFill>
                            <a:srgbClr val="FF00FF"/>
                          </a:solidFill>
                          <a:effectLst/>
                          <a:latin typeface="verdana" panose="020B0604030504040204" pitchFamily="34" charset="0"/>
                          <a:cs typeface="Times New Roman" panose="02020603050405020304" pitchFamily="18" charset="0"/>
                        </a:rPr>
                        <a:t>fuchsia(parlak pembe)</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655821698"/>
                  </a:ext>
                </a:extLst>
              </a:tr>
              <a:tr h="51819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#FFFF00=</a:t>
                      </a:r>
                      <a:r>
                        <a:rPr kumimoji="0" lang="tr-TR" altLang="tr-TR" sz="1400" b="1" i="0" u="none" strike="noStrike" cap="none" normalizeH="0" baseline="0">
                          <a:ln>
                            <a:noFill/>
                          </a:ln>
                          <a:solidFill>
                            <a:srgbClr val="FFFF00"/>
                          </a:solidFill>
                          <a:effectLst/>
                          <a:latin typeface="verdana" panose="020B0604030504040204" pitchFamily="34" charset="0"/>
                          <a:cs typeface="Times New Roman" panose="02020603050405020304" pitchFamily="18" charset="0"/>
                        </a:rPr>
                        <a:t>yellow(sarı)</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14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#FFFFFF=</a:t>
                      </a:r>
                      <a:r>
                        <a:rPr kumimoji="0" lang="tr-TR" altLang="tr-TR" sz="1400" b="1"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white(beyaz)</a:t>
                      </a:r>
                      <a:endParaRPr kumimoji="0" lang="tr-TR" altLang="tr-TR"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3" marB="4572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52658587"/>
                  </a:ext>
                </a:extLst>
              </a:tr>
            </a:tbl>
          </a:graphicData>
        </a:graphic>
      </p:graphicFrame>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204737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1992314" y="1052513"/>
            <a:ext cx="131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Örnek :</a:t>
            </a:r>
          </a:p>
        </p:txBody>
      </p:sp>
      <p:graphicFrame>
        <p:nvGraphicFramePr>
          <p:cNvPr id="25605" name="Group 5"/>
          <p:cNvGraphicFramePr>
            <a:graphicFrameLocks noGrp="1"/>
          </p:cNvGraphicFramePr>
          <p:nvPr/>
        </p:nvGraphicFramePr>
        <p:xfrm>
          <a:off x="8328026" y="1628776"/>
          <a:ext cx="1681163" cy="2881313"/>
        </p:xfrm>
        <a:graphic>
          <a:graphicData uri="http://schemas.openxmlformats.org/drawingml/2006/table">
            <a:tbl>
              <a:tblPr/>
              <a:tblGrid>
                <a:gridCol w="1681163">
                  <a:extLst>
                    <a:ext uri="{9D8B030D-6E8A-4147-A177-3AD203B41FA5}">
                      <a16:colId xmlns:a16="http://schemas.microsoft.com/office/drawing/2014/main" val="20000"/>
                    </a:ext>
                  </a:extLst>
                </a:gridCol>
              </a:tblGrid>
              <a:tr h="7207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chemeClr val="bg1"/>
                          </a:solidFill>
                          <a:effectLst/>
                          <a:latin typeface="Tahoma" panose="020B0604030504040204" pitchFamily="34" charset="0"/>
                          <a:cs typeface="Times New Roman" panose="02020603050405020304" pitchFamily="18" charset="0"/>
                        </a:rPr>
                        <a:t>hücre1</a:t>
                      </a:r>
                      <a:endParaRPr kumimoji="0" lang="tr-TR" sz="2000" b="1" i="0" u="none" strike="noStrike" cap="none" normalizeH="0" baseline="0">
                        <a:ln>
                          <a:noFill/>
                        </a:ln>
                        <a:solidFill>
                          <a:schemeClr val="bg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7207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chemeClr val="bg1"/>
                          </a:solidFill>
                          <a:effectLst/>
                          <a:latin typeface="Tahoma" panose="020B0604030504040204" pitchFamily="34" charset="0"/>
                          <a:cs typeface="Times New Roman" panose="02020603050405020304" pitchFamily="18" charset="0"/>
                        </a:rPr>
                        <a:t>hücre2</a:t>
                      </a:r>
                      <a:endParaRPr kumimoji="0" lang="tr-TR" sz="2000" b="1" i="0" u="none" strike="noStrike" cap="none" normalizeH="0" baseline="0">
                        <a:ln>
                          <a:noFill/>
                        </a:ln>
                        <a:solidFill>
                          <a:schemeClr val="bg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FF00"/>
                    </a:solidFill>
                  </a:tcPr>
                </a:tc>
                <a:extLst>
                  <a:ext uri="{0D108BD9-81ED-4DB2-BD59-A6C34878D82A}">
                    <a16:rowId xmlns:a16="http://schemas.microsoft.com/office/drawing/2014/main" val="10001"/>
                  </a:ext>
                </a:extLst>
              </a:tr>
              <a:tr h="719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chemeClr val="bg1"/>
                          </a:solidFill>
                          <a:effectLst/>
                          <a:latin typeface="Tahoma" panose="020B0604030504040204" pitchFamily="34" charset="0"/>
                          <a:cs typeface="Times New Roman" panose="02020603050405020304" pitchFamily="18" charset="0"/>
                        </a:rPr>
                        <a:t>hücre3</a:t>
                      </a:r>
                      <a:endParaRPr kumimoji="0" lang="tr-TR" sz="2000" b="1" i="0" u="none" strike="noStrike" cap="none" normalizeH="0" baseline="0">
                        <a:ln>
                          <a:noFill/>
                        </a:ln>
                        <a:solidFill>
                          <a:schemeClr val="bg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2"/>
                  </a:ext>
                </a:extLst>
              </a:tr>
              <a:tr h="7207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a:ln>
                            <a:noFill/>
                          </a:ln>
                          <a:solidFill>
                            <a:schemeClr val="bg1"/>
                          </a:solidFill>
                          <a:effectLst/>
                          <a:latin typeface="Tahoma" panose="020B0604030504040204" pitchFamily="34" charset="0"/>
                          <a:cs typeface="Times New Roman" panose="02020603050405020304" pitchFamily="18" charset="0"/>
                        </a:rPr>
                        <a:t>hücre4</a:t>
                      </a:r>
                      <a:endParaRPr kumimoji="0" lang="tr-TR" sz="2000" b="1" i="0" u="none" strike="noStrike" cap="none" normalizeH="0" baseline="0">
                        <a:ln>
                          <a:noFill/>
                        </a:ln>
                        <a:solidFill>
                          <a:schemeClr val="bg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3"/>
                  </a:ext>
                </a:extLst>
              </a:tr>
            </a:tbl>
          </a:graphicData>
        </a:graphic>
      </p:graphicFrame>
      <p:sp>
        <p:nvSpPr>
          <p:cNvPr id="39953" name="Rectangle 17"/>
          <p:cNvSpPr>
            <a:spLocks noChangeArrowheads="1"/>
          </p:cNvSpPr>
          <p:nvPr/>
        </p:nvSpPr>
        <p:spPr bwMode="auto">
          <a:xfrm>
            <a:off x="1847851" y="1624599"/>
            <a:ext cx="543424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a:latin typeface="Tahoma" panose="020B0604030504040204" pitchFamily="34" charset="0"/>
              </a:rPr>
              <a:t>&lt;table border="1"&gt;</a:t>
            </a:r>
            <a:br>
              <a:rPr lang="tr-TR" altLang="tr-TR" sz="2400" b="0">
                <a:latin typeface="Tahoma" panose="020B0604030504040204" pitchFamily="34" charset="0"/>
              </a:rPr>
            </a:br>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 &lt;td bgcolor="#ff0000"&gt;hücre1&lt;/td&gt;</a:t>
            </a:r>
            <a:br>
              <a:rPr lang="tr-TR" altLang="tr-TR" sz="2400" b="0">
                <a:latin typeface="Tahoma" panose="020B0604030504040204" pitchFamily="34" charset="0"/>
              </a:rPr>
            </a:br>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 &lt;td bgcolor="#00ff00"&gt;hücre2&lt;/td&gt;</a:t>
            </a:r>
            <a:br>
              <a:rPr lang="tr-TR" altLang="tr-TR" sz="2400" b="0">
                <a:latin typeface="Tahoma" panose="020B0604030504040204" pitchFamily="34" charset="0"/>
              </a:rPr>
            </a:br>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 &lt;td bgcolor="#0000ff"&gt;hücre3&lt;/td&gt;</a:t>
            </a:r>
            <a:br>
              <a:rPr lang="tr-TR" altLang="tr-TR" sz="2400" b="0">
                <a:latin typeface="Tahoma" panose="020B0604030504040204" pitchFamily="34" charset="0"/>
              </a:rPr>
            </a:br>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 &lt;td bgcolor="#ffff00"&gt;hücre4&lt;/td&gt;</a:t>
            </a:r>
            <a:br>
              <a:rPr lang="tr-TR" altLang="tr-TR" sz="2400" b="0">
                <a:latin typeface="Tahoma" panose="020B0604030504040204" pitchFamily="34" charset="0"/>
              </a:rPr>
            </a:br>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&lt;/table&gt;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289446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ChangeArrowheads="1"/>
          </p:cNvSpPr>
          <p:nvPr/>
        </p:nvSpPr>
        <p:spPr bwMode="auto">
          <a:xfrm>
            <a:off x="1847851" y="1189038"/>
            <a:ext cx="131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Örnek :</a:t>
            </a:r>
          </a:p>
        </p:txBody>
      </p:sp>
      <p:graphicFrame>
        <p:nvGraphicFramePr>
          <p:cNvPr id="26717" name="Group 93"/>
          <p:cNvGraphicFramePr>
            <a:graphicFrameLocks noGrp="1"/>
          </p:cNvGraphicFramePr>
          <p:nvPr/>
        </p:nvGraphicFramePr>
        <p:xfrm>
          <a:off x="3863976" y="2492376"/>
          <a:ext cx="5040313" cy="3465513"/>
        </p:xfrm>
        <a:graphic>
          <a:graphicData uri="http://schemas.openxmlformats.org/drawingml/2006/table">
            <a:tbl>
              <a:tblPr/>
              <a:tblGrid>
                <a:gridCol w="12350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1284288">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tblGrid>
              <a:tr h="1155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B</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C</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D</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41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E</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G</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H</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5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I</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J</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K</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L</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918712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1847851" y="1189038"/>
            <a:ext cx="131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Örnek :</a:t>
            </a:r>
          </a:p>
        </p:txBody>
      </p:sp>
      <p:graphicFrame>
        <p:nvGraphicFramePr>
          <p:cNvPr id="27666" name="Group 18"/>
          <p:cNvGraphicFramePr>
            <a:graphicFrameLocks noGrp="1"/>
          </p:cNvGraphicFramePr>
          <p:nvPr/>
        </p:nvGraphicFramePr>
        <p:xfrm>
          <a:off x="1919289" y="2205039"/>
          <a:ext cx="2808287" cy="1871661"/>
        </p:xfrm>
        <a:graphic>
          <a:graphicData uri="http://schemas.openxmlformats.org/drawingml/2006/table">
            <a:tbl>
              <a:tblPr/>
              <a:tblGrid>
                <a:gridCol w="687387">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gridCol w="715963">
                  <a:extLst>
                    <a:ext uri="{9D8B030D-6E8A-4147-A177-3AD203B41FA5}">
                      <a16:colId xmlns:a16="http://schemas.microsoft.com/office/drawing/2014/main" val="20002"/>
                    </a:ext>
                  </a:extLst>
                </a:gridCol>
                <a:gridCol w="715962">
                  <a:extLst>
                    <a:ext uri="{9D8B030D-6E8A-4147-A177-3AD203B41FA5}">
                      <a16:colId xmlns:a16="http://schemas.microsoft.com/office/drawing/2014/main" val="20003"/>
                    </a:ext>
                  </a:extLst>
                </a:gridCol>
              </a:tblGrid>
              <a:tr h="62388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B</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C</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D</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388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E</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G</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H</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88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I</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J</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K</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L</a:t>
                      </a:r>
                      <a:endParaRPr kumimoji="0" lang="tr-TR" sz="2400" b="1" i="0" u="none" strike="noStrike" cap="none" normalizeH="0" baseline="0">
                        <a:ln>
                          <a:noFill/>
                        </a:ln>
                        <a:solidFill>
                          <a:schemeClr val="tx1"/>
                        </a:solidFill>
                        <a:effectLst/>
                        <a:latin typeface="Tahoma" panose="020B060403050404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2011" name="Rectangle 40"/>
          <p:cNvSpPr>
            <a:spLocks noChangeArrowheads="1"/>
          </p:cNvSpPr>
          <p:nvPr/>
        </p:nvSpPr>
        <p:spPr bwMode="auto">
          <a:xfrm>
            <a:off x="5232401" y="1364249"/>
            <a:ext cx="460851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a:latin typeface="Tahoma" panose="020B0604030504040204" pitchFamily="34" charset="0"/>
              </a:rPr>
              <a:t>&lt;table border="1"&gt;</a:t>
            </a:r>
            <a:br>
              <a:rPr lang="tr-TR" altLang="tr-TR" sz="2400" b="0">
                <a:latin typeface="Tahoma" panose="020B0604030504040204" pitchFamily="34" charset="0"/>
              </a:rPr>
            </a:br>
            <a:r>
              <a:rPr lang="tr-TR" altLang="tr-TR" sz="2400" b="0">
                <a:latin typeface="Tahoma" panose="020B0604030504040204" pitchFamily="34" charset="0"/>
              </a:rPr>
              <a:t>&lt;tr&gt;</a:t>
            </a:r>
          </a:p>
          <a:p>
            <a:pPr eaLnBrk="1" hangingPunct="1"/>
            <a:r>
              <a:rPr lang="tr-TR" altLang="tr-TR" sz="2400" b="0">
                <a:latin typeface="Tahoma" panose="020B0604030504040204" pitchFamily="34" charset="0"/>
              </a:rPr>
              <a:t>&lt;td&gt;A&lt;/td&gt;&lt;td&gt;B&lt;/td&gt;</a:t>
            </a:r>
          </a:p>
          <a:p>
            <a:pPr eaLnBrk="1" hangingPunct="1"/>
            <a:r>
              <a:rPr lang="tr-TR" altLang="tr-TR" sz="2400" b="0">
                <a:latin typeface="Tahoma" panose="020B0604030504040204" pitchFamily="34" charset="0"/>
              </a:rPr>
              <a:t>&lt;td&gt;C&lt;/td&gt;&lt;td&gt;D&lt;/td&gt;</a:t>
            </a:r>
          </a:p>
          <a:p>
            <a:pPr eaLnBrk="1" hangingPunct="1"/>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&lt;tr&gt;</a:t>
            </a:r>
          </a:p>
          <a:p>
            <a:pPr eaLnBrk="1" hangingPunct="1"/>
            <a:r>
              <a:rPr lang="tr-TR" altLang="tr-TR" sz="2400" b="0">
                <a:latin typeface="Tahoma" panose="020B0604030504040204" pitchFamily="34" charset="0"/>
              </a:rPr>
              <a:t>&lt;td&gt;E&lt;/td&gt;&lt;td&gt;F&lt;/td&gt;</a:t>
            </a:r>
          </a:p>
          <a:p>
            <a:pPr eaLnBrk="1" hangingPunct="1"/>
            <a:r>
              <a:rPr lang="tr-TR" altLang="tr-TR" sz="2400" b="0">
                <a:latin typeface="Tahoma" panose="020B0604030504040204" pitchFamily="34" charset="0"/>
              </a:rPr>
              <a:t>&lt;td&gt;G&lt;/td&gt;&lt;td&gt;H&lt;/td&gt;</a:t>
            </a:r>
          </a:p>
          <a:p>
            <a:pPr eaLnBrk="1" hangingPunct="1"/>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&lt;tr&gt;</a:t>
            </a:r>
          </a:p>
          <a:p>
            <a:pPr eaLnBrk="1" hangingPunct="1"/>
            <a:r>
              <a:rPr lang="tr-TR" altLang="tr-TR" sz="2400" b="0">
                <a:latin typeface="Tahoma" panose="020B0604030504040204" pitchFamily="34" charset="0"/>
              </a:rPr>
              <a:t>&lt;td&gt;I&lt;/td&gt;&lt;td&gt;J&lt;/td&gt;</a:t>
            </a:r>
          </a:p>
          <a:p>
            <a:pPr eaLnBrk="1" hangingPunct="1"/>
            <a:r>
              <a:rPr lang="tr-TR" altLang="tr-TR" sz="2400" b="0">
                <a:latin typeface="Tahoma" panose="020B0604030504040204" pitchFamily="34" charset="0"/>
              </a:rPr>
              <a:t>&lt;td&gt;K&lt;/td&gt;&lt;td&gt;L&lt;/td&gt;</a:t>
            </a:r>
          </a:p>
          <a:p>
            <a:pPr eaLnBrk="1" hangingPunct="1"/>
            <a:r>
              <a:rPr lang="tr-TR" altLang="tr-TR" sz="2400" b="0">
                <a:latin typeface="Tahoma" panose="020B0604030504040204" pitchFamily="34" charset="0"/>
              </a:rPr>
              <a:t>&lt;/tr&gt;</a:t>
            </a:r>
            <a:br>
              <a:rPr lang="tr-TR" altLang="tr-TR" sz="2400" b="0">
                <a:latin typeface="Tahoma" panose="020B0604030504040204" pitchFamily="34" charset="0"/>
              </a:rPr>
            </a:br>
            <a:r>
              <a:rPr lang="tr-TR" altLang="tr-TR" sz="2400" b="0">
                <a:latin typeface="Tahoma" panose="020B0604030504040204" pitchFamily="34" charset="0"/>
              </a:rPr>
              <a:t>&lt;/table&gt;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956789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03" name="Group 83"/>
          <p:cNvGraphicFramePr>
            <a:graphicFrameLocks noGrp="1"/>
          </p:cNvGraphicFramePr>
          <p:nvPr/>
        </p:nvGraphicFramePr>
        <p:xfrm>
          <a:off x="1774826" y="1268413"/>
          <a:ext cx="4156075" cy="1525586"/>
        </p:xfrm>
        <a:graphic>
          <a:graphicData uri="http://schemas.openxmlformats.org/drawingml/2006/table">
            <a:tbl>
              <a:tblPr/>
              <a:tblGrid>
                <a:gridCol w="1044575">
                  <a:extLst>
                    <a:ext uri="{9D8B030D-6E8A-4147-A177-3AD203B41FA5}">
                      <a16:colId xmlns:a16="http://schemas.microsoft.com/office/drawing/2014/main" val="2561692506"/>
                    </a:ext>
                  </a:extLst>
                </a:gridCol>
                <a:gridCol w="1036638">
                  <a:extLst>
                    <a:ext uri="{9D8B030D-6E8A-4147-A177-3AD203B41FA5}">
                      <a16:colId xmlns:a16="http://schemas.microsoft.com/office/drawing/2014/main" val="2551467078"/>
                    </a:ext>
                  </a:extLst>
                </a:gridCol>
                <a:gridCol w="1038225">
                  <a:extLst>
                    <a:ext uri="{9D8B030D-6E8A-4147-A177-3AD203B41FA5}">
                      <a16:colId xmlns:a16="http://schemas.microsoft.com/office/drawing/2014/main" val="459114034"/>
                    </a:ext>
                  </a:extLst>
                </a:gridCol>
                <a:gridCol w="1036637">
                  <a:extLst>
                    <a:ext uri="{9D8B030D-6E8A-4147-A177-3AD203B41FA5}">
                      <a16:colId xmlns:a16="http://schemas.microsoft.com/office/drawing/2014/main" val="3752284722"/>
                    </a:ext>
                  </a:extLst>
                </a:gridCol>
              </a:tblGrid>
              <a:tr h="36036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Sonbahar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Kış</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İlkbahar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Yaz</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0575411"/>
                  </a:ext>
                </a:extLst>
              </a:tr>
              <a:tr h="38893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Eylül</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Aralık</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Mart</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Haziran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0668097"/>
                  </a:ext>
                </a:extLst>
              </a:tr>
              <a:tr h="38734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Ekim</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Ocak</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Nisan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Temmuz</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5652662"/>
                  </a:ext>
                </a:extLst>
              </a:tr>
              <a:tr h="38893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Kasım</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Şubat</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Mayıs</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Ağustos</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4125206"/>
                  </a:ext>
                </a:extLst>
              </a:tr>
            </a:tbl>
          </a:graphicData>
        </a:graphic>
      </p:graphicFrame>
      <p:graphicFrame>
        <p:nvGraphicFramePr>
          <p:cNvPr id="30753" name="Group 33"/>
          <p:cNvGraphicFramePr>
            <a:graphicFrameLocks noGrp="1"/>
          </p:cNvGraphicFramePr>
          <p:nvPr/>
        </p:nvGraphicFramePr>
        <p:xfrm>
          <a:off x="6024564" y="1268413"/>
          <a:ext cx="4105275" cy="1511300"/>
        </p:xfrm>
        <a:graphic>
          <a:graphicData uri="http://schemas.openxmlformats.org/drawingml/2006/table">
            <a:tbl>
              <a:tblPr/>
              <a:tblGrid>
                <a:gridCol w="1031875">
                  <a:extLst>
                    <a:ext uri="{9D8B030D-6E8A-4147-A177-3AD203B41FA5}">
                      <a16:colId xmlns:a16="http://schemas.microsoft.com/office/drawing/2014/main" val="951393655"/>
                    </a:ext>
                  </a:extLst>
                </a:gridCol>
                <a:gridCol w="1023937">
                  <a:extLst>
                    <a:ext uri="{9D8B030D-6E8A-4147-A177-3AD203B41FA5}">
                      <a16:colId xmlns:a16="http://schemas.microsoft.com/office/drawing/2014/main" val="3123374204"/>
                    </a:ext>
                  </a:extLst>
                </a:gridCol>
                <a:gridCol w="1025525">
                  <a:extLst>
                    <a:ext uri="{9D8B030D-6E8A-4147-A177-3AD203B41FA5}">
                      <a16:colId xmlns:a16="http://schemas.microsoft.com/office/drawing/2014/main" val="2064080557"/>
                    </a:ext>
                  </a:extLst>
                </a:gridCol>
                <a:gridCol w="1023938">
                  <a:extLst>
                    <a:ext uri="{9D8B030D-6E8A-4147-A177-3AD203B41FA5}">
                      <a16:colId xmlns:a16="http://schemas.microsoft.com/office/drawing/2014/main" val="3319244629"/>
                    </a:ext>
                  </a:extLst>
                </a:gridCol>
              </a:tblGrid>
              <a:tr h="3778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Sonbahar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Kış</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İlkbahar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Yaz</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2455172876"/>
                  </a:ext>
                </a:extLst>
              </a:tr>
              <a:tr h="3778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Eylül</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Aralık</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Mart</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Haziran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278403103"/>
                  </a:ext>
                </a:extLst>
              </a:tr>
              <a:tr h="3778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Ekim</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Ocak</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Nisan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Temmuz</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304424438"/>
                  </a:ext>
                </a:extLst>
              </a:tr>
              <a:tr h="3778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Kasım</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Şubat</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Mayıs</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Ağustos</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2392646453"/>
                  </a:ext>
                </a:extLst>
              </a:tr>
            </a:tbl>
          </a:graphicData>
        </a:graphic>
      </p:graphicFrame>
      <p:graphicFrame>
        <p:nvGraphicFramePr>
          <p:cNvPr id="30846" name="Group 126"/>
          <p:cNvGraphicFramePr>
            <a:graphicFrameLocks noGrp="1"/>
          </p:cNvGraphicFramePr>
          <p:nvPr/>
        </p:nvGraphicFramePr>
        <p:xfrm>
          <a:off x="6456363" y="2997200"/>
          <a:ext cx="4032250" cy="3054350"/>
        </p:xfrm>
        <a:graphic>
          <a:graphicData uri="http://schemas.openxmlformats.org/drawingml/2006/table">
            <a:tbl>
              <a:tblPr/>
              <a:tblGrid>
                <a:gridCol w="1997075">
                  <a:extLst>
                    <a:ext uri="{9D8B030D-6E8A-4147-A177-3AD203B41FA5}">
                      <a16:colId xmlns:a16="http://schemas.microsoft.com/office/drawing/2014/main" val="1564300622"/>
                    </a:ext>
                  </a:extLst>
                </a:gridCol>
                <a:gridCol w="2035175">
                  <a:extLst>
                    <a:ext uri="{9D8B030D-6E8A-4147-A177-3AD203B41FA5}">
                      <a16:colId xmlns:a16="http://schemas.microsoft.com/office/drawing/2014/main" val="131167700"/>
                    </a:ext>
                  </a:extLst>
                </a:gridCol>
              </a:tblGrid>
              <a:tr h="30324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#000000=</a:t>
                      </a:r>
                      <a:r>
                        <a:rPr kumimoji="0" lang="tr-TR" altLang="tr-TR" sz="1000" b="1"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black(siyah)</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#000080=navy(lacivert)</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034699174"/>
                  </a:ext>
                </a:extLst>
              </a:tr>
              <a:tr h="36516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#0000FF=</a:t>
                      </a:r>
                      <a:r>
                        <a:rPr kumimoji="0" lang="tr-TR" altLang="tr-TR" sz="1000" b="1" i="0" u="none" strike="noStrike" cap="none" normalizeH="0" baseline="0">
                          <a:ln>
                            <a:noFill/>
                          </a:ln>
                          <a:solidFill>
                            <a:srgbClr val="0000FF"/>
                          </a:solidFill>
                          <a:effectLst/>
                          <a:latin typeface="verdana" panose="020B0604030504040204" pitchFamily="34" charset="0"/>
                          <a:cs typeface="Times New Roman" panose="02020603050405020304" pitchFamily="18" charset="0"/>
                        </a:rPr>
                        <a:t>blue(mavi)</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#008000=</a:t>
                      </a:r>
                      <a:r>
                        <a:rPr kumimoji="0" lang="tr-TR" altLang="tr-TR" sz="1000" b="1" i="0" u="none" strike="noStrike" cap="none" normalizeH="0" baseline="0">
                          <a:ln>
                            <a:noFill/>
                          </a:ln>
                          <a:solidFill>
                            <a:srgbClr val="008000"/>
                          </a:solidFill>
                          <a:effectLst/>
                          <a:latin typeface="verdana" panose="020B0604030504040204" pitchFamily="34" charset="0"/>
                          <a:cs typeface="Times New Roman" panose="02020603050405020304" pitchFamily="18" charset="0"/>
                        </a:rPr>
                        <a:t>green(yeşil)</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99273565"/>
                  </a:ext>
                </a:extLst>
              </a:tr>
              <a:tr h="396281">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#008080=</a:t>
                      </a:r>
                      <a:r>
                        <a:rPr kumimoji="0" lang="tr-TR" altLang="tr-TR" sz="1000" b="1" i="0" u="none" strike="noStrike" cap="none" normalizeH="0" baseline="0">
                          <a:ln>
                            <a:noFill/>
                          </a:ln>
                          <a:solidFill>
                            <a:srgbClr val="008080"/>
                          </a:solidFill>
                          <a:effectLst/>
                          <a:latin typeface="verdana" panose="020B0604030504040204" pitchFamily="34" charset="0"/>
                          <a:cs typeface="Times New Roman" panose="02020603050405020304" pitchFamily="18" charset="0"/>
                        </a:rPr>
                        <a:t>teal(koyu yeşil)</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#00FF00=</a:t>
                      </a:r>
                      <a:r>
                        <a:rPr kumimoji="0" lang="tr-TR" altLang="tr-TR" sz="1000" b="1" i="0" u="none" strike="noStrike" cap="none" normalizeH="0" baseline="0">
                          <a:ln>
                            <a:noFill/>
                          </a:ln>
                          <a:solidFill>
                            <a:srgbClr val="00FF00"/>
                          </a:solidFill>
                          <a:effectLst/>
                          <a:latin typeface="verdana" panose="020B0604030504040204" pitchFamily="34" charset="0"/>
                          <a:cs typeface="Times New Roman" panose="02020603050405020304" pitchFamily="18" charset="0"/>
                        </a:rPr>
                        <a:t>lime(parlak yeşil)</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071689092"/>
                  </a:ext>
                </a:extLst>
              </a:tr>
              <a:tr h="41279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#00FFFF=</a:t>
                      </a:r>
                      <a:r>
                        <a:rPr kumimoji="0" lang="tr-TR" altLang="tr-TR" sz="1000" b="1" i="0" u="none" strike="noStrike" cap="none" normalizeH="0" baseline="0">
                          <a:ln>
                            <a:noFill/>
                          </a:ln>
                          <a:solidFill>
                            <a:srgbClr val="00FFFF"/>
                          </a:solidFill>
                          <a:effectLst/>
                          <a:latin typeface="verdana" panose="020B0604030504040204" pitchFamily="34" charset="0"/>
                          <a:cs typeface="Times New Roman" panose="02020603050405020304" pitchFamily="18" charset="0"/>
                        </a:rPr>
                        <a:t>aqua(turkuaz)</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#800000=</a:t>
                      </a:r>
                      <a:r>
                        <a:rPr kumimoji="0" lang="tr-TR" altLang="tr-TR" sz="1000" b="1" i="0" u="none" strike="noStrike" cap="none" normalizeH="0" baseline="0">
                          <a:ln>
                            <a:noFill/>
                          </a:ln>
                          <a:solidFill>
                            <a:srgbClr val="800000"/>
                          </a:solidFill>
                          <a:effectLst/>
                          <a:latin typeface="verdana" panose="020B0604030504040204" pitchFamily="34" charset="0"/>
                          <a:cs typeface="Times New Roman" panose="02020603050405020304" pitchFamily="18" charset="0"/>
                        </a:rPr>
                        <a:t>maroon(vişne çürüğü)</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369660152"/>
                  </a:ext>
                </a:extLst>
              </a:tr>
              <a:tr h="396281">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#800080=</a:t>
                      </a:r>
                      <a:r>
                        <a:rPr kumimoji="0" lang="tr-TR" altLang="tr-TR" sz="1000" b="1" i="0" u="none" strike="noStrike" cap="none" normalizeH="0" baseline="0">
                          <a:ln>
                            <a:noFill/>
                          </a:ln>
                          <a:solidFill>
                            <a:srgbClr val="800080"/>
                          </a:solidFill>
                          <a:effectLst/>
                          <a:latin typeface="verdana" panose="020B0604030504040204" pitchFamily="34" charset="0"/>
                          <a:cs typeface="Times New Roman" panose="02020603050405020304" pitchFamily="18" charset="0"/>
                        </a:rPr>
                        <a:t>purple(mor)</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#808000=</a:t>
                      </a:r>
                      <a:r>
                        <a:rPr kumimoji="0" lang="tr-TR" altLang="tr-TR" sz="1000" b="1" i="0" u="none" strike="noStrike" cap="none" normalizeH="0" baseline="0">
                          <a:ln>
                            <a:noFill/>
                          </a:ln>
                          <a:solidFill>
                            <a:srgbClr val="808000"/>
                          </a:solidFill>
                          <a:effectLst/>
                          <a:latin typeface="verdana" panose="020B0604030504040204" pitchFamily="34" charset="0"/>
                          <a:cs typeface="Times New Roman" panose="02020603050405020304" pitchFamily="18" charset="0"/>
                        </a:rPr>
                        <a:t>olive(zeytuni yeşil)</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392636796"/>
                  </a:ext>
                </a:extLst>
              </a:tr>
              <a:tr h="396281">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#808080=</a:t>
                      </a:r>
                      <a:r>
                        <a:rPr kumimoji="0" lang="tr-TR" altLang="tr-TR" sz="1000" b="1" i="0" u="none" strike="noStrike" cap="none" normalizeH="0" baseline="0">
                          <a:ln>
                            <a:noFill/>
                          </a:ln>
                          <a:solidFill>
                            <a:srgbClr val="808080"/>
                          </a:solidFill>
                          <a:effectLst/>
                          <a:latin typeface="verdana" panose="020B0604030504040204" pitchFamily="34" charset="0"/>
                          <a:cs typeface="Times New Roman" panose="02020603050405020304" pitchFamily="18" charset="0"/>
                        </a:rPr>
                        <a:t>gray(gri)</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#C0C0C0=</a:t>
                      </a:r>
                      <a:r>
                        <a:rPr kumimoji="0" lang="tr-TR" altLang="tr-TR" sz="1000" b="1" i="0" u="none" strike="noStrike" cap="none" normalizeH="0" baseline="0">
                          <a:ln>
                            <a:noFill/>
                          </a:ln>
                          <a:solidFill>
                            <a:srgbClr val="C0C0C0"/>
                          </a:solidFill>
                          <a:effectLst/>
                          <a:latin typeface="verdana" panose="020B0604030504040204" pitchFamily="34" charset="0"/>
                          <a:cs typeface="Times New Roman" panose="02020603050405020304" pitchFamily="18" charset="0"/>
                        </a:rPr>
                        <a:t>silver(gümüşi gri)</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18770286"/>
                  </a:ext>
                </a:extLst>
              </a:tr>
              <a:tr h="41914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#FF0000=</a:t>
                      </a:r>
                      <a:r>
                        <a:rPr kumimoji="0" lang="tr-TR" altLang="tr-TR" sz="1000" b="1" i="0" u="none" strike="noStrike" cap="none" normalizeH="0" baseline="0">
                          <a:ln>
                            <a:noFill/>
                          </a:ln>
                          <a:solidFill>
                            <a:srgbClr val="FF0000"/>
                          </a:solidFill>
                          <a:effectLst/>
                          <a:latin typeface="verdana" panose="020B0604030504040204" pitchFamily="34" charset="0"/>
                          <a:cs typeface="Times New Roman" panose="02020603050405020304" pitchFamily="18" charset="0"/>
                        </a:rPr>
                        <a:t>red(kırmızı)</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#FF00FF=</a:t>
                      </a:r>
                      <a:r>
                        <a:rPr kumimoji="0" lang="tr-TR" altLang="tr-TR" sz="1000" b="1" i="0" u="none" strike="noStrike" cap="none" normalizeH="0" baseline="0">
                          <a:ln>
                            <a:noFill/>
                          </a:ln>
                          <a:solidFill>
                            <a:srgbClr val="FF00FF"/>
                          </a:solidFill>
                          <a:effectLst/>
                          <a:latin typeface="verdana" panose="020B0604030504040204" pitchFamily="34" charset="0"/>
                          <a:cs typeface="Times New Roman" panose="02020603050405020304" pitchFamily="18" charset="0"/>
                        </a:rPr>
                        <a:t>fuchsia(parlak pembe)</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12476618"/>
                  </a:ext>
                </a:extLst>
              </a:tr>
              <a:tr h="36516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#FFFF00=</a:t>
                      </a:r>
                      <a:r>
                        <a:rPr kumimoji="0" lang="tr-TR" altLang="tr-TR" sz="1000" b="1" i="0" u="none" strike="noStrike" cap="none" normalizeH="0" baseline="0">
                          <a:ln>
                            <a:noFill/>
                          </a:ln>
                          <a:solidFill>
                            <a:srgbClr val="FFFF00"/>
                          </a:solidFill>
                          <a:effectLst/>
                          <a:latin typeface="verdana" panose="020B0604030504040204" pitchFamily="34" charset="0"/>
                          <a:cs typeface="Times New Roman" panose="02020603050405020304" pitchFamily="18" charset="0"/>
                        </a:rPr>
                        <a:t>yellow(sarı)</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000080"/>
                          </a:solidFill>
                          <a:effectLst/>
                          <a:latin typeface="verdana" panose="020B0604030504040204" pitchFamily="34" charset="0"/>
                          <a:cs typeface="Times New Roman" panose="02020603050405020304" pitchFamily="18" charset="0"/>
                        </a:rPr>
                        <a:t>#FFFFFF=</a:t>
                      </a:r>
                      <a:r>
                        <a:rPr kumimoji="0" lang="tr-TR" altLang="tr-TR" sz="1000" b="1"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white(beyaz)</a:t>
                      </a:r>
                      <a:endParaRPr kumimoji="0" lang="tr-TR" altLang="tr-TR"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5" marB="4572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71105634"/>
                  </a:ext>
                </a:extLst>
              </a:tr>
            </a:tbl>
          </a:graphicData>
        </a:graphic>
      </p:graphicFrame>
      <p:graphicFrame>
        <p:nvGraphicFramePr>
          <p:cNvPr id="30820" name="Group 100"/>
          <p:cNvGraphicFramePr>
            <a:graphicFrameLocks noGrp="1"/>
          </p:cNvGraphicFramePr>
          <p:nvPr/>
        </p:nvGraphicFramePr>
        <p:xfrm>
          <a:off x="1847851" y="3213100"/>
          <a:ext cx="4321175" cy="2447926"/>
        </p:xfrm>
        <a:graphic>
          <a:graphicData uri="http://schemas.openxmlformats.org/drawingml/2006/table">
            <a:tbl>
              <a:tblPr/>
              <a:tblGrid>
                <a:gridCol w="541338">
                  <a:extLst>
                    <a:ext uri="{9D8B030D-6E8A-4147-A177-3AD203B41FA5}">
                      <a16:colId xmlns:a16="http://schemas.microsoft.com/office/drawing/2014/main" val="3484868502"/>
                    </a:ext>
                  </a:extLst>
                </a:gridCol>
                <a:gridCol w="1689100">
                  <a:extLst>
                    <a:ext uri="{9D8B030D-6E8A-4147-A177-3AD203B41FA5}">
                      <a16:colId xmlns:a16="http://schemas.microsoft.com/office/drawing/2014/main" val="3631184880"/>
                    </a:ext>
                  </a:extLst>
                </a:gridCol>
                <a:gridCol w="1044575">
                  <a:extLst>
                    <a:ext uri="{9D8B030D-6E8A-4147-A177-3AD203B41FA5}">
                      <a16:colId xmlns:a16="http://schemas.microsoft.com/office/drawing/2014/main" val="338211232"/>
                    </a:ext>
                  </a:extLst>
                </a:gridCol>
                <a:gridCol w="1046162">
                  <a:extLst>
                    <a:ext uri="{9D8B030D-6E8A-4147-A177-3AD203B41FA5}">
                      <a16:colId xmlns:a16="http://schemas.microsoft.com/office/drawing/2014/main" val="1074745307"/>
                    </a:ext>
                  </a:extLst>
                </a:gridCol>
              </a:tblGrid>
              <a:tr h="488950">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hMerge="1">
                  <a:txBody>
                    <a:bodyPr/>
                    <a:lstStyle/>
                    <a:p>
                      <a:endParaRPr lang="tr-TR"/>
                    </a:p>
                  </a:txBody>
                  <a:tcPr/>
                </a:tc>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ÖLÇÜLER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000000"/>
                    </a:solidFill>
                  </a:tcPr>
                </a:tc>
                <a:tc hMerge="1">
                  <a:txBody>
                    <a:bodyPr/>
                    <a:lstStyle/>
                    <a:p>
                      <a:endParaRPr lang="tr-TR"/>
                    </a:p>
                  </a:txBody>
                  <a:tcPr/>
                </a:tc>
                <a:extLst>
                  <a:ext uri="{0D108BD9-81ED-4DB2-BD59-A6C34878D82A}">
                    <a16:rowId xmlns:a16="http://schemas.microsoft.com/office/drawing/2014/main" val="889004329"/>
                  </a:ext>
                </a:extLst>
              </a:tr>
              <a:tr h="490538">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 </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h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Boy</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Kilo</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extLst>
                  <a:ext uri="{0D108BD9-81ED-4DB2-BD59-A6C34878D82A}">
                    <a16:rowId xmlns:a16="http://schemas.microsoft.com/office/drawing/2014/main" val="3240860962"/>
                  </a:ext>
                </a:extLst>
              </a:tr>
              <a:tr h="48895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1.</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Zafer</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1.77</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80</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extLst>
                  <a:ext uri="{0D108BD9-81ED-4DB2-BD59-A6C34878D82A}">
                    <a16:rowId xmlns:a16="http://schemas.microsoft.com/office/drawing/2014/main" val="591833145"/>
                  </a:ext>
                </a:extLst>
              </a:tr>
              <a:tr h="4905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2.</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Mustafa</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1.82</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75</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extLst>
                  <a:ext uri="{0D108BD9-81ED-4DB2-BD59-A6C34878D82A}">
                    <a16:rowId xmlns:a16="http://schemas.microsoft.com/office/drawing/2014/main" val="348185234"/>
                  </a:ext>
                </a:extLst>
              </a:tr>
              <a:tr h="48895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3.</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1" i="0" u="none" strike="noStrike" cap="none" normalizeH="0" baseline="0">
                          <a:ln>
                            <a:noFill/>
                          </a:ln>
                          <a:solidFill>
                            <a:srgbClr val="FFFFFF"/>
                          </a:solidFill>
                          <a:effectLst/>
                          <a:latin typeface="verdana" panose="020B0604030504040204" pitchFamily="34" charset="0"/>
                          <a:cs typeface="Times New Roman" panose="02020603050405020304" pitchFamily="18" charset="0"/>
                        </a:rPr>
                        <a:t>Osman</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AAAAA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1.75</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83</a:t>
                      </a:r>
                      <a:endParaRPr kumimoji="0" lang="tr-TR" altLang="tr-TR"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DDDDDD"/>
                    </a:solidFill>
                  </a:tcPr>
                </a:tc>
                <a:extLst>
                  <a:ext uri="{0D108BD9-81ED-4DB2-BD59-A6C34878D82A}">
                    <a16:rowId xmlns:a16="http://schemas.microsoft.com/office/drawing/2014/main" val="456511954"/>
                  </a:ext>
                </a:extLst>
              </a:tr>
            </a:tbl>
          </a:graphicData>
        </a:graphic>
      </p:graphicFrame>
      <p:sp>
        <p:nvSpPr>
          <p:cNvPr id="9"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450578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5"/>
          <p:cNvSpPr>
            <a:spLocks noChangeArrowheads="1"/>
          </p:cNvSpPr>
          <p:nvPr/>
        </p:nvSpPr>
        <p:spPr bwMode="auto">
          <a:xfrm>
            <a:off x="1847850" y="1189038"/>
            <a:ext cx="457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Tablolarda Hücre Birleştirme</a:t>
            </a:r>
          </a:p>
        </p:txBody>
      </p:sp>
      <p:sp>
        <p:nvSpPr>
          <p:cNvPr id="44037" name="Rectangle 6"/>
          <p:cNvSpPr>
            <a:spLocks noChangeArrowheads="1"/>
          </p:cNvSpPr>
          <p:nvPr/>
        </p:nvSpPr>
        <p:spPr bwMode="auto">
          <a:xfrm>
            <a:off x="2128839" y="2421960"/>
            <a:ext cx="792434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dirty="0">
                <a:solidFill>
                  <a:schemeClr val="accent2"/>
                </a:solidFill>
                <a:latin typeface="Tahoma" panose="020B0604030504040204" pitchFamily="34" charset="0"/>
              </a:rPr>
              <a:t>&lt;</a:t>
            </a:r>
            <a:r>
              <a:rPr lang="tr-TR" altLang="tr-TR" sz="2400" dirty="0" err="1">
                <a:solidFill>
                  <a:schemeClr val="accent2"/>
                </a:solidFill>
                <a:latin typeface="Tahoma" panose="020B0604030504040204" pitchFamily="34" charset="0"/>
              </a:rPr>
              <a:t>td</a:t>
            </a:r>
            <a:r>
              <a:rPr lang="tr-TR" altLang="tr-TR" sz="2400" dirty="0">
                <a:solidFill>
                  <a:schemeClr val="accent2"/>
                </a:solidFill>
                <a:latin typeface="Tahoma" panose="020B0604030504040204" pitchFamily="34" charset="0"/>
              </a:rPr>
              <a:t> </a:t>
            </a:r>
            <a:r>
              <a:rPr lang="tr-TR" altLang="tr-TR" sz="2400" dirty="0" err="1">
                <a:solidFill>
                  <a:schemeClr val="accent2"/>
                </a:solidFill>
                <a:latin typeface="Tahoma" panose="020B0604030504040204" pitchFamily="34" charset="0"/>
              </a:rPr>
              <a:t>colspan</a:t>
            </a:r>
            <a:r>
              <a:rPr lang="tr-TR" altLang="tr-TR" sz="2400" dirty="0">
                <a:solidFill>
                  <a:schemeClr val="accent2"/>
                </a:solidFill>
                <a:latin typeface="Tahoma" panose="020B0604030504040204" pitchFamily="34" charset="0"/>
              </a:rPr>
              <a:t>=".." </a:t>
            </a:r>
            <a:r>
              <a:rPr lang="tr-TR" altLang="tr-TR" sz="2400" dirty="0" err="1">
                <a:solidFill>
                  <a:schemeClr val="accent2"/>
                </a:solidFill>
                <a:latin typeface="Tahoma" panose="020B0604030504040204" pitchFamily="34" charset="0"/>
              </a:rPr>
              <a:t>rowspan</a:t>
            </a:r>
            <a:r>
              <a:rPr lang="tr-TR" altLang="tr-TR" sz="2400" dirty="0">
                <a:solidFill>
                  <a:schemeClr val="accent2"/>
                </a:solidFill>
                <a:latin typeface="Tahoma" panose="020B0604030504040204" pitchFamily="34" charset="0"/>
              </a:rPr>
              <a:t>=".."&gt;</a:t>
            </a:r>
            <a:r>
              <a:rPr lang="tr-TR" altLang="tr-TR" sz="2400" b="0" dirty="0">
                <a:latin typeface="Tahoma" panose="020B0604030504040204" pitchFamily="34" charset="0"/>
              </a:rPr>
              <a:t> </a:t>
            </a:r>
          </a:p>
          <a:p>
            <a:pPr eaLnBrk="1" hangingPunct="1"/>
            <a:endParaRPr lang="tr-TR" altLang="tr-TR" sz="2400" b="0" dirty="0">
              <a:latin typeface="Tahoma" panose="020B0604030504040204" pitchFamily="34" charset="0"/>
            </a:endParaRPr>
          </a:p>
          <a:p>
            <a:pPr eaLnBrk="1" hangingPunct="1"/>
            <a:r>
              <a:rPr lang="tr-TR" altLang="tr-TR" sz="2400" b="0" dirty="0">
                <a:latin typeface="Tahoma" panose="020B0604030504040204" pitchFamily="34" charset="0"/>
              </a:rPr>
              <a:t>Aynı satırdaki hücreleri birleştirmek için </a:t>
            </a:r>
            <a:r>
              <a:rPr lang="tr-TR" altLang="tr-TR" sz="2400" b="0" dirty="0" err="1">
                <a:solidFill>
                  <a:schemeClr val="accent2"/>
                </a:solidFill>
                <a:latin typeface="Tahoma" panose="020B0604030504040204" pitchFamily="34" charset="0"/>
              </a:rPr>
              <a:t>colspan</a:t>
            </a:r>
            <a:r>
              <a:rPr lang="tr-TR" altLang="tr-TR" sz="2400" b="0" dirty="0">
                <a:latin typeface="Tahoma" panose="020B0604030504040204" pitchFamily="34" charset="0"/>
              </a:rPr>
              <a:t>, </a:t>
            </a:r>
          </a:p>
          <a:p>
            <a:pPr eaLnBrk="1" hangingPunct="1"/>
            <a:r>
              <a:rPr lang="tr-TR" altLang="tr-TR" sz="2400" b="0" dirty="0">
                <a:latin typeface="Tahoma" panose="020B0604030504040204" pitchFamily="34" charset="0"/>
              </a:rPr>
              <a:t>aynı sütundaki hücreleri birleştirmek için de </a:t>
            </a:r>
            <a:r>
              <a:rPr lang="tr-TR" altLang="tr-TR" sz="2400" b="0" dirty="0" err="1">
                <a:solidFill>
                  <a:schemeClr val="accent2"/>
                </a:solidFill>
                <a:latin typeface="Tahoma" panose="020B0604030504040204" pitchFamily="34" charset="0"/>
              </a:rPr>
              <a:t>rowspan</a:t>
            </a:r>
            <a:endParaRPr lang="tr-TR" altLang="tr-TR" sz="2400" b="0" dirty="0">
              <a:solidFill>
                <a:schemeClr val="accent2"/>
              </a:solidFill>
              <a:latin typeface="Tahoma" panose="020B0604030504040204" pitchFamily="34" charset="0"/>
            </a:endParaRPr>
          </a:p>
          <a:p>
            <a:pPr eaLnBrk="1" hangingPunct="1"/>
            <a:r>
              <a:rPr lang="tr-TR" altLang="tr-TR" sz="2400" b="0" dirty="0">
                <a:latin typeface="Tahoma" panose="020B0604030504040204" pitchFamily="34" charset="0"/>
              </a:rPr>
              <a:t>parametresini kullanıyoruz. </a:t>
            </a:r>
          </a:p>
          <a:p>
            <a:pPr eaLnBrk="1" hangingPunct="1"/>
            <a:endParaRPr lang="tr-TR" altLang="tr-TR" sz="2400" b="0" dirty="0">
              <a:latin typeface="Tahoma" panose="020B0604030504040204" pitchFamily="34" charset="0"/>
            </a:endParaRPr>
          </a:p>
          <a:p>
            <a:pPr eaLnBrk="1" hangingPunct="1"/>
            <a:r>
              <a:rPr lang="tr-TR" altLang="tr-TR" sz="2400" b="0" dirty="0">
                <a:latin typeface="Tahoma" panose="020B0604030504040204" pitchFamily="34" charset="0"/>
              </a:rPr>
              <a:t>Birleştirilen hücreye ait </a:t>
            </a:r>
            <a:r>
              <a:rPr lang="tr-TR" altLang="tr-TR" sz="2400" dirty="0">
                <a:solidFill>
                  <a:schemeClr val="accent2"/>
                </a:solidFill>
                <a:latin typeface="Tahoma" panose="020B0604030504040204" pitchFamily="34" charset="0"/>
              </a:rPr>
              <a:t>&lt;</a:t>
            </a:r>
            <a:r>
              <a:rPr lang="tr-TR" altLang="tr-TR" sz="2400" dirty="0" err="1">
                <a:solidFill>
                  <a:schemeClr val="accent2"/>
                </a:solidFill>
                <a:latin typeface="Tahoma" panose="020B0604030504040204" pitchFamily="34" charset="0"/>
              </a:rPr>
              <a:t>td</a:t>
            </a:r>
            <a:r>
              <a:rPr lang="tr-TR" altLang="tr-TR" sz="2400" dirty="0">
                <a:solidFill>
                  <a:schemeClr val="accent2"/>
                </a:solidFill>
                <a:latin typeface="Tahoma" panose="020B0604030504040204" pitchFamily="34" charset="0"/>
              </a:rPr>
              <a:t>&gt;..&lt;/</a:t>
            </a:r>
            <a:r>
              <a:rPr lang="tr-TR" altLang="tr-TR" sz="2400" dirty="0" err="1">
                <a:solidFill>
                  <a:schemeClr val="accent2"/>
                </a:solidFill>
                <a:latin typeface="Tahoma" panose="020B0604030504040204" pitchFamily="34" charset="0"/>
              </a:rPr>
              <a:t>td</a:t>
            </a:r>
            <a:r>
              <a:rPr lang="tr-TR" altLang="tr-TR" sz="2400" dirty="0">
                <a:solidFill>
                  <a:schemeClr val="accent2"/>
                </a:solidFill>
                <a:latin typeface="Tahoma" panose="020B0604030504040204" pitchFamily="34" charset="0"/>
              </a:rPr>
              <a:t>&gt;</a:t>
            </a:r>
            <a:r>
              <a:rPr lang="tr-TR" altLang="tr-TR" sz="2400" b="0" dirty="0">
                <a:latin typeface="Tahoma" panose="020B0604030504040204" pitchFamily="34" charset="0"/>
              </a:rPr>
              <a:t> etiketini siliyoruz. </a:t>
            </a:r>
          </a:p>
        </p:txBody>
      </p:sp>
      <p:sp>
        <p:nvSpPr>
          <p:cNvPr id="7"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309129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1847850" y="1189038"/>
            <a:ext cx="457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Tablolarda Hücre Birleştirme</a:t>
            </a:r>
          </a:p>
        </p:txBody>
      </p:sp>
      <p:graphicFrame>
        <p:nvGraphicFramePr>
          <p:cNvPr id="32849" name="Group 81"/>
          <p:cNvGraphicFramePr>
            <a:graphicFrameLocks noGrp="1"/>
          </p:cNvGraphicFramePr>
          <p:nvPr/>
        </p:nvGraphicFramePr>
        <p:xfrm>
          <a:off x="4583114" y="2060575"/>
          <a:ext cx="2592387" cy="1871664"/>
        </p:xfrm>
        <a:graphic>
          <a:graphicData uri="http://schemas.openxmlformats.org/drawingml/2006/table">
            <a:tbl>
              <a:tblPr/>
              <a:tblGrid>
                <a:gridCol w="635000">
                  <a:extLst>
                    <a:ext uri="{9D8B030D-6E8A-4147-A177-3AD203B41FA5}">
                      <a16:colId xmlns:a16="http://schemas.microsoft.com/office/drawing/2014/main" val="2103168648"/>
                    </a:ext>
                  </a:extLst>
                </a:gridCol>
                <a:gridCol w="635000">
                  <a:extLst>
                    <a:ext uri="{9D8B030D-6E8A-4147-A177-3AD203B41FA5}">
                      <a16:colId xmlns:a16="http://schemas.microsoft.com/office/drawing/2014/main" val="1986147351"/>
                    </a:ext>
                  </a:extLst>
                </a:gridCol>
                <a:gridCol w="661987">
                  <a:extLst>
                    <a:ext uri="{9D8B030D-6E8A-4147-A177-3AD203B41FA5}">
                      <a16:colId xmlns:a16="http://schemas.microsoft.com/office/drawing/2014/main" val="2183031058"/>
                    </a:ext>
                  </a:extLst>
                </a:gridCol>
                <a:gridCol w="660400">
                  <a:extLst>
                    <a:ext uri="{9D8B030D-6E8A-4147-A177-3AD203B41FA5}">
                      <a16:colId xmlns:a16="http://schemas.microsoft.com/office/drawing/2014/main" val="3866537623"/>
                    </a:ext>
                  </a:extLst>
                </a:gridCol>
              </a:tblGrid>
              <a:tr h="62388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A</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B</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C</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D</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5475707"/>
                  </a:ext>
                </a:extLst>
              </a:tr>
              <a:tr h="62388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E</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F</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G</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0416667"/>
                  </a:ext>
                </a:extLst>
              </a:tr>
              <a:tr h="62388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I</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J</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K</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L</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0563669"/>
                  </a:ext>
                </a:extLst>
              </a:tr>
            </a:tbl>
          </a:graphicData>
        </a:graphic>
      </p:graphicFrame>
      <p:sp>
        <p:nvSpPr>
          <p:cNvPr id="45083" name="Rectangle 82"/>
          <p:cNvSpPr>
            <a:spLocks noChangeArrowheads="1"/>
          </p:cNvSpPr>
          <p:nvPr/>
        </p:nvSpPr>
        <p:spPr bwMode="auto">
          <a:xfrm>
            <a:off x="2855914" y="4292600"/>
            <a:ext cx="6696075"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t>&lt;table border="1"&gt;</a:t>
            </a:r>
            <a:br>
              <a:rPr lang="tr-TR" altLang="tr-TR"/>
            </a:br>
            <a:br>
              <a:rPr lang="tr-TR" altLang="tr-TR"/>
            </a:br>
            <a:r>
              <a:rPr lang="tr-TR" altLang="tr-TR"/>
              <a:t>&lt;tr&gt;&lt;td&gt;A&lt;/td&gt;&lt;td&gt;B&lt;/td&gt;&lt;td&gt;C&lt;/td&gt;&lt;td&gt;D&lt;/td&gt;&lt;/tr&gt;</a:t>
            </a:r>
            <a:br>
              <a:rPr lang="tr-TR" altLang="tr-TR"/>
            </a:br>
            <a:r>
              <a:rPr lang="tr-TR" altLang="tr-TR"/>
              <a:t>&lt;tr&gt;&lt;td&gt;E&lt;/td&gt;&lt;td&gt;F&lt;/td&gt;&lt;td&gt;G&lt;/td&gt;&lt;td&gt;H&lt;/td&gt;&lt;/tr&gt;</a:t>
            </a:r>
            <a:br>
              <a:rPr lang="tr-TR" altLang="tr-TR"/>
            </a:br>
            <a:r>
              <a:rPr lang="tr-TR" altLang="tr-TR"/>
              <a:t>&lt;tr&gt;&lt;td&gt;I&lt;/td&gt;&lt;td&gt;J&lt;/td&gt;&lt;td&gt;K&lt;/td&gt;&lt;td&gt;L&lt;/td&gt;&lt;/tr&gt;</a:t>
            </a:r>
            <a:br>
              <a:rPr lang="tr-TR" altLang="tr-TR"/>
            </a:br>
            <a:br>
              <a:rPr lang="tr-TR" altLang="tr-TR"/>
            </a:br>
            <a:r>
              <a:rPr lang="tr-TR" altLang="tr-TR"/>
              <a:t>&lt;/table&gt;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294741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1847850" y="1189038"/>
            <a:ext cx="457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Tablolarda Hücre Birleştirme</a:t>
            </a:r>
          </a:p>
        </p:txBody>
      </p:sp>
      <p:graphicFrame>
        <p:nvGraphicFramePr>
          <p:cNvPr id="33797" name="Group 5"/>
          <p:cNvGraphicFramePr>
            <a:graphicFrameLocks noGrp="1"/>
          </p:cNvGraphicFramePr>
          <p:nvPr/>
        </p:nvGraphicFramePr>
        <p:xfrm>
          <a:off x="4656139" y="1916114"/>
          <a:ext cx="2592387" cy="1871661"/>
        </p:xfrm>
        <a:graphic>
          <a:graphicData uri="http://schemas.openxmlformats.org/drawingml/2006/table">
            <a:tbl>
              <a:tblPr/>
              <a:tblGrid>
                <a:gridCol w="635000">
                  <a:extLst>
                    <a:ext uri="{9D8B030D-6E8A-4147-A177-3AD203B41FA5}">
                      <a16:colId xmlns:a16="http://schemas.microsoft.com/office/drawing/2014/main" val="3373222605"/>
                    </a:ext>
                  </a:extLst>
                </a:gridCol>
                <a:gridCol w="635000">
                  <a:extLst>
                    <a:ext uri="{9D8B030D-6E8A-4147-A177-3AD203B41FA5}">
                      <a16:colId xmlns:a16="http://schemas.microsoft.com/office/drawing/2014/main" val="1930970362"/>
                    </a:ext>
                  </a:extLst>
                </a:gridCol>
                <a:gridCol w="661987">
                  <a:extLst>
                    <a:ext uri="{9D8B030D-6E8A-4147-A177-3AD203B41FA5}">
                      <a16:colId xmlns:a16="http://schemas.microsoft.com/office/drawing/2014/main" val="942494586"/>
                    </a:ext>
                  </a:extLst>
                </a:gridCol>
                <a:gridCol w="660400">
                  <a:extLst>
                    <a:ext uri="{9D8B030D-6E8A-4147-A177-3AD203B41FA5}">
                      <a16:colId xmlns:a16="http://schemas.microsoft.com/office/drawing/2014/main" val="2051379550"/>
                    </a:ext>
                  </a:extLst>
                </a:gridCol>
              </a:tblGrid>
              <a:tr h="62388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A</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B</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C</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D</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6497716"/>
                  </a:ext>
                </a:extLst>
              </a:tr>
              <a:tr h="62388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E</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F</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G</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9554526"/>
                  </a:ext>
                </a:extLst>
              </a:tr>
              <a:tr h="62388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I</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J</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K</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L</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8836608"/>
                  </a:ext>
                </a:extLst>
              </a:tr>
            </a:tbl>
          </a:graphicData>
        </a:graphic>
      </p:graphicFrame>
      <p:sp>
        <p:nvSpPr>
          <p:cNvPr id="46107" name="Rectangle 27"/>
          <p:cNvSpPr>
            <a:spLocks noChangeArrowheads="1"/>
          </p:cNvSpPr>
          <p:nvPr/>
        </p:nvSpPr>
        <p:spPr bwMode="auto">
          <a:xfrm>
            <a:off x="1919288" y="4095751"/>
            <a:ext cx="84248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000"/>
              <a:t>A</a:t>
            </a:r>
            <a:r>
              <a:rPr lang="tr-TR" altLang="tr-TR" sz="2000" b="0"/>
              <a:t> ve </a:t>
            </a:r>
            <a:r>
              <a:rPr lang="tr-TR" altLang="tr-TR" sz="2000"/>
              <a:t>B</a:t>
            </a:r>
            <a:r>
              <a:rPr lang="tr-TR" altLang="tr-TR" sz="2000" b="0"/>
              <a:t> hücrelerini birleştirmek için </a:t>
            </a:r>
            <a:r>
              <a:rPr lang="tr-TR" altLang="tr-TR" sz="2000"/>
              <a:t>A</a:t>
            </a:r>
            <a:r>
              <a:rPr lang="tr-TR" altLang="tr-TR" sz="2000" b="0"/>
              <a:t> hücresine ait </a:t>
            </a:r>
            <a:r>
              <a:rPr lang="tr-TR" altLang="tr-TR" sz="2000" b="0">
                <a:solidFill>
                  <a:schemeClr val="accent2"/>
                </a:solidFill>
              </a:rPr>
              <a:t>&lt;td&gt;</a:t>
            </a:r>
            <a:r>
              <a:rPr lang="tr-TR" altLang="tr-TR" sz="2000" b="0"/>
              <a:t> etiketine </a:t>
            </a:r>
            <a:r>
              <a:rPr lang="tr-TR" altLang="tr-TR" sz="2000" b="0">
                <a:solidFill>
                  <a:schemeClr val="accent2"/>
                </a:solidFill>
              </a:rPr>
              <a:t>colspan=2</a:t>
            </a:r>
            <a:r>
              <a:rPr lang="tr-TR" altLang="tr-TR" sz="2000" b="0"/>
              <a:t> parametresini ekliyoruz ve </a:t>
            </a:r>
            <a:r>
              <a:rPr lang="tr-TR" altLang="tr-TR" sz="2000"/>
              <a:t>B</a:t>
            </a:r>
            <a:r>
              <a:rPr lang="tr-TR" altLang="tr-TR" sz="2000" b="0"/>
              <a:t> hücresine ait </a:t>
            </a:r>
            <a:r>
              <a:rPr lang="tr-TR" altLang="tr-TR" sz="2000" b="0">
                <a:solidFill>
                  <a:schemeClr val="accent2"/>
                </a:solidFill>
              </a:rPr>
              <a:t>&lt;td&gt;</a:t>
            </a:r>
            <a:r>
              <a:rPr lang="tr-TR" altLang="tr-TR" sz="2000">
                <a:solidFill>
                  <a:schemeClr val="accent2"/>
                </a:solidFill>
              </a:rPr>
              <a:t>B</a:t>
            </a:r>
            <a:r>
              <a:rPr lang="tr-TR" altLang="tr-TR" sz="2000" b="0">
                <a:solidFill>
                  <a:schemeClr val="accent2"/>
                </a:solidFill>
              </a:rPr>
              <a:t>&lt;/td&gt;</a:t>
            </a:r>
            <a:r>
              <a:rPr lang="tr-TR" altLang="tr-TR" sz="2000" b="0"/>
              <a:t> etiketini siliyoruz. </a:t>
            </a:r>
            <a:r>
              <a:rPr lang="tr-TR" altLang="tr-TR" sz="2000"/>
              <a:t>E F</a:t>
            </a:r>
            <a:r>
              <a:rPr lang="tr-TR" altLang="tr-TR" sz="2000" b="0"/>
              <a:t> ve </a:t>
            </a:r>
            <a:r>
              <a:rPr lang="tr-TR" altLang="tr-TR" sz="2000"/>
              <a:t>G</a:t>
            </a:r>
            <a:r>
              <a:rPr lang="tr-TR" altLang="tr-TR" sz="2000" b="0"/>
              <a:t> hücrelerini birleştirmek için E hücresine ait </a:t>
            </a:r>
            <a:r>
              <a:rPr lang="tr-TR" altLang="tr-TR" sz="2000" b="0">
                <a:solidFill>
                  <a:schemeClr val="accent2"/>
                </a:solidFill>
              </a:rPr>
              <a:t>&lt;td&gt;</a:t>
            </a:r>
            <a:r>
              <a:rPr lang="tr-TR" altLang="tr-TR" sz="2000" b="0"/>
              <a:t> etiketine </a:t>
            </a:r>
            <a:r>
              <a:rPr lang="tr-TR" altLang="tr-TR" sz="2000" b="0">
                <a:solidFill>
                  <a:schemeClr val="accent2"/>
                </a:solidFill>
              </a:rPr>
              <a:t>colspan=3</a:t>
            </a:r>
            <a:r>
              <a:rPr lang="tr-TR" altLang="tr-TR" sz="2000" b="0"/>
              <a:t> parametresini ekliyoruz ve F ve G hücrelerine ait </a:t>
            </a:r>
            <a:r>
              <a:rPr lang="tr-TR" altLang="tr-TR" sz="2000" b="0">
                <a:solidFill>
                  <a:schemeClr val="accent2"/>
                </a:solidFill>
              </a:rPr>
              <a:t>&lt;td&gt;</a:t>
            </a:r>
            <a:r>
              <a:rPr lang="tr-TR" altLang="tr-TR" sz="2000">
                <a:solidFill>
                  <a:schemeClr val="accent2"/>
                </a:solidFill>
              </a:rPr>
              <a:t>F</a:t>
            </a:r>
            <a:r>
              <a:rPr lang="tr-TR" altLang="tr-TR" sz="2000" b="0">
                <a:solidFill>
                  <a:schemeClr val="accent2"/>
                </a:solidFill>
              </a:rPr>
              <a:t>&lt;/td&gt;</a:t>
            </a:r>
            <a:r>
              <a:rPr lang="tr-TR" altLang="tr-TR" sz="2000" b="0"/>
              <a:t> , </a:t>
            </a:r>
            <a:r>
              <a:rPr lang="tr-TR" altLang="tr-TR" sz="2000" b="0">
                <a:solidFill>
                  <a:schemeClr val="accent2"/>
                </a:solidFill>
              </a:rPr>
              <a:t>&lt;td&gt;</a:t>
            </a:r>
            <a:r>
              <a:rPr lang="tr-TR" altLang="tr-TR" sz="2000">
                <a:solidFill>
                  <a:schemeClr val="accent2"/>
                </a:solidFill>
              </a:rPr>
              <a:t>G</a:t>
            </a:r>
            <a:r>
              <a:rPr lang="tr-TR" altLang="tr-TR" sz="2000" b="0">
                <a:solidFill>
                  <a:schemeClr val="accent2"/>
                </a:solidFill>
              </a:rPr>
              <a:t>&lt;/td&gt;</a:t>
            </a:r>
            <a:r>
              <a:rPr lang="tr-TR" altLang="tr-TR" sz="2000" b="0"/>
              <a:t> etiketlerini siliyoruz.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3723718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1847850" y="1189038"/>
            <a:ext cx="457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Tablolarda Hücre Birleştirme</a:t>
            </a:r>
          </a:p>
        </p:txBody>
      </p:sp>
      <p:graphicFrame>
        <p:nvGraphicFramePr>
          <p:cNvPr id="34906" name="Group 90"/>
          <p:cNvGraphicFramePr>
            <a:graphicFrameLocks noGrp="1"/>
          </p:cNvGraphicFramePr>
          <p:nvPr/>
        </p:nvGraphicFramePr>
        <p:xfrm>
          <a:off x="4714875" y="1844675"/>
          <a:ext cx="2820988" cy="2160588"/>
        </p:xfrm>
        <a:graphic>
          <a:graphicData uri="http://schemas.openxmlformats.org/drawingml/2006/table">
            <a:tbl>
              <a:tblPr/>
              <a:tblGrid>
                <a:gridCol w="649288">
                  <a:extLst>
                    <a:ext uri="{9D8B030D-6E8A-4147-A177-3AD203B41FA5}">
                      <a16:colId xmlns:a16="http://schemas.microsoft.com/office/drawing/2014/main" val="3873538720"/>
                    </a:ext>
                  </a:extLst>
                </a:gridCol>
                <a:gridCol w="657225">
                  <a:extLst>
                    <a:ext uri="{9D8B030D-6E8A-4147-A177-3AD203B41FA5}">
                      <a16:colId xmlns:a16="http://schemas.microsoft.com/office/drawing/2014/main" val="785824404"/>
                    </a:ext>
                  </a:extLst>
                </a:gridCol>
                <a:gridCol w="744537">
                  <a:extLst>
                    <a:ext uri="{9D8B030D-6E8A-4147-A177-3AD203B41FA5}">
                      <a16:colId xmlns:a16="http://schemas.microsoft.com/office/drawing/2014/main" val="1445981835"/>
                    </a:ext>
                  </a:extLst>
                </a:gridCol>
                <a:gridCol w="769938">
                  <a:extLst>
                    <a:ext uri="{9D8B030D-6E8A-4147-A177-3AD203B41FA5}">
                      <a16:colId xmlns:a16="http://schemas.microsoft.com/office/drawing/2014/main" val="622243338"/>
                    </a:ext>
                  </a:extLst>
                </a:gridCol>
              </a:tblGrid>
              <a:tr h="720725">
                <a:tc grid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A</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C</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D</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575610"/>
                  </a:ext>
                </a:extLst>
              </a:tr>
              <a:tr h="719138">
                <a:tc gridSpan="3">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E</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1141384"/>
                  </a:ext>
                </a:extLst>
              </a:tr>
              <a:tr h="7207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I</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J</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K</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L</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9821039"/>
                  </a:ext>
                </a:extLst>
              </a:tr>
            </a:tbl>
          </a:graphicData>
        </a:graphic>
      </p:graphicFrame>
      <p:sp>
        <p:nvSpPr>
          <p:cNvPr id="47129" name="Rectangle 91"/>
          <p:cNvSpPr>
            <a:spLocks noChangeArrowheads="1"/>
          </p:cNvSpPr>
          <p:nvPr/>
        </p:nvSpPr>
        <p:spPr bwMode="auto">
          <a:xfrm>
            <a:off x="3143251" y="4292601"/>
            <a:ext cx="63547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000" b="0" dirty="0"/>
              <a:t>&lt;</a:t>
            </a:r>
            <a:r>
              <a:rPr lang="tr-TR" altLang="tr-TR" sz="2000" b="0" dirty="0" err="1"/>
              <a:t>table</a:t>
            </a:r>
            <a:r>
              <a:rPr lang="tr-TR" altLang="tr-TR" sz="2000" b="0" dirty="0"/>
              <a:t> </a:t>
            </a:r>
            <a:r>
              <a:rPr lang="tr-TR" altLang="tr-TR" sz="2000" b="0" dirty="0" err="1"/>
              <a:t>border</a:t>
            </a:r>
            <a:r>
              <a:rPr lang="tr-TR" altLang="tr-TR" sz="2000" b="0" dirty="0"/>
              <a:t>="1"&gt;</a:t>
            </a:r>
            <a:br>
              <a:rPr lang="tr-TR" altLang="tr-TR" sz="2000" b="0" dirty="0"/>
            </a:br>
            <a:r>
              <a:rPr lang="tr-TR" altLang="tr-TR" sz="2000" b="0" dirty="0"/>
              <a:t>&lt;tr&gt;&lt;</a:t>
            </a:r>
            <a:r>
              <a:rPr lang="tr-TR" altLang="tr-TR" sz="2000" b="0" dirty="0" err="1"/>
              <a:t>td</a:t>
            </a:r>
            <a:r>
              <a:rPr lang="tr-TR" altLang="tr-TR" sz="2000" b="0" dirty="0"/>
              <a:t> </a:t>
            </a:r>
            <a:r>
              <a:rPr lang="tr-TR" altLang="tr-TR" sz="2000" b="0" dirty="0" err="1"/>
              <a:t>colspan</a:t>
            </a:r>
            <a:r>
              <a:rPr lang="tr-TR" altLang="tr-TR" sz="2000" b="0" dirty="0"/>
              <a:t>="2"&gt;A&lt;/</a:t>
            </a:r>
            <a:r>
              <a:rPr lang="tr-TR" altLang="tr-TR" sz="2000" b="0" dirty="0" err="1"/>
              <a:t>td</a:t>
            </a:r>
            <a:r>
              <a:rPr lang="tr-TR" altLang="tr-TR" sz="2000" b="0" dirty="0"/>
              <a:t>&gt;&lt;</a:t>
            </a:r>
            <a:r>
              <a:rPr lang="tr-TR" altLang="tr-TR" sz="2000" b="0" dirty="0" err="1"/>
              <a:t>td</a:t>
            </a:r>
            <a:r>
              <a:rPr lang="tr-TR" altLang="tr-TR" sz="2000" b="0" dirty="0"/>
              <a:t>&gt;C&lt;/</a:t>
            </a:r>
            <a:r>
              <a:rPr lang="tr-TR" altLang="tr-TR" sz="2000" b="0" dirty="0" err="1"/>
              <a:t>td</a:t>
            </a:r>
            <a:r>
              <a:rPr lang="tr-TR" altLang="tr-TR" sz="2000" b="0" dirty="0"/>
              <a:t>&gt;&lt;</a:t>
            </a:r>
            <a:r>
              <a:rPr lang="tr-TR" altLang="tr-TR" sz="2000" b="0" dirty="0" err="1"/>
              <a:t>td</a:t>
            </a:r>
            <a:r>
              <a:rPr lang="tr-TR" altLang="tr-TR" sz="2000" b="0" dirty="0"/>
              <a:t>&gt;D&lt;/</a:t>
            </a:r>
            <a:r>
              <a:rPr lang="tr-TR" altLang="tr-TR" sz="2000" b="0" dirty="0" err="1"/>
              <a:t>td</a:t>
            </a:r>
            <a:r>
              <a:rPr lang="tr-TR" altLang="tr-TR" sz="2000" b="0" dirty="0"/>
              <a:t>&gt;&lt;/tr&gt;</a:t>
            </a:r>
            <a:br>
              <a:rPr lang="tr-TR" altLang="tr-TR" sz="2000" b="0" dirty="0"/>
            </a:br>
            <a:r>
              <a:rPr lang="tr-TR" altLang="tr-TR" sz="2000" b="0" dirty="0"/>
              <a:t>&lt;tr&gt;&lt;</a:t>
            </a:r>
            <a:r>
              <a:rPr lang="tr-TR" altLang="tr-TR" sz="2000" b="0" dirty="0" err="1"/>
              <a:t>td</a:t>
            </a:r>
            <a:r>
              <a:rPr lang="tr-TR" altLang="tr-TR" sz="2000" b="0" dirty="0"/>
              <a:t> </a:t>
            </a:r>
            <a:r>
              <a:rPr lang="tr-TR" altLang="tr-TR" sz="2000" b="0" dirty="0" err="1"/>
              <a:t>colspan</a:t>
            </a:r>
            <a:r>
              <a:rPr lang="tr-TR" altLang="tr-TR" sz="2000" b="0" dirty="0"/>
              <a:t>="3"&gt;E&lt;/</a:t>
            </a:r>
            <a:r>
              <a:rPr lang="tr-TR" altLang="tr-TR" sz="2000" b="0" dirty="0" err="1"/>
              <a:t>td</a:t>
            </a:r>
            <a:r>
              <a:rPr lang="tr-TR" altLang="tr-TR" sz="2000" b="0" dirty="0"/>
              <a:t>&gt;&lt;</a:t>
            </a:r>
            <a:r>
              <a:rPr lang="tr-TR" altLang="tr-TR" sz="2000" b="0" dirty="0" err="1"/>
              <a:t>td</a:t>
            </a:r>
            <a:r>
              <a:rPr lang="tr-TR" altLang="tr-TR" sz="2000" b="0" dirty="0"/>
              <a:t>&gt;H&lt;/</a:t>
            </a:r>
            <a:r>
              <a:rPr lang="tr-TR" altLang="tr-TR" sz="2000" b="0" dirty="0" err="1"/>
              <a:t>td</a:t>
            </a:r>
            <a:r>
              <a:rPr lang="tr-TR" altLang="tr-TR" sz="2000" b="0" dirty="0"/>
              <a:t>&gt;&lt;/tr&gt;</a:t>
            </a:r>
            <a:br>
              <a:rPr lang="tr-TR" altLang="tr-TR" sz="2000" b="0" dirty="0"/>
            </a:br>
            <a:r>
              <a:rPr lang="tr-TR" altLang="tr-TR" sz="2000" b="0" dirty="0"/>
              <a:t>&lt;tr&gt;&lt;</a:t>
            </a:r>
            <a:r>
              <a:rPr lang="tr-TR" altLang="tr-TR" sz="2000" b="0" dirty="0" err="1"/>
              <a:t>td</a:t>
            </a:r>
            <a:r>
              <a:rPr lang="tr-TR" altLang="tr-TR" sz="2000" b="0" dirty="0"/>
              <a:t>&gt;I&lt;/</a:t>
            </a:r>
            <a:r>
              <a:rPr lang="tr-TR" altLang="tr-TR" sz="2000" b="0" dirty="0" err="1"/>
              <a:t>td</a:t>
            </a:r>
            <a:r>
              <a:rPr lang="tr-TR" altLang="tr-TR" sz="2000" b="0" dirty="0"/>
              <a:t>&gt;&lt;</a:t>
            </a:r>
            <a:r>
              <a:rPr lang="tr-TR" altLang="tr-TR" sz="2000" b="0" dirty="0" err="1"/>
              <a:t>td</a:t>
            </a:r>
            <a:r>
              <a:rPr lang="tr-TR" altLang="tr-TR" sz="2000" b="0" dirty="0"/>
              <a:t>&gt;J&lt;/</a:t>
            </a:r>
            <a:r>
              <a:rPr lang="tr-TR" altLang="tr-TR" sz="2000" b="0" dirty="0" err="1"/>
              <a:t>td</a:t>
            </a:r>
            <a:r>
              <a:rPr lang="tr-TR" altLang="tr-TR" sz="2000" b="0" dirty="0"/>
              <a:t>&gt;&lt;</a:t>
            </a:r>
            <a:r>
              <a:rPr lang="tr-TR" altLang="tr-TR" sz="2000" b="0" dirty="0" err="1"/>
              <a:t>td</a:t>
            </a:r>
            <a:r>
              <a:rPr lang="tr-TR" altLang="tr-TR" sz="2000" b="0" dirty="0"/>
              <a:t>&gt;K&lt;/</a:t>
            </a:r>
            <a:r>
              <a:rPr lang="tr-TR" altLang="tr-TR" sz="2000" b="0" dirty="0" err="1"/>
              <a:t>td</a:t>
            </a:r>
            <a:r>
              <a:rPr lang="tr-TR" altLang="tr-TR" sz="2000" b="0" dirty="0"/>
              <a:t>&gt;&lt;</a:t>
            </a:r>
            <a:r>
              <a:rPr lang="tr-TR" altLang="tr-TR" sz="2000" b="0" dirty="0" err="1"/>
              <a:t>td</a:t>
            </a:r>
            <a:r>
              <a:rPr lang="tr-TR" altLang="tr-TR" sz="2000" b="0" dirty="0"/>
              <a:t>&gt;L&lt;/</a:t>
            </a:r>
            <a:r>
              <a:rPr lang="tr-TR" altLang="tr-TR" sz="2000" b="0" dirty="0" err="1"/>
              <a:t>td</a:t>
            </a:r>
            <a:r>
              <a:rPr lang="tr-TR" altLang="tr-TR" sz="2000" b="0" dirty="0"/>
              <a:t>&gt;&lt;/tr&gt;</a:t>
            </a:r>
            <a:br>
              <a:rPr lang="tr-TR" altLang="tr-TR" sz="2000" b="0" dirty="0"/>
            </a:br>
            <a:r>
              <a:rPr lang="tr-TR" altLang="tr-TR" sz="2000" b="0" dirty="0"/>
              <a:t>&lt;/</a:t>
            </a:r>
            <a:r>
              <a:rPr lang="tr-TR" altLang="tr-TR" sz="2000" b="0" dirty="0" err="1"/>
              <a:t>table</a:t>
            </a:r>
            <a:r>
              <a:rPr lang="tr-TR" altLang="tr-TR" sz="2000" b="0" dirty="0"/>
              <a:t>&gt;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5751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12041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
        <p:nvSpPr>
          <p:cNvPr id="2052" name="Text Box 12"/>
          <p:cNvSpPr txBox="1">
            <a:spLocks noChangeArrowheads="1"/>
          </p:cNvSpPr>
          <p:nvPr/>
        </p:nvSpPr>
        <p:spPr bwMode="auto">
          <a:xfrm>
            <a:off x="1847851" y="1484313"/>
            <a:ext cx="8424863"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dirty="0"/>
              <a:t>Bir web sayfası yapmak için tek gereken onu nasıl tasarlayacağımızı bilmektir. Eğer bu işi kod kullanmadan yapacaksanız </a:t>
            </a:r>
            <a:r>
              <a:rPr lang="tr-TR" altLang="tr-TR" b="0" dirty="0" err="1"/>
              <a:t>Dreamweaver</a:t>
            </a:r>
            <a:r>
              <a:rPr lang="tr-TR" altLang="tr-TR" b="0" dirty="0"/>
              <a:t> programları kullanabilirsiniz. Ama ben bu işi kodlarla yapacağım diyorsanız size tek gereken herhangi bir metin editörü(Metin editörü olarak Windows ta </a:t>
            </a:r>
            <a:r>
              <a:rPr lang="tr-TR" altLang="tr-TR" b="0" dirty="0" err="1"/>
              <a:t>NOTEPAD’i</a:t>
            </a:r>
            <a:r>
              <a:rPr lang="tr-TR" altLang="tr-TR" b="0" dirty="0"/>
              <a:t> </a:t>
            </a:r>
            <a:r>
              <a:rPr lang="tr-TR" altLang="tr-TR" b="0" dirty="0" err="1"/>
              <a:t>kullanbilirsiniz</a:t>
            </a:r>
            <a:r>
              <a:rPr lang="tr-TR" altLang="tr-TR" b="0" dirty="0"/>
              <a:t>).</a:t>
            </a:r>
          </a:p>
          <a:p>
            <a:pPr eaLnBrk="1" hangingPunct="1">
              <a:spcBef>
                <a:spcPct val="50000"/>
              </a:spcBef>
            </a:pPr>
            <a:r>
              <a:rPr lang="tr-TR" altLang="tr-TR" dirty="0"/>
              <a:t>Temel HTML kodlama yapısı:</a:t>
            </a:r>
            <a:r>
              <a:rPr lang="tr-TR" altLang="tr-TR" b="0" dirty="0"/>
              <a:t> </a:t>
            </a:r>
          </a:p>
        </p:txBody>
      </p:sp>
      <p:graphicFrame>
        <p:nvGraphicFramePr>
          <p:cNvPr id="2119" name="Group 71"/>
          <p:cNvGraphicFramePr>
            <a:graphicFrameLocks noGrp="1"/>
          </p:cNvGraphicFramePr>
          <p:nvPr/>
        </p:nvGraphicFramePr>
        <p:xfrm>
          <a:off x="2208214" y="3660775"/>
          <a:ext cx="7775575" cy="2073274"/>
        </p:xfrm>
        <a:graphic>
          <a:graphicData uri="http://schemas.openxmlformats.org/drawingml/2006/table">
            <a:tbl>
              <a:tblPr/>
              <a:tblGrid>
                <a:gridCol w="2303462">
                  <a:extLst>
                    <a:ext uri="{9D8B030D-6E8A-4147-A177-3AD203B41FA5}">
                      <a16:colId xmlns:a16="http://schemas.microsoft.com/office/drawing/2014/main" val="20000"/>
                    </a:ext>
                  </a:extLst>
                </a:gridCol>
                <a:gridCol w="5472113">
                  <a:extLst>
                    <a:ext uri="{9D8B030D-6E8A-4147-A177-3AD203B41FA5}">
                      <a16:colId xmlns:a16="http://schemas.microsoft.com/office/drawing/2014/main" val="20001"/>
                    </a:ext>
                  </a:extLst>
                </a:gridCol>
              </a:tblGrid>
              <a:tr h="57929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&lt;html&gt;…&lt;/html&gt;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Bu kod browsera HTML belgesinin başladığı ve bitiği yeri bildirir.Bütün diğer kodlar bu iki kod arasına yazılır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29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a:t>
                      </a:r>
                      <a:r>
                        <a:rPr kumimoji="0" lang="tr-TR" sz="1600" b="1" i="0" u="none" strike="noStrike" cap="none" normalizeH="0" baseline="0" dirty="0" err="1">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head</a:t>
                      </a:r>
                      <a:r>
                        <a:rPr kumimoji="0" lang="tr-TR" sz="1600" b="1" i="0" u="none" strike="noStrike" cap="none" normalizeH="0" baseline="0" dirty="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&gt;…&lt;/</a:t>
                      </a:r>
                      <a:r>
                        <a:rPr kumimoji="0" lang="tr-TR" sz="1600" b="1" i="0" u="none" strike="noStrike" cap="none" normalizeH="0" baseline="0" dirty="0" err="1">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head</a:t>
                      </a:r>
                      <a:r>
                        <a:rPr kumimoji="0" lang="tr-TR" sz="1600" b="1" i="0" u="none" strike="noStrike" cap="none" normalizeH="0" baseline="0" dirty="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&gt;</a:t>
                      </a:r>
                      <a:endParaRPr kumimoji="0" lang="tr-TR" sz="16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HTML belgesinin ilk bölümüdür.Bu bölüme yazılanlar metin olarak ekranda gözükmez.</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29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&lt;title&gt;…&lt;/title&gt;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Head bölümü içine yazılan Title kodu sayfanın başlığının yazıldığı bölümdür.</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8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&lt;body&gt;…&lt;/body&gt;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HTML belgesinin bütün içeriği bu kodlar arasına yazılır.</a:t>
                      </a:r>
                      <a:endParaRPr kumimoji="0" lang="tr-TR"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4015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847850" y="1189038"/>
            <a:ext cx="457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Tablolarda Hücre Birleştirme</a:t>
            </a:r>
          </a:p>
        </p:txBody>
      </p:sp>
      <p:graphicFrame>
        <p:nvGraphicFramePr>
          <p:cNvPr id="36869" name="Group 5"/>
          <p:cNvGraphicFramePr>
            <a:graphicFrameLocks noGrp="1"/>
          </p:cNvGraphicFramePr>
          <p:nvPr/>
        </p:nvGraphicFramePr>
        <p:xfrm>
          <a:off x="4656139" y="1916114"/>
          <a:ext cx="2592387" cy="1871661"/>
        </p:xfrm>
        <a:graphic>
          <a:graphicData uri="http://schemas.openxmlformats.org/drawingml/2006/table">
            <a:tbl>
              <a:tblPr/>
              <a:tblGrid>
                <a:gridCol w="635000">
                  <a:extLst>
                    <a:ext uri="{9D8B030D-6E8A-4147-A177-3AD203B41FA5}">
                      <a16:colId xmlns:a16="http://schemas.microsoft.com/office/drawing/2014/main" val="2830959278"/>
                    </a:ext>
                  </a:extLst>
                </a:gridCol>
                <a:gridCol w="635000">
                  <a:extLst>
                    <a:ext uri="{9D8B030D-6E8A-4147-A177-3AD203B41FA5}">
                      <a16:colId xmlns:a16="http://schemas.microsoft.com/office/drawing/2014/main" val="260849487"/>
                    </a:ext>
                  </a:extLst>
                </a:gridCol>
                <a:gridCol w="661987">
                  <a:extLst>
                    <a:ext uri="{9D8B030D-6E8A-4147-A177-3AD203B41FA5}">
                      <a16:colId xmlns:a16="http://schemas.microsoft.com/office/drawing/2014/main" val="624674269"/>
                    </a:ext>
                  </a:extLst>
                </a:gridCol>
                <a:gridCol w="660400">
                  <a:extLst>
                    <a:ext uri="{9D8B030D-6E8A-4147-A177-3AD203B41FA5}">
                      <a16:colId xmlns:a16="http://schemas.microsoft.com/office/drawing/2014/main" val="2303684651"/>
                    </a:ext>
                  </a:extLst>
                </a:gridCol>
              </a:tblGrid>
              <a:tr h="62388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A</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B</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C</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D</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5101975"/>
                  </a:ext>
                </a:extLst>
              </a:tr>
              <a:tr h="62388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E</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F</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G</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3628140"/>
                  </a:ext>
                </a:extLst>
              </a:tr>
              <a:tr h="62388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I</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J</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K</a:t>
                      </a:r>
                      <a:endParaRPr kumimoji="0" lang="tr-TR" altLang="tr-TR" sz="24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400" b="1"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L</a:t>
                      </a:r>
                      <a:endParaRPr kumimoji="0" lang="tr-TR" altLang="tr-TR" sz="2400" b="1" i="0" u="none" strike="noStrike" cap="none" normalizeH="0" baseline="0" dirty="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743822"/>
                  </a:ext>
                </a:extLst>
              </a:tr>
            </a:tbl>
          </a:graphicData>
        </a:graphic>
      </p:graphicFrame>
      <p:sp>
        <p:nvSpPr>
          <p:cNvPr id="48155" name="Rectangle 27"/>
          <p:cNvSpPr>
            <a:spLocks noChangeArrowheads="1"/>
          </p:cNvSpPr>
          <p:nvPr/>
        </p:nvSpPr>
        <p:spPr bwMode="auto">
          <a:xfrm>
            <a:off x="1919288" y="4095751"/>
            <a:ext cx="84248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000" b="0"/>
              <a:t>Aynı şekilde </a:t>
            </a:r>
            <a:r>
              <a:rPr lang="tr-TR" altLang="tr-TR" sz="2000"/>
              <a:t>E</a:t>
            </a:r>
            <a:r>
              <a:rPr lang="tr-TR" altLang="tr-TR" sz="2000" b="0"/>
              <a:t> ve </a:t>
            </a:r>
            <a:r>
              <a:rPr lang="tr-TR" altLang="tr-TR" sz="2000"/>
              <a:t>I</a:t>
            </a:r>
            <a:r>
              <a:rPr lang="tr-TR" altLang="tr-TR" sz="2000" b="0"/>
              <a:t> hücrelerini birleştirmek için </a:t>
            </a:r>
            <a:r>
              <a:rPr lang="tr-TR" altLang="tr-TR" sz="2000"/>
              <a:t>E</a:t>
            </a:r>
            <a:r>
              <a:rPr lang="tr-TR" altLang="tr-TR" sz="2000" b="0"/>
              <a:t> hücresine ait </a:t>
            </a:r>
            <a:r>
              <a:rPr lang="tr-TR" altLang="tr-TR" sz="2000" b="0">
                <a:solidFill>
                  <a:schemeClr val="accent2"/>
                </a:solidFill>
              </a:rPr>
              <a:t>&lt;td&gt;</a:t>
            </a:r>
            <a:r>
              <a:rPr lang="tr-TR" altLang="tr-TR" sz="2000" b="0"/>
              <a:t> etiketine </a:t>
            </a:r>
            <a:r>
              <a:rPr lang="tr-TR" altLang="tr-TR" sz="2000" b="0">
                <a:solidFill>
                  <a:schemeClr val="accent2"/>
                </a:solidFill>
              </a:rPr>
              <a:t>rowspan=2 </a:t>
            </a:r>
            <a:r>
              <a:rPr lang="tr-TR" altLang="tr-TR" sz="2000" b="0"/>
              <a:t>parametresini ekliyoruz ve </a:t>
            </a:r>
            <a:r>
              <a:rPr lang="tr-TR" altLang="tr-TR" sz="2000"/>
              <a:t>I</a:t>
            </a:r>
            <a:r>
              <a:rPr lang="tr-TR" altLang="tr-TR" sz="2000" b="0"/>
              <a:t> hücresine ait </a:t>
            </a:r>
            <a:r>
              <a:rPr lang="tr-TR" altLang="tr-TR" sz="2000" b="0">
                <a:solidFill>
                  <a:schemeClr val="accent2"/>
                </a:solidFill>
              </a:rPr>
              <a:t>&lt;td&gt;</a:t>
            </a:r>
            <a:r>
              <a:rPr lang="tr-TR" altLang="tr-TR" sz="2000">
                <a:solidFill>
                  <a:schemeClr val="accent2"/>
                </a:solidFill>
              </a:rPr>
              <a:t>I</a:t>
            </a:r>
            <a:r>
              <a:rPr lang="tr-TR" altLang="tr-TR" sz="2000" b="0">
                <a:solidFill>
                  <a:schemeClr val="accent2"/>
                </a:solidFill>
              </a:rPr>
              <a:t>&lt;/td&gt;</a:t>
            </a:r>
            <a:r>
              <a:rPr lang="tr-TR" altLang="tr-TR" sz="2000" b="0"/>
              <a:t> etiketini siliyoruz. </a:t>
            </a:r>
            <a:r>
              <a:rPr lang="tr-TR" altLang="tr-TR" sz="2000"/>
              <a:t>C G</a:t>
            </a:r>
            <a:r>
              <a:rPr lang="tr-TR" altLang="tr-TR" sz="2000" b="0"/>
              <a:t> ve </a:t>
            </a:r>
            <a:r>
              <a:rPr lang="tr-TR" altLang="tr-TR" sz="2000"/>
              <a:t>K</a:t>
            </a:r>
            <a:r>
              <a:rPr lang="tr-TR" altLang="tr-TR" sz="2000" b="0"/>
              <a:t> hücrelerini birleştirmek için </a:t>
            </a:r>
            <a:r>
              <a:rPr lang="tr-TR" altLang="tr-TR" sz="2000"/>
              <a:t>C</a:t>
            </a:r>
            <a:r>
              <a:rPr lang="tr-TR" altLang="tr-TR" sz="2000" b="0"/>
              <a:t> hücresine ait </a:t>
            </a:r>
            <a:r>
              <a:rPr lang="tr-TR" altLang="tr-TR" sz="2000" b="0">
                <a:solidFill>
                  <a:schemeClr val="accent2"/>
                </a:solidFill>
              </a:rPr>
              <a:t>&lt;td&gt;</a:t>
            </a:r>
            <a:r>
              <a:rPr lang="tr-TR" altLang="tr-TR" sz="2000" b="0"/>
              <a:t> etiketine </a:t>
            </a:r>
            <a:r>
              <a:rPr lang="tr-TR" altLang="tr-TR" sz="2000" b="0">
                <a:solidFill>
                  <a:schemeClr val="accent2"/>
                </a:solidFill>
              </a:rPr>
              <a:t>rowspan=3</a:t>
            </a:r>
            <a:r>
              <a:rPr lang="tr-TR" altLang="tr-TR" sz="2000" b="0"/>
              <a:t> parametresini ekliyoruz ve </a:t>
            </a:r>
            <a:r>
              <a:rPr lang="tr-TR" altLang="tr-TR" sz="2000"/>
              <a:t>G</a:t>
            </a:r>
            <a:r>
              <a:rPr lang="tr-TR" altLang="tr-TR" sz="2000" b="0"/>
              <a:t> ve </a:t>
            </a:r>
            <a:r>
              <a:rPr lang="tr-TR" altLang="tr-TR" sz="2000"/>
              <a:t>K</a:t>
            </a:r>
            <a:r>
              <a:rPr lang="tr-TR" altLang="tr-TR" sz="2000" b="0"/>
              <a:t> hücrelerine ait </a:t>
            </a:r>
            <a:r>
              <a:rPr lang="tr-TR" altLang="tr-TR" sz="2000" b="0">
                <a:solidFill>
                  <a:schemeClr val="accent2"/>
                </a:solidFill>
              </a:rPr>
              <a:t>&lt;td&gt;</a:t>
            </a:r>
            <a:r>
              <a:rPr lang="tr-TR" altLang="tr-TR" sz="2000">
                <a:solidFill>
                  <a:schemeClr val="accent2"/>
                </a:solidFill>
              </a:rPr>
              <a:t>G</a:t>
            </a:r>
            <a:r>
              <a:rPr lang="tr-TR" altLang="tr-TR" sz="2000" b="0">
                <a:solidFill>
                  <a:schemeClr val="accent2"/>
                </a:solidFill>
              </a:rPr>
              <a:t>&lt;/td&gt;</a:t>
            </a:r>
            <a:r>
              <a:rPr lang="tr-TR" altLang="tr-TR" sz="2000" b="0"/>
              <a:t> , </a:t>
            </a:r>
            <a:r>
              <a:rPr lang="tr-TR" altLang="tr-TR" sz="2000" b="0">
                <a:solidFill>
                  <a:schemeClr val="accent2"/>
                </a:solidFill>
              </a:rPr>
              <a:t>&lt;td&gt;</a:t>
            </a:r>
            <a:r>
              <a:rPr lang="tr-TR" altLang="tr-TR" sz="2000">
                <a:solidFill>
                  <a:schemeClr val="accent2"/>
                </a:solidFill>
              </a:rPr>
              <a:t>K</a:t>
            </a:r>
            <a:r>
              <a:rPr lang="tr-TR" altLang="tr-TR" sz="2000" b="0">
                <a:solidFill>
                  <a:schemeClr val="accent2"/>
                </a:solidFill>
              </a:rPr>
              <a:t>&lt;/td&gt;</a:t>
            </a:r>
            <a:r>
              <a:rPr lang="tr-TR" altLang="tr-TR" sz="2000" b="0"/>
              <a:t> etiketlerini siliyoruz. </a:t>
            </a:r>
          </a:p>
        </p:txBody>
      </p:sp>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89704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1847850" y="1189038"/>
            <a:ext cx="457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Tablolarda Hücre Birleştirme</a:t>
            </a:r>
          </a:p>
        </p:txBody>
      </p:sp>
      <p:graphicFrame>
        <p:nvGraphicFramePr>
          <p:cNvPr id="37978" name="Group 90"/>
          <p:cNvGraphicFramePr>
            <a:graphicFrameLocks noGrp="1"/>
          </p:cNvGraphicFramePr>
          <p:nvPr/>
        </p:nvGraphicFramePr>
        <p:xfrm>
          <a:off x="7248526" y="3716339"/>
          <a:ext cx="2665413" cy="2089151"/>
        </p:xfrm>
        <a:graphic>
          <a:graphicData uri="http://schemas.openxmlformats.org/drawingml/2006/table">
            <a:tbl>
              <a:tblPr/>
              <a:tblGrid>
                <a:gridCol w="658813">
                  <a:extLst>
                    <a:ext uri="{9D8B030D-6E8A-4147-A177-3AD203B41FA5}">
                      <a16:colId xmlns:a16="http://schemas.microsoft.com/office/drawing/2014/main" val="3029768752"/>
                    </a:ext>
                  </a:extLst>
                </a:gridCol>
                <a:gridCol w="658812">
                  <a:extLst>
                    <a:ext uri="{9D8B030D-6E8A-4147-A177-3AD203B41FA5}">
                      <a16:colId xmlns:a16="http://schemas.microsoft.com/office/drawing/2014/main" val="1793131531"/>
                    </a:ext>
                  </a:extLst>
                </a:gridCol>
                <a:gridCol w="661988">
                  <a:extLst>
                    <a:ext uri="{9D8B030D-6E8A-4147-A177-3AD203B41FA5}">
                      <a16:colId xmlns:a16="http://schemas.microsoft.com/office/drawing/2014/main" val="1346287037"/>
                    </a:ext>
                  </a:extLst>
                </a:gridCol>
                <a:gridCol w="685800">
                  <a:extLst>
                    <a:ext uri="{9D8B030D-6E8A-4147-A177-3AD203B41FA5}">
                      <a16:colId xmlns:a16="http://schemas.microsoft.com/office/drawing/2014/main" val="2122470947"/>
                    </a:ext>
                  </a:extLst>
                </a:gridCol>
              </a:tblGrid>
              <a:tr h="69691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A</a:t>
                      </a:r>
                      <a:endParaRPr kumimoji="0" lang="tr-TR" altLang="tr-TR" sz="2000" b="1" i="0" u="none" strike="noStrike" cap="none" normalizeH="0" baseline="0" dirty="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B</a:t>
                      </a:r>
                      <a:endParaRPr kumimoji="0" lang="tr-TR" altLang="tr-TR" sz="2000" b="1" i="0" u="none" strike="noStrike" cap="none" normalizeH="0" baseline="0" dirty="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C</a:t>
                      </a:r>
                      <a:endParaRPr kumimoji="0" lang="tr-TR" altLang="tr-TR" sz="2000" b="1" i="0" u="none" strike="noStrike" cap="none" normalizeH="0" baseline="0" dirty="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D</a:t>
                      </a:r>
                      <a:endParaRPr kumimoji="0" lang="tr-TR" altLang="tr-TR" sz="2000" b="1" i="0" u="none" strike="noStrike" cap="none" normalizeH="0" baseline="0" dirty="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7782380"/>
                  </a:ext>
                </a:extLst>
              </a:tr>
              <a:tr h="695325">
                <a:tc rowSpan="2">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E</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F</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H</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8469998"/>
                  </a:ext>
                </a:extLst>
              </a:tr>
              <a:tr h="696913">
                <a:tc v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a:ln>
                            <a:noFill/>
                          </a:ln>
                          <a:solidFill>
                            <a:schemeClr val="tx1"/>
                          </a:solidFill>
                          <a:effectLst/>
                          <a:latin typeface="verdana" panose="020B0604030504040204" pitchFamily="34" charset="0"/>
                          <a:cs typeface="Times New Roman" panose="02020603050405020304" pitchFamily="18" charset="0"/>
                        </a:rPr>
                        <a:t>J</a:t>
                      </a:r>
                      <a:endParaRPr kumimoji="0" lang="tr-TR" altLang="tr-TR" sz="2000" b="1"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dirty="0">
                          <a:ln>
                            <a:noFill/>
                          </a:ln>
                          <a:solidFill>
                            <a:schemeClr val="tx1"/>
                          </a:solidFill>
                          <a:effectLst/>
                          <a:latin typeface="verdana" panose="020B0604030504040204" pitchFamily="34" charset="0"/>
                          <a:cs typeface="Times New Roman" panose="02020603050405020304" pitchFamily="18" charset="0"/>
                        </a:rPr>
                        <a:t>L</a:t>
                      </a:r>
                      <a:endParaRPr kumimoji="0" lang="tr-TR" altLang="tr-TR" sz="2000" b="1" i="0" u="none" strike="noStrike" cap="none" normalizeH="0" baseline="0" dirty="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0554838"/>
                  </a:ext>
                </a:extLst>
              </a:tr>
            </a:tbl>
          </a:graphicData>
        </a:graphic>
      </p:graphicFrame>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219272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ChangeArrowheads="1"/>
          </p:cNvSpPr>
          <p:nvPr/>
        </p:nvSpPr>
        <p:spPr bwMode="auto">
          <a:xfrm>
            <a:off x="1847850" y="1189038"/>
            <a:ext cx="457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Tablolarda Hücre Birleştirme</a:t>
            </a:r>
          </a:p>
        </p:txBody>
      </p:sp>
      <p:sp>
        <p:nvSpPr>
          <p:cNvPr id="50181" name="Line 87"/>
          <p:cNvSpPr>
            <a:spLocks noChangeShapeType="1"/>
          </p:cNvSpPr>
          <p:nvPr/>
        </p:nvSpPr>
        <p:spPr bwMode="auto">
          <a:xfrm>
            <a:off x="6680200"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0182" name="Line 88"/>
          <p:cNvSpPr>
            <a:spLocks noChangeShapeType="1"/>
          </p:cNvSpPr>
          <p:nvPr/>
        </p:nvSpPr>
        <p:spPr bwMode="auto">
          <a:xfrm>
            <a:off x="7850188"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aphicFrame>
        <p:nvGraphicFramePr>
          <p:cNvPr id="51359" name="Group 159"/>
          <p:cNvGraphicFramePr>
            <a:graphicFrameLocks noGrp="1"/>
          </p:cNvGraphicFramePr>
          <p:nvPr/>
        </p:nvGraphicFramePr>
        <p:xfrm>
          <a:off x="2351088" y="1844675"/>
          <a:ext cx="7561262" cy="3889376"/>
        </p:xfrm>
        <a:graphic>
          <a:graphicData uri="http://schemas.openxmlformats.org/drawingml/2006/table">
            <a:tbl>
              <a:tblPr/>
              <a:tblGrid>
                <a:gridCol w="1417637">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1512888">
                  <a:extLst>
                    <a:ext uri="{9D8B030D-6E8A-4147-A177-3AD203B41FA5}">
                      <a16:colId xmlns:a16="http://schemas.microsoft.com/office/drawing/2014/main" val="20003"/>
                    </a:ext>
                  </a:extLst>
                </a:gridCol>
                <a:gridCol w="1512887">
                  <a:extLst>
                    <a:ext uri="{9D8B030D-6E8A-4147-A177-3AD203B41FA5}">
                      <a16:colId xmlns:a16="http://schemas.microsoft.com/office/drawing/2014/main" val="20004"/>
                    </a:ext>
                  </a:extLst>
                </a:gridCol>
              </a:tblGrid>
              <a:tr h="804863">
                <a:tc gridSpan="5">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Haftalık ders programı</a:t>
                      </a:r>
                      <a:endParaRPr kumimoji="0" lang="tr-TR"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771525">
                <a:tc rowSpan="4">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row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hMerge="1">
                  <a:txBody>
                    <a:bodyPr/>
                    <a:lstStyle/>
                    <a:p>
                      <a:endParaRPr lang="tr-TR"/>
                    </a:p>
                  </a:txBody>
                  <a:tcPr/>
                </a:tc>
                <a:extLst>
                  <a:ext uri="{0D108BD9-81ED-4DB2-BD59-A6C34878D82A}">
                    <a16:rowId xmlns:a16="http://schemas.microsoft.com/office/drawing/2014/main" val="10001"/>
                  </a:ext>
                </a:extLst>
              </a:tr>
              <a:tr h="769938">
                <a:tc vMerge="1">
                  <a:txBody>
                    <a:bodyPr/>
                    <a:lstStyle/>
                    <a:p>
                      <a:endParaRPr lang="tr-TR"/>
                    </a:p>
                  </a:txBody>
                  <a:tcPr/>
                </a:tc>
                <a:tc v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771525">
                <a:tc v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j</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771525">
                <a:tc vMerge="1">
                  <a:txBody>
                    <a:bodyPr/>
                    <a:lstStyle/>
                    <a:p>
                      <a:endParaRPr lang="tr-TR"/>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a:ln>
                            <a:noFill/>
                          </a:ln>
                          <a:solidFill>
                            <a:schemeClr val="tx1"/>
                          </a:solidFill>
                          <a:effectLst/>
                          <a:latin typeface="Arial" panose="020B0604020202020204" pitchFamily="34" charset="0"/>
                        </a:rPr>
                        <a: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4"/>
                  </a:ext>
                </a:extLst>
              </a:tr>
            </a:tbl>
          </a:graphicData>
        </a:graphic>
      </p:graphicFrame>
      <p:sp>
        <p:nvSpPr>
          <p:cNvPr id="9"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5038287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Line 4"/>
          <p:cNvSpPr>
            <a:spLocks noChangeShapeType="1"/>
          </p:cNvSpPr>
          <p:nvPr/>
        </p:nvSpPr>
        <p:spPr bwMode="auto">
          <a:xfrm>
            <a:off x="6680200"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1205" name="Line 5"/>
          <p:cNvSpPr>
            <a:spLocks noChangeShapeType="1"/>
          </p:cNvSpPr>
          <p:nvPr/>
        </p:nvSpPr>
        <p:spPr bwMode="auto">
          <a:xfrm>
            <a:off x="7850188"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5120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420938"/>
            <a:ext cx="7129462" cy="225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103971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Line 5"/>
          <p:cNvSpPr>
            <a:spLocks noChangeShapeType="1"/>
          </p:cNvSpPr>
          <p:nvPr/>
        </p:nvSpPr>
        <p:spPr bwMode="auto">
          <a:xfrm>
            <a:off x="6680200"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2229" name="Line 6"/>
          <p:cNvSpPr>
            <a:spLocks noChangeShapeType="1"/>
          </p:cNvSpPr>
          <p:nvPr/>
        </p:nvSpPr>
        <p:spPr bwMode="auto">
          <a:xfrm>
            <a:off x="7850188"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2230" name="Text Box 34"/>
          <p:cNvSpPr txBox="1">
            <a:spLocks noChangeArrowheads="1"/>
          </p:cNvSpPr>
          <p:nvPr/>
        </p:nvSpPr>
        <p:spPr bwMode="auto">
          <a:xfrm>
            <a:off x="1847850" y="1196976"/>
            <a:ext cx="82804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1600">
                <a:latin typeface="Tahoma" panose="020B0604030504040204" pitchFamily="34" charset="0"/>
              </a:rPr>
              <a:t>&lt;table border=1&gt;</a:t>
            </a:r>
          </a:p>
          <a:p>
            <a:pPr eaLnBrk="1" hangingPunct="1"/>
            <a:r>
              <a:rPr lang="tr-TR" altLang="tr-TR" sz="1600">
                <a:latin typeface="Tahoma" panose="020B0604030504040204" pitchFamily="34" charset="0"/>
              </a:rPr>
              <a:t>&lt;tr&gt;</a:t>
            </a:r>
          </a:p>
          <a:p>
            <a:pPr eaLnBrk="1" hangingPunct="1"/>
            <a:r>
              <a:rPr lang="tr-TR" altLang="tr-TR" sz="1600">
                <a:latin typeface="Tahoma" panose="020B0604030504040204" pitchFamily="34" charset="0"/>
              </a:rPr>
              <a:t>	&lt;td width=100 rowspan="2" align=center valign=middle&gt;A&lt;/td&gt;</a:t>
            </a:r>
          </a:p>
          <a:p>
            <a:pPr eaLnBrk="1" hangingPunct="1"/>
            <a:r>
              <a:rPr lang="tr-TR" altLang="tr-TR" sz="1600">
                <a:latin typeface="Tahoma" panose="020B0604030504040204" pitchFamily="34" charset="0"/>
              </a:rPr>
              <a:t>	&lt;td width=50 align=center valign=middle&gt;B&lt;/td&gt;</a:t>
            </a:r>
          </a:p>
          <a:p>
            <a:pPr eaLnBrk="1" hangingPunct="1"/>
            <a:r>
              <a:rPr lang="tr-TR" altLang="tr-TR" sz="1600">
                <a:latin typeface="Tahoma" panose="020B0604030504040204" pitchFamily="34" charset="0"/>
              </a:rPr>
              <a:t>	&lt;td width=50 align=center valign=middle&gt;C&lt;/td&gt;</a:t>
            </a:r>
          </a:p>
          <a:p>
            <a:pPr eaLnBrk="1" hangingPunct="1"/>
            <a:r>
              <a:rPr lang="tr-TR" altLang="tr-TR" sz="1600">
                <a:latin typeface="Tahoma" panose="020B0604030504040204" pitchFamily="34" charset="0"/>
              </a:rPr>
              <a:t>	&lt;td width=100 rowspan="2" align=center valign=middle&gt;D&lt;/td&gt;</a:t>
            </a:r>
          </a:p>
          <a:p>
            <a:pPr eaLnBrk="1" hangingPunct="1"/>
            <a:r>
              <a:rPr lang="tr-TR" altLang="tr-TR" sz="1600">
                <a:latin typeface="Tahoma" panose="020B0604030504040204" pitchFamily="34" charset="0"/>
              </a:rPr>
              <a:t>&lt;/tr&gt;</a:t>
            </a:r>
          </a:p>
          <a:p>
            <a:pPr eaLnBrk="1" hangingPunct="1"/>
            <a:r>
              <a:rPr lang="tr-TR" altLang="tr-TR" sz="1600">
                <a:latin typeface="Tahoma" panose="020B0604030504040204" pitchFamily="34" charset="0"/>
              </a:rPr>
              <a:t>&lt;tr&gt;	</a:t>
            </a:r>
          </a:p>
          <a:p>
            <a:pPr eaLnBrk="1" hangingPunct="1"/>
            <a:r>
              <a:rPr lang="tr-TR" altLang="tr-TR" sz="1600">
                <a:latin typeface="Tahoma" panose="020B0604030504040204" pitchFamily="34" charset="0"/>
              </a:rPr>
              <a:t>	&lt;td colspan="2" align=center valign=middle&gt;E&lt;/td&gt;</a:t>
            </a:r>
          </a:p>
          <a:p>
            <a:pPr eaLnBrk="1" hangingPunct="1"/>
            <a:r>
              <a:rPr lang="tr-TR" altLang="tr-TR" sz="1600">
                <a:latin typeface="Tahoma" panose="020B0604030504040204" pitchFamily="34" charset="0"/>
              </a:rPr>
              <a:t>&lt;/tr&gt;</a:t>
            </a:r>
          </a:p>
          <a:p>
            <a:pPr eaLnBrk="1" hangingPunct="1"/>
            <a:r>
              <a:rPr lang="tr-TR" altLang="tr-TR" sz="1600">
                <a:latin typeface="Tahoma" panose="020B0604030504040204" pitchFamily="34" charset="0"/>
              </a:rPr>
              <a:t>&lt;tr&gt;</a:t>
            </a:r>
          </a:p>
          <a:p>
            <a:pPr eaLnBrk="1" hangingPunct="1"/>
            <a:r>
              <a:rPr lang="tr-TR" altLang="tr-TR" sz="1600">
                <a:latin typeface="Tahoma" panose="020B0604030504040204" pitchFamily="34" charset="0"/>
              </a:rPr>
              <a:t>	&lt;td width=100 rowspan="2" align=center valign=middle&gt;F&lt;/td&gt;</a:t>
            </a:r>
          </a:p>
          <a:p>
            <a:pPr eaLnBrk="1" hangingPunct="1"/>
            <a:r>
              <a:rPr lang="tr-TR" altLang="tr-TR" sz="1600">
                <a:latin typeface="Tahoma" panose="020B0604030504040204" pitchFamily="34" charset="0"/>
              </a:rPr>
              <a:t>	&lt;td colspan="2" align=center valign=middle&gt;G&lt;/td&gt;</a:t>
            </a:r>
          </a:p>
          <a:p>
            <a:pPr eaLnBrk="1" hangingPunct="1"/>
            <a:r>
              <a:rPr lang="tr-TR" altLang="tr-TR" sz="1600">
                <a:latin typeface="Tahoma" panose="020B0604030504040204" pitchFamily="34" charset="0"/>
              </a:rPr>
              <a:t>	&lt;td width=100 rowspan="2" align=center valign=middle&gt;H&lt;/td&gt;</a:t>
            </a:r>
          </a:p>
          <a:p>
            <a:pPr eaLnBrk="1" hangingPunct="1"/>
            <a:r>
              <a:rPr lang="tr-TR" altLang="tr-TR" sz="1600">
                <a:latin typeface="Tahoma" panose="020B0604030504040204" pitchFamily="34" charset="0"/>
              </a:rPr>
              <a:t>&lt;/tr&gt;</a:t>
            </a:r>
          </a:p>
          <a:p>
            <a:pPr eaLnBrk="1" hangingPunct="1"/>
            <a:r>
              <a:rPr lang="tr-TR" altLang="tr-TR" sz="1600">
                <a:latin typeface="Tahoma" panose="020B0604030504040204" pitchFamily="34" charset="0"/>
              </a:rPr>
              <a:t>&lt;tr&gt;	</a:t>
            </a:r>
          </a:p>
          <a:p>
            <a:pPr eaLnBrk="1" hangingPunct="1"/>
            <a:r>
              <a:rPr lang="tr-TR" altLang="tr-TR" sz="1600">
                <a:latin typeface="Tahoma" panose="020B0604030504040204" pitchFamily="34" charset="0"/>
              </a:rPr>
              <a:t>	&lt;td align=center valign=middle&gt;I&lt;/td&gt;</a:t>
            </a:r>
          </a:p>
          <a:p>
            <a:pPr eaLnBrk="1" hangingPunct="1"/>
            <a:r>
              <a:rPr lang="tr-TR" altLang="tr-TR" sz="1600">
                <a:latin typeface="Tahoma" panose="020B0604030504040204" pitchFamily="34" charset="0"/>
              </a:rPr>
              <a:t>	&lt;td align=center valign=middle&gt;J&lt;/td&gt;</a:t>
            </a:r>
          </a:p>
          <a:p>
            <a:pPr eaLnBrk="1" hangingPunct="1"/>
            <a:r>
              <a:rPr lang="tr-TR" altLang="tr-TR" sz="1600">
                <a:latin typeface="Tahoma" panose="020B0604030504040204" pitchFamily="34" charset="0"/>
              </a:rPr>
              <a:t>&lt;/tr&gt;</a:t>
            </a:r>
          </a:p>
          <a:p>
            <a:pPr eaLnBrk="1" hangingPunct="1"/>
            <a:r>
              <a:rPr lang="tr-TR" altLang="tr-TR" sz="1600">
                <a:latin typeface="Tahoma" panose="020B0604030504040204" pitchFamily="34" charset="0"/>
              </a:rPr>
              <a:t>&lt;/table&gt;</a:t>
            </a:r>
          </a:p>
        </p:txBody>
      </p:sp>
      <p:pic>
        <p:nvPicPr>
          <p:cNvPr id="52231"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525" y="5013325"/>
            <a:ext cx="316865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13670418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Line 4"/>
          <p:cNvSpPr>
            <a:spLocks noChangeShapeType="1"/>
          </p:cNvSpPr>
          <p:nvPr/>
        </p:nvSpPr>
        <p:spPr bwMode="auto">
          <a:xfrm>
            <a:off x="6680200"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3253" name="Line 5"/>
          <p:cNvSpPr>
            <a:spLocks noChangeShapeType="1"/>
          </p:cNvSpPr>
          <p:nvPr/>
        </p:nvSpPr>
        <p:spPr bwMode="auto">
          <a:xfrm>
            <a:off x="7850188"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5325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2667001"/>
            <a:ext cx="7345363"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3099636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Line 4"/>
          <p:cNvSpPr>
            <a:spLocks noChangeShapeType="1"/>
          </p:cNvSpPr>
          <p:nvPr/>
        </p:nvSpPr>
        <p:spPr bwMode="auto">
          <a:xfrm>
            <a:off x="6680200"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4277" name="Line 5"/>
          <p:cNvSpPr>
            <a:spLocks noChangeShapeType="1"/>
          </p:cNvSpPr>
          <p:nvPr/>
        </p:nvSpPr>
        <p:spPr bwMode="auto">
          <a:xfrm>
            <a:off x="7850188"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4278" name="Text Box 6"/>
          <p:cNvSpPr txBox="1">
            <a:spLocks noChangeArrowheads="1"/>
          </p:cNvSpPr>
          <p:nvPr/>
        </p:nvSpPr>
        <p:spPr bwMode="auto">
          <a:xfrm>
            <a:off x="1847850" y="1331913"/>
            <a:ext cx="8280400"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latin typeface="Tahoma" panose="020B0604030504040204" pitchFamily="34" charset="0"/>
              </a:rPr>
              <a:t>&lt;table border=1&gt;</a:t>
            </a:r>
          </a:p>
          <a:p>
            <a:pPr eaLnBrk="1" hangingPunct="1"/>
            <a:r>
              <a:rPr lang="tr-TR" altLang="tr-TR">
                <a:latin typeface="Tahoma" panose="020B0604030504040204" pitchFamily="34" charset="0"/>
              </a:rPr>
              <a:t>&lt;tr&gt;</a:t>
            </a:r>
          </a:p>
          <a:p>
            <a:pPr eaLnBrk="1" hangingPunct="1"/>
            <a:r>
              <a:rPr lang="tr-TR" altLang="tr-TR">
                <a:latin typeface="Tahoma" panose="020B0604030504040204" pitchFamily="34" charset="0"/>
              </a:rPr>
              <a:t>	&lt;td width=100 align=center valign=middle&gt;A&lt;/td&gt;</a:t>
            </a:r>
          </a:p>
          <a:p>
            <a:pPr eaLnBrk="1" hangingPunct="1"/>
            <a:r>
              <a:rPr lang="tr-TR" altLang="tr-TR">
                <a:latin typeface="Tahoma" panose="020B0604030504040204" pitchFamily="34" charset="0"/>
              </a:rPr>
              <a:t>	&lt;td width=50 align=center valign=middle&gt;B&lt;/td&gt;</a:t>
            </a:r>
          </a:p>
          <a:p>
            <a:pPr eaLnBrk="1" hangingPunct="1"/>
            <a:r>
              <a:rPr lang="tr-TR" altLang="tr-TR">
                <a:latin typeface="Tahoma" panose="020B0604030504040204" pitchFamily="34" charset="0"/>
              </a:rPr>
              <a:t>	&lt;td width=50 align=center valign=middle&gt;C&lt;/td&gt;</a:t>
            </a:r>
          </a:p>
          <a:p>
            <a:pPr eaLnBrk="1" hangingPunct="1"/>
            <a:r>
              <a:rPr lang="tr-TR" altLang="tr-TR">
                <a:latin typeface="Tahoma" panose="020B0604030504040204" pitchFamily="34" charset="0"/>
              </a:rPr>
              <a:t>	&lt;td width=100 align=center valign=middle&gt;D&lt;/td&gt;</a:t>
            </a:r>
          </a:p>
          <a:p>
            <a:pPr eaLnBrk="1" hangingPunct="1"/>
            <a:r>
              <a:rPr lang="tr-TR" altLang="tr-TR">
                <a:latin typeface="Tahoma" panose="020B0604030504040204" pitchFamily="34" charset="0"/>
              </a:rPr>
              <a:t>&lt;/tr&gt;</a:t>
            </a:r>
          </a:p>
          <a:p>
            <a:pPr eaLnBrk="1" hangingPunct="1"/>
            <a:r>
              <a:rPr lang="tr-TR" altLang="tr-TR">
                <a:latin typeface="Tahoma" panose="020B0604030504040204" pitchFamily="34" charset="0"/>
              </a:rPr>
              <a:t>&lt;tr&gt;</a:t>
            </a:r>
          </a:p>
          <a:p>
            <a:pPr eaLnBrk="1" hangingPunct="1"/>
            <a:r>
              <a:rPr lang="tr-TR" altLang="tr-TR">
                <a:latin typeface="Tahoma" panose="020B0604030504040204" pitchFamily="34" charset="0"/>
              </a:rPr>
              <a:t>	&lt;td align=center valign=middle&gt;E&lt;/td&gt;</a:t>
            </a:r>
          </a:p>
          <a:p>
            <a:pPr eaLnBrk="1" hangingPunct="1"/>
            <a:r>
              <a:rPr lang="tr-TR" altLang="tr-TR">
                <a:latin typeface="Tahoma" panose="020B0604030504040204" pitchFamily="34" charset="0"/>
              </a:rPr>
              <a:t>	&lt;td colspan="2" align=center valign=middle&gt;F&lt;/td&gt;</a:t>
            </a:r>
          </a:p>
          <a:p>
            <a:pPr eaLnBrk="1" hangingPunct="1"/>
            <a:r>
              <a:rPr lang="tr-TR" altLang="tr-TR">
                <a:latin typeface="Tahoma" panose="020B0604030504040204" pitchFamily="34" charset="0"/>
              </a:rPr>
              <a:t>	&lt;td align=center valign=middle&gt;G&lt;/td&gt;</a:t>
            </a:r>
          </a:p>
          <a:p>
            <a:pPr eaLnBrk="1" hangingPunct="1"/>
            <a:r>
              <a:rPr lang="tr-TR" altLang="tr-TR">
                <a:latin typeface="Tahoma" panose="020B0604030504040204" pitchFamily="34" charset="0"/>
              </a:rPr>
              <a:t>&lt;/tr&gt;</a:t>
            </a:r>
          </a:p>
          <a:p>
            <a:pPr eaLnBrk="1" hangingPunct="1"/>
            <a:r>
              <a:rPr lang="tr-TR" altLang="tr-TR">
                <a:latin typeface="Tahoma" panose="020B0604030504040204" pitchFamily="34" charset="0"/>
              </a:rPr>
              <a:t>&lt;tr&gt;</a:t>
            </a:r>
          </a:p>
          <a:p>
            <a:pPr eaLnBrk="1" hangingPunct="1"/>
            <a:r>
              <a:rPr lang="tr-TR" altLang="tr-TR">
                <a:latin typeface="Tahoma" panose="020B0604030504040204" pitchFamily="34" charset="0"/>
              </a:rPr>
              <a:t>	&lt;td colspan="2" align=center valign=middle&gt;H&lt;/td&gt;</a:t>
            </a:r>
          </a:p>
          <a:p>
            <a:pPr eaLnBrk="1" hangingPunct="1"/>
            <a:r>
              <a:rPr lang="tr-TR" altLang="tr-TR">
                <a:latin typeface="Tahoma" panose="020B0604030504040204" pitchFamily="34" charset="0"/>
              </a:rPr>
              <a:t>	&lt;td colspan="2" align=center valign=middle&gt;I&lt;/td&gt;</a:t>
            </a:r>
          </a:p>
          <a:p>
            <a:pPr eaLnBrk="1" hangingPunct="1"/>
            <a:r>
              <a:rPr lang="tr-TR" altLang="tr-TR">
                <a:latin typeface="Tahoma" panose="020B0604030504040204" pitchFamily="34" charset="0"/>
              </a:rPr>
              <a:t>&lt;/tr&gt;</a:t>
            </a:r>
          </a:p>
          <a:p>
            <a:pPr eaLnBrk="1" hangingPunct="1"/>
            <a:r>
              <a:rPr lang="tr-TR" altLang="tr-TR">
                <a:latin typeface="Tahoma" panose="020B0604030504040204" pitchFamily="34" charset="0"/>
              </a:rPr>
              <a:t>&lt;/table&gt;</a:t>
            </a:r>
          </a:p>
        </p:txBody>
      </p:sp>
      <p:pic>
        <p:nvPicPr>
          <p:cNvPr id="542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38" y="5661025"/>
            <a:ext cx="40322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37146706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Line 4"/>
          <p:cNvSpPr>
            <a:spLocks noChangeShapeType="1"/>
          </p:cNvSpPr>
          <p:nvPr/>
        </p:nvSpPr>
        <p:spPr bwMode="auto">
          <a:xfrm>
            <a:off x="6680200"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5301" name="Line 5"/>
          <p:cNvSpPr>
            <a:spLocks noChangeShapeType="1"/>
          </p:cNvSpPr>
          <p:nvPr/>
        </p:nvSpPr>
        <p:spPr bwMode="auto">
          <a:xfrm>
            <a:off x="7850188"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553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1557339"/>
            <a:ext cx="6408738"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3402053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Line 4"/>
          <p:cNvSpPr>
            <a:spLocks noChangeShapeType="1"/>
          </p:cNvSpPr>
          <p:nvPr/>
        </p:nvSpPr>
        <p:spPr bwMode="auto">
          <a:xfrm>
            <a:off x="6680200"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6325" name="Line 5"/>
          <p:cNvSpPr>
            <a:spLocks noChangeShapeType="1"/>
          </p:cNvSpPr>
          <p:nvPr/>
        </p:nvSpPr>
        <p:spPr bwMode="auto">
          <a:xfrm>
            <a:off x="7850188" y="27114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6326" name="Text Box 6"/>
          <p:cNvSpPr txBox="1">
            <a:spLocks noChangeArrowheads="1"/>
          </p:cNvSpPr>
          <p:nvPr/>
        </p:nvSpPr>
        <p:spPr bwMode="auto">
          <a:xfrm>
            <a:off x="1847850" y="1331914"/>
            <a:ext cx="828040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1500">
                <a:latin typeface="Tahoma" panose="020B0604030504040204" pitchFamily="34" charset="0"/>
              </a:rPr>
              <a:t>&lt;table border=1&gt;</a:t>
            </a:r>
          </a:p>
          <a:p>
            <a:pPr eaLnBrk="1" hangingPunct="1"/>
            <a:r>
              <a:rPr lang="tr-TR" altLang="tr-TR" sz="1500">
                <a:latin typeface="Tahoma" panose="020B0604030504040204" pitchFamily="34" charset="0"/>
              </a:rPr>
              <a:t>&lt;tr&gt;</a:t>
            </a:r>
          </a:p>
          <a:p>
            <a:pPr eaLnBrk="1" hangingPunct="1"/>
            <a:r>
              <a:rPr lang="tr-TR" altLang="tr-TR" sz="1500">
                <a:latin typeface="Tahoma" panose="020B0604030504040204" pitchFamily="34" charset="0"/>
              </a:rPr>
              <a:t>  &lt;td width=100 rowspan="2" align=center valign=middle&gt;A&lt;/td&gt;</a:t>
            </a:r>
          </a:p>
          <a:p>
            <a:pPr eaLnBrk="1" hangingPunct="1"/>
            <a:r>
              <a:rPr lang="tr-TR" altLang="tr-TR" sz="1500">
                <a:latin typeface="Tahoma" panose="020B0604030504040204" pitchFamily="34" charset="0"/>
              </a:rPr>
              <a:t>  &lt;td width=50 align=center valign=middle&gt;B&lt;/td&gt;</a:t>
            </a:r>
          </a:p>
          <a:p>
            <a:pPr eaLnBrk="1" hangingPunct="1"/>
            <a:r>
              <a:rPr lang="tr-TR" altLang="tr-TR" sz="1500">
                <a:latin typeface="Tahoma" panose="020B0604030504040204" pitchFamily="34" charset="0"/>
              </a:rPr>
              <a:t>  &lt;td width=50 align=center valign=middle&gt;C&lt;/td&gt;</a:t>
            </a:r>
          </a:p>
          <a:p>
            <a:pPr eaLnBrk="1" hangingPunct="1"/>
            <a:r>
              <a:rPr lang="tr-TR" altLang="tr-TR" sz="1500">
                <a:latin typeface="Tahoma" panose="020B0604030504040204" pitchFamily="34" charset="0"/>
              </a:rPr>
              <a:t>  &lt;td width=100 rowspan="2" align=center valign=middle&gt;D&lt;/td&gt;</a:t>
            </a:r>
          </a:p>
          <a:p>
            <a:pPr eaLnBrk="1" hangingPunct="1"/>
            <a:r>
              <a:rPr lang="tr-TR" altLang="tr-TR" sz="1500">
                <a:latin typeface="Tahoma" panose="020B0604030504040204" pitchFamily="34" charset="0"/>
              </a:rPr>
              <a:t>&lt;/tr&gt;</a:t>
            </a:r>
          </a:p>
          <a:p>
            <a:pPr eaLnBrk="1" hangingPunct="1"/>
            <a:r>
              <a:rPr lang="tr-TR" altLang="tr-TR" sz="1500">
                <a:latin typeface="Tahoma" panose="020B0604030504040204" pitchFamily="34" charset="0"/>
              </a:rPr>
              <a:t>&lt;tr&gt;	</a:t>
            </a:r>
          </a:p>
          <a:p>
            <a:pPr eaLnBrk="1" hangingPunct="1"/>
            <a:r>
              <a:rPr lang="tr-TR" altLang="tr-TR" sz="1500">
                <a:latin typeface="Tahoma" panose="020B0604030504040204" pitchFamily="34" charset="0"/>
              </a:rPr>
              <a:t>  &lt;td rowspan="2" colspan="2" align=center valign=middle&gt;E&lt;/td&gt;</a:t>
            </a:r>
          </a:p>
          <a:p>
            <a:pPr eaLnBrk="1" hangingPunct="1"/>
            <a:r>
              <a:rPr lang="tr-TR" altLang="tr-TR" sz="1500">
                <a:latin typeface="Tahoma" panose="020B0604030504040204" pitchFamily="34" charset="0"/>
              </a:rPr>
              <a:t>&lt;/tr&gt;</a:t>
            </a:r>
          </a:p>
          <a:p>
            <a:pPr eaLnBrk="1" hangingPunct="1"/>
            <a:r>
              <a:rPr lang="tr-TR" altLang="tr-TR" sz="1500">
                <a:latin typeface="Tahoma" panose="020B0604030504040204" pitchFamily="34" charset="0"/>
              </a:rPr>
              <a:t>&lt;tr&gt;</a:t>
            </a:r>
          </a:p>
          <a:p>
            <a:pPr eaLnBrk="1" hangingPunct="1"/>
            <a:r>
              <a:rPr lang="tr-TR" altLang="tr-TR" sz="1500">
                <a:latin typeface="Tahoma" panose="020B0604030504040204" pitchFamily="34" charset="0"/>
              </a:rPr>
              <a:t>  &lt;td width=100 rowspan="2" align=center valign=middle&gt;F&lt;/td&gt;</a:t>
            </a:r>
          </a:p>
          <a:p>
            <a:pPr eaLnBrk="1" hangingPunct="1"/>
            <a:r>
              <a:rPr lang="tr-TR" altLang="tr-TR" sz="1500">
                <a:latin typeface="Tahoma" panose="020B0604030504040204" pitchFamily="34" charset="0"/>
              </a:rPr>
              <a:t>  &lt;td width=100 rowspan="2" align=center valign=middle&gt;H&lt;/td&gt;</a:t>
            </a:r>
          </a:p>
          <a:p>
            <a:pPr eaLnBrk="1" hangingPunct="1"/>
            <a:r>
              <a:rPr lang="tr-TR" altLang="tr-TR" sz="1500">
                <a:latin typeface="Tahoma" panose="020B0604030504040204" pitchFamily="34" charset="0"/>
              </a:rPr>
              <a:t>&lt;/tr&gt;</a:t>
            </a:r>
          </a:p>
          <a:p>
            <a:pPr eaLnBrk="1" hangingPunct="1"/>
            <a:r>
              <a:rPr lang="tr-TR" altLang="tr-TR" sz="1500">
                <a:latin typeface="Tahoma" panose="020B0604030504040204" pitchFamily="34" charset="0"/>
              </a:rPr>
              <a:t>&lt;tr&gt;	</a:t>
            </a:r>
          </a:p>
          <a:p>
            <a:pPr eaLnBrk="1" hangingPunct="1"/>
            <a:r>
              <a:rPr lang="tr-TR" altLang="tr-TR" sz="1500">
                <a:latin typeface="Tahoma" panose="020B0604030504040204" pitchFamily="34" charset="0"/>
              </a:rPr>
              <a:t>  &lt;td align=center valign=middle&gt;I&lt;/td&gt;</a:t>
            </a:r>
          </a:p>
          <a:p>
            <a:pPr eaLnBrk="1" hangingPunct="1"/>
            <a:r>
              <a:rPr lang="tr-TR" altLang="tr-TR" sz="1500">
                <a:latin typeface="Tahoma" panose="020B0604030504040204" pitchFamily="34" charset="0"/>
              </a:rPr>
              <a:t>  &lt;td align=center valign=middle&gt;J&lt;/td&gt;</a:t>
            </a:r>
          </a:p>
          <a:p>
            <a:pPr eaLnBrk="1" hangingPunct="1"/>
            <a:r>
              <a:rPr lang="tr-TR" altLang="tr-TR" sz="1500">
                <a:latin typeface="Tahoma" panose="020B0604030504040204" pitchFamily="34" charset="0"/>
              </a:rPr>
              <a:t>&lt;/tr&gt;</a:t>
            </a:r>
          </a:p>
          <a:p>
            <a:pPr eaLnBrk="1" hangingPunct="1"/>
            <a:r>
              <a:rPr lang="tr-TR" altLang="tr-TR" sz="1500">
                <a:latin typeface="Tahoma" panose="020B0604030504040204" pitchFamily="34" charset="0"/>
              </a:rPr>
              <a:t>&lt;/table&gt;</a:t>
            </a:r>
          </a:p>
        </p:txBody>
      </p:sp>
      <p:pic>
        <p:nvPicPr>
          <p:cNvPr id="563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889" y="4783138"/>
            <a:ext cx="2808287"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3"/>
          <p:cNvSpPr txBox="1">
            <a:spLocks noChangeArrowheads="1"/>
          </p:cNvSpPr>
          <p:nvPr/>
        </p:nvSpPr>
        <p:spPr bwMode="auto">
          <a:xfrm>
            <a:off x="906019" y="488824"/>
            <a:ext cx="269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Tablolar</a:t>
            </a:r>
          </a:p>
        </p:txBody>
      </p:sp>
    </p:spTree>
    <p:extLst>
      <p:ext uri="{BB962C8B-B14F-4D97-AF65-F5344CB8AC3E}">
        <p14:creationId xmlns:p14="http://schemas.microsoft.com/office/powerpoint/2010/main" val="2359075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6"/>
          <p:cNvSpPr>
            <a:spLocks noChangeArrowheads="1"/>
          </p:cNvSpPr>
          <p:nvPr/>
        </p:nvSpPr>
        <p:spPr bwMode="auto">
          <a:xfrm>
            <a:off x="1992314" y="1546226"/>
            <a:ext cx="8207375"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b="1">
                <a:solidFill>
                  <a:schemeClr val="tx1"/>
                </a:solidFill>
                <a:latin typeface="Arial" panose="020B0604020202020204" pitchFamily="34" charset="0"/>
              </a:defRPr>
            </a:lvl1pPr>
            <a:lvl2pPr marL="800100" indent="-342900">
              <a:defRPr b="1">
                <a:solidFill>
                  <a:schemeClr val="tx1"/>
                </a:solidFill>
                <a:latin typeface="Arial" panose="020B0604020202020204" pitchFamily="34" charset="0"/>
              </a:defRPr>
            </a:lvl2pPr>
            <a:lvl3pPr marL="1257300" indent="-342900">
              <a:defRPr b="1">
                <a:solidFill>
                  <a:schemeClr val="tx1"/>
                </a:solidFill>
                <a:latin typeface="Arial" panose="020B0604020202020204" pitchFamily="34" charset="0"/>
              </a:defRPr>
            </a:lvl3pPr>
            <a:lvl4pPr marL="1714500" indent="-342900">
              <a:defRPr b="1">
                <a:solidFill>
                  <a:schemeClr val="tx1"/>
                </a:solidFill>
                <a:latin typeface="Arial" panose="020B0604020202020204" pitchFamily="34" charset="0"/>
              </a:defRPr>
            </a:lvl4pPr>
            <a:lvl5pPr marL="2171700" indent="-342900">
              <a:defRPr b="1">
                <a:solidFill>
                  <a:schemeClr val="tx1"/>
                </a:solidFill>
                <a:latin typeface="Arial" panose="020B0604020202020204" pitchFamily="34" charset="0"/>
              </a:defRPr>
            </a:lvl5pPr>
            <a:lvl6pPr marL="2628900" indent="-342900" eaLnBrk="0" fontAlgn="base" hangingPunct="0">
              <a:spcBef>
                <a:spcPct val="0"/>
              </a:spcBef>
              <a:spcAft>
                <a:spcPct val="0"/>
              </a:spcAft>
              <a:defRPr b="1">
                <a:solidFill>
                  <a:schemeClr val="tx1"/>
                </a:solidFill>
                <a:latin typeface="Arial" panose="020B0604020202020204" pitchFamily="34" charset="0"/>
              </a:defRPr>
            </a:lvl6pPr>
            <a:lvl7pPr marL="3086100" indent="-342900" eaLnBrk="0" fontAlgn="base" hangingPunct="0">
              <a:spcBef>
                <a:spcPct val="0"/>
              </a:spcBef>
              <a:spcAft>
                <a:spcPct val="0"/>
              </a:spcAft>
              <a:defRPr b="1">
                <a:solidFill>
                  <a:schemeClr val="tx1"/>
                </a:solidFill>
                <a:latin typeface="Arial" panose="020B0604020202020204" pitchFamily="34" charset="0"/>
              </a:defRPr>
            </a:lvl7pPr>
            <a:lvl8pPr marL="3543300" indent="-342900" eaLnBrk="0" fontAlgn="base" hangingPunct="0">
              <a:spcBef>
                <a:spcPct val="0"/>
              </a:spcBef>
              <a:spcAft>
                <a:spcPct val="0"/>
              </a:spcAft>
              <a:defRPr b="1">
                <a:solidFill>
                  <a:schemeClr val="tx1"/>
                </a:solidFill>
                <a:latin typeface="Arial" panose="020B0604020202020204" pitchFamily="34" charset="0"/>
              </a:defRPr>
            </a:lvl8pPr>
            <a:lvl9pPr marL="4000500" indent="-3429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000" b="0"/>
              <a:t>HTML bize üç tip liste hazırlama imkanı veriyor. </a:t>
            </a:r>
          </a:p>
          <a:p>
            <a:pPr eaLnBrk="1" hangingPunct="1"/>
            <a:endParaRPr lang="tr-TR" altLang="tr-TR" sz="2000" b="0"/>
          </a:p>
          <a:p>
            <a:pPr eaLnBrk="1" hangingPunct="1"/>
            <a:r>
              <a:rPr lang="tr-TR" altLang="tr-TR" sz="2000" b="0"/>
              <a:t>Bunlar; </a:t>
            </a:r>
          </a:p>
          <a:p>
            <a:pPr eaLnBrk="1" hangingPunct="1"/>
            <a:endParaRPr lang="tr-TR" altLang="tr-TR" sz="2000" b="0" u="sng">
              <a:hlinkClick r:id="rId2"/>
            </a:endParaRPr>
          </a:p>
          <a:p>
            <a:pPr eaLnBrk="1" hangingPunct="1">
              <a:buFontTx/>
              <a:buAutoNum type="arabicPeriod"/>
            </a:pPr>
            <a:r>
              <a:rPr lang="tr-TR" altLang="tr-TR" sz="2000" b="0">
                <a:solidFill>
                  <a:schemeClr val="accent2"/>
                </a:solidFill>
              </a:rPr>
              <a:t>Sıralı listeler (ordered list) </a:t>
            </a:r>
          </a:p>
          <a:p>
            <a:pPr eaLnBrk="1" hangingPunct="1">
              <a:buFontTx/>
              <a:buAutoNum type="arabicPeriod"/>
            </a:pPr>
            <a:r>
              <a:rPr lang="tr-TR" altLang="tr-TR" sz="2000" b="0">
                <a:solidFill>
                  <a:schemeClr val="accent2"/>
                </a:solidFill>
              </a:rPr>
              <a:t>Sırasız listeler (unordered list) </a:t>
            </a:r>
          </a:p>
          <a:p>
            <a:pPr eaLnBrk="1" hangingPunct="1">
              <a:buFontTx/>
              <a:buAutoNum type="arabicPeriod"/>
            </a:pPr>
            <a:r>
              <a:rPr lang="tr-TR" altLang="tr-TR" sz="2000" b="0">
                <a:solidFill>
                  <a:schemeClr val="accent2"/>
                </a:solidFill>
              </a:rPr>
              <a:t>Tanımlama listeleri (definition list) </a:t>
            </a:r>
          </a:p>
          <a:p>
            <a:pPr eaLnBrk="1" hangingPunct="1">
              <a:buFontTx/>
              <a:buAutoNum type="arabicPeriod"/>
            </a:pPr>
            <a:endParaRPr lang="tr-TR" altLang="tr-TR" sz="2000" b="0">
              <a:solidFill>
                <a:schemeClr val="accent2"/>
              </a:solidFill>
            </a:endParaRPr>
          </a:p>
          <a:p>
            <a:pPr eaLnBrk="1" hangingPunct="1"/>
            <a:r>
              <a:rPr lang="tr-TR" altLang="tr-TR" sz="2000" b="0"/>
              <a:t>Sıralı listeler rakam veya harf yada her ikisini içiçe kullanarak liste oluşturmamızı, sırasız listeler rakam/harf yerine madde imleri koyarak liste oluşturmamızı sağlar. Tanımlama listeleri ise bir listeden çok kalabalık metinlerde okumayı kolaylaştırmaya yardımcı olabilecek bir araçtır. </a:t>
            </a:r>
          </a:p>
        </p:txBody>
      </p:sp>
      <p:sp>
        <p:nvSpPr>
          <p:cNvPr id="7" name="Text Box 3"/>
          <p:cNvSpPr txBox="1">
            <a:spLocks noChangeArrowheads="1"/>
          </p:cNvSpPr>
          <p:nvPr/>
        </p:nvSpPr>
        <p:spPr bwMode="auto">
          <a:xfrm>
            <a:off x="906019" y="488824"/>
            <a:ext cx="2576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Listeler</a:t>
            </a:r>
          </a:p>
        </p:txBody>
      </p:sp>
    </p:spTree>
    <p:extLst>
      <p:ext uri="{BB962C8B-B14F-4D97-AF65-F5344CB8AC3E}">
        <p14:creationId xmlns:p14="http://schemas.microsoft.com/office/powerpoint/2010/main" val="21458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1847851" y="2763839"/>
            <a:ext cx="8424863"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Bu temel kodları gördükten sonra isterseniz bir HTML sayfasının genel yapısına göz atalım.</a:t>
            </a:r>
          </a:p>
          <a:p>
            <a:pPr eaLnBrk="1" hangingPunct="1"/>
            <a:endParaRPr lang="tr-TR" altLang="tr-TR" b="0"/>
          </a:p>
          <a:p>
            <a:pPr eaLnBrk="1" hangingPunct="1"/>
            <a:r>
              <a:rPr lang="tr-TR" altLang="tr-TR"/>
              <a:t>&lt;html&gt;</a:t>
            </a:r>
          </a:p>
          <a:p>
            <a:pPr eaLnBrk="1" hangingPunct="1"/>
            <a:r>
              <a:rPr lang="tr-TR" altLang="tr-TR"/>
              <a:t>&lt;head&gt;</a:t>
            </a:r>
          </a:p>
          <a:p>
            <a:pPr eaLnBrk="1" hangingPunct="1"/>
            <a:r>
              <a:rPr lang="tr-TR" altLang="tr-TR"/>
              <a:t>&lt;title&gt;……&lt;/title&gt;</a:t>
            </a:r>
          </a:p>
          <a:p>
            <a:pPr eaLnBrk="1" hangingPunct="1"/>
            <a:r>
              <a:rPr lang="tr-TR" altLang="tr-TR"/>
              <a:t>&lt;/head&gt;</a:t>
            </a:r>
          </a:p>
          <a:p>
            <a:pPr eaLnBrk="1" hangingPunct="1"/>
            <a:r>
              <a:rPr lang="tr-TR" altLang="tr-TR"/>
              <a:t>&lt;body&gt;</a:t>
            </a:r>
          </a:p>
          <a:p>
            <a:pPr eaLnBrk="1" hangingPunct="1"/>
            <a:r>
              <a:rPr lang="tr-TR" altLang="tr-TR"/>
              <a:t>……</a:t>
            </a:r>
          </a:p>
          <a:p>
            <a:pPr eaLnBrk="1" hangingPunct="1"/>
            <a:r>
              <a:rPr lang="tr-TR" altLang="tr-TR"/>
              <a:t>&lt;/body&gt;</a:t>
            </a:r>
          </a:p>
          <a:p>
            <a:pPr eaLnBrk="1" hangingPunct="1"/>
            <a:r>
              <a:rPr lang="tr-TR" altLang="tr-TR"/>
              <a:t>&lt;/html&gt;</a:t>
            </a:r>
          </a:p>
        </p:txBody>
      </p:sp>
      <mc:AlternateContent xmlns:mc="http://schemas.openxmlformats.org/markup-compatibility/2006" xmlns:p14="http://schemas.microsoft.com/office/powerpoint/2010/main">
        <mc:Choice Requires="p14">
          <p:contentPart p14:bwMode="auto" r:id="rId2">
            <p14:nvContentPartPr>
              <p14:cNvPr id="97286" name="Ink 6"/>
              <p14:cNvContentPartPr>
                <a14:cpLocks xmlns:a14="http://schemas.microsoft.com/office/drawing/2010/main" noRot="1" noChangeAspect="1" noEditPoints="1" noChangeArrowheads="1" noChangeShapeType="1"/>
              </p14:cNvContentPartPr>
              <p14:nvPr/>
            </p14:nvContentPartPr>
            <p14:xfrm>
              <a:off x="1558925" y="3789363"/>
              <a:ext cx="393700" cy="1892300"/>
            </p14:xfrm>
          </p:contentPart>
        </mc:Choice>
        <mc:Fallback xmlns="">
          <p:pic>
            <p:nvPicPr>
              <p:cNvPr id="97286" name="Ink 6"/>
              <p:cNvPicPr>
                <a:picLocks noRot="1" noChangeAspect="1" noEditPoints="1" noChangeArrowheads="1" noChangeShapeType="1"/>
              </p:cNvPicPr>
              <p:nvPr/>
            </p:nvPicPr>
            <p:blipFill>
              <a:blip r:embed="rId3"/>
              <a:stretch>
                <a:fillRect/>
              </a:stretch>
            </p:blipFill>
            <p:spPr>
              <a:xfrm>
                <a:off x="1541275" y="3771722"/>
                <a:ext cx="429000" cy="1927583"/>
              </a:xfrm>
              <a:prstGeom prst="rect">
                <a:avLst/>
              </a:prstGeom>
            </p:spPr>
          </p:pic>
        </mc:Fallback>
      </mc:AlternateContent>
      <p:sp>
        <p:nvSpPr>
          <p:cNvPr id="7"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4158649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1847850" y="1189038"/>
            <a:ext cx="257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1. Sıralı Listeler</a:t>
            </a:r>
          </a:p>
        </p:txBody>
      </p:sp>
      <p:sp>
        <p:nvSpPr>
          <p:cNvPr id="58373" name="Rectangle 27"/>
          <p:cNvSpPr>
            <a:spLocks noChangeArrowheads="1"/>
          </p:cNvSpPr>
          <p:nvPr/>
        </p:nvSpPr>
        <p:spPr bwMode="auto">
          <a:xfrm>
            <a:off x="1992314" y="1944688"/>
            <a:ext cx="820737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b="1">
                <a:solidFill>
                  <a:schemeClr val="tx1"/>
                </a:solidFill>
                <a:latin typeface="Arial" panose="020B0604020202020204" pitchFamily="34" charset="0"/>
              </a:defRPr>
            </a:lvl1pPr>
            <a:lvl2pPr marL="800100" indent="-342900">
              <a:defRPr b="1">
                <a:solidFill>
                  <a:schemeClr val="tx1"/>
                </a:solidFill>
                <a:latin typeface="Arial" panose="020B0604020202020204" pitchFamily="34" charset="0"/>
              </a:defRPr>
            </a:lvl2pPr>
            <a:lvl3pPr marL="1257300" indent="-342900">
              <a:defRPr b="1">
                <a:solidFill>
                  <a:schemeClr val="tx1"/>
                </a:solidFill>
                <a:latin typeface="Arial" panose="020B0604020202020204" pitchFamily="34" charset="0"/>
              </a:defRPr>
            </a:lvl3pPr>
            <a:lvl4pPr marL="1714500" indent="-342900">
              <a:defRPr b="1">
                <a:solidFill>
                  <a:schemeClr val="tx1"/>
                </a:solidFill>
                <a:latin typeface="Arial" panose="020B0604020202020204" pitchFamily="34" charset="0"/>
              </a:defRPr>
            </a:lvl4pPr>
            <a:lvl5pPr marL="2171700" indent="-342900">
              <a:defRPr b="1">
                <a:solidFill>
                  <a:schemeClr val="tx1"/>
                </a:solidFill>
                <a:latin typeface="Arial" panose="020B0604020202020204" pitchFamily="34" charset="0"/>
              </a:defRPr>
            </a:lvl5pPr>
            <a:lvl6pPr marL="2628900" indent="-342900" eaLnBrk="0" fontAlgn="base" hangingPunct="0">
              <a:spcBef>
                <a:spcPct val="0"/>
              </a:spcBef>
              <a:spcAft>
                <a:spcPct val="0"/>
              </a:spcAft>
              <a:defRPr b="1">
                <a:solidFill>
                  <a:schemeClr val="tx1"/>
                </a:solidFill>
                <a:latin typeface="Arial" panose="020B0604020202020204" pitchFamily="34" charset="0"/>
              </a:defRPr>
            </a:lvl6pPr>
            <a:lvl7pPr marL="3086100" indent="-342900" eaLnBrk="0" fontAlgn="base" hangingPunct="0">
              <a:spcBef>
                <a:spcPct val="0"/>
              </a:spcBef>
              <a:spcAft>
                <a:spcPct val="0"/>
              </a:spcAft>
              <a:defRPr b="1">
                <a:solidFill>
                  <a:schemeClr val="tx1"/>
                </a:solidFill>
                <a:latin typeface="Arial" panose="020B0604020202020204" pitchFamily="34" charset="0"/>
              </a:defRPr>
            </a:lvl7pPr>
            <a:lvl8pPr marL="3543300" indent="-342900" eaLnBrk="0" fontAlgn="base" hangingPunct="0">
              <a:spcBef>
                <a:spcPct val="0"/>
              </a:spcBef>
              <a:spcAft>
                <a:spcPct val="0"/>
              </a:spcAft>
              <a:defRPr b="1">
                <a:solidFill>
                  <a:schemeClr val="tx1"/>
                </a:solidFill>
                <a:latin typeface="Arial" panose="020B0604020202020204" pitchFamily="34" charset="0"/>
              </a:defRPr>
            </a:lvl8pPr>
            <a:lvl9pPr marL="4000500" indent="-3429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Liste içine alınacak metinler </a:t>
            </a:r>
            <a:r>
              <a:rPr lang="tr-TR" altLang="tr-TR">
                <a:solidFill>
                  <a:schemeClr val="accent2"/>
                </a:solidFill>
              </a:rPr>
              <a:t>&lt;ol&gt;...&lt;/ol&gt;</a:t>
            </a:r>
            <a:r>
              <a:rPr lang="tr-TR" altLang="tr-TR" b="0"/>
              <a:t> etiketleri arasına alınarak yazılır. Bu etiketler listenin başladığını ve bittiğini belirtir. Listenin maddelerinin başına ise </a:t>
            </a:r>
            <a:r>
              <a:rPr lang="tr-TR" altLang="tr-TR">
                <a:solidFill>
                  <a:schemeClr val="accent2"/>
                </a:solidFill>
              </a:rPr>
              <a:t>&lt;li&gt; (list item)</a:t>
            </a:r>
            <a:r>
              <a:rPr lang="tr-TR" altLang="tr-TR" b="0"/>
              <a:t> etiketini getiriyoruz. Bu etikette tıpkı </a:t>
            </a:r>
            <a:r>
              <a:rPr lang="tr-TR" altLang="tr-TR">
                <a:solidFill>
                  <a:schemeClr val="accent2"/>
                </a:solidFill>
              </a:rPr>
              <a:t>&lt;br&gt;</a:t>
            </a:r>
            <a:r>
              <a:rPr lang="tr-TR" altLang="tr-TR" b="0"/>
              <a:t> etiketi gibi sonlandırılmıyor. </a:t>
            </a:r>
            <a:r>
              <a:rPr lang="tr-TR" altLang="tr-TR">
                <a:solidFill>
                  <a:schemeClr val="accent2"/>
                </a:solidFill>
              </a:rPr>
              <a:t>&lt;ol&gt;</a:t>
            </a:r>
            <a:r>
              <a:rPr lang="tr-TR" altLang="tr-TR" b="0"/>
              <a:t> etiketine parametreler ekleyebiliyoruz. </a:t>
            </a:r>
          </a:p>
          <a:p>
            <a:pPr eaLnBrk="1" hangingPunct="1"/>
            <a:endParaRPr lang="tr-TR" altLang="tr-TR" b="0"/>
          </a:p>
          <a:p>
            <a:pPr eaLnBrk="1" hangingPunct="1"/>
            <a:endParaRPr lang="tr-TR" altLang="tr-TR" b="0"/>
          </a:p>
          <a:p>
            <a:pPr eaLnBrk="1" hangingPunct="1"/>
            <a:r>
              <a:rPr lang="tr-TR" altLang="tr-TR" b="0"/>
              <a:t>Bunlarla listemizin rakamla mı harfle mi başlayacağını </a:t>
            </a:r>
            <a:r>
              <a:rPr lang="tr-TR" altLang="tr-TR"/>
              <a:t>(type)</a:t>
            </a:r>
            <a:r>
              <a:rPr lang="tr-TR" altLang="tr-TR" b="0"/>
              <a:t> yada hangi rakam/harfle başlayacağını </a:t>
            </a:r>
            <a:r>
              <a:rPr lang="tr-TR" altLang="tr-TR"/>
              <a:t>(start)</a:t>
            </a:r>
            <a:r>
              <a:rPr lang="tr-TR" altLang="tr-TR" b="0"/>
              <a:t> belirtebiliyoruz. </a:t>
            </a:r>
            <a:r>
              <a:rPr lang="tr-TR" altLang="tr-TR"/>
              <a:t>Compact</a:t>
            </a:r>
            <a:r>
              <a:rPr lang="tr-TR" altLang="tr-TR" b="0"/>
              <a:t> parametresi ise listenin mümkün olan minimum satır aralığına sahip olmasını sağlıyor. </a:t>
            </a:r>
          </a:p>
        </p:txBody>
      </p:sp>
      <p:sp>
        <p:nvSpPr>
          <p:cNvPr id="7" name="Text Box 3"/>
          <p:cNvSpPr txBox="1">
            <a:spLocks noChangeArrowheads="1"/>
          </p:cNvSpPr>
          <p:nvPr/>
        </p:nvSpPr>
        <p:spPr bwMode="auto">
          <a:xfrm>
            <a:off x="906019" y="488824"/>
            <a:ext cx="2576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Listeler</a:t>
            </a:r>
          </a:p>
        </p:txBody>
      </p:sp>
    </p:spTree>
    <p:extLst>
      <p:ext uri="{BB962C8B-B14F-4D97-AF65-F5344CB8AC3E}">
        <p14:creationId xmlns:p14="http://schemas.microsoft.com/office/powerpoint/2010/main" val="34735930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7608888" y="1196975"/>
            <a:ext cx="257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1. Sıralı Listeler</a:t>
            </a:r>
          </a:p>
        </p:txBody>
      </p:sp>
      <p:sp>
        <p:nvSpPr>
          <p:cNvPr id="59397" name="Rectangle 5"/>
          <p:cNvSpPr>
            <a:spLocks noChangeArrowheads="1"/>
          </p:cNvSpPr>
          <p:nvPr/>
        </p:nvSpPr>
        <p:spPr bwMode="auto">
          <a:xfrm>
            <a:off x="2208213" y="1420942"/>
            <a:ext cx="2159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b="1">
                <a:solidFill>
                  <a:schemeClr val="tx1"/>
                </a:solidFill>
                <a:latin typeface="Arial" panose="020B0604020202020204" pitchFamily="34" charset="0"/>
              </a:defRPr>
            </a:lvl1pPr>
            <a:lvl2pPr marL="800100" indent="-342900">
              <a:defRPr b="1">
                <a:solidFill>
                  <a:schemeClr val="tx1"/>
                </a:solidFill>
                <a:latin typeface="Arial" panose="020B0604020202020204" pitchFamily="34" charset="0"/>
              </a:defRPr>
            </a:lvl2pPr>
            <a:lvl3pPr marL="1257300" indent="-342900">
              <a:defRPr b="1">
                <a:solidFill>
                  <a:schemeClr val="tx1"/>
                </a:solidFill>
                <a:latin typeface="Arial" panose="020B0604020202020204" pitchFamily="34" charset="0"/>
              </a:defRPr>
            </a:lvl3pPr>
            <a:lvl4pPr marL="1714500" indent="-342900">
              <a:defRPr b="1">
                <a:solidFill>
                  <a:schemeClr val="tx1"/>
                </a:solidFill>
                <a:latin typeface="Arial" panose="020B0604020202020204" pitchFamily="34" charset="0"/>
              </a:defRPr>
            </a:lvl4pPr>
            <a:lvl5pPr marL="2171700" indent="-342900">
              <a:defRPr b="1">
                <a:solidFill>
                  <a:schemeClr val="tx1"/>
                </a:solidFill>
                <a:latin typeface="Arial" panose="020B0604020202020204" pitchFamily="34" charset="0"/>
              </a:defRPr>
            </a:lvl5pPr>
            <a:lvl6pPr marL="2628900" indent="-342900" eaLnBrk="0" fontAlgn="base" hangingPunct="0">
              <a:spcBef>
                <a:spcPct val="0"/>
              </a:spcBef>
              <a:spcAft>
                <a:spcPct val="0"/>
              </a:spcAft>
              <a:defRPr b="1">
                <a:solidFill>
                  <a:schemeClr val="tx1"/>
                </a:solidFill>
                <a:latin typeface="Arial" panose="020B0604020202020204" pitchFamily="34" charset="0"/>
              </a:defRPr>
            </a:lvl6pPr>
            <a:lvl7pPr marL="3086100" indent="-342900" eaLnBrk="0" fontAlgn="base" hangingPunct="0">
              <a:spcBef>
                <a:spcPct val="0"/>
              </a:spcBef>
              <a:spcAft>
                <a:spcPct val="0"/>
              </a:spcAft>
              <a:defRPr b="1">
                <a:solidFill>
                  <a:schemeClr val="tx1"/>
                </a:solidFill>
                <a:latin typeface="Arial" panose="020B0604020202020204" pitchFamily="34" charset="0"/>
              </a:defRPr>
            </a:lvl7pPr>
            <a:lvl8pPr marL="3543300" indent="-342900" eaLnBrk="0" fontAlgn="base" hangingPunct="0">
              <a:spcBef>
                <a:spcPct val="0"/>
              </a:spcBef>
              <a:spcAft>
                <a:spcPct val="0"/>
              </a:spcAft>
              <a:defRPr b="1">
                <a:solidFill>
                  <a:schemeClr val="tx1"/>
                </a:solidFill>
                <a:latin typeface="Arial" panose="020B0604020202020204" pitchFamily="34" charset="0"/>
              </a:defRPr>
            </a:lvl8pPr>
            <a:lvl9pPr marL="4000500" indent="-3429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1400"/>
              <a:t>&lt;ol type=“1"&gt;</a:t>
            </a:r>
            <a:br>
              <a:rPr lang="tr-TR" altLang="tr-TR" sz="1400"/>
            </a:br>
            <a:r>
              <a:rPr lang="tr-TR" altLang="tr-TR" sz="1400"/>
              <a:t> &lt;li&gt;Kimya</a:t>
            </a:r>
            <a:br>
              <a:rPr lang="tr-TR" altLang="tr-TR" sz="1400"/>
            </a:br>
            <a:r>
              <a:rPr lang="tr-TR" altLang="tr-TR" sz="1400"/>
              <a:t>   &lt;ol type="a"&gt;</a:t>
            </a:r>
            <a:br>
              <a:rPr lang="tr-TR" altLang="tr-TR" sz="1400"/>
            </a:br>
            <a:r>
              <a:rPr lang="tr-TR" altLang="tr-TR" sz="1400"/>
              <a:t>    &lt;li&gt;Organik</a:t>
            </a:r>
          </a:p>
          <a:p>
            <a:pPr eaLnBrk="1" hangingPunct="1"/>
            <a:r>
              <a:rPr lang="tr-TR" altLang="tr-TR" sz="1400"/>
              <a:t>	    &lt;li&gt;İnorganik</a:t>
            </a:r>
            <a:br>
              <a:rPr lang="tr-TR" altLang="tr-TR" sz="1400"/>
            </a:br>
            <a:r>
              <a:rPr lang="tr-TR" altLang="tr-TR" sz="1400"/>
              <a:t>    &lt;li&gt;Analitik</a:t>
            </a:r>
            <a:br>
              <a:rPr lang="tr-TR" altLang="tr-TR" sz="1400"/>
            </a:br>
            <a:r>
              <a:rPr lang="tr-TR" altLang="tr-TR" sz="1400"/>
              <a:t>   &lt;/ol&gt;</a:t>
            </a:r>
            <a:br>
              <a:rPr lang="tr-TR" altLang="tr-TR" sz="1400"/>
            </a:br>
            <a:r>
              <a:rPr lang="tr-TR" altLang="tr-TR" sz="1400"/>
              <a:t> &lt;li&gt;Fizik</a:t>
            </a:r>
            <a:br>
              <a:rPr lang="tr-TR" altLang="tr-TR" sz="1400"/>
            </a:br>
            <a:r>
              <a:rPr lang="tr-TR" altLang="tr-TR" sz="1400"/>
              <a:t>   &lt;ol type="a"&gt;</a:t>
            </a:r>
            <a:br>
              <a:rPr lang="tr-TR" altLang="tr-TR" sz="1400"/>
            </a:br>
            <a:r>
              <a:rPr lang="tr-TR" altLang="tr-TR" sz="1400"/>
              <a:t>    &lt;li&gt;Dinamik</a:t>
            </a:r>
            <a:br>
              <a:rPr lang="tr-TR" altLang="tr-TR" sz="1400"/>
            </a:br>
            <a:r>
              <a:rPr lang="tr-TR" altLang="tr-TR" sz="1400"/>
              <a:t>    &lt;li&gt;Statik</a:t>
            </a:r>
            <a:br>
              <a:rPr lang="tr-TR" altLang="tr-TR" sz="1400"/>
            </a:br>
            <a:r>
              <a:rPr lang="tr-TR" altLang="tr-TR" sz="1400"/>
              <a:t>   &lt;/ol&gt;</a:t>
            </a:r>
            <a:br>
              <a:rPr lang="tr-TR" altLang="tr-TR" sz="1400"/>
            </a:br>
            <a:r>
              <a:rPr lang="tr-TR" altLang="tr-TR" sz="1400"/>
              <a:t> &lt;li&gt;Matematik</a:t>
            </a:r>
            <a:br>
              <a:rPr lang="tr-TR" altLang="tr-TR" sz="1400"/>
            </a:br>
            <a:r>
              <a:rPr lang="tr-TR" altLang="tr-TR" sz="1400"/>
              <a:t>   &lt;ol type="a"&gt;</a:t>
            </a:r>
            <a:br>
              <a:rPr lang="tr-TR" altLang="tr-TR" sz="1400"/>
            </a:br>
            <a:r>
              <a:rPr lang="tr-TR" altLang="tr-TR" sz="1400"/>
              <a:t>    &lt;li&gt;Sayılar</a:t>
            </a:r>
            <a:br>
              <a:rPr lang="tr-TR" altLang="tr-TR" sz="1400"/>
            </a:br>
            <a:r>
              <a:rPr lang="tr-TR" altLang="tr-TR" sz="1400"/>
              <a:t>    &lt;li&gt;Diğer</a:t>
            </a:r>
            <a:br>
              <a:rPr lang="tr-TR" altLang="tr-TR" sz="1400"/>
            </a:br>
            <a:r>
              <a:rPr lang="tr-TR" altLang="tr-TR" sz="1400"/>
              <a:t>       &lt;ol type="i"&gt;</a:t>
            </a:r>
            <a:br>
              <a:rPr lang="tr-TR" altLang="tr-TR" sz="1400"/>
            </a:br>
            <a:r>
              <a:rPr lang="tr-TR" altLang="tr-TR" sz="1400"/>
              <a:t>         &lt;li&gt;Türev</a:t>
            </a:r>
            <a:br>
              <a:rPr lang="tr-TR" altLang="tr-TR" sz="1400"/>
            </a:br>
            <a:r>
              <a:rPr lang="tr-TR" altLang="tr-TR" sz="1400"/>
              <a:t>         &lt;li&gt;İntegral</a:t>
            </a:r>
            <a:br>
              <a:rPr lang="tr-TR" altLang="tr-TR" sz="1400"/>
            </a:br>
            <a:r>
              <a:rPr lang="tr-TR" altLang="tr-TR" sz="1400"/>
              <a:t>       &lt;/ol&gt;</a:t>
            </a:r>
            <a:br>
              <a:rPr lang="tr-TR" altLang="tr-TR" sz="1400"/>
            </a:br>
            <a:r>
              <a:rPr lang="tr-TR" altLang="tr-TR" sz="1400"/>
              <a:t>   &lt;/ol&gt;</a:t>
            </a:r>
            <a:br>
              <a:rPr lang="tr-TR" altLang="tr-TR" sz="1400"/>
            </a:br>
            <a:r>
              <a:rPr lang="tr-TR" altLang="tr-TR" sz="1400"/>
              <a:t>&lt;/ol&gt; </a:t>
            </a:r>
          </a:p>
        </p:txBody>
      </p:sp>
      <p:pic>
        <p:nvPicPr>
          <p:cNvPr id="5939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800" y="1773238"/>
            <a:ext cx="260508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3"/>
          <p:cNvSpPr txBox="1">
            <a:spLocks noChangeArrowheads="1"/>
          </p:cNvSpPr>
          <p:nvPr/>
        </p:nvSpPr>
        <p:spPr bwMode="auto">
          <a:xfrm>
            <a:off x="906019" y="488824"/>
            <a:ext cx="2576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Listeler</a:t>
            </a:r>
          </a:p>
        </p:txBody>
      </p:sp>
    </p:spTree>
    <p:extLst>
      <p:ext uri="{BB962C8B-B14F-4D97-AF65-F5344CB8AC3E}">
        <p14:creationId xmlns:p14="http://schemas.microsoft.com/office/powerpoint/2010/main" val="111736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1795463" y="1171575"/>
            <a:ext cx="257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1. Sıralı Listeler</a:t>
            </a:r>
          </a:p>
        </p:txBody>
      </p:sp>
      <p:sp>
        <p:nvSpPr>
          <p:cNvPr id="60421" name="Rectangle 5"/>
          <p:cNvSpPr>
            <a:spLocks noChangeArrowheads="1"/>
          </p:cNvSpPr>
          <p:nvPr/>
        </p:nvSpPr>
        <p:spPr bwMode="auto">
          <a:xfrm>
            <a:off x="5232400" y="1408917"/>
            <a:ext cx="49672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b="1">
                <a:solidFill>
                  <a:schemeClr val="tx1"/>
                </a:solidFill>
                <a:latin typeface="Arial" panose="020B0604020202020204" pitchFamily="34" charset="0"/>
              </a:defRPr>
            </a:lvl1pPr>
            <a:lvl2pPr marL="800100" indent="-342900">
              <a:defRPr b="1">
                <a:solidFill>
                  <a:schemeClr val="tx1"/>
                </a:solidFill>
                <a:latin typeface="Arial" panose="020B0604020202020204" pitchFamily="34" charset="0"/>
              </a:defRPr>
            </a:lvl2pPr>
            <a:lvl3pPr marL="1257300" indent="-342900">
              <a:defRPr b="1">
                <a:solidFill>
                  <a:schemeClr val="tx1"/>
                </a:solidFill>
                <a:latin typeface="Arial" panose="020B0604020202020204" pitchFamily="34" charset="0"/>
              </a:defRPr>
            </a:lvl3pPr>
            <a:lvl4pPr marL="1714500" indent="-342900">
              <a:defRPr b="1">
                <a:solidFill>
                  <a:schemeClr val="tx1"/>
                </a:solidFill>
                <a:latin typeface="Arial" panose="020B0604020202020204" pitchFamily="34" charset="0"/>
              </a:defRPr>
            </a:lvl4pPr>
            <a:lvl5pPr marL="2171700" indent="-342900">
              <a:defRPr b="1">
                <a:solidFill>
                  <a:schemeClr val="tx1"/>
                </a:solidFill>
                <a:latin typeface="Arial" panose="020B0604020202020204" pitchFamily="34" charset="0"/>
              </a:defRPr>
            </a:lvl5pPr>
            <a:lvl6pPr marL="2628900" indent="-342900" eaLnBrk="0" fontAlgn="base" hangingPunct="0">
              <a:spcBef>
                <a:spcPct val="0"/>
              </a:spcBef>
              <a:spcAft>
                <a:spcPct val="0"/>
              </a:spcAft>
              <a:defRPr b="1">
                <a:solidFill>
                  <a:schemeClr val="tx1"/>
                </a:solidFill>
                <a:latin typeface="Arial" panose="020B0604020202020204" pitchFamily="34" charset="0"/>
              </a:defRPr>
            </a:lvl6pPr>
            <a:lvl7pPr marL="3086100" indent="-342900" eaLnBrk="0" fontAlgn="base" hangingPunct="0">
              <a:spcBef>
                <a:spcPct val="0"/>
              </a:spcBef>
              <a:spcAft>
                <a:spcPct val="0"/>
              </a:spcAft>
              <a:defRPr b="1">
                <a:solidFill>
                  <a:schemeClr val="tx1"/>
                </a:solidFill>
                <a:latin typeface="Arial" panose="020B0604020202020204" pitchFamily="34" charset="0"/>
              </a:defRPr>
            </a:lvl7pPr>
            <a:lvl8pPr marL="3543300" indent="-342900" eaLnBrk="0" fontAlgn="base" hangingPunct="0">
              <a:spcBef>
                <a:spcPct val="0"/>
              </a:spcBef>
              <a:spcAft>
                <a:spcPct val="0"/>
              </a:spcAft>
              <a:defRPr b="1">
                <a:solidFill>
                  <a:schemeClr val="tx1"/>
                </a:solidFill>
                <a:latin typeface="Arial" panose="020B0604020202020204" pitchFamily="34" charset="0"/>
              </a:defRPr>
            </a:lvl8pPr>
            <a:lvl9pPr marL="4000500" indent="-3429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Listeleri buradaki örnekte olduğu gibi iç içe hazırlamak ta mümkün. Dikkat edeceğimiz nokta, işe </a:t>
            </a:r>
            <a:r>
              <a:rPr lang="tr-TR" altLang="tr-TR">
                <a:solidFill>
                  <a:schemeClr val="accent2"/>
                </a:solidFill>
              </a:rPr>
              <a:t>&lt;ol&gt;</a:t>
            </a:r>
            <a:r>
              <a:rPr lang="tr-TR" altLang="tr-TR" b="0"/>
              <a:t> etiketi ile başlayıp liste maddelerinin her birisinin başına </a:t>
            </a:r>
            <a:r>
              <a:rPr lang="tr-TR" altLang="tr-TR">
                <a:solidFill>
                  <a:schemeClr val="accent2"/>
                </a:solidFill>
              </a:rPr>
              <a:t>&lt;li&gt;</a:t>
            </a:r>
            <a:r>
              <a:rPr lang="tr-TR" altLang="tr-TR" b="0"/>
              <a:t> etiketini getirmek ve listelemeyi bitirmek istediğimiz yerde </a:t>
            </a:r>
            <a:r>
              <a:rPr lang="tr-TR" altLang="tr-TR">
                <a:solidFill>
                  <a:schemeClr val="accent2"/>
                </a:solidFill>
              </a:rPr>
              <a:t>&lt;/ol&gt;</a:t>
            </a:r>
            <a:r>
              <a:rPr lang="tr-TR" altLang="tr-TR" b="0"/>
              <a:t> etiketini yazmak. Liste içinde yeni bir liste oluşturmak istediğimizde listelenecek maddeden sonra tekrar </a:t>
            </a:r>
            <a:r>
              <a:rPr lang="tr-TR" altLang="tr-TR">
                <a:solidFill>
                  <a:schemeClr val="accent2"/>
                </a:solidFill>
              </a:rPr>
              <a:t>&lt;ol&gt;</a:t>
            </a:r>
            <a:r>
              <a:rPr lang="tr-TR" altLang="tr-TR" b="0"/>
              <a:t> etiketini yazıyoruz ve bahsedilen kuralları aynen uyguluyoruz. </a:t>
            </a:r>
            <a:r>
              <a:rPr lang="tr-TR" altLang="tr-TR"/>
              <a:t>Type</a:t>
            </a:r>
            <a:r>
              <a:rPr lang="tr-TR" altLang="tr-TR" b="0"/>
              <a:t> parametresinde kullanabileceğimiz değerler şunlar olabilir; sayılar,harfler (küçük/büyük) ve romen rakamları (i,ii,iii gibi) </a:t>
            </a:r>
          </a:p>
        </p:txBody>
      </p:sp>
      <p:pic>
        <p:nvPicPr>
          <p:cNvPr id="604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637920"/>
            <a:ext cx="297815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3"/>
          <p:cNvSpPr txBox="1">
            <a:spLocks noChangeArrowheads="1"/>
          </p:cNvSpPr>
          <p:nvPr/>
        </p:nvSpPr>
        <p:spPr bwMode="auto">
          <a:xfrm>
            <a:off x="906019" y="488824"/>
            <a:ext cx="2576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Listeler</a:t>
            </a:r>
          </a:p>
        </p:txBody>
      </p:sp>
    </p:spTree>
    <p:extLst>
      <p:ext uri="{BB962C8B-B14F-4D97-AF65-F5344CB8AC3E}">
        <p14:creationId xmlns:p14="http://schemas.microsoft.com/office/powerpoint/2010/main" val="2702625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1847851" y="1189038"/>
            <a:ext cx="279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2. Sırasız Listeler</a:t>
            </a:r>
          </a:p>
        </p:txBody>
      </p:sp>
      <p:sp>
        <p:nvSpPr>
          <p:cNvPr id="61445" name="Rectangle 5"/>
          <p:cNvSpPr>
            <a:spLocks noChangeArrowheads="1"/>
          </p:cNvSpPr>
          <p:nvPr/>
        </p:nvSpPr>
        <p:spPr bwMode="auto">
          <a:xfrm>
            <a:off x="1992314" y="2551452"/>
            <a:ext cx="820737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b="1">
                <a:solidFill>
                  <a:schemeClr val="tx1"/>
                </a:solidFill>
                <a:latin typeface="Arial" panose="020B0604020202020204" pitchFamily="34" charset="0"/>
              </a:defRPr>
            </a:lvl1pPr>
            <a:lvl2pPr marL="800100" indent="-342900">
              <a:defRPr b="1">
                <a:solidFill>
                  <a:schemeClr val="tx1"/>
                </a:solidFill>
                <a:latin typeface="Arial" panose="020B0604020202020204" pitchFamily="34" charset="0"/>
              </a:defRPr>
            </a:lvl2pPr>
            <a:lvl3pPr marL="1257300" indent="-342900">
              <a:defRPr b="1">
                <a:solidFill>
                  <a:schemeClr val="tx1"/>
                </a:solidFill>
                <a:latin typeface="Arial" panose="020B0604020202020204" pitchFamily="34" charset="0"/>
              </a:defRPr>
            </a:lvl3pPr>
            <a:lvl4pPr marL="1714500" indent="-342900">
              <a:defRPr b="1">
                <a:solidFill>
                  <a:schemeClr val="tx1"/>
                </a:solidFill>
                <a:latin typeface="Arial" panose="020B0604020202020204" pitchFamily="34" charset="0"/>
              </a:defRPr>
            </a:lvl4pPr>
            <a:lvl5pPr marL="2171700" indent="-342900">
              <a:defRPr b="1">
                <a:solidFill>
                  <a:schemeClr val="tx1"/>
                </a:solidFill>
                <a:latin typeface="Arial" panose="020B0604020202020204" pitchFamily="34" charset="0"/>
              </a:defRPr>
            </a:lvl5pPr>
            <a:lvl6pPr marL="2628900" indent="-342900" eaLnBrk="0" fontAlgn="base" hangingPunct="0">
              <a:spcBef>
                <a:spcPct val="0"/>
              </a:spcBef>
              <a:spcAft>
                <a:spcPct val="0"/>
              </a:spcAft>
              <a:defRPr b="1">
                <a:solidFill>
                  <a:schemeClr val="tx1"/>
                </a:solidFill>
                <a:latin typeface="Arial" panose="020B0604020202020204" pitchFamily="34" charset="0"/>
              </a:defRPr>
            </a:lvl6pPr>
            <a:lvl7pPr marL="3086100" indent="-342900" eaLnBrk="0" fontAlgn="base" hangingPunct="0">
              <a:spcBef>
                <a:spcPct val="0"/>
              </a:spcBef>
              <a:spcAft>
                <a:spcPct val="0"/>
              </a:spcAft>
              <a:defRPr b="1">
                <a:solidFill>
                  <a:schemeClr val="tx1"/>
                </a:solidFill>
                <a:latin typeface="Arial" panose="020B0604020202020204" pitchFamily="34" charset="0"/>
              </a:defRPr>
            </a:lvl7pPr>
            <a:lvl8pPr marL="3543300" indent="-342900" eaLnBrk="0" fontAlgn="base" hangingPunct="0">
              <a:spcBef>
                <a:spcPct val="0"/>
              </a:spcBef>
              <a:spcAft>
                <a:spcPct val="0"/>
              </a:spcAft>
              <a:defRPr b="1">
                <a:solidFill>
                  <a:schemeClr val="tx1"/>
                </a:solidFill>
                <a:latin typeface="Arial" panose="020B0604020202020204" pitchFamily="34" charset="0"/>
              </a:defRPr>
            </a:lvl8pPr>
            <a:lvl9pPr marL="4000500" indent="-3429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Bu tip listede de mantık aynıdır. Fark, listeleme yaparken maddelerin başına harf, rakam gibi unsurlar yerine küçük yuvarlaklar,kareler kullanabilmemiz. </a:t>
            </a:r>
            <a:r>
              <a:rPr lang="tr-TR" altLang="tr-TR">
                <a:solidFill>
                  <a:schemeClr val="accent2"/>
                </a:solidFill>
              </a:rPr>
              <a:t>&lt;ol&gt;</a:t>
            </a:r>
            <a:r>
              <a:rPr lang="tr-TR" altLang="tr-TR" b="0"/>
              <a:t> etiketi yerine </a:t>
            </a:r>
            <a:r>
              <a:rPr lang="tr-TR" altLang="tr-TR">
                <a:solidFill>
                  <a:schemeClr val="accent2"/>
                </a:solidFill>
              </a:rPr>
              <a:t>&lt;ul&gt;</a:t>
            </a:r>
            <a:r>
              <a:rPr lang="tr-TR" altLang="tr-TR" b="0"/>
              <a:t> etiketini kullanıyoruz, liste maddeleri için kullandığımız </a:t>
            </a:r>
            <a:r>
              <a:rPr lang="tr-TR" altLang="tr-TR">
                <a:solidFill>
                  <a:schemeClr val="accent2"/>
                </a:solidFill>
              </a:rPr>
              <a:t>&lt;li&gt;</a:t>
            </a:r>
            <a:r>
              <a:rPr lang="tr-TR" altLang="tr-TR" b="0"/>
              <a:t> etiketi burada da geçerli. </a:t>
            </a:r>
            <a:r>
              <a:rPr lang="tr-TR" altLang="tr-TR">
                <a:solidFill>
                  <a:schemeClr val="accent2"/>
                </a:solidFill>
              </a:rPr>
              <a:t>&lt;ol&gt;</a:t>
            </a:r>
            <a:r>
              <a:rPr lang="tr-TR" altLang="tr-TR" b="0"/>
              <a:t> için kullanılabilecek parametreler ise şöyle; </a:t>
            </a:r>
            <a:r>
              <a:rPr lang="tr-TR" altLang="tr-TR"/>
              <a:t>type</a:t>
            </a:r>
            <a:r>
              <a:rPr lang="tr-TR" altLang="tr-TR" b="0"/>
              <a:t> için </a:t>
            </a:r>
            <a:r>
              <a:rPr lang="tr-TR" altLang="tr-TR"/>
              <a:t>disc</a:t>
            </a:r>
            <a:r>
              <a:rPr lang="tr-TR" altLang="tr-TR" b="0"/>
              <a:t> (içi dolu daire), </a:t>
            </a:r>
            <a:r>
              <a:rPr lang="tr-TR" altLang="tr-TR"/>
              <a:t>circle</a:t>
            </a:r>
            <a:r>
              <a:rPr lang="tr-TR" altLang="tr-TR" b="0"/>
              <a:t> (içi boş daire), </a:t>
            </a:r>
            <a:r>
              <a:rPr lang="tr-TR" altLang="tr-TR"/>
              <a:t>square</a:t>
            </a:r>
            <a:r>
              <a:rPr lang="tr-TR" altLang="tr-TR" b="0"/>
              <a:t> (içi dolu kare). </a:t>
            </a:r>
            <a:r>
              <a:rPr lang="tr-TR" altLang="tr-TR"/>
              <a:t>Compact</a:t>
            </a:r>
            <a:r>
              <a:rPr lang="tr-TR" altLang="tr-TR" b="0"/>
              <a:t> parametresi sırasız listelerde de kullanılabiliyor </a:t>
            </a:r>
          </a:p>
        </p:txBody>
      </p:sp>
      <p:sp>
        <p:nvSpPr>
          <p:cNvPr id="7" name="Text Box 3"/>
          <p:cNvSpPr txBox="1">
            <a:spLocks noChangeArrowheads="1"/>
          </p:cNvSpPr>
          <p:nvPr/>
        </p:nvSpPr>
        <p:spPr bwMode="auto">
          <a:xfrm>
            <a:off x="906019" y="488824"/>
            <a:ext cx="2576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Listeler</a:t>
            </a:r>
          </a:p>
        </p:txBody>
      </p:sp>
    </p:spTree>
    <p:extLst>
      <p:ext uri="{BB962C8B-B14F-4D97-AF65-F5344CB8AC3E}">
        <p14:creationId xmlns:p14="http://schemas.microsoft.com/office/powerpoint/2010/main" val="3469747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7347396" y="1378844"/>
            <a:ext cx="279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dirty="0">
                <a:solidFill>
                  <a:schemeClr val="accent2"/>
                </a:solidFill>
                <a:latin typeface="Tahoma" panose="020B0604030504040204" pitchFamily="34" charset="0"/>
              </a:rPr>
              <a:t>2. Sırasız Listeler</a:t>
            </a:r>
          </a:p>
        </p:txBody>
      </p:sp>
      <p:sp>
        <p:nvSpPr>
          <p:cNvPr id="62469" name="Rectangle 5"/>
          <p:cNvSpPr>
            <a:spLocks noChangeArrowheads="1"/>
          </p:cNvSpPr>
          <p:nvPr/>
        </p:nvSpPr>
        <p:spPr bwMode="auto">
          <a:xfrm>
            <a:off x="2351088" y="1420942"/>
            <a:ext cx="403225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b="1">
                <a:solidFill>
                  <a:schemeClr val="tx1"/>
                </a:solidFill>
                <a:latin typeface="Arial" panose="020B0604020202020204" pitchFamily="34" charset="0"/>
              </a:defRPr>
            </a:lvl1pPr>
            <a:lvl2pPr marL="800100" indent="-342900">
              <a:defRPr b="1">
                <a:solidFill>
                  <a:schemeClr val="tx1"/>
                </a:solidFill>
                <a:latin typeface="Arial" panose="020B0604020202020204" pitchFamily="34" charset="0"/>
              </a:defRPr>
            </a:lvl2pPr>
            <a:lvl3pPr marL="1257300" indent="-342900">
              <a:defRPr b="1">
                <a:solidFill>
                  <a:schemeClr val="tx1"/>
                </a:solidFill>
                <a:latin typeface="Arial" panose="020B0604020202020204" pitchFamily="34" charset="0"/>
              </a:defRPr>
            </a:lvl3pPr>
            <a:lvl4pPr marL="1714500" indent="-342900">
              <a:defRPr b="1">
                <a:solidFill>
                  <a:schemeClr val="tx1"/>
                </a:solidFill>
                <a:latin typeface="Arial" panose="020B0604020202020204" pitchFamily="34" charset="0"/>
              </a:defRPr>
            </a:lvl4pPr>
            <a:lvl5pPr marL="2171700" indent="-342900">
              <a:defRPr b="1">
                <a:solidFill>
                  <a:schemeClr val="tx1"/>
                </a:solidFill>
                <a:latin typeface="Arial" panose="020B0604020202020204" pitchFamily="34" charset="0"/>
              </a:defRPr>
            </a:lvl5pPr>
            <a:lvl6pPr marL="2628900" indent="-342900" eaLnBrk="0" fontAlgn="base" hangingPunct="0">
              <a:spcBef>
                <a:spcPct val="0"/>
              </a:spcBef>
              <a:spcAft>
                <a:spcPct val="0"/>
              </a:spcAft>
              <a:defRPr b="1">
                <a:solidFill>
                  <a:schemeClr val="tx1"/>
                </a:solidFill>
                <a:latin typeface="Arial" panose="020B0604020202020204" pitchFamily="34" charset="0"/>
              </a:defRPr>
            </a:lvl6pPr>
            <a:lvl7pPr marL="3086100" indent="-342900" eaLnBrk="0" fontAlgn="base" hangingPunct="0">
              <a:spcBef>
                <a:spcPct val="0"/>
              </a:spcBef>
              <a:spcAft>
                <a:spcPct val="0"/>
              </a:spcAft>
              <a:defRPr b="1">
                <a:solidFill>
                  <a:schemeClr val="tx1"/>
                </a:solidFill>
                <a:latin typeface="Arial" panose="020B0604020202020204" pitchFamily="34" charset="0"/>
              </a:defRPr>
            </a:lvl7pPr>
            <a:lvl8pPr marL="3543300" indent="-342900" eaLnBrk="0" fontAlgn="base" hangingPunct="0">
              <a:spcBef>
                <a:spcPct val="0"/>
              </a:spcBef>
              <a:spcAft>
                <a:spcPct val="0"/>
              </a:spcAft>
              <a:defRPr b="1">
                <a:solidFill>
                  <a:schemeClr val="tx1"/>
                </a:solidFill>
                <a:latin typeface="Arial" panose="020B0604020202020204" pitchFamily="34" charset="0"/>
              </a:defRPr>
            </a:lvl8pPr>
            <a:lvl9pPr marL="4000500" indent="-3429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1400"/>
              <a:t>&lt;ul type="disc“&gt;</a:t>
            </a:r>
            <a:br>
              <a:rPr lang="tr-TR" altLang="tr-TR" sz="1400"/>
            </a:br>
            <a:r>
              <a:rPr lang="tr-TR" altLang="tr-TR" sz="1400"/>
              <a:t> &lt;li&gt;Kimya</a:t>
            </a:r>
            <a:br>
              <a:rPr lang="tr-TR" altLang="tr-TR" sz="1400"/>
            </a:br>
            <a:r>
              <a:rPr lang="tr-TR" altLang="tr-TR" sz="1400"/>
              <a:t>   &lt;ul type="square"&gt;</a:t>
            </a:r>
          </a:p>
          <a:p>
            <a:pPr eaLnBrk="1" hangingPunct="1"/>
            <a:r>
              <a:rPr lang="tr-TR" altLang="tr-TR" sz="1400"/>
              <a:t>	    &lt;li&gt; Organik</a:t>
            </a:r>
            <a:br>
              <a:rPr lang="tr-TR" altLang="tr-TR" sz="1400"/>
            </a:br>
            <a:r>
              <a:rPr lang="tr-TR" altLang="tr-TR" sz="1400"/>
              <a:t>    &lt;li&gt;İnorganik</a:t>
            </a:r>
            <a:br>
              <a:rPr lang="tr-TR" altLang="tr-TR" sz="1400"/>
            </a:br>
            <a:r>
              <a:rPr lang="tr-TR" altLang="tr-TR" sz="1400"/>
              <a:t>    &lt;li&gt;Analitik</a:t>
            </a:r>
            <a:br>
              <a:rPr lang="tr-TR" altLang="tr-TR" sz="1400"/>
            </a:br>
            <a:r>
              <a:rPr lang="tr-TR" altLang="tr-TR" sz="1400"/>
              <a:t>   &lt;/ul&gt;</a:t>
            </a:r>
            <a:br>
              <a:rPr lang="tr-TR" altLang="tr-TR" sz="1400"/>
            </a:br>
            <a:r>
              <a:rPr lang="tr-TR" altLang="tr-TR" sz="1400"/>
              <a:t> &lt;li&gt;Fizik</a:t>
            </a:r>
            <a:br>
              <a:rPr lang="tr-TR" altLang="tr-TR" sz="1400"/>
            </a:br>
            <a:r>
              <a:rPr lang="tr-TR" altLang="tr-TR" sz="1400"/>
              <a:t>   &lt;ul type="square"&gt;</a:t>
            </a:r>
            <a:br>
              <a:rPr lang="tr-TR" altLang="tr-TR" sz="1400"/>
            </a:br>
            <a:r>
              <a:rPr lang="tr-TR" altLang="tr-TR" sz="1400"/>
              <a:t>    &lt;li&gt;Dinamik</a:t>
            </a:r>
            <a:br>
              <a:rPr lang="tr-TR" altLang="tr-TR" sz="1400"/>
            </a:br>
            <a:r>
              <a:rPr lang="tr-TR" altLang="tr-TR" sz="1400"/>
              <a:t>    &lt;li&gt;Statik</a:t>
            </a:r>
            <a:br>
              <a:rPr lang="tr-TR" altLang="tr-TR" sz="1400"/>
            </a:br>
            <a:r>
              <a:rPr lang="tr-TR" altLang="tr-TR" sz="1400"/>
              <a:t>   &lt;/ul&gt;</a:t>
            </a:r>
            <a:br>
              <a:rPr lang="tr-TR" altLang="tr-TR" sz="1400"/>
            </a:br>
            <a:r>
              <a:rPr lang="tr-TR" altLang="tr-TR" sz="1400"/>
              <a:t> &lt;li&gt;Matematik</a:t>
            </a:r>
            <a:br>
              <a:rPr lang="tr-TR" altLang="tr-TR" sz="1400"/>
            </a:br>
            <a:r>
              <a:rPr lang="tr-TR" altLang="tr-TR" sz="1400"/>
              <a:t>   &lt;ul type="square"&gt;</a:t>
            </a:r>
            <a:br>
              <a:rPr lang="tr-TR" altLang="tr-TR" sz="1400"/>
            </a:br>
            <a:r>
              <a:rPr lang="tr-TR" altLang="tr-TR" sz="1400"/>
              <a:t>    &lt;li&gt;Sayılar</a:t>
            </a:r>
            <a:br>
              <a:rPr lang="tr-TR" altLang="tr-TR" sz="1400"/>
            </a:br>
            <a:r>
              <a:rPr lang="tr-TR" altLang="tr-TR" sz="1400"/>
              <a:t>    &lt;li&gt;Diğer</a:t>
            </a:r>
            <a:br>
              <a:rPr lang="tr-TR" altLang="tr-TR" sz="1400"/>
            </a:br>
            <a:r>
              <a:rPr lang="tr-TR" altLang="tr-TR" sz="1400"/>
              <a:t>       &lt;ul type="circle"&gt;</a:t>
            </a:r>
            <a:br>
              <a:rPr lang="tr-TR" altLang="tr-TR" sz="1400"/>
            </a:br>
            <a:r>
              <a:rPr lang="tr-TR" altLang="tr-TR" sz="1400"/>
              <a:t>         &lt;li&gt;Türev</a:t>
            </a:r>
            <a:br>
              <a:rPr lang="tr-TR" altLang="tr-TR" sz="1400"/>
            </a:br>
            <a:r>
              <a:rPr lang="tr-TR" altLang="tr-TR" sz="1400"/>
              <a:t>         &lt;li&gt;İntegral</a:t>
            </a:r>
            <a:br>
              <a:rPr lang="tr-TR" altLang="tr-TR" sz="1400"/>
            </a:br>
            <a:r>
              <a:rPr lang="tr-TR" altLang="tr-TR" sz="1400"/>
              <a:t>       &lt;/ul&gt;</a:t>
            </a:r>
            <a:br>
              <a:rPr lang="tr-TR" altLang="tr-TR" sz="1400"/>
            </a:br>
            <a:r>
              <a:rPr lang="tr-TR" altLang="tr-TR" sz="1400"/>
              <a:t>   &lt;/ul&gt;</a:t>
            </a:r>
            <a:br>
              <a:rPr lang="tr-TR" altLang="tr-TR" sz="1400"/>
            </a:br>
            <a:r>
              <a:rPr lang="tr-TR" altLang="tr-TR" sz="1400"/>
              <a:t>&lt;/ul&gt;</a:t>
            </a:r>
            <a:r>
              <a:rPr lang="tr-TR" altLang="tr-TR" sz="1400" b="0"/>
              <a:t> </a:t>
            </a:r>
          </a:p>
        </p:txBody>
      </p:sp>
      <p:pic>
        <p:nvPicPr>
          <p:cNvPr id="624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600" y="1993392"/>
            <a:ext cx="2940050" cy="410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3"/>
          <p:cNvSpPr txBox="1">
            <a:spLocks noChangeArrowheads="1"/>
          </p:cNvSpPr>
          <p:nvPr/>
        </p:nvSpPr>
        <p:spPr bwMode="auto">
          <a:xfrm>
            <a:off x="906019" y="488824"/>
            <a:ext cx="2576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Listeler</a:t>
            </a:r>
          </a:p>
        </p:txBody>
      </p:sp>
    </p:spTree>
    <p:extLst>
      <p:ext uri="{BB962C8B-B14F-4D97-AF65-F5344CB8AC3E}">
        <p14:creationId xmlns:p14="http://schemas.microsoft.com/office/powerpoint/2010/main" val="1962529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1847851" y="1189038"/>
            <a:ext cx="348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3. Tanımlama Listeler</a:t>
            </a:r>
          </a:p>
        </p:txBody>
      </p:sp>
      <p:sp>
        <p:nvSpPr>
          <p:cNvPr id="63493" name="Rectangle 5"/>
          <p:cNvSpPr>
            <a:spLocks noChangeArrowheads="1"/>
          </p:cNvSpPr>
          <p:nvPr/>
        </p:nvSpPr>
        <p:spPr bwMode="auto">
          <a:xfrm>
            <a:off x="1992314" y="2833688"/>
            <a:ext cx="820737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b="1">
                <a:solidFill>
                  <a:schemeClr val="tx1"/>
                </a:solidFill>
                <a:latin typeface="Arial" panose="020B0604020202020204" pitchFamily="34" charset="0"/>
              </a:defRPr>
            </a:lvl1pPr>
            <a:lvl2pPr marL="800100" indent="-342900">
              <a:defRPr b="1">
                <a:solidFill>
                  <a:schemeClr val="tx1"/>
                </a:solidFill>
                <a:latin typeface="Arial" panose="020B0604020202020204" pitchFamily="34" charset="0"/>
              </a:defRPr>
            </a:lvl2pPr>
            <a:lvl3pPr marL="1257300" indent="-342900">
              <a:defRPr b="1">
                <a:solidFill>
                  <a:schemeClr val="tx1"/>
                </a:solidFill>
                <a:latin typeface="Arial" panose="020B0604020202020204" pitchFamily="34" charset="0"/>
              </a:defRPr>
            </a:lvl3pPr>
            <a:lvl4pPr marL="1714500" indent="-342900">
              <a:defRPr b="1">
                <a:solidFill>
                  <a:schemeClr val="tx1"/>
                </a:solidFill>
                <a:latin typeface="Arial" panose="020B0604020202020204" pitchFamily="34" charset="0"/>
              </a:defRPr>
            </a:lvl4pPr>
            <a:lvl5pPr marL="2171700" indent="-342900">
              <a:defRPr b="1">
                <a:solidFill>
                  <a:schemeClr val="tx1"/>
                </a:solidFill>
                <a:latin typeface="Arial" panose="020B0604020202020204" pitchFamily="34" charset="0"/>
              </a:defRPr>
            </a:lvl5pPr>
            <a:lvl6pPr marL="2628900" indent="-342900" eaLnBrk="0" fontAlgn="base" hangingPunct="0">
              <a:spcBef>
                <a:spcPct val="0"/>
              </a:spcBef>
              <a:spcAft>
                <a:spcPct val="0"/>
              </a:spcAft>
              <a:defRPr b="1">
                <a:solidFill>
                  <a:schemeClr val="tx1"/>
                </a:solidFill>
                <a:latin typeface="Arial" panose="020B0604020202020204" pitchFamily="34" charset="0"/>
              </a:defRPr>
            </a:lvl6pPr>
            <a:lvl7pPr marL="3086100" indent="-342900" eaLnBrk="0" fontAlgn="base" hangingPunct="0">
              <a:spcBef>
                <a:spcPct val="0"/>
              </a:spcBef>
              <a:spcAft>
                <a:spcPct val="0"/>
              </a:spcAft>
              <a:defRPr b="1">
                <a:solidFill>
                  <a:schemeClr val="tx1"/>
                </a:solidFill>
                <a:latin typeface="Arial" panose="020B0604020202020204" pitchFamily="34" charset="0"/>
              </a:defRPr>
            </a:lvl7pPr>
            <a:lvl8pPr marL="3543300" indent="-342900" eaLnBrk="0" fontAlgn="base" hangingPunct="0">
              <a:spcBef>
                <a:spcPct val="0"/>
              </a:spcBef>
              <a:spcAft>
                <a:spcPct val="0"/>
              </a:spcAft>
              <a:defRPr b="1">
                <a:solidFill>
                  <a:schemeClr val="tx1"/>
                </a:solidFill>
                <a:latin typeface="Arial" panose="020B0604020202020204" pitchFamily="34" charset="0"/>
              </a:defRPr>
            </a:lvl8pPr>
            <a:lvl9pPr marL="4000500" indent="-3429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Bu listelemede kullanılan etiketler şöyle; </a:t>
            </a:r>
            <a:r>
              <a:rPr lang="tr-TR" altLang="tr-TR">
                <a:solidFill>
                  <a:schemeClr val="accent2"/>
                </a:solidFill>
              </a:rPr>
              <a:t>&lt;dl&gt;...&lt;/dl&gt;</a:t>
            </a:r>
            <a:r>
              <a:rPr lang="tr-TR" altLang="tr-TR" b="0"/>
              <a:t> ,</a:t>
            </a:r>
            <a:r>
              <a:rPr lang="tr-TR" altLang="tr-TR">
                <a:solidFill>
                  <a:schemeClr val="accent2"/>
                </a:solidFill>
              </a:rPr>
              <a:t> &lt;dd&gt; </a:t>
            </a:r>
            <a:r>
              <a:rPr lang="tr-TR" altLang="tr-TR" b="0"/>
              <a:t>, </a:t>
            </a:r>
            <a:r>
              <a:rPr lang="tr-TR" altLang="tr-TR">
                <a:solidFill>
                  <a:schemeClr val="accent2"/>
                </a:solidFill>
              </a:rPr>
              <a:t>&lt;dt&gt;</a:t>
            </a:r>
            <a:r>
              <a:rPr lang="tr-TR" altLang="tr-TR" b="0"/>
              <a:t> Listenin maddelerini belirtmek için kullandığımız </a:t>
            </a:r>
            <a:r>
              <a:rPr lang="tr-TR" altLang="tr-TR">
                <a:solidFill>
                  <a:schemeClr val="accent2"/>
                </a:solidFill>
              </a:rPr>
              <a:t>&lt;li&gt;</a:t>
            </a:r>
            <a:r>
              <a:rPr lang="tr-TR" altLang="tr-TR" b="0"/>
              <a:t> etiketinin yerini burada </a:t>
            </a:r>
            <a:r>
              <a:rPr lang="tr-TR" altLang="tr-TR">
                <a:solidFill>
                  <a:schemeClr val="accent2"/>
                </a:solidFill>
              </a:rPr>
              <a:t>&lt;dd&gt;</a:t>
            </a:r>
            <a:r>
              <a:rPr lang="tr-TR" altLang="tr-TR" b="0"/>
              <a:t> ve </a:t>
            </a:r>
            <a:r>
              <a:rPr lang="tr-TR" altLang="tr-TR">
                <a:solidFill>
                  <a:schemeClr val="accent2"/>
                </a:solidFill>
              </a:rPr>
              <a:t>&lt;dt&gt;</a:t>
            </a:r>
            <a:r>
              <a:rPr lang="tr-TR" altLang="tr-TR" b="0"/>
              <a:t> etiketleri alıyor. Aynı şekilde </a:t>
            </a:r>
            <a:r>
              <a:rPr lang="tr-TR" altLang="tr-TR">
                <a:solidFill>
                  <a:schemeClr val="accent2"/>
                </a:solidFill>
              </a:rPr>
              <a:t>&lt;ol&gt;...&lt;/ol&gt;</a:t>
            </a:r>
            <a:r>
              <a:rPr lang="tr-TR" altLang="tr-TR" b="0"/>
              <a:t> veya </a:t>
            </a:r>
            <a:r>
              <a:rPr lang="tr-TR" altLang="tr-TR">
                <a:solidFill>
                  <a:schemeClr val="accent2"/>
                </a:solidFill>
              </a:rPr>
              <a:t>&lt;ul&gt;...&lt;/ul&gt;</a:t>
            </a:r>
            <a:r>
              <a:rPr lang="tr-TR" altLang="tr-TR" b="0"/>
              <a:t> etiketleri arasına aldığımız listeyi bu sefer </a:t>
            </a:r>
            <a:r>
              <a:rPr lang="tr-TR" altLang="tr-TR">
                <a:solidFill>
                  <a:schemeClr val="accent2"/>
                </a:solidFill>
              </a:rPr>
              <a:t>&lt;dl&gt;...&lt;/dl&gt;</a:t>
            </a:r>
            <a:r>
              <a:rPr lang="tr-TR" altLang="tr-TR" b="0"/>
              <a:t> arasına yazıyoruz. Yine parametre olarak </a:t>
            </a:r>
            <a:r>
              <a:rPr lang="tr-TR" altLang="tr-TR" b="0">
                <a:solidFill>
                  <a:schemeClr val="accent2"/>
                </a:solidFill>
              </a:rPr>
              <a:t>&lt;dl&gt;</a:t>
            </a:r>
            <a:r>
              <a:rPr lang="tr-TR" altLang="tr-TR" b="0"/>
              <a:t> etiketi içinde compact ifadesini kullanabiliriz. </a:t>
            </a:r>
          </a:p>
        </p:txBody>
      </p:sp>
      <p:sp>
        <p:nvSpPr>
          <p:cNvPr id="7" name="Text Box 3"/>
          <p:cNvSpPr txBox="1">
            <a:spLocks noChangeArrowheads="1"/>
          </p:cNvSpPr>
          <p:nvPr/>
        </p:nvSpPr>
        <p:spPr bwMode="auto">
          <a:xfrm>
            <a:off x="906019" y="488824"/>
            <a:ext cx="2576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Listeler</a:t>
            </a:r>
          </a:p>
        </p:txBody>
      </p:sp>
    </p:spTree>
    <p:extLst>
      <p:ext uri="{BB962C8B-B14F-4D97-AF65-F5344CB8AC3E}">
        <p14:creationId xmlns:p14="http://schemas.microsoft.com/office/powerpoint/2010/main" val="2453311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1847851" y="1189038"/>
            <a:ext cx="348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3. Tanımlama Listeler</a:t>
            </a:r>
          </a:p>
        </p:txBody>
      </p:sp>
      <p:sp>
        <p:nvSpPr>
          <p:cNvPr id="64517" name="Rectangle 5"/>
          <p:cNvSpPr>
            <a:spLocks noChangeArrowheads="1"/>
          </p:cNvSpPr>
          <p:nvPr/>
        </p:nvSpPr>
        <p:spPr bwMode="auto">
          <a:xfrm>
            <a:off x="1992314" y="1745924"/>
            <a:ext cx="82073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b="1">
                <a:solidFill>
                  <a:schemeClr val="tx1"/>
                </a:solidFill>
                <a:latin typeface="Arial" panose="020B0604020202020204" pitchFamily="34" charset="0"/>
              </a:defRPr>
            </a:lvl1pPr>
            <a:lvl2pPr marL="800100" indent="-342900">
              <a:defRPr b="1">
                <a:solidFill>
                  <a:schemeClr val="tx1"/>
                </a:solidFill>
                <a:latin typeface="Arial" panose="020B0604020202020204" pitchFamily="34" charset="0"/>
              </a:defRPr>
            </a:lvl2pPr>
            <a:lvl3pPr marL="1257300" indent="-342900">
              <a:defRPr b="1">
                <a:solidFill>
                  <a:schemeClr val="tx1"/>
                </a:solidFill>
                <a:latin typeface="Arial" panose="020B0604020202020204" pitchFamily="34" charset="0"/>
              </a:defRPr>
            </a:lvl3pPr>
            <a:lvl4pPr marL="1714500" indent="-342900">
              <a:defRPr b="1">
                <a:solidFill>
                  <a:schemeClr val="tx1"/>
                </a:solidFill>
                <a:latin typeface="Arial" panose="020B0604020202020204" pitchFamily="34" charset="0"/>
              </a:defRPr>
            </a:lvl4pPr>
            <a:lvl5pPr marL="2171700" indent="-342900">
              <a:defRPr b="1">
                <a:solidFill>
                  <a:schemeClr val="tx1"/>
                </a:solidFill>
                <a:latin typeface="Arial" panose="020B0604020202020204" pitchFamily="34" charset="0"/>
              </a:defRPr>
            </a:lvl5pPr>
            <a:lvl6pPr marL="2628900" indent="-342900" eaLnBrk="0" fontAlgn="base" hangingPunct="0">
              <a:spcBef>
                <a:spcPct val="0"/>
              </a:spcBef>
              <a:spcAft>
                <a:spcPct val="0"/>
              </a:spcAft>
              <a:defRPr b="1">
                <a:solidFill>
                  <a:schemeClr val="tx1"/>
                </a:solidFill>
                <a:latin typeface="Arial" panose="020B0604020202020204" pitchFamily="34" charset="0"/>
              </a:defRPr>
            </a:lvl6pPr>
            <a:lvl7pPr marL="3086100" indent="-342900" eaLnBrk="0" fontAlgn="base" hangingPunct="0">
              <a:spcBef>
                <a:spcPct val="0"/>
              </a:spcBef>
              <a:spcAft>
                <a:spcPct val="0"/>
              </a:spcAft>
              <a:defRPr b="1">
                <a:solidFill>
                  <a:schemeClr val="tx1"/>
                </a:solidFill>
                <a:latin typeface="Arial" panose="020B0604020202020204" pitchFamily="34" charset="0"/>
              </a:defRPr>
            </a:lvl7pPr>
            <a:lvl8pPr marL="3543300" indent="-342900" eaLnBrk="0" fontAlgn="base" hangingPunct="0">
              <a:spcBef>
                <a:spcPct val="0"/>
              </a:spcBef>
              <a:spcAft>
                <a:spcPct val="0"/>
              </a:spcAft>
              <a:defRPr b="1">
                <a:solidFill>
                  <a:schemeClr val="tx1"/>
                </a:solidFill>
                <a:latin typeface="Arial" panose="020B0604020202020204" pitchFamily="34" charset="0"/>
              </a:defRPr>
            </a:lvl8pPr>
            <a:lvl9pPr marL="4000500" indent="-3429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1400" b="0"/>
              <a:t>&lt;font face="verdana" size="4" color="red"&gt; Neler öğrendik?&lt;/font&gt;</a:t>
            </a:r>
            <a:br>
              <a:rPr lang="tr-TR" altLang="tr-TR" sz="1400" b="0"/>
            </a:br>
            <a:br>
              <a:rPr lang="tr-TR" altLang="tr-TR" sz="1400" b="0"/>
            </a:br>
            <a:r>
              <a:rPr lang="tr-TR" altLang="tr-TR" sz="1400" b="0"/>
              <a:t>&lt;dl compact&gt;</a:t>
            </a:r>
            <a:br>
              <a:rPr lang="tr-TR" altLang="tr-TR" sz="1400" b="0"/>
            </a:br>
            <a:br>
              <a:rPr lang="tr-TR" altLang="tr-TR" sz="1400" b="0"/>
            </a:br>
            <a:r>
              <a:rPr lang="tr-TR" altLang="tr-TR" sz="1400" b="0"/>
              <a:t>&lt;dt&gt;&lt;font size="3" color="blue"&gt; HTML nedir?&lt;/font&gt;</a:t>
            </a:r>
            <a:br>
              <a:rPr lang="tr-TR" altLang="tr-TR" sz="1400" b="0"/>
            </a:br>
            <a:r>
              <a:rPr lang="tr-TR" altLang="tr-TR" sz="1400" b="0"/>
              <a:t>&lt;dd&gt;&lt;font size="2" color="black"&gt; HTML (HyperText Markup Language-Hareketli-Metin İşaretleme Dili) basitçe, browserlarla görebileceğimiz, internet dökümanları oluşturmaya yarayan bir çeşit dildir...&lt;/font&gt;</a:t>
            </a:r>
            <a:br>
              <a:rPr lang="tr-TR" altLang="tr-TR" sz="1400" b="0"/>
            </a:br>
            <a:br>
              <a:rPr lang="tr-TR" altLang="tr-TR" sz="1400" b="0"/>
            </a:br>
            <a:r>
              <a:rPr lang="tr-TR" altLang="tr-TR" sz="1400" b="0"/>
              <a:t>&lt;dt&gt;&lt;font size="3" color="blue"&gt; HTML'de Temel Unsurlar&lt;/font&gt;</a:t>
            </a:r>
            <a:br>
              <a:rPr lang="tr-TR" altLang="tr-TR" sz="1400" b="0"/>
            </a:br>
            <a:r>
              <a:rPr lang="tr-TR" altLang="tr-TR" sz="1400" b="0"/>
              <a:t>&lt;dd&gt;&lt;font size="2" color="black"&gt; Bu dilde binary veya hexadecimal kodlar yok. Herşey metin tabanlı ve bir HTML dökümanı oluşturmak için ihtiyacınız olan şey bir editör.Piyasada iki tip editör bulunuyor. Birisi metin tabanlı, kod yazmayı gerektiren...&lt;/font&gt;</a:t>
            </a:r>
            <a:br>
              <a:rPr lang="tr-TR" altLang="tr-TR" sz="1400" b="0"/>
            </a:br>
            <a:br>
              <a:rPr lang="tr-TR" altLang="tr-TR" sz="1400" b="0"/>
            </a:br>
            <a:r>
              <a:rPr lang="tr-TR" altLang="tr-TR" sz="1400" b="0"/>
              <a:t>&lt;dt&gt;&lt;font size="3" color="blue"&gt; Listeler&lt;/font&gt;</a:t>
            </a:r>
            <a:br>
              <a:rPr lang="tr-TR" altLang="tr-TR" sz="1400" b="0"/>
            </a:br>
            <a:r>
              <a:rPr lang="tr-TR" altLang="tr-TR" sz="1400" b="0"/>
              <a:t>&lt;dd&gt;&lt;font size="2" color="black"&gt; Sıralı listeler rakam veya harf yada her ikisini içiçe kullanarak liste oluşturmamızı, sırasız listeler rakam/harf yerine madde imleri koyarak liste oluşturmamızı sağlar...&lt;/font&gt; </a:t>
            </a:r>
          </a:p>
          <a:p>
            <a:pPr eaLnBrk="1" hangingPunct="1"/>
            <a:endParaRPr lang="tr-TR" altLang="tr-TR" sz="1400" b="0"/>
          </a:p>
          <a:p>
            <a:pPr eaLnBrk="1" hangingPunct="1"/>
            <a:r>
              <a:rPr lang="tr-TR" altLang="tr-TR" sz="1400" b="0"/>
              <a:t>&lt;/dl&gt;</a:t>
            </a:r>
          </a:p>
        </p:txBody>
      </p:sp>
      <p:sp>
        <p:nvSpPr>
          <p:cNvPr id="7" name="Text Box 3"/>
          <p:cNvSpPr txBox="1">
            <a:spLocks noChangeArrowheads="1"/>
          </p:cNvSpPr>
          <p:nvPr/>
        </p:nvSpPr>
        <p:spPr bwMode="auto">
          <a:xfrm>
            <a:off x="906019" y="488824"/>
            <a:ext cx="2576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Listeler</a:t>
            </a:r>
          </a:p>
        </p:txBody>
      </p:sp>
    </p:spTree>
    <p:extLst>
      <p:ext uri="{BB962C8B-B14F-4D97-AF65-F5344CB8AC3E}">
        <p14:creationId xmlns:p14="http://schemas.microsoft.com/office/powerpoint/2010/main" val="2516725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1847851" y="1189038"/>
            <a:ext cx="122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i="1">
                <a:solidFill>
                  <a:schemeClr val="accent2"/>
                </a:solidFill>
                <a:latin typeface="Tahoma" panose="020B0604030504040204" pitchFamily="34" charset="0"/>
              </a:rPr>
              <a:t>Örnek:</a:t>
            </a:r>
          </a:p>
        </p:txBody>
      </p:sp>
      <p:pic>
        <p:nvPicPr>
          <p:cNvPr id="65541" name="Picture 6" descr="Sayfanın browser'da görünüm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628776"/>
            <a:ext cx="26543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Rectangle 7"/>
          <p:cNvSpPr>
            <a:spLocks noChangeArrowheads="1"/>
          </p:cNvSpPr>
          <p:nvPr/>
        </p:nvSpPr>
        <p:spPr bwMode="auto">
          <a:xfrm>
            <a:off x="5232400" y="1268413"/>
            <a:ext cx="4967288"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&lt;body bgcolor="#ffcc00"&gt;</a:t>
            </a:r>
            <a:br>
              <a:rPr lang="tr-TR" altLang="tr-TR" b="0"/>
            </a:br>
            <a:r>
              <a:rPr lang="tr-TR" altLang="tr-TR" b="0"/>
              <a:t>  &lt;font type="verdana" size="4" color="#ffffff"&gt;</a:t>
            </a:r>
            <a:br>
              <a:rPr lang="tr-TR" altLang="tr-TR" b="0"/>
            </a:br>
            <a:r>
              <a:rPr lang="tr-TR" altLang="tr-TR" b="0"/>
              <a:t>   &lt;ol&gt;&lt;h2&gt;&lt;u&gt;Günler&lt;/u&gt;&lt;/h2&gt;</a:t>
            </a:r>
            <a:br>
              <a:rPr lang="tr-TR" altLang="tr-TR" b="0"/>
            </a:br>
            <a:r>
              <a:rPr lang="tr-TR" altLang="tr-TR" b="0"/>
              <a:t>    &lt;font color="#0000ff"&gt;</a:t>
            </a:r>
            <a:br>
              <a:rPr lang="tr-TR" altLang="tr-TR" b="0"/>
            </a:br>
            <a:r>
              <a:rPr lang="tr-TR" altLang="tr-TR" b="0"/>
              <a:t>       &lt;li&gt;Pazartesi</a:t>
            </a:r>
            <a:br>
              <a:rPr lang="tr-TR" altLang="tr-TR" b="0"/>
            </a:br>
            <a:r>
              <a:rPr lang="tr-TR" altLang="tr-TR" b="0"/>
              <a:t>       &lt;li&gt;Salı</a:t>
            </a:r>
            <a:br>
              <a:rPr lang="tr-TR" altLang="tr-TR" b="0"/>
            </a:br>
            <a:r>
              <a:rPr lang="tr-TR" altLang="tr-TR" b="0"/>
              <a:t>       &lt;li&gt;Çarşamba</a:t>
            </a:r>
            <a:br>
              <a:rPr lang="tr-TR" altLang="tr-TR" b="0"/>
            </a:br>
            <a:r>
              <a:rPr lang="tr-TR" altLang="tr-TR" b="0"/>
              <a:t>       &lt;li&gt;Perşembe</a:t>
            </a:r>
            <a:br>
              <a:rPr lang="tr-TR" altLang="tr-TR" b="0"/>
            </a:br>
            <a:r>
              <a:rPr lang="tr-TR" altLang="tr-TR" b="0"/>
              <a:t>       &lt;li&gt;Cuma</a:t>
            </a:r>
            <a:br>
              <a:rPr lang="tr-TR" altLang="tr-TR" b="0"/>
            </a:br>
            <a:r>
              <a:rPr lang="tr-TR" altLang="tr-TR" b="0"/>
              <a:t>    &lt;/font&gt;</a:t>
            </a:r>
            <a:br>
              <a:rPr lang="tr-TR" altLang="tr-TR" b="0"/>
            </a:br>
            <a:r>
              <a:rPr lang="tr-TR" altLang="tr-TR" b="0"/>
              <a:t>    &lt;font color="ff0000"&gt;</a:t>
            </a:r>
            <a:br>
              <a:rPr lang="tr-TR" altLang="tr-TR" b="0"/>
            </a:br>
            <a:r>
              <a:rPr lang="tr-TR" altLang="tr-TR" b="0"/>
              <a:t>       &lt;li&gt;Cumartesi</a:t>
            </a:r>
            <a:br>
              <a:rPr lang="tr-TR" altLang="tr-TR" b="0"/>
            </a:br>
            <a:r>
              <a:rPr lang="tr-TR" altLang="tr-TR" b="0"/>
              <a:t>       &lt;li&gt;Pazar</a:t>
            </a:r>
            <a:br>
              <a:rPr lang="tr-TR" altLang="tr-TR" b="0"/>
            </a:br>
            <a:r>
              <a:rPr lang="tr-TR" altLang="tr-TR" b="0"/>
              <a:t>    &lt;/font&gt;</a:t>
            </a:r>
            <a:br>
              <a:rPr lang="tr-TR" altLang="tr-TR" b="0"/>
            </a:br>
            <a:r>
              <a:rPr lang="tr-TR" altLang="tr-TR" b="0"/>
              <a:t>   &lt;/ol&gt;</a:t>
            </a:r>
            <a:br>
              <a:rPr lang="tr-TR" altLang="tr-TR" b="0"/>
            </a:br>
            <a:r>
              <a:rPr lang="tr-TR" altLang="tr-TR" b="0"/>
              <a:t>  &lt;/font&gt;</a:t>
            </a:r>
            <a:br>
              <a:rPr lang="tr-TR" altLang="tr-TR" b="0"/>
            </a:br>
            <a:r>
              <a:rPr lang="tr-TR" altLang="tr-TR" b="0"/>
              <a:t>&lt;/body&gt; </a:t>
            </a:r>
          </a:p>
        </p:txBody>
      </p:sp>
      <p:sp>
        <p:nvSpPr>
          <p:cNvPr id="8" name="Text Box 3"/>
          <p:cNvSpPr txBox="1">
            <a:spLocks noChangeArrowheads="1"/>
          </p:cNvSpPr>
          <p:nvPr/>
        </p:nvSpPr>
        <p:spPr bwMode="auto">
          <a:xfrm>
            <a:off x="906019" y="488824"/>
            <a:ext cx="2576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Listeler</a:t>
            </a:r>
          </a:p>
        </p:txBody>
      </p:sp>
    </p:spTree>
    <p:extLst>
      <p:ext uri="{BB962C8B-B14F-4D97-AF65-F5344CB8AC3E}">
        <p14:creationId xmlns:p14="http://schemas.microsoft.com/office/powerpoint/2010/main" val="40195816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2" name="Picture 4" descr="http://www.webteknikleri.com/common/spacer.g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89094" name="Text Box 15"/>
          <p:cNvSpPr txBox="1">
            <a:spLocks noChangeArrowheads="1"/>
          </p:cNvSpPr>
          <p:nvPr/>
        </p:nvSpPr>
        <p:spPr bwMode="auto">
          <a:xfrm>
            <a:off x="1847851" y="2708276"/>
            <a:ext cx="85693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sz="2000" b="0"/>
              <a:t>Formlar bize HTML kullanarak sayfanızı ziyaret edenlerle temas kurmanızı sağlarlar. Formlar yoluyla ziyaretçilerin herhangi bir konuda görüşlerini alabiliriz; veya hazırlayacağımız bir formla ziyaretçilerden kişisel bilgilerini isteyebiliriz. Formlar </a:t>
            </a:r>
            <a:r>
              <a:rPr lang="tr-TR" altLang="tr-TR" sz="2000">
                <a:solidFill>
                  <a:schemeClr val="accent2"/>
                </a:solidFill>
              </a:rPr>
              <a:t>&lt;form&gt;...&lt;/form&gt;</a:t>
            </a:r>
            <a:r>
              <a:rPr lang="tr-TR" altLang="tr-TR" sz="2000" b="0"/>
              <a:t> etiketleri arasına yazılırlar. Bu etiketin parametrelerini öğrenmeden önce form türlerine bir göz atalım. </a:t>
            </a:r>
          </a:p>
        </p:txBody>
      </p:sp>
      <p:sp>
        <p:nvSpPr>
          <p:cNvPr id="8"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3336440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6"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0118" name="Text Box 6"/>
          <p:cNvSpPr txBox="1">
            <a:spLocks noChangeArrowheads="1"/>
          </p:cNvSpPr>
          <p:nvPr/>
        </p:nvSpPr>
        <p:spPr bwMode="auto">
          <a:xfrm>
            <a:off x="3071813" y="2060576"/>
            <a:ext cx="676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Ziyaretçinin ismi, telefonu gibi kısa bilgilerini almak için kullanılır.</a:t>
            </a:r>
            <a:r>
              <a:rPr lang="tr-TR" altLang="tr-TR"/>
              <a:t> </a:t>
            </a:r>
          </a:p>
        </p:txBody>
      </p:sp>
      <p:sp>
        <p:nvSpPr>
          <p:cNvPr id="90119" name="Text Box 7"/>
          <p:cNvSpPr txBox="1">
            <a:spLocks noChangeArrowheads="1"/>
          </p:cNvSpPr>
          <p:nvPr/>
        </p:nvSpPr>
        <p:spPr bwMode="auto">
          <a:xfrm>
            <a:off x="1838325" y="1196976"/>
            <a:ext cx="1423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accent2"/>
                </a:solidFill>
                <a:latin typeface="Tahoma" panose="020B0604030504040204" pitchFamily="34" charset="0"/>
              </a:rPr>
              <a:t>Form Türleri</a:t>
            </a:r>
          </a:p>
        </p:txBody>
      </p:sp>
      <p:sp>
        <p:nvSpPr>
          <p:cNvPr id="90120" name="Rectangle 8"/>
          <p:cNvSpPr>
            <a:spLocks noChangeArrowheads="1"/>
          </p:cNvSpPr>
          <p:nvPr/>
        </p:nvSpPr>
        <p:spPr bwMode="auto">
          <a:xfrm>
            <a:off x="1838325" y="1912939"/>
            <a:ext cx="1017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text </a:t>
            </a:r>
          </a:p>
        </p:txBody>
      </p:sp>
      <p:sp>
        <p:nvSpPr>
          <p:cNvPr id="90121" name="Rectangle 9"/>
          <p:cNvSpPr>
            <a:spLocks noChangeArrowheads="1"/>
          </p:cNvSpPr>
          <p:nvPr/>
        </p:nvSpPr>
        <p:spPr bwMode="auto">
          <a:xfrm>
            <a:off x="3071814" y="2708276"/>
            <a:ext cx="2168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&lt;input type="text"&gt;</a:t>
            </a:r>
            <a:r>
              <a:rPr lang="tr-TR" altLang="tr-TR"/>
              <a:t> </a:t>
            </a:r>
          </a:p>
        </p:txBody>
      </p:sp>
      <p:sp>
        <p:nvSpPr>
          <p:cNvPr id="90122" name="Text Box 10"/>
          <p:cNvSpPr txBox="1">
            <a:spLocks noChangeArrowheads="1"/>
          </p:cNvSpPr>
          <p:nvPr/>
        </p:nvSpPr>
        <p:spPr bwMode="auto">
          <a:xfrm>
            <a:off x="1919289" y="2708276"/>
            <a:ext cx="1095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Kullanımı</a:t>
            </a:r>
          </a:p>
        </p:txBody>
      </p:sp>
      <p:sp>
        <p:nvSpPr>
          <p:cNvPr id="90123" name="Text Box 11"/>
          <p:cNvSpPr txBox="1">
            <a:spLocks noChangeArrowheads="1"/>
          </p:cNvSpPr>
          <p:nvPr/>
        </p:nvSpPr>
        <p:spPr bwMode="auto">
          <a:xfrm>
            <a:off x="1919289" y="3781426"/>
            <a:ext cx="153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Parametreleri</a:t>
            </a:r>
          </a:p>
        </p:txBody>
      </p:sp>
      <p:sp>
        <p:nvSpPr>
          <p:cNvPr id="90124" name="Rectangle 12"/>
          <p:cNvSpPr>
            <a:spLocks noChangeArrowheads="1"/>
          </p:cNvSpPr>
          <p:nvPr/>
        </p:nvSpPr>
        <p:spPr bwMode="auto">
          <a:xfrm>
            <a:off x="3602038" y="3535363"/>
            <a:ext cx="54038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rPr>
              <a:t>maxlength:</a:t>
            </a:r>
            <a:r>
              <a:rPr lang="tr-TR" altLang="tr-TR" b="0"/>
              <a:t> Yazılabilecek maksimum text uzunluğu</a:t>
            </a:r>
            <a:br>
              <a:rPr lang="tr-TR" altLang="tr-TR" b="0"/>
            </a:br>
            <a:r>
              <a:rPr lang="tr-TR" altLang="tr-TR">
                <a:solidFill>
                  <a:schemeClr val="accent2"/>
                </a:solidFill>
              </a:rPr>
              <a:t>value:</a:t>
            </a:r>
            <a:r>
              <a:rPr lang="tr-TR" altLang="tr-TR" b="0"/>
              <a:t> varsayılan değer</a:t>
            </a:r>
            <a:br>
              <a:rPr lang="tr-TR" altLang="tr-TR" b="0"/>
            </a:br>
            <a:r>
              <a:rPr lang="tr-TR" altLang="tr-TR">
                <a:solidFill>
                  <a:schemeClr val="accent2"/>
                </a:solidFill>
              </a:rPr>
              <a:t>size:</a:t>
            </a:r>
            <a:r>
              <a:rPr lang="tr-TR" altLang="tr-TR" b="0"/>
              <a:t> Karakter cinsinden alanın uzunluğu</a:t>
            </a:r>
            <a:r>
              <a:rPr lang="tr-TR" altLang="tr-TR"/>
              <a:t> </a:t>
            </a:r>
          </a:p>
          <a:p>
            <a:pPr eaLnBrk="1" hangingPunct="1"/>
            <a:r>
              <a:rPr lang="tr-TR" altLang="tr-TR">
                <a:solidFill>
                  <a:schemeClr val="accent2"/>
                </a:solidFill>
              </a:rPr>
              <a:t>name:</a:t>
            </a:r>
            <a:r>
              <a:rPr lang="tr-TR" altLang="tr-TR" b="0"/>
              <a:t> isim vermek için kul.</a:t>
            </a:r>
            <a:endParaRPr lang="tr-TR" altLang="tr-TR"/>
          </a:p>
          <a:p>
            <a:pPr eaLnBrk="1" hangingPunct="1"/>
            <a:endParaRPr lang="tr-TR" altLang="tr-TR"/>
          </a:p>
        </p:txBody>
      </p:sp>
      <p:sp>
        <p:nvSpPr>
          <p:cNvPr id="90125" name="Rectangle 13"/>
          <p:cNvSpPr>
            <a:spLocks noChangeArrowheads="1"/>
          </p:cNvSpPr>
          <p:nvPr/>
        </p:nvSpPr>
        <p:spPr bwMode="auto">
          <a:xfrm>
            <a:off x="2711450" y="5249864"/>
            <a:ext cx="78565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&lt;form&gt;</a:t>
            </a:r>
            <a:br>
              <a:rPr lang="tr-TR" altLang="tr-TR" b="0"/>
            </a:br>
            <a:r>
              <a:rPr lang="tr-TR" altLang="tr-TR" b="0"/>
              <a:t>&lt;input type="text" name=“isim” maxlength="10" size="12" value="İsminiz?“&gt;</a:t>
            </a:r>
            <a:br>
              <a:rPr lang="tr-TR" altLang="tr-TR" b="0"/>
            </a:br>
            <a:r>
              <a:rPr lang="tr-TR" altLang="tr-TR" b="0"/>
              <a:t>&lt;/form&gt;</a:t>
            </a:r>
            <a:r>
              <a:rPr lang="tr-TR" altLang="tr-TR"/>
              <a:t> </a:t>
            </a:r>
          </a:p>
        </p:txBody>
      </p:sp>
      <p:sp>
        <p:nvSpPr>
          <p:cNvPr id="90126" name="Text Box 14"/>
          <p:cNvSpPr txBox="1">
            <a:spLocks noChangeArrowheads="1"/>
          </p:cNvSpPr>
          <p:nvPr/>
        </p:nvSpPr>
        <p:spPr bwMode="auto">
          <a:xfrm>
            <a:off x="1992314" y="5013326"/>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Örnek</a:t>
            </a:r>
          </a:p>
        </p:txBody>
      </p:sp>
      <p:sp>
        <p:nvSpPr>
          <p:cNvPr id="16"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370928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5"/>
          <p:cNvSpPr txBox="1">
            <a:spLocks noChangeArrowheads="1"/>
          </p:cNvSpPr>
          <p:nvPr/>
        </p:nvSpPr>
        <p:spPr bwMode="auto">
          <a:xfrm>
            <a:off x="1847851" y="1484314"/>
            <a:ext cx="8424863"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t>Bu temel yapıyı kavradıktan sonra basit bir sayfa yapabiliriz.</a:t>
            </a:r>
          </a:p>
          <a:p>
            <a:pPr eaLnBrk="1" hangingPunct="1"/>
            <a:endParaRPr lang="tr-TR" altLang="tr-TR" b="0" dirty="0"/>
          </a:p>
          <a:p>
            <a:pPr eaLnBrk="1" hangingPunct="1"/>
            <a:endParaRPr lang="tr-TR" altLang="tr-TR" b="0" dirty="0"/>
          </a:p>
          <a:p>
            <a:pPr eaLnBrk="1" hangingPunct="1"/>
            <a:r>
              <a:rPr lang="tr-TR" altLang="tr-TR" dirty="0"/>
              <a:t>&lt;html&gt;</a:t>
            </a:r>
          </a:p>
          <a:p>
            <a:pPr eaLnBrk="1" hangingPunct="1"/>
            <a:r>
              <a:rPr lang="tr-TR" altLang="tr-TR" dirty="0"/>
              <a:t>&lt;</a:t>
            </a:r>
            <a:r>
              <a:rPr lang="tr-TR" altLang="tr-TR" dirty="0" err="1"/>
              <a:t>head</a:t>
            </a:r>
            <a:r>
              <a:rPr lang="tr-TR" altLang="tr-TR" dirty="0"/>
              <a:t>&gt;</a:t>
            </a:r>
          </a:p>
          <a:p>
            <a:pPr eaLnBrk="1" hangingPunct="1"/>
            <a:r>
              <a:rPr lang="tr-TR" altLang="tr-TR" dirty="0"/>
              <a:t>&lt;</a:t>
            </a:r>
            <a:r>
              <a:rPr lang="tr-TR" altLang="tr-TR" dirty="0" err="1"/>
              <a:t>title</a:t>
            </a:r>
            <a:r>
              <a:rPr lang="tr-TR" altLang="tr-TR" dirty="0"/>
              <a:t>&gt;Deneme Sayfası&lt;/</a:t>
            </a:r>
            <a:r>
              <a:rPr lang="tr-TR" altLang="tr-TR" dirty="0" err="1"/>
              <a:t>title</a:t>
            </a:r>
            <a:r>
              <a:rPr lang="tr-TR" altLang="tr-TR" dirty="0"/>
              <a:t>&gt;</a:t>
            </a:r>
          </a:p>
          <a:p>
            <a:pPr eaLnBrk="1" hangingPunct="1"/>
            <a:r>
              <a:rPr lang="tr-TR" altLang="tr-TR" dirty="0"/>
              <a:t>&lt;/</a:t>
            </a:r>
            <a:r>
              <a:rPr lang="tr-TR" altLang="tr-TR" dirty="0" err="1"/>
              <a:t>head</a:t>
            </a:r>
            <a:r>
              <a:rPr lang="tr-TR" altLang="tr-TR" dirty="0"/>
              <a:t>&gt;</a:t>
            </a:r>
          </a:p>
          <a:p>
            <a:pPr eaLnBrk="1" hangingPunct="1"/>
            <a:r>
              <a:rPr lang="tr-TR" altLang="tr-TR" dirty="0"/>
              <a:t>&lt;body&gt;</a:t>
            </a:r>
          </a:p>
          <a:p>
            <a:pPr eaLnBrk="1" hangingPunct="1"/>
            <a:r>
              <a:rPr lang="tr-TR" altLang="tr-TR" dirty="0"/>
              <a:t>Bu bir deneme sayfasıdır</a:t>
            </a:r>
          </a:p>
          <a:p>
            <a:pPr eaLnBrk="1" hangingPunct="1"/>
            <a:r>
              <a:rPr lang="tr-TR" altLang="tr-TR" dirty="0"/>
              <a:t>&lt;/body&gt;</a:t>
            </a:r>
          </a:p>
          <a:p>
            <a:pPr eaLnBrk="1" hangingPunct="1"/>
            <a:r>
              <a:rPr lang="tr-TR" altLang="tr-TR" dirty="0"/>
              <a:t>&lt;/html&gt;</a:t>
            </a:r>
          </a:p>
          <a:p>
            <a:pPr eaLnBrk="1" hangingPunct="1"/>
            <a:endParaRPr lang="tr-TR" altLang="tr-TR" dirty="0"/>
          </a:p>
          <a:p>
            <a:pPr eaLnBrk="1" hangingPunct="1"/>
            <a:endParaRPr lang="tr-TR" altLang="tr-TR" dirty="0"/>
          </a:p>
          <a:p>
            <a:pPr eaLnBrk="1" hangingPunct="1"/>
            <a:r>
              <a:rPr lang="tr-TR" altLang="tr-TR" b="0" dirty="0"/>
              <a:t>Yukarıda gördüğünü kodları metin editörüne yazıp deneme.html adıyla kaydedersek ve bu deneme.html dosyasını çalıştırırsak ekrana aşağıdaki gibi Bu bir deneme sayfasıdır yazılı bir sayfa gelecektir.</a:t>
            </a:r>
          </a:p>
        </p:txBody>
      </p:sp>
      <p:pic>
        <p:nvPicPr>
          <p:cNvPr id="4101" name="Picture 6" descr="Untitl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663" y="2205039"/>
            <a:ext cx="4500562"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98311" name="Ink 7"/>
              <p14:cNvContentPartPr>
                <a14:cpLocks xmlns:a14="http://schemas.microsoft.com/office/drawing/2010/main" noRot="1" noChangeAspect="1" noEditPoints="1" noChangeArrowheads="1" noChangeShapeType="1"/>
              </p14:cNvContentPartPr>
              <p14:nvPr/>
            </p14:nvContentPartPr>
            <p14:xfrm>
              <a:off x="5792788" y="2054226"/>
              <a:ext cx="2089150" cy="455613"/>
            </p14:xfrm>
          </p:contentPart>
        </mc:Choice>
        <mc:Fallback xmlns="">
          <p:pic>
            <p:nvPicPr>
              <p:cNvPr id="98311" name="Ink 7"/>
              <p:cNvPicPr>
                <a:picLocks noRot="1" noChangeAspect="1" noEditPoints="1" noChangeArrowheads="1" noChangeShapeType="1"/>
              </p:cNvPicPr>
              <p:nvPr/>
            </p:nvPicPr>
            <p:blipFill>
              <a:blip r:embed="rId4"/>
              <a:stretch>
                <a:fillRect/>
              </a:stretch>
            </p:blipFill>
            <p:spPr>
              <a:xfrm>
                <a:off x="5775147" y="2036578"/>
                <a:ext cx="2124431" cy="490910"/>
              </a:xfrm>
              <a:prstGeom prst="rect">
                <a:avLst/>
              </a:prstGeom>
            </p:spPr>
          </p:pic>
        </mc:Fallback>
      </mc:AlternateContent>
      <p:sp>
        <p:nvSpPr>
          <p:cNvPr id="8"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38149575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1142" name="Text Box 6"/>
          <p:cNvSpPr txBox="1">
            <a:spLocks noChangeArrowheads="1"/>
          </p:cNvSpPr>
          <p:nvPr/>
        </p:nvSpPr>
        <p:spPr bwMode="auto">
          <a:xfrm>
            <a:off x="4006850" y="2060575"/>
            <a:ext cx="568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Ziyaretçiden şifre bilgilerini almak için kullanılır. Girilen karakter “*” ile gösterilir.</a:t>
            </a:r>
          </a:p>
        </p:txBody>
      </p:sp>
      <p:sp>
        <p:nvSpPr>
          <p:cNvPr id="91143" name="Text Box 7"/>
          <p:cNvSpPr txBox="1">
            <a:spLocks noChangeArrowheads="1"/>
          </p:cNvSpPr>
          <p:nvPr/>
        </p:nvSpPr>
        <p:spPr bwMode="auto">
          <a:xfrm>
            <a:off x="1774825" y="1334096"/>
            <a:ext cx="1423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Form Türleri</a:t>
            </a:r>
          </a:p>
        </p:txBody>
      </p:sp>
      <p:sp>
        <p:nvSpPr>
          <p:cNvPr id="91144" name="Rectangle 8"/>
          <p:cNvSpPr>
            <a:spLocks noChangeArrowheads="1"/>
          </p:cNvSpPr>
          <p:nvPr/>
        </p:nvSpPr>
        <p:spPr bwMode="auto">
          <a:xfrm>
            <a:off x="1838325" y="1912939"/>
            <a:ext cx="2190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password </a:t>
            </a:r>
          </a:p>
        </p:txBody>
      </p:sp>
      <p:sp>
        <p:nvSpPr>
          <p:cNvPr id="91145" name="Rectangle 9"/>
          <p:cNvSpPr>
            <a:spLocks noChangeArrowheads="1"/>
          </p:cNvSpPr>
          <p:nvPr/>
        </p:nvSpPr>
        <p:spPr bwMode="auto">
          <a:xfrm>
            <a:off x="3071813" y="3062288"/>
            <a:ext cx="2773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&lt;input type=“password"&gt;</a:t>
            </a:r>
            <a:r>
              <a:rPr lang="tr-TR" altLang="tr-TR"/>
              <a:t> </a:t>
            </a:r>
          </a:p>
        </p:txBody>
      </p:sp>
      <p:sp>
        <p:nvSpPr>
          <p:cNvPr id="91146" name="Text Box 10"/>
          <p:cNvSpPr txBox="1">
            <a:spLocks noChangeArrowheads="1"/>
          </p:cNvSpPr>
          <p:nvPr/>
        </p:nvSpPr>
        <p:spPr bwMode="auto">
          <a:xfrm>
            <a:off x="1919289" y="3062288"/>
            <a:ext cx="1095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Kullanımı</a:t>
            </a:r>
          </a:p>
        </p:txBody>
      </p:sp>
      <p:sp>
        <p:nvSpPr>
          <p:cNvPr id="91147" name="Text Box 11"/>
          <p:cNvSpPr txBox="1">
            <a:spLocks noChangeArrowheads="1"/>
          </p:cNvSpPr>
          <p:nvPr/>
        </p:nvSpPr>
        <p:spPr bwMode="auto">
          <a:xfrm>
            <a:off x="1919289" y="3781426"/>
            <a:ext cx="153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Parametreleri</a:t>
            </a:r>
          </a:p>
        </p:txBody>
      </p:sp>
      <p:sp>
        <p:nvSpPr>
          <p:cNvPr id="91148" name="Rectangle 12"/>
          <p:cNvSpPr>
            <a:spLocks noChangeArrowheads="1"/>
          </p:cNvSpPr>
          <p:nvPr/>
        </p:nvSpPr>
        <p:spPr bwMode="auto">
          <a:xfrm>
            <a:off x="3602038" y="3808414"/>
            <a:ext cx="5403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rPr>
              <a:t>maxlength:</a:t>
            </a:r>
            <a:r>
              <a:rPr lang="tr-TR" altLang="tr-TR" b="0"/>
              <a:t> Yazılabilecek maksimum text uzunluğu</a:t>
            </a:r>
            <a:br>
              <a:rPr lang="tr-TR" altLang="tr-TR" b="0"/>
            </a:br>
            <a:r>
              <a:rPr lang="tr-TR" altLang="tr-TR">
                <a:solidFill>
                  <a:schemeClr val="accent2"/>
                </a:solidFill>
              </a:rPr>
              <a:t>value:</a:t>
            </a:r>
            <a:r>
              <a:rPr lang="tr-TR" altLang="tr-TR" b="0"/>
              <a:t> varsayılan değer</a:t>
            </a:r>
            <a:br>
              <a:rPr lang="tr-TR" altLang="tr-TR" b="0"/>
            </a:br>
            <a:r>
              <a:rPr lang="tr-TR" altLang="tr-TR">
                <a:solidFill>
                  <a:schemeClr val="accent2"/>
                </a:solidFill>
              </a:rPr>
              <a:t>size:</a:t>
            </a:r>
            <a:r>
              <a:rPr lang="tr-TR" altLang="tr-TR" b="0"/>
              <a:t> Karakter cinsinden alanın uzunluğu</a:t>
            </a:r>
            <a:r>
              <a:rPr lang="tr-TR" altLang="tr-TR"/>
              <a:t> </a:t>
            </a:r>
          </a:p>
        </p:txBody>
      </p:sp>
      <p:sp>
        <p:nvSpPr>
          <p:cNvPr id="91149" name="Rectangle 13"/>
          <p:cNvSpPr>
            <a:spLocks noChangeArrowheads="1"/>
          </p:cNvSpPr>
          <p:nvPr/>
        </p:nvSpPr>
        <p:spPr bwMode="auto">
          <a:xfrm>
            <a:off x="3432176" y="5249864"/>
            <a:ext cx="713422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&lt;form&gt;</a:t>
            </a:r>
            <a:br>
              <a:rPr lang="tr-TR" altLang="tr-TR" b="0"/>
            </a:br>
            <a:r>
              <a:rPr lang="tr-TR" altLang="tr-TR" b="0"/>
              <a:t>&lt;input type=“password" maxlength="10" size="12" value="İsminiz?“&gt;</a:t>
            </a:r>
            <a:br>
              <a:rPr lang="tr-TR" altLang="tr-TR" b="0"/>
            </a:br>
            <a:r>
              <a:rPr lang="tr-TR" altLang="tr-TR" b="0"/>
              <a:t>&lt;/form&gt;</a:t>
            </a:r>
            <a:r>
              <a:rPr lang="tr-TR" altLang="tr-TR"/>
              <a:t> </a:t>
            </a:r>
          </a:p>
        </p:txBody>
      </p:sp>
      <p:sp>
        <p:nvSpPr>
          <p:cNvPr id="91150" name="Text Box 14"/>
          <p:cNvSpPr txBox="1">
            <a:spLocks noChangeArrowheads="1"/>
          </p:cNvSpPr>
          <p:nvPr/>
        </p:nvSpPr>
        <p:spPr bwMode="auto">
          <a:xfrm>
            <a:off x="1992314" y="5013326"/>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Örnek</a:t>
            </a:r>
          </a:p>
        </p:txBody>
      </p:sp>
      <p:sp>
        <p:nvSpPr>
          <p:cNvPr id="16"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0497681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4"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2166" name="Text Box 6"/>
          <p:cNvSpPr txBox="1">
            <a:spLocks noChangeArrowheads="1"/>
          </p:cNvSpPr>
          <p:nvPr/>
        </p:nvSpPr>
        <p:spPr bwMode="auto">
          <a:xfrm>
            <a:off x="3863975" y="2060575"/>
            <a:ext cx="6769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Text kutusuna sığmayacak uzun bilgileri, mesela ziyaretçinin sayfa ile ilgili düşüncelerini almak için kullanılır</a:t>
            </a:r>
            <a:r>
              <a:rPr lang="tr-TR" altLang="tr-TR"/>
              <a:t>.</a:t>
            </a:r>
          </a:p>
        </p:txBody>
      </p:sp>
      <p:sp>
        <p:nvSpPr>
          <p:cNvPr id="92167" name="Text Box 7"/>
          <p:cNvSpPr txBox="1">
            <a:spLocks noChangeArrowheads="1"/>
          </p:cNvSpPr>
          <p:nvPr/>
        </p:nvSpPr>
        <p:spPr bwMode="auto">
          <a:xfrm>
            <a:off x="1774825" y="1262088"/>
            <a:ext cx="1423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Form Türleri</a:t>
            </a:r>
          </a:p>
        </p:txBody>
      </p:sp>
      <p:sp>
        <p:nvSpPr>
          <p:cNvPr id="92168" name="Rectangle 8"/>
          <p:cNvSpPr>
            <a:spLocks noChangeArrowheads="1"/>
          </p:cNvSpPr>
          <p:nvPr/>
        </p:nvSpPr>
        <p:spPr bwMode="auto">
          <a:xfrm>
            <a:off x="1838325" y="1912939"/>
            <a:ext cx="1739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textarea</a:t>
            </a:r>
          </a:p>
        </p:txBody>
      </p:sp>
      <p:sp>
        <p:nvSpPr>
          <p:cNvPr id="92169" name="Rectangle 9"/>
          <p:cNvSpPr>
            <a:spLocks noChangeArrowheads="1"/>
          </p:cNvSpPr>
          <p:nvPr/>
        </p:nvSpPr>
        <p:spPr bwMode="auto">
          <a:xfrm>
            <a:off x="3071813" y="2990851"/>
            <a:ext cx="274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&lt;textarea &gt;...&lt;/textarea&gt; </a:t>
            </a:r>
          </a:p>
        </p:txBody>
      </p:sp>
      <p:sp>
        <p:nvSpPr>
          <p:cNvPr id="92170" name="Text Box 10"/>
          <p:cNvSpPr txBox="1">
            <a:spLocks noChangeArrowheads="1"/>
          </p:cNvSpPr>
          <p:nvPr/>
        </p:nvSpPr>
        <p:spPr bwMode="auto">
          <a:xfrm>
            <a:off x="1919289" y="2990851"/>
            <a:ext cx="1095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Kullanımı</a:t>
            </a:r>
          </a:p>
        </p:txBody>
      </p:sp>
      <p:sp>
        <p:nvSpPr>
          <p:cNvPr id="92171" name="Text Box 11"/>
          <p:cNvSpPr txBox="1">
            <a:spLocks noChangeArrowheads="1"/>
          </p:cNvSpPr>
          <p:nvPr/>
        </p:nvSpPr>
        <p:spPr bwMode="auto">
          <a:xfrm>
            <a:off x="1919289" y="3781426"/>
            <a:ext cx="153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Parametreleri</a:t>
            </a:r>
          </a:p>
        </p:txBody>
      </p:sp>
      <p:sp>
        <p:nvSpPr>
          <p:cNvPr id="92172" name="Rectangle 12"/>
          <p:cNvSpPr>
            <a:spLocks noChangeArrowheads="1"/>
          </p:cNvSpPr>
          <p:nvPr/>
        </p:nvSpPr>
        <p:spPr bwMode="auto">
          <a:xfrm>
            <a:off x="3602038" y="3724275"/>
            <a:ext cx="45529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rPr>
              <a:t>rows :</a:t>
            </a:r>
            <a:r>
              <a:rPr lang="tr-TR" altLang="tr-TR" b="0"/>
              <a:t> Alanın karakter cinsinden yüksekliği</a:t>
            </a:r>
            <a:br>
              <a:rPr lang="tr-TR" altLang="tr-TR" b="0"/>
            </a:br>
            <a:r>
              <a:rPr lang="tr-TR" altLang="tr-TR">
                <a:solidFill>
                  <a:schemeClr val="accent2"/>
                </a:solidFill>
              </a:rPr>
              <a:t>cols :</a:t>
            </a:r>
            <a:r>
              <a:rPr lang="tr-TR" altLang="tr-TR" b="0"/>
              <a:t> Alanın genişliği </a:t>
            </a:r>
          </a:p>
          <a:p>
            <a:pPr eaLnBrk="1" hangingPunct="1"/>
            <a:r>
              <a:rPr lang="tr-TR" altLang="tr-TR">
                <a:solidFill>
                  <a:schemeClr val="accent2"/>
                </a:solidFill>
              </a:rPr>
              <a:t>name :</a:t>
            </a:r>
            <a:r>
              <a:rPr lang="tr-TR" altLang="tr-TR" b="0"/>
              <a:t> Nesneye isim vermek için kullanılır.</a:t>
            </a:r>
          </a:p>
        </p:txBody>
      </p:sp>
      <p:sp>
        <p:nvSpPr>
          <p:cNvPr id="92173" name="Rectangle 13"/>
          <p:cNvSpPr>
            <a:spLocks noChangeArrowheads="1"/>
          </p:cNvSpPr>
          <p:nvPr/>
        </p:nvSpPr>
        <p:spPr bwMode="auto">
          <a:xfrm>
            <a:off x="3432175" y="5084764"/>
            <a:ext cx="63500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&lt;form&gt;</a:t>
            </a:r>
            <a:br>
              <a:rPr lang="tr-TR" altLang="tr-TR" b="0"/>
            </a:br>
            <a:r>
              <a:rPr lang="tr-TR" altLang="tr-TR" b="0"/>
              <a:t>&lt;textarea cols="12" rows="4"&gt;Burası bir textarea!&lt;/textarea&gt;</a:t>
            </a:r>
            <a:br>
              <a:rPr lang="tr-TR" altLang="tr-TR" b="0"/>
            </a:br>
            <a:r>
              <a:rPr lang="tr-TR" altLang="tr-TR" b="0"/>
              <a:t>&lt;/form&gt;</a:t>
            </a:r>
          </a:p>
        </p:txBody>
      </p:sp>
      <p:sp>
        <p:nvSpPr>
          <p:cNvPr id="92174" name="Text Box 14"/>
          <p:cNvSpPr txBox="1">
            <a:spLocks noChangeArrowheads="1"/>
          </p:cNvSpPr>
          <p:nvPr/>
        </p:nvSpPr>
        <p:spPr bwMode="auto">
          <a:xfrm>
            <a:off x="1992314" y="5013326"/>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Örnek</a:t>
            </a:r>
          </a:p>
        </p:txBody>
      </p:sp>
      <p:sp>
        <p:nvSpPr>
          <p:cNvPr id="16"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731572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8"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3190" name="Text Box 6"/>
          <p:cNvSpPr txBox="1">
            <a:spLocks noChangeArrowheads="1"/>
          </p:cNvSpPr>
          <p:nvPr/>
        </p:nvSpPr>
        <p:spPr bwMode="auto">
          <a:xfrm>
            <a:off x="3935413" y="2060575"/>
            <a:ext cx="64817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Ziyaretçiye, verilen seçeneklerden birini, birkaçını veya hepsini seçme imkanı verir. </a:t>
            </a:r>
          </a:p>
        </p:txBody>
      </p:sp>
      <p:sp>
        <p:nvSpPr>
          <p:cNvPr id="93191" name="Text Box 7"/>
          <p:cNvSpPr txBox="1">
            <a:spLocks noChangeArrowheads="1"/>
          </p:cNvSpPr>
          <p:nvPr/>
        </p:nvSpPr>
        <p:spPr bwMode="auto">
          <a:xfrm>
            <a:off x="1774825" y="1262088"/>
            <a:ext cx="1423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Form Türleri</a:t>
            </a:r>
          </a:p>
        </p:txBody>
      </p:sp>
      <p:sp>
        <p:nvSpPr>
          <p:cNvPr id="93192" name="Rectangle 8"/>
          <p:cNvSpPr>
            <a:spLocks noChangeArrowheads="1"/>
          </p:cNvSpPr>
          <p:nvPr/>
        </p:nvSpPr>
        <p:spPr bwMode="auto">
          <a:xfrm>
            <a:off x="1838326" y="1912939"/>
            <a:ext cx="2054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checkbox</a:t>
            </a:r>
          </a:p>
        </p:txBody>
      </p:sp>
      <p:sp>
        <p:nvSpPr>
          <p:cNvPr id="93193" name="Rectangle 9"/>
          <p:cNvSpPr>
            <a:spLocks noChangeArrowheads="1"/>
          </p:cNvSpPr>
          <p:nvPr/>
        </p:nvSpPr>
        <p:spPr bwMode="auto">
          <a:xfrm>
            <a:off x="3190876" y="2990851"/>
            <a:ext cx="2760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&lt;input type="checkbox”&gt;</a:t>
            </a:r>
            <a:r>
              <a:rPr lang="tr-TR" altLang="tr-TR"/>
              <a:t> </a:t>
            </a:r>
          </a:p>
        </p:txBody>
      </p:sp>
      <p:sp>
        <p:nvSpPr>
          <p:cNvPr id="93194" name="Text Box 10"/>
          <p:cNvSpPr txBox="1">
            <a:spLocks noChangeArrowheads="1"/>
          </p:cNvSpPr>
          <p:nvPr/>
        </p:nvSpPr>
        <p:spPr bwMode="auto">
          <a:xfrm>
            <a:off x="1919289" y="2990851"/>
            <a:ext cx="1095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Kullanımı</a:t>
            </a:r>
          </a:p>
        </p:txBody>
      </p:sp>
      <p:sp>
        <p:nvSpPr>
          <p:cNvPr id="93195" name="Text Box 11"/>
          <p:cNvSpPr txBox="1">
            <a:spLocks noChangeArrowheads="1"/>
          </p:cNvSpPr>
          <p:nvPr/>
        </p:nvSpPr>
        <p:spPr bwMode="auto">
          <a:xfrm>
            <a:off x="1919289" y="3781426"/>
            <a:ext cx="153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Parametreleri</a:t>
            </a:r>
          </a:p>
        </p:txBody>
      </p:sp>
      <p:sp>
        <p:nvSpPr>
          <p:cNvPr id="93196" name="Rectangle 12"/>
          <p:cNvSpPr>
            <a:spLocks noChangeArrowheads="1"/>
          </p:cNvSpPr>
          <p:nvPr/>
        </p:nvSpPr>
        <p:spPr bwMode="auto">
          <a:xfrm>
            <a:off x="3432176" y="3795713"/>
            <a:ext cx="604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rPr>
              <a:t>checked:</a:t>
            </a:r>
            <a:r>
              <a:rPr lang="tr-TR" altLang="tr-TR" b="0"/>
              <a:t> sayfa açıldığında 'checked' ibaresi bulunan kutu işaretli olur.</a:t>
            </a:r>
            <a:r>
              <a:rPr lang="tr-TR" altLang="tr-TR"/>
              <a:t> </a:t>
            </a:r>
          </a:p>
        </p:txBody>
      </p:sp>
      <p:sp>
        <p:nvSpPr>
          <p:cNvPr id="93197" name="Rectangle 13"/>
          <p:cNvSpPr>
            <a:spLocks noChangeArrowheads="1"/>
          </p:cNvSpPr>
          <p:nvPr/>
        </p:nvSpPr>
        <p:spPr bwMode="auto">
          <a:xfrm>
            <a:off x="3359151" y="4975226"/>
            <a:ext cx="46577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&lt;form&gt;</a:t>
            </a:r>
            <a:br>
              <a:rPr lang="tr-TR" altLang="tr-TR" b="0"/>
            </a:br>
            <a:r>
              <a:rPr lang="tr-TR" altLang="tr-TR" b="0"/>
              <a:t>&lt;input type="checkbox" checked&gt;seçenek 1</a:t>
            </a:r>
            <a:br>
              <a:rPr lang="tr-TR" altLang="tr-TR" b="0"/>
            </a:br>
            <a:r>
              <a:rPr lang="tr-TR" altLang="tr-TR" b="0"/>
              <a:t>&lt;input type="checkbox"&gt;seçenek 2</a:t>
            </a:r>
            <a:br>
              <a:rPr lang="tr-TR" altLang="tr-TR" b="0"/>
            </a:br>
            <a:r>
              <a:rPr lang="tr-TR" altLang="tr-TR" b="0"/>
              <a:t>&lt;/form&gt;</a:t>
            </a:r>
            <a:r>
              <a:rPr lang="tr-TR" altLang="tr-TR"/>
              <a:t> </a:t>
            </a:r>
          </a:p>
        </p:txBody>
      </p:sp>
      <p:sp>
        <p:nvSpPr>
          <p:cNvPr id="93198" name="Text Box 14"/>
          <p:cNvSpPr txBox="1">
            <a:spLocks noChangeArrowheads="1"/>
          </p:cNvSpPr>
          <p:nvPr/>
        </p:nvSpPr>
        <p:spPr bwMode="auto">
          <a:xfrm>
            <a:off x="1992314" y="5013326"/>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Örnek</a:t>
            </a:r>
          </a:p>
        </p:txBody>
      </p:sp>
      <p:sp>
        <p:nvSpPr>
          <p:cNvPr id="16"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2431007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2"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4214" name="Text Box 6"/>
          <p:cNvSpPr txBox="1">
            <a:spLocks noChangeArrowheads="1"/>
          </p:cNvSpPr>
          <p:nvPr/>
        </p:nvSpPr>
        <p:spPr bwMode="auto">
          <a:xfrm>
            <a:off x="3502026" y="2060575"/>
            <a:ext cx="6842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Ziyaretçiye, verilen seçeneklerden sadece birini seçme imkanı verir.</a:t>
            </a:r>
            <a:r>
              <a:rPr lang="tr-TR" altLang="tr-TR"/>
              <a:t> </a:t>
            </a:r>
          </a:p>
        </p:txBody>
      </p:sp>
      <p:sp>
        <p:nvSpPr>
          <p:cNvPr id="94215" name="Text Box 7"/>
          <p:cNvSpPr txBox="1">
            <a:spLocks noChangeArrowheads="1"/>
          </p:cNvSpPr>
          <p:nvPr/>
        </p:nvSpPr>
        <p:spPr bwMode="auto">
          <a:xfrm>
            <a:off x="1774825" y="1262088"/>
            <a:ext cx="1423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Form Türleri</a:t>
            </a:r>
          </a:p>
        </p:txBody>
      </p:sp>
      <p:sp>
        <p:nvSpPr>
          <p:cNvPr id="94216" name="Rectangle 8"/>
          <p:cNvSpPr>
            <a:spLocks noChangeArrowheads="1"/>
          </p:cNvSpPr>
          <p:nvPr/>
        </p:nvSpPr>
        <p:spPr bwMode="auto">
          <a:xfrm>
            <a:off x="1838325" y="1912939"/>
            <a:ext cx="1176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radio</a:t>
            </a:r>
          </a:p>
        </p:txBody>
      </p:sp>
      <p:sp>
        <p:nvSpPr>
          <p:cNvPr id="94217" name="Rectangle 9"/>
          <p:cNvSpPr>
            <a:spLocks noChangeArrowheads="1"/>
          </p:cNvSpPr>
          <p:nvPr/>
        </p:nvSpPr>
        <p:spPr bwMode="auto">
          <a:xfrm>
            <a:off x="3406775" y="2990851"/>
            <a:ext cx="2298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&lt;input type=“radio”&gt;</a:t>
            </a:r>
            <a:r>
              <a:rPr lang="tr-TR" altLang="tr-TR"/>
              <a:t> </a:t>
            </a:r>
          </a:p>
        </p:txBody>
      </p:sp>
      <p:sp>
        <p:nvSpPr>
          <p:cNvPr id="94218" name="Text Box 10"/>
          <p:cNvSpPr txBox="1">
            <a:spLocks noChangeArrowheads="1"/>
          </p:cNvSpPr>
          <p:nvPr/>
        </p:nvSpPr>
        <p:spPr bwMode="auto">
          <a:xfrm>
            <a:off x="1919289" y="2990851"/>
            <a:ext cx="1095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Kullanımı</a:t>
            </a:r>
          </a:p>
        </p:txBody>
      </p:sp>
      <p:sp>
        <p:nvSpPr>
          <p:cNvPr id="94219" name="Text Box 11"/>
          <p:cNvSpPr txBox="1">
            <a:spLocks noChangeArrowheads="1"/>
          </p:cNvSpPr>
          <p:nvPr/>
        </p:nvSpPr>
        <p:spPr bwMode="auto">
          <a:xfrm>
            <a:off x="1919289" y="3781426"/>
            <a:ext cx="153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Parametreleri</a:t>
            </a:r>
          </a:p>
        </p:txBody>
      </p:sp>
      <p:sp>
        <p:nvSpPr>
          <p:cNvPr id="94220" name="Rectangle 12"/>
          <p:cNvSpPr>
            <a:spLocks noChangeArrowheads="1"/>
          </p:cNvSpPr>
          <p:nvPr/>
        </p:nvSpPr>
        <p:spPr bwMode="auto">
          <a:xfrm>
            <a:off x="3432176" y="3795713"/>
            <a:ext cx="604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rPr>
              <a:t>checked:</a:t>
            </a:r>
            <a:r>
              <a:rPr lang="tr-TR" altLang="tr-TR" b="0"/>
              <a:t> sayfa açıldığında 'checked' ibaresi bulunan kutu işaretli olur.</a:t>
            </a:r>
            <a:r>
              <a:rPr lang="tr-TR" altLang="tr-TR"/>
              <a:t> </a:t>
            </a:r>
          </a:p>
        </p:txBody>
      </p:sp>
      <p:sp>
        <p:nvSpPr>
          <p:cNvPr id="94221" name="Rectangle 13"/>
          <p:cNvSpPr>
            <a:spLocks noChangeArrowheads="1"/>
          </p:cNvSpPr>
          <p:nvPr/>
        </p:nvSpPr>
        <p:spPr bwMode="auto">
          <a:xfrm>
            <a:off x="3359150" y="4838701"/>
            <a:ext cx="69151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&lt;form&gt; </a:t>
            </a:r>
            <a:br>
              <a:rPr lang="tr-TR" altLang="tr-TR" b="0"/>
            </a:br>
            <a:r>
              <a:rPr lang="tr-TR" altLang="tr-TR" b="0"/>
              <a:t>&lt;input type="radio" name=“sec“ value=“1”&gt;seçenek1&lt;br&gt;</a:t>
            </a:r>
            <a:br>
              <a:rPr lang="tr-TR" altLang="tr-TR" b="0"/>
            </a:br>
            <a:r>
              <a:rPr lang="tr-TR" altLang="tr-TR" b="0"/>
              <a:t>&lt;input type="radio" name= "sec"checked</a:t>
            </a:r>
            <a:r>
              <a:rPr lang="tr-TR" altLang="tr-TR"/>
              <a:t> </a:t>
            </a:r>
            <a:r>
              <a:rPr lang="tr-TR" altLang="tr-TR" b="0"/>
              <a:t>value=“2”&gt;seçenek2&lt;br&gt;</a:t>
            </a:r>
            <a:br>
              <a:rPr lang="tr-TR" altLang="tr-TR" b="0"/>
            </a:br>
            <a:r>
              <a:rPr lang="tr-TR" altLang="tr-TR" b="0"/>
              <a:t>&lt;input type="radio" name="sec“ value=“3”&gt;seçenek3</a:t>
            </a:r>
            <a:br>
              <a:rPr lang="tr-TR" altLang="tr-TR" b="0"/>
            </a:br>
            <a:r>
              <a:rPr lang="tr-TR" altLang="tr-TR" b="0"/>
              <a:t>&lt;/form&gt;</a:t>
            </a:r>
            <a:r>
              <a:rPr lang="tr-TR" altLang="tr-TR"/>
              <a:t> </a:t>
            </a:r>
          </a:p>
        </p:txBody>
      </p:sp>
      <p:sp>
        <p:nvSpPr>
          <p:cNvPr id="94222" name="Text Box 14"/>
          <p:cNvSpPr txBox="1">
            <a:spLocks noChangeArrowheads="1"/>
          </p:cNvSpPr>
          <p:nvPr/>
        </p:nvSpPr>
        <p:spPr bwMode="auto">
          <a:xfrm>
            <a:off x="1992314" y="486251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Örnek</a:t>
            </a:r>
          </a:p>
        </p:txBody>
      </p:sp>
      <p:sp>
        <p:nvSpPr>
          <p:cNvPr id="16"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849180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5238" name="Text Box 6"/>
          <p:cNvSpPr txBox="1">
            <a:spLocks noChangeArrowheads="1"/>
          </p:cNvSpPr>
          <p:nvPr/>
        </p:nvSpPr>
        <p:spPr bwMode="auto">
          <a:xfrm>
            <a:off x="3502026" y="1847850"/>
            <a:ext cx="6842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Ziyaretçiye seçeneklerden birini veya (multiple ifadesi ile) birkaçını seçme imkanı verir.</a:t>
            </a:r>
            <a:r>
              <a:rPr lang="tr-TR" altLang="tr-TR"/>
              <a:t> </a:t>
            </a:r>
          </a:p>
        </p:txBody>
      </p:sp>
      <p:sp>
        <p:nvSpPr>
          <p:cNvPr id="95239" name="Text Box 7"/>
          <p:cNvSpPr txBox="1">
            <a:spLocks noChangeArrowheads="1"/>
          </p:cNvSpPr>
          <p:nvPr/>
        </p:nvSpPr>
        <p:spPr bwMode="auto">
          <a:xfrm>
            <a:off x="1774825" y="1190080"/>
            <a:ext cx="1423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Form Türleri</a:t>
            </a:r>
          </a:p>
        </p:txBody>
      </p:sp>
      <p:sp>
        <p:nvSpPr>
          <p:cNvPr id="95240" name="Rectangle 8"/>
          <p:cNvSpPr>
            <a:spLocks noChangeArrowheads="1"/>
          </p:cNvSpPr>
          <p:nvPr/>
        </p:nvSpPr>
        <p:spPr bwMode="auto">
          <a:xfrm>
            <a:off x="1838325" y="1700214"/>
            <a:ext cx="1333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select</a:t>
            </a:r>
          </a:p>
        </p:txBody>
      </p:sp>
      <p:sp>
        <p:nvSpPr>
          <p:cNvPr id="95241" name="Rectangle 9"/>
          <p:cNvSpPr>
            <a:spLocks noChangeArrowheads="1"/>
          </p:cNvSpPr>
          <p:nvPr/>
        </p:nvSpPr>
        <p:spPr bwMode="auto">
          <a:xfrm>
            <a:off x="3406775" y="2776539"/>
            <a:ext cx="4057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&lt;select&gt;</a:t>
            </a:r>
          </a:p>
          <a:p>
            <a:pPr eaLnBrk="1" hangingPunct="1"/>
            <a:r>
              <a:rPr lang="tr-TR" altLang="tr-TR" b="0"/>
              <a:t>        &lt;option&gt;...   &lt;option&gt;...</a:t>
            </a:r>
          </a:p>
          <a:p>
            <a:pPr eaLnBrk="1" hangingPunct="1"/>
            <a:r>
              <a:rPr lang="tr-TR" altLang="tr-TR" b="0"/>
              <a:t>&lt;/select&gt; </a:t>
            </a:r>
          </a:p>
        </p:txBody>
      </p:sp>
      <p:sp>
        <p:nvSpPr>
          <p:cNvPr id="95242" name="Text Box 10"/>
          <p:cNvSpPr txBox="1">
            <a:spLocks noChangeArrowheads="1"/>
          </p:cNvSpPr>
          <p:nvPr/>
        </p:nvSpPr>
        <p:spPr bwMode="auto">
          <a:xfrm>
            <a:off x="1919289" y="2778126"/>
            <a:ext cx="1095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Kullanımı</a:t>
            </a:r>
          </a:p>
        </p:txBody>
      </p:sp>
      <p:sp>
        <p:nvSpPr>
          <p:cNvPr id="95243" name="Text Box 11"/>
          <p:cNvSpPr txBox="1">
            <a:spLocks noChangeArrowheads="1"/>
          </p:cNvSpPr>
          <p:nvPr/>
        </p:nvSpPr>
        <p:spPr bwMode="auto">
          <a:xfrm>
            <a:off x="1919289" y="3792538"/>
            <a:ext cx="1533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Parametreleri</a:t>
            </a:r>
          </a:p>
        </p:txBody>
      </p:sp>
      <p:sp>
        <p:nvSpPr>
          <p:cNvPr id="95244" name="Rectangle 12"/>
          <p:cNvSpPr>
            <a:spLocks noChangeArrowheads="1"/>
          </p:cNvSpPr>
          <p:nvPr/>
        </p:nvSpPr>
        <p:spPr bwMode="auto">
          <a:xfrm>
            <a:off x="3432175" y="3792539"/>
            <a:ext cx="69850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rPr>
              <a:t>size:</a:t>
            </a:r>
            <a:r>
              <a:rPr lang="tr-TR" altLang="tr-TR" b="0"/>
              <a:t> Select etiketinin karakter cinsinden boyutu</a:t>
            </a:r>
            <a:br>
              <a:rPr lang="tr-TR" altLang="tr-TR" b="0"/>
            </a:br>
            <a:r>
              <a:rPr lang="tr-TR" altLang="tr-TR">
                <a:solidFill>
                  <a:schemeClr val="accent2"/>
                </a:solidFill>
              </a:rPr>
              <a:t>selected:</a:t>
            </a:r>
            <a:r>
              <a:rPr lang="tr-TR" altLang="tr-TR" b="0"/>
              <a:t> Görevi checked ifadesinin aynıdır.</a:t>
            </a:r>
            <a:br>
              <a:rPr lang="tr-TR" altLang="tr-TR" b="0"/>
            </a:br>
            <a:r>
              <a:rPr lang="tr-TR" altLang="tr-TR">
                <a:solidFill>
                  <a:schemeClr val="accent2"/>
                </a:solidFill>
              </a:rPr>
              <a:t>multiple:</a:t>
            </a:r>
            <a:r>
              <a:rPr lang="tr-TR" altLang="tr-TR" b="0"/>
              <a:t> Ziyaretçinin birden çok seçim yapmasına olanak verir </a:t>
            </a:r>
          </a:p>
        </p:txBody>
      </p:sp>
      <p:sp>
        <p:nvSpPr>
          <p:cNvPr id="95245" name="Rectangle 13"/>
          <p:cNvSpPr>
            <a:spLocks noChangeArrowheads="1"/>
          </p:cNvSpPr>
          <p:nvPr/>
        </p:nvSpPr>
        <p:spPr bwMode="auto">
          <a:xfrm>
            <a:off x="3359151" y="4729164"/>
            <a:ext cx="4392613"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&lt;form&gt;</a:t>
            </a:r>
            <a:br>
              <a:rPr lang="tr-TR" altLang="tr-TR" b="0"/>
            </a:br>
            <a:r>
              <a:rPr lang="tr-TR" altLang="tr-TR" b="0"/>
              <a:t>&lt;select size= "1"&gt;</a:t>
            </a:r>
            <a:br>
              <a:rPr lang="tr-TR" altLang="tr-TR" b="0"/>
            </a:br>
            <a:r>
              <a:rPr lang="tr-TR" altLang="tr-TR" b="0"/>
              <a:t>&lt;option selected&gt;seçenek1</a:t>
            </a:r>
            <a:br>
              <a:rPr lang="tr-TR" altLang="tr-TR" b="0"/>
            </a:br>
            <a:r>
              <a:rPr lang="tr-TR" altLang="tr-TR" b="0"/>
              <a:t>&lt;option&gt;seçenek2</a:t>
            </a:r>
            <a:br>
              <a:rPr lang="tr-TR" altLang="tr-TR" b="0"/>
            </a:br>
            <a:r>
              <a:rPr lang="tr-TR" altLang="tr-TR" b="0"/>
              <a:t>&lt;option&gt;seçenek3</a:t>
            </a:r>
            <a:br>
              <a:rPr lang="tr-TR" altLang="tr-TR" b="0"/>
            </a:br>
            <a:r>
              <a:rPr lang="tr-TR" altLang="tr-TR" b="0"/>
              <a:t>&lt;/select&gt; </a:t>
            </a:r>
          </a:p>
          <a:p>
            <a:pPr eaLnBrk="1" hangingPunct="1"/>
            <a:r>
              <a:rPr lang="tr-TR" altLang="tr-TR" b="0"/>
              <a:t>&lt;/form&gt;</a:t>
            </a:r>
          </a:p>
        </p:txBody>
      </p:sp>
      <p:sp>
        <p:nvSpPr>
          <p:cNvPr id="95246" name="Text Box 14"/>
          <p:cNvSpPr txBox="1">
            <a:spLocks noChangeArrowheads="1"/>
          </p:cNvSpPr>
          <p:nvPr/>
        </p:nvSpPr>
        <p:spPr bwMode="auto">
          <a:xfrm>
            <a:off x="1992314" y="4872038"/>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Örnek</a:t>
            </a:r>
          </a:p>
        </p:txBody>
      </p:sp>
      <p:sp>
        <p:nvSpPr>
          <p:cNvPr id="16"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30376203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60"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6262" name="Text Box 6"/>
          <p:cNvSpPr txBox="1">
            <a:spLocks noChangeArrowheads="1"/>
          </p:cNvSpPr>
          <p:nvPr/>
        </p:nvSpPr>
        <p:spPr bwMode="auto">
          <a:xfrm>
            <a:off x="3935413" y="2060576"/>
            <a:ext cx="6481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Ziyaretçi doldurduğu formu bu düğmeye basarak gönderir</a:t>
            </a:r>
            <a:r>
              <a:rPr lang="tr-TR" altLang="tr-TR"/>
              <a:t>.</a:t>
            </a:r>
          </a:p>
        </p:txBody>
      </p:sp>
      <p:sp>
        <p:nvSpPr>
          <p:cNvPr id="96263" name="Text Box 7"/>
          <p:cNvSpPr txBox="1">
            <a:spLocks noChangeArrowheads="1"/>
          </p:cNvSpPr>
          <p:nvPr/>
        </p:nvSpPr>
        <p:spPr bwMode="auto">
          <a:xfrm>
            <a:off x="1774825" y="1190080"/>
            <a:ext cx="1423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Form Türleri</a:t>
            </a:r>
          </a:p>
        </p:txBody>
      </p:sp>
      <p:sp>
        <p:nvSpPr>
          <p:cNvPr id="96264" name="Rectangle 8"/>
          <p:cNvSpPr>
            <a:spLocks noChangeArrowheads="1"/>
          </p:cNvSpPr>
          <p:nvPr/>
        </p:nvSpPr>
        <p:spPr bwMode="auto">
          <a:xfrm>
            <a:off x="1838326" y="1912939"/>
            <a:ext cx="1514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submit</a:t>
            </a:r>
          </a:p>
        </p:txBody>
      </p:sp>
      <p:sp>
        <p:nvSpPr>
          <p:cNvPr id="96265" name="Rectangle 9"/>
          <p:cNvSpPr>
            <a:spLocks noChangeArrowheads="1"/>
          </p:cNvSpPr>
          <p:nvPr/>
        </p:nvSpPr>
        <p:spPr bwMode="auto">
          <a:xfrm>
            <a:off x="3406775" y="2990851"/>
            <a:ext cx="2463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&lt;input type=“submit”&gt;</a:t>
            </a:r>
            <a:r>
              <a:rPr lang="tr-TR" altLang="tr-TR"/>
              <a:t> </a:t>
            </a:r>
          </a:p>
        </p:txBody>
      </p:sp>
      <p:sp>
        <p:nvSpPr>
          <p:cNvPr id="96266" name="Text Box 10"/>
          <p:cNvSpPr txBox="1">
            <a:spLocks noChangeArrowheads="1"/>
          </p:cNvSpPr>
          <p:nvPr/>
        </p:nvSpPr>
        <p:spPr bwMode="auto">
          <a:xfrm>
            <a:off x="1919289" y="2990851"/>
            <a:ext cx="1095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Kullanımı</a:t>
            </a:r>
          </a:p>
        </p:txBody>
      </p:sp>
      <p:sp>
        <p:nvSpPr>
          <p:cNvPr id="96267" name="Text Box 11"/>
          <p:cNvSpPr txBox="1">
            <a:spLocks noChangeArrowheads="1"/>
          </p:cNvSpPr>
          <p:nvPr/>
        </p:nvSpPr>
        <p:spPr bwMode="auto">
          <a:xfrm>
            <a:off x="1919289" y="3781426"/>
            <a:ext cx="153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Parametreleri</a:t>
            </a:r>
          </a:p>
        </p:txBody>
      </p:sp>
      <p:sp>
        <p:nvSpPr>
          <p:cNvPr id="96268" name="Rectangle 12"/>
          <p:cNvSpPr>
            <a:spLocks noChangeArrowheads="1"/>
          </p:cNvSpPr>
          <p:nvPr/>
        </p:nvSpPr>
        <p:spPr bwMode="auto">
          <a:xfrm>
            <a:off x="3575051" y="3789363"/>
            <a:ext cx="6048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rPr>
              <a:t>value:</a:t>
            </a:r>
            <a:r>
              <a:rPr lang="tr-TR" altLang="tr-TR" b="0"/>
              <a:t> Butonun üzerine yazılacak metin buraya yazılır </a:t>
            </a:r>
          </a:p>
        </p:txBody>
      </p:sp>
      <p:sp>
        <p:nvSpPr>
          <p:cNvPr id="96269" name="Rectangle 13"/>
          <p:cNvSpPr>
            <a:spLocks noChangeArrowheads="1"/>
          </p:cNvSpPr>
          <p:nvPr/>
        </p:nvSpPr>
        <p:spPr bwMode="auto">
          <a:xfrm>
            <a:off x="3468688" y="5111750"/>
            <a:ext cx="4140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&lt;form&gt;</a:t>
            </a:r>
            <a:br>
              <a:rPr lang="tr-TR" altLang="tr-TR" b="0"/>
            </a:br>
            <a:r>
              <a:rPr lang="tr-TR" altLang="tr-TR" b="0"/>
              <a:t>&lt;input type="submit" value="Gönder"&gt; </a:t>
            </a:r>
            <a:br>
              <a:rPr lang="tr-TR" altLang="tr-TR" b="0"/>
            </a:br>
            <a:r>
              <a:rPr lang="tr-TR" altLang="tr-TR" b="0"/>
              <a:t>&lt;/form&gt;</a:t>
            </a:r>
            <a:r>
              <a:rPr lang="tr-TR" altLang="tr-TR"/>
              <a:t> </a:t>
            </a:r>
          </a:p>
        </p:txBody>
      </p:sp>
      <p:sp>
        <p:nvSpPr>
          <p:cNvPr id="96270" name="Text Box 14"/>
          <p:cNvSpPr txBox="1">
            <a:spLocks noChangeArrowheads="1"/>
          </p:cNvSpPr>
          <p:nvPr/>
        </p:nvSpPr>
        <p:spPr bwMode="auto">
          <a:xfrm>
            <a:off x="1992314" y="5013326"/>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Örnek</a:t>
            </a:r>
          </a:p>
        </p:txBody>
      </p:sp>
      <p:sp>
        <p:nvSpPr>
          <p:cNvPr id="16"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3945850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4"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7286" name="Text Box 6"/>
          <p:cNvSpPr txBox="1">
            <a:spLocks noChangeArrowheads="1"/>
          </p:cNvSpPr>
          <p:nvPr/>
        </p:nvSpPr>
        <p:spPr bwMode="auto">
          <a:xfrm>
            <a:off x="3575051" y="2060575"/>
            <a:ext cx="6481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Ziyaretçinin doldurduğu formda, ziyaretçinin yazdığı her şeyi siler. </a:t>
            </a:r>
          </a:p>
        </p:txBody>
      </p:sp>
      <p:sp>
        <p:nvSpPr>
          <p:cNvPr id="97287" name="Text Box 7"/>
          <p:cNvSpPr txBox="1">
            <a:spLocks noChangeArrowheads="1"/>
          </p:cNvSpPr>
          <p:nvPr/>
        </p:nvSpPr>
        <p:spPr bwMode="auto">
          <a:xfrm>
            <a:off x="1774825" y="1190080"/>
            <a:ext cx="1423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Form Türleri</a:t>
            </a:r>
          </a:p>
        </p:txBody>
      </p:sp>
      <p:sp>
        <p:nvSpPr>
          <p:cNvPr id="97288" name="Rectangle 8"/>
          <p:cNvSpPr>
            <a:spLocks noChangeArrowheads="1"/>
          </p:cNvSpPr>
          <p:nvPr/>
        </p:nvSpPr>
        <p:spPr bwMode="auto">
          <a:xfrm>
            <a:off x="1838326" y="1912939"/>
            <a:ext cx="1154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reset</a:t>
            </a:r>
          </a:p>
        </p:txBody>
      </p:sp>
      <p:sp>
        <p:nvSpPr>
          <p:cNvPr id="97289" name="Rectangle 9"/>
          <p:cNvSpPr>
            <a:spLocks noChangeArrowheads="1"/>
          </p:cNvSpPr>
          <p:nvPr/>
        </p:nvSpPr>
        <p:spPr bwMode="auto">
          <a:xfrm>
            <a:off x="3406775" y="2990851"/>
            <a:ext cx="2298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&lt;input type=“reset”&gt;</a:t>
            </a:r>
            <a:r>
              <a:rPr lang="tr-TR" altLang="tr-TR"/>
              <a:t> </a:t>
            </a:r>
          </a:p>
        </p:txBody>
      </p:sp>
      <p:sp>
        <p:nvSpPr>
          <p:cNvPr id="97290" name="Text Box 10"/>
          <p:cNvSpPr txBox="1">
            <a:spLocks noChangeArrowheads="1"/>
          </p:cNvSpPr>
          <p:nvPr/>
        </p:nvSpPr>
        <p:spPr bwMode="auto">
          <a:xfrm>
            <a:off x="1919289" y="2990851"/>
            <a:ext cx="1095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Kullanımı</a:t>
            </a:r>
          </a:p>
        </p:txBody>
      </p:sp>
      <p:sp>
        <p:nvSpPr>
          <p:cNvPr id="97291" name="Text Box 11"/>
          <p:cNvSpPr txBox="1">
            <a:spLocks noChangeArrowheads="1"/>
          </p:cNvSpPr>
          <p:nvPr/>
        </p:nvSpPr>
        <p:spPr bwMode="auto">
          <a:xfrm>
            <a:off x="1919289" y="3781426"/>
            <a:ext cx="153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Parametreleri</a:t>
            </a:r>
          </a:p>
        </p:txBody>
      </p:sp>
      <p:sp>
        <p:nvSpPr>
          <p:cNvPr id="97292" name="Rectangle 12"/>
          <p:cNvSpPr>
            <a:spLocks noChangeArrowheads="1"/>
          </p:cNvSpPr>
          <p:nvPr/>
        </p:nvSpPr>
        <p:spPr bwMode="auto">
          <a:xfrm>
            <a:off x="3575051" y="3789363"/>
            <a:ext cx="6048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rPr>
              <a:t>value:</a:t>
            </a:r>
            <a:r>
              <a:rPr lang="tr-TR" altLang="tr-TR" b="0"/>
              <a:t> Butonun üzerine yazılacak metin buraya yazılır </a:t>
            </a:r>
          </a:p>
        </p:txBody>
      </p:sp>
      <p:sp>
        <p:nvSpPr>
          <p:cNvPr id="97293" name="Rectangle 13"/>
          <p:cNvSpPr>
            <a:spLocks noChangeArrowheads="1"/>
          </p:cNvSpPr>
          <p:nvPr/>
        </p:nvSpPr>
        <p:spPr bwMode="auto">
          <a:xfrm>
            <a:off x="3468689" y="5111750"/>
            <a:ext cx="40036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&lt;form&gt;</a:t>
            </a:r>
            <a:br>
              <a:rPr lang="tr-TR" altLang="tr-TR" b="0"/>
            </a:br>
            <a:r>
              <a:rPr lang="tr-TR" altLang="tr-TR" b="0"/>
              <a:t>&lt;input type=“reset" value=“Temizle"&gt; </a:t>
            </a:r>
            <a:br>
              <a:rPr lang="tr-TR" altLang="tr-TR" b="0"/>
            </a:br>
            <a:r>
              <a:rPr lang="tr-TR" altLang="tr-TR" b="0"/>
              <a:t>&lt;/form&gt;</a:t>
            </a:r>
            <a:r>
              <a:rPr lang="tr-TR" altLang="tr-TR"/>
              <a:t> </a:t>
            </a:r>
          </a:p>
        </p:txBody>
      </p:sp>
      <p:sp>
        <p:nvSpPr>
          <p:cNvPr id="97294" name="Text Box 14"/>
          <p:cNvSpPr txBox="1">
            <a:spLocks noChangeArrowheads="1"/>
          </p:cNvSpPr>
          <p:nvPr/>
        </p:nvSpPr>
        <p:spPr bwMode="auto">
          <a:xfrm>
            <a:off x="1992314" y="5013326"/>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Örnek</a:t>
            </a:r>
          </a:p>
        </p:txBody>
      </p:sp>
      <p:sp>
        <p:nvSpPr>
          <p:cNvPr id="16"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3759960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8"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8310" name="Text Box 6"/>
          <p:cNvSpPr txBox="1">
            <a:spLocks noChangeArrowheads="1"/>
          </p:cNvSpPr>
          <p:nvPr/>
        </p:nvSpPr>
        <p:spPr bwMode="auto">
          <a:xfrm>
            <a:off x="3575051" y="2060576"/>
            <a:ext cx="64817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dirty="0"/>
              <a:t>Düğmelere JavaScript ile bazı işlevler kazandırılabilir.</a:t>
            </a:r>
            <a:r>
              <a:rPr lang="tr-TR" altLang="tr-TR" dirty="0"/>
              <a:t> </a:t>
            </a:r>
          </a:p>
        </p:txBody>
      </p:sp>
      <p:sp>
        <p:nvSpPr>
          <p:cNvPr id="98311" name="Text Box 7"/>
          <p:cNvSpPr txBox="1">
            <a:spLocks noChangeArrowheads="1"/>
          </p:cNvSpPr>
          <p:nvPr/>
        </p:nvSpPr>
        <p:spPr bwMode="auto">
          <a:xfrm>
            <a:off x="1774825" y="1190080"/>
            <a:ext cx="1423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Form Türleri</a:t>
            </a:r>
          </a:p>
        </p:txBody>
      </p:sp>
      <p:sp>
        <p:nvSpPr>
          <p:cNvPr id="98312" name="Rectangle 8"/>
          <p:cNvSpPr>
            <a:spLocks noChangeArrowheads="1"/>
          </p:cNvSpPr>
          <p:nvPr/>
        </p:nvSpPr>
        <p:spPr bwMode="auto">
          <a:xfrm>
            <a:off x="1838326" y="1912939"/>
            <a:ext cx="1444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button</a:t>
            </a:r>
          </a:p>
        </p:txBody>
      </p:sp>
      <p:sp>
        <p:nvSpPr>
          <p:cNvPr id="98313" name="Rectangle 9"/>
          <p:cNvSpPr>
            <a:spLocks noChangeArrowheads="1"/>
          </p:cNvSpPr>
          <p:nvPr/>
        </p:nvSpPr>
        <p:spPr bwMode="auto">
          <a:xfrm>
            <a:off x="3406775" y="2990851"/>
            <a:ext cx="2425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&lt;input type=“button”&gt;</a:t>
            </a:r>
            <a:r>
              <a:rPr lang="tr-TR" altLang="tr-TR"/>
              <a:t> </a:t>
            </a:r>
          </a:p>
        </p:txBody>
      </p:sp>
      <p:sp>
        <p:nvSpPr>
          <p:cNvPr id="98314" name="Text Box 10"/>
          <p:cNvSpPr txBox="1">
            <a:spLocks noChangeArrowheads="1"/>
          </p:cNvSpPr>
          <p:nvPr/>
        </p:nvSpPr>
        <p:spPr bwMode="auto">
          <a:xfrm>
            <a:off x="1919289" y="2990851"/>
            <a:ext cx="1095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Kullanımı</a:t>
            </a:r>
          </a:p>
        </p:txBody>
      </p:sp>
      <p:sp>
        <p:nvSpPr>
          <p:cNvPr id="98315" name="Text Box 11"/>
          <p:cNvSpPr txBox="1">
            <a:spLocks noChangeArrowheads="1"/>
          </p:cNvSpPr>
          <p:nvPr/>
        </p:nvSpPr>
        <p:spPr bwMode="auto">
          <a:xfrm>
            <a:off x="1919289" y="3781426"/>
            <a:ext cx="1533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Parametreleri</a:t>
            </a:r>
          </a:p>
        </p:txBody>
      </p:sp>
      <p:sp>
        <p:nvSpPr>
          <p:cNvPr id="98316" name="Rectangle 12"/>
          <p:cNvSpPr>
            <a:spLocks noChangeArrowheads="1"/>
          </p:cNvSpPr>
          <p:nvPr/>
        </p:nvSpPr>
        <p:spPr bwMode="auto">
          <a:xfrm>
            <a:off x="3575051" y="3789363"/>
            <a:ext cx="6048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rPr>
              <a:t>value:</a:t>
            </a:r>
            <a:r>
              <a:rPr lang="tr-TR" altLang="tr-TR" b="0"/>
              <a:t> Butonun üzerine yazılacak metin buraya yazılır </a:t>
            </a:r>
          </a:p>
        </p:txBody>
      </p:sp>
      <p:sp>
        <p:nvSpPr>
          <p:cNvPr id="98317" name="Rectangle 13"/>
          <p:cNvSpPr>
            <a:spLocks noChangeArrowheads="1"/>
          </p:cNvSpPr>
          <p:nvPr/>
        </p:nvSpPr>
        <p:spPr bwMode="auto">
          <a:xfrm>
            <a:off x="3468688" y="5111750"/>
            <a:ext cx="40767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&lt;form&gt;</a:t>
            </a:r>
            <a:br>
              <a:rPr lang="tr-TR" altLang="tr-TR" b="0"/>
            </a:br>
            <a:r>
              <a:rPr lang="tr-TR" altLang="tr-TR" b="0"/>
              <a:t>&lt;input type="button" value="Düğme"&gt; </a:t>
            </a:r>
            <a:br>
              <a:rPr lang="tr-TR" altLang="tr-TR" b="0"/>
            </a:br>
            <a:r>
              <a:rPr lang="tr-TR" altLang="tr-TR" b="0"/>
              <a:t>&lt;/form&gt;</a:t>
            </a:r>
          </a:p>
        </p:txBody>
      </p:sp>
      <p:sp>
        <p:nvSpPr>
          <p:cNvPr id="98318" name="Text Box 14"/>
          <p:cNvSpPr txBox="1">
            <a:spLocks noChangeArrowheads="1"/>
          </p:cNvSpPr>
          <p:nvPr/>
        </p:nvSpPr>
        <p:spPr bwMode="auto">
          <a:xfrm>
            <a:off x="1992314" y="5013326"/>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tx2"/>
                </a:solidFill>
                <a:latin typeface="Tahoma" panose="020B0604030504040204" pitchFamily="34" charset="0"/>
              </a:rPr>
              <a:t>Örnek</a:t>
            </a:r>
          </a:p>
        </p:txBody>
      </p:sp>
      <p:sp>
        <p:nvSpPr>
          <p:cNvPr id="16"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3687002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2"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99334" name="Text Box 6"/>
          <p:cNvSpPr txBox="1">
            <a:spLocks noChangeArrowheads="1"/>
          </p:cNvSpPr>
          <p:nvPr/>
        </p:nvSpPr>
        <p:spPr bwMode="auto">
          <a:xfrm>
            <a:off x="3503613" y="2276475"/>
            <a:ext cx="6913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a:solidFill>
                  <a:schemeClr val="accent2"/>
                </a:solidFill>
              </a:rPr>
              <a:t>'Get'</a:t>
            </a:r>
            <a:r>
              <a:rPr lang="tr-TR" altLang="tr-TR" b="0"/>
              <a:t> veya </a:t>
            </a:r>
            <a:r>
              <a:rPr lang="tr-TR" altLang="tr-TR">
                <a:solidFill>
                  <a:schemeClr val="accent2"/>
                </a:solidFill>
              </a:rPr>
              <a:t>'post'</a:t>
            </a:r>
            <a:r>
              <a:rPr lang="tr-TR" altLang="tr-TR" b="0"/>
              <a:t> değerlerini alabilir. Method parametresinin değeri formu göndereceğiniz CGI programı açısından önemlidir. </a:t>
            </a:r>
          </a:p>
        </p:txBody>
      </p:sp>
      <p:sp>
        <p:nvSpPr>
          <p:cNvPr id="99335" name="Text Box 7"/>
          <p:cNvSpPr txBox="1">
            <a:spLocks noChangeArrowheads="1"/>
          </p:cNvSpPr>
          <p:nvPr/>
        </p:nvSpPr>
        <p:spPr bwMode="auto">
          <a:xfrm>
            <a:off x="1774825" y="1190626"/>
            <a:ext cx="172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accent2"/>
                </a:solidFill>
                <a:latin typeface="Tahoma" panose="020B0604030504040204" pitchFamily="34" charset="0"/>
              </a:rPr>
              <a:t>&lt;Form&gt; Etiketi</a:t>
            </a:r>
          </a:p>
        </p:txBody>
      </p:sp>
      <p:sp>
        <p:nvSpPr>
          <p:cNvPr id="99336" name="Rectangle 8"/>
          <p:cNvSpPr>
            <a:spLocks noChangeArrowheads="1"/>
          </p:cNvSpPr>
          <p:nvPr/>
        </p:nvSpPr>
        <p:spPr bwMode="auto">
          <a:xfrm>
            <a:off x="1838326" y="2133600"/>
            <a:ext cx="1649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method</a:t>
            </a:r>
          </a:p>
        </p:txBody>
      </p:sp>
      <p:sp>
        <p:nvSpPr>
          <p:cNvPr id="99337" name="Rectangle 15"/>
          <p:cNvSpPr>
            <a:spLocks noChangeArrowheads="1"/>
          </p:cNvSpPr>
          <p:nvPr/>
        </p:nvSpPr>
        <p:spPr bwMode="auto">
          <a:xfrm>
            <a:off x="1919288" y="1484313"/>
            <a:ext cx="586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İşte &lt;form&gt; etiketinin parametreleri ve bunların işlevleri:</a:t>
            </a:r>
            <a:r>
              <a:rPr lang="tr-TR" altLang="tr-TR"/>
              <a:t> </a:t>
            </a:r>
          </a:p>
        </p:txBody>
      </p:sp>
      <p:sp>
        <p:nvSpPr>
          <p:cNvPr id="99338" name="Rectangle 16"/>
          <p:cNvSpPr>
            <a:spLocks noChangeArrowheads="1"/>
          </p:cNvSpPr>
          <p:nvPr/>
        </p:nvSpPr>
        <p:spPr bwMode="auto">
          <a:xfrm>
            <a:off x="3575051" y="4752975"/>
            <a:ext cx="338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a:t>&lt;form method= "post”&gt;</a:t>
            </a:r>
            <a:r>
              <a:rPr lang="tr-TR" altLang="tr-TR" sz="2400"/>
              <a:t> </a:t>
            </a:r>
          </a:p>
        </p:txBody>
      </p:sp>
      <p:sp>
        <p:nvSpPr>
          <p:cNvPr id="12"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16606928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100358" name="Text Box 6"/>
          <p:cNvSpPr txBox="1">
            <a:spLocks noChangeArrowheads="1"/>
          </p:cNvSpPr>
          <p:nvPr/>
        </p:nvSpPr>
        <p:spPr bwMode="auto">
          <a:xfrm>
            <a:off x="3503613" y="2276475"/>
            <a:ext cx="6913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b="0"/>
              <a:t>Formu göndereceğiniz CGI programının adresini action parametresiyle bildirirsiniz. </a:t>
            </a:r>
            <a:endParaRPr lang="tr-TR" altLang="tr-TR"/>
          </a:p>
        </p:txBody>
      </p:sp>
      <p:sp>
        <p:nvSpPr>
          <p:cNvPr id="100359" name="Text Box 7"/>
          <p:cNvSpPr txBox="1">
            <a:spLocks noChangeArrowheads="1"/>
          </p:cNvSpPr>
          <p:nvPr/>
        </p:nvSpPr>
        <p:spPr bwMode="auto">
          <a:xfrm>
            <a:off x="1774825" y="1190626"/>
            <a:ext cx="172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solidFill>
                  <a:schemeClr val="accent2"/>
                </a:solidFill>
                <a:latin typeface="Tahoma" panose="020B0604030504040204" pitchFamily="34" charset="0"/>
              </a:rPr>
              <a:t>&lt;Form&gt; Etiketi</a:t>
            </a:r>
          </a:p>
        </p:txBody>
      </p:sp>
      <p:sp>
        <p:nvSpPr>
          <p:cNvPr id="100360" name="Rectangle 8"/>
          <p:cNvSpPr>
            <a:spLocks noChangeArrowheads="1"/>
          </p:cNvSpPr>
          <p:nvPr/>
        </p:nvSpPr>
        <p:spPr bwMode="auto">
          <a:xfrm>
            <a:off x="1838325" y="2133600"/>
            <a:ext cx="1377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3200">
                <a:solidFill>
                  <a:schemeClr val="accent2"/>
                </a:solidFill>
              </a:rPr>
              <a:t>action</a:t>
            </a:r>
          </a:p>
        </p:txBody>
      </p:sp>
      <p:sp>
        <p:nvSpPr>
          <p:cNvPr id="100361" name="Rectangle 9"/>
          <p:cNvSpPr>
            <a:spLocks noChangeArrowheads="1"/>
          </p:cNvSpPr>
          <p:nvPr/>
        </p:nvSpPr>
        <p:spPr bwMode="auto">
          <a:xfrm>
            <a:off x="1919288" y="1484313"/>
            <a:ext cx="586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İşte &lt;form&gt; etiketinin parametreleri ve bunların işlevleri:</a:t>
            </a:r>
            <a:r>
              <a:rPr lang="tr-TR" altLang="tr-TR"/>
              <a:t> </a:t>
            </a:r>
          </a:p>
        </p:txBody>
      </p:sp>
      <p:sp>
        <p:nvSpPr>
          <p:cNvPr id="100362" name="Rectangle 10"/>
          <p:cNvSpPr>
            <a:spLocks noChangeArrowheads="1"/>
          </p:cNvSpPr>
          <p:nvPr/>
        </p:nvSpPr>
        <p:spPr bwMode="auto">
          <a:xfrm>
            <a:off x="2681288" y="4752975"/>
            <a:ext cx="687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400" b="0"/>
              <a:t>&lt;form method="post" action= "/cgi-bin/cgiemail"&gt;</a:t>
            </a:r>
            <a:r>
              <a:rPr lang="tr-TR" altLang="tr-TR" sz="2400"/>
              <a:t> </a:t>
            </a:r>
          </a:p>
        </p:txBody>
      </p:sp>
      <mc:AlternateContent xmlns:mc="http://schemas.openxmlformats.org/markup-compatibility/2006" xmlns:p14="http://schemas.microsoft.com/office/powerpoint/2010/main">
        <mc:Choice Requires="p14">
          <p:contentPart p14:bwMode="auto" r:id="rId4">
            <p14:nvContentPartPr>
              <p14:cNvPr id="86027" name="Ink 11"/>
              <p14:cNvContentPartPr>
                <a14:cpLocks xmlns:a14="http://schemas.microsoft.com/office/drawing/2010/main" noRot="1" noChangeAspect="1" noEditPoints="1" noChangeArrowheads="1" noChangeShapeType="1"/>
              </p14:cNvContentPartPr>
              <p14:nvPr/>
            </p14:nvContentPartPr>
            <p14:xfrm>
              <a:off x="6881813" y="4875214"/>
              <a:ext cx="2197100" cy="312737"/>
            </p14:xfrm>
          </p:contentPart>
        </mc:Choice>
        <mc:Fallback xmlns="">
          <p:pic>
            <p:nvPicPr>
              <p:cNvPr id="86027" name="Ink 11"/>
              <p:cNvPicPr>
                <a:picLocks noRot="1" noChangeAspect="1" noEditPoints="1" noChangeArrowheads="1" noChangeShapeType="1"/>
              </p:cNvPicPr>
              <p:nvPr/>
            </p:nvPicPr>
            <p:blipFill>
              <a:blip r:embed="rId5"/>
              <a:stretch>
                <a:fillRect/>
              </a:stretch>
            </p:blipFill>
            <p:spPr>
              <a:xfrm>
                <a:off x="6853373" y="4761132"/>
                <a:ext cx="2253981" cy="540902"/>
              </a:xfrm>
              <a:prstGeom prst="rect">
                <a:avLst/>
              </a:prstGeom>
            </p:spPr>
          </p:pic>
        </mc:Fallback>
      </mc:AlternateContent>
      <p:sp>
        <p:nvSpPr>
          <p:cNvPr id="13"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104918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6"/>
          <p:cNvSpPr txBox="1">
            <a:spLocks noChangeArrowheads="1"/>
          </p:cNvSpPr>
          <p:nvPr/>
        </p:nvSpPr>
        <p:spPr bwMode="auto">
          <a:xfrm>
            <a:off x="1703388" y="1504951"/>
            <a:ext cx="8424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METİN BİÇİMLENDİRME ETİKETLERİ </a:t>
            </a:r>
          </a:p>
        </p:txBody>
      </p:sp>
      <p:sp>
        <p:nvSpPr>
          <p:cNvPr id="5125" name="Text Box 7"/>
          <p:cNvSpPr txBox="1">
            <a:spLocks noChangeArrowheads="1"/>
          </p:cNvSpPr>
          <p:nvPr/>
        </p:nvSpPr>
        <p:spPr bwMode="auto">
          <a:xfrm>
            <a:off x="1847851" y="1936750"/>
            <a:ext cx="842486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tr-TR" altLang="tr-TR" b="0" dirty="0"/>
              <a:t>HTML sayfasının temel unsurlarını öğrendikten </a:t>
            </a:r>
            <a:r>
              <a:rPr lang="tr-TR" altLang="tr-TR" b="0" err="1"/>
              <a:t>sonra</a:t>
            </a:r>
            <a:r>
              <a:rPr lang="tr-TR" altLang="tr-TR" b="0"/>
              <a:t>, artık </a:t>
            </a:r>
            <a:r>
              <a:rPr lang="tr-TR" altLang="tr-TR" b="0" dirty="0"/>
              <a:t>işin inceliklerine </a:t>
            </a:r>
            <a:r>
              <a:rPr lang="tr-TR" altLang="tr-TR" b="0" dirty="0" err="1"/>
              <a:t>inebiliriz.İlk</a:t>
            </a:r>
            <a:r>
              <a:rPr lang="tr-TR" altLang="tr-TR" b="0" dirty="0"/>
              <a:t> olarak yazdığımız metinleri şekillendirmeye bakalım. Aşağıdaki tabloda yer alan etiketleri  bilmemiz bu konuda bize çok kolaylık sağlayacaktır.</a:t>
            </a:r>
          </a:p>
        </p:txBody>
      </p:sp>
      <p:graphicFrame>
        <p:nvGraphicFramePr>
          <p:cNvPr id="99478" name="Group 150"/>
          <p:cNvGraphicFramePr>
            <a:graphicFrameLocks noGrp="1"/>
          </p:cNvGraphicFramePr>
          <p:nvPr/>
        </p:nvGraphicFramePr>
        <p:xfrm>
          <a:off x="3071813" y="3403600"/>
          <a:ext cx="5903912" cy="2041532"/>
        </p:xfrm>
        <a:graphic>
          <a:graphicData uri="http://schemas.openxmlformats.org/drawingml/2006/table">
            <a:tbl>
              <a:tblPr/>
              <a:tblGrid>
                <a:gridCol w="2663825">
                  <a:extLst>
                    <a:ext uri="{9D8B030D-6E8A-4147-A177-3AD203B41FA5}">
                      <a16:colId xmlns:a16="http://schemas.microsoft.com/office/drawing/2014/main" val="20000"/>
                    </a:ext>
                  </a:extLst>
                </a:gridCol>
                <a:gridCol w="3240087">
                  <a:extLst>
                    <a:ext uri="{9D8B030D-6E8A-4147-A177-3AD203B41FA5}">
                      <a16:colId xmlns:a16="http://schemas.microsoft.com/office/drawing/2014/main" val="20001"/>
                    </a:ext>
                  </a:extLst>
                </a:gridCol>
              </a:tblGrid>
              <a:tr h="34276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&lt;h1&gt;…&lt;/h1&gt;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tx1"/>
                          </a:solidFill>
                          <a:effectLst/>
                          <a:latin typeface="Tahoma" panose="020B0604030504040204" pitchFamily="34" charset="0"/>
                          <a:cs typeface="Tahoma" panose="020B0604030504040204" pitchFamily="34" charset="0"/>
                        </a:rPr>
                        <a:t>Başlık</a:t>
                      </a:r>
                      <a:endParaRPr kumimoji="0" lang="tr-TR" sz="16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76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&lt;h2&gt;…&lt;/h2&gt;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1" u="none" strike="noStrike" cap="none" normalizeH="0" baseline="0">
                          <a:ln>
                            <a:noFill/>
                          </a:ln>
                          <a:solidFill>
                            <a:schemeClr val="tx1"/>
                          </a:solidFill>
                          <a:effectLst/>
                          <a:latin typeface="Tahoma" panose="020B0604030504040204" pitchFamily="34" charset="0"/>
                          <a:cs typeface="Tahoma" panose="020B0604030504040204" pitchFamily="34" charset="0"/>
                        </a:rPr>
                        <a:t>Başlık</a:t>
                      </a:r>
                      <a:endParaRPr kumimoji="0" lang="tr-TR" sz="16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76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&lt;h3&gt;…&lt;/h3&gt;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tx1"/>
                          </a:solidFill>
                          <a:effectLst/>
                          <a:latin typeface="Tahoma" panose="020B0604030504040204" pitchFamily="34" charset="0"/>
                          <a:cs typeface="Tahoma" panose="020B0604030504040204" pitchFamily="34" charset="0"/>
                        </a:rPr>
                        <a:t>Başlık</a:t>
                      </a:r>
                      <a:endParaRPr kumimoji="0" lang="tr-TR" sz="16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76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&lt;h4&gt;…&lt;/h4&gt;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tx1"/>
                          </a:solidFill>
                          <a:effectLst/>
                          <a:latin typeface="Tahoma" panose="020B0604030504040204" pitchFamily="34" charset="0"/>
                          <a:cs typeface="Tahoma" panose="020B0604030504040204" pitchFamily="34" charset="0"/>
                        </a:rPr>
                        <a:t>Başlık</a:t>
                      </a:r>
                      <a:endParaRPr kumimoji="0" lang="tr-TR"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4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&lt;h5&gt;…&lt;/h5&gt;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1"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Başlık</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4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&lt;h6&gt;…&lt;/h6&gt;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Başlık</a:t>
                      </a:r>
                      <a:endParaRPr kumimoji="0" lang="tr-TR"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22614592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101382" name="Text Box 6"/>
          <p:cNvSpPr txBox="1">
            <a:spLocks noChangeArrowheads="1"/>
          </p:cNvSpPr>
          <p:nvPr/>
        </p:nvSpPr>
        <p:spPr bwMode="auto">
          <a:xfrm>
            <a:off x="1774826" y="1190080"/>
            <a:ext cx="2747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Örnek – Ekran Görüntüsü</a:t>
            </a:r>
          </a:p>
        </p:txBody>
      </p:sp>
      <p:pic>
        <p:nvPicPr>
          <p:cNvPr id="10138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275" y="1484314"/>
            <a:ext cx="2711450" cy="497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84" name="Text Box 9"/>
          <p:cNvSpPr txBox="1">
            <a:spLocks noChangeArrowheads="1"/>
          </p:cNvSpPr>
          <p:nvPr/>
        </p:nvSpPr>
        <p:spPr bwMode="auto">
          <a:xfrm>
            <a:off x="8256589" y="5084764"/>
            <a:ext cx="1944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tr-TR" altLang="tr-TR" sz="1000"/>
              <a:t>Bilgisayar mühendisliği</a:t>
            </a:r>
          </a:p>
          <a:p>
            <a:pPr eaLnBrk="1" hangingPunct="1">
              <a:spcBef>
                <a:spcPct val="50000"/>
              </a:spcBef>
            </a:pPr>
            <a:r>
              <a:rPr lang="tr-TR" altLang="tr-TR" sz="1000"/>
              <a:t>Elektronik mühendisliği</a:t>
            </a:r>
          </a:p>
          <a:p>
            <a:pPr eaLnBrk="1" hangingPunct="1">
              <a:spcBef>
                <a:spcPct val="50000"/>
              </a:spcBef>
            </a:pPr>
            <a:r>
              <a:rPr lang="tr-TR" altLang="tr-TR" sz="1000"/>
              <a:t>Bilgisayar Programcılığı</a:t>
            </a:r>
          </a:p>
        </p:txBody>
      </p:sp>
      <p:sp>
        <p:nvSpPr>
          <p:cNvPr id="101385" name="Oval 10"/>
          <p:cNvSpPr>
            <a:spLocks noChangeArrowheads="1"/>
          </p:cNvSpPr>
          <p:nvPr/>
        </p:nvSpPr>
        <p:spPr bwMode="auto">
          <a:xfrm>
            <a:off x="4008439" y="5661026"/>
            <a:ext cx="1728787" cy="576263"/>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101386" name="Line 11"/>
          <p:cNvSpPr>
            <a:spLocks noChangeShapeType="1"/>
          </p:cNvSpPr>
          <p:nvPr/>
        </p:nvSpPr>
        <p:spPr bwMode="auto">
          <a:xfrm flipV="1">
            <a:off x="5735638" y="5445126"/>
            <a:ext cx="2305050" cy="360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1387" name="Oval 12"/>
          <p:cNvSpPr>
            <a:spLocks noChangeArrowheads="1"/>
          </p:cNvSpPr>
          <p:nvPr/>
        </p:nvSpPr>
        <p:spPr bwMode="auto">
          <a:xfrm>
            <a:off x="8112126" y="5013326"/>
            <a:ext cx="1871663" cy="936625"/>
          </a:xfrm>
          <a:prstGeom prst="ellipse">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13"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42065719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102407" name="Text Box 12"/>
          <p:cNvSpPr txBox="1">
            <a:spLocks noChangeArrowheads="1"/>
          </p:cNvSpPr>
          <p:nvPr/>
        </p:nvSpPr>
        <p:spPr bwMode="auto">
          <a:xfrm>
            <a:off x="1631951" y="1196975"/>
            <a:ext cx="8569325" cy="544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1300"/>
              <a:t>&lt;html&gt;</a:t>
            </a:r>
          </a:p>
          <a:p>
            <a:pPr eaLnBrk="1" hangingPunct="1"/>
            <a:r>
              <a:rPr lang="tr-TR" altLang="tr-TR" sz="1300"/>
              <a:t>&lt;head&gt;&lt;title&gt;Form&lt;/title&gt;&lt;/head&gt;</a:t>
            </a:r>
          </a:p>
          <a:p>
            <a:pPr eaLnBrk="1" hangingPunct="1"/>
            <a:r>
              <a:rPr lang="tr-TR" altLang="tr-TR" sz="1300"/>
              <a:t>&lt;body&gt;</a:t>
            </a:r>
          </a:p>
          <a:p>
            <a:pPr eaLnBrk="1" hangingPunct="1"/>
            <a:r>
              <a:rPr lang="tr-TR" altLang="tr-TR" sz="1300"/>
              <a:t>&lt;form method="post" action="aa.asp"&gt;</a:t>
            </a:r>
          </a:p>
          <a:p>
            <a:pPr eaLnBrk="1" hangingPunct="1"/>
            <a:r>
              <a:rPr lang="tr-TR" altLang="tr-TR" sz="1300"/>
              <a:t>&lt;h3&gt;HTML dersini nasıl buldunuz&lt;/h3&gt;</a:t>
            </a:r>
          </a:p>
          <a:p>
            <a:pPr eaLnBrk="1" hangingPunct="1"/>
            <a:r>
              <a:rPr lang="tr-TR" altLang="tr-TR" sz="1300"/>
              <a:t>&lt;br&gt;Adınız &lt;input type="text" maxlength="12" size="12" value=“Adınız"&gt;</a:t>
            </a:r>
          </a:p>
          <a:p>
            <a:pPr eaLnBrk="1" hangingPunct="1"/>
            <a:r>
              <a:rPr lang="tr-TR" altLang="tr-TR" sz="1300"/>
              <a:t>&lt;br&gt;Şifre &lt;input type="password" maxlength="6" size="6"&gt;</a:t>
            </a:r>
          </a:p>
          <a:p>
            <a:pPr eaLnBrk="1" hangingPunct="1"/>
            <a:r>
              <a:rPr lang="tr-TR" altLang="tr-TR" sz="1300"/>
              <a:t>&lt;br&gt;Cinsiyetiniz </a:t>
            </a:r>
          </a:p>
          <a:p>
            <a:pPr eaLnBrk="1" hangingPunct="1"/>
            <a:r>
              <a:rPr lang="tr-TR" altLang="tr-TR" sz="1300"/>
              <a:t>	&lt;input type="checkbox" checked&gt;Erkek</a:t>
            </a:r>
          </a:p>
          <a:p>
            <a:pPr eaLnBrk="1" hangingPunct="1"/>
            <a:r>
              <a:rPr lang="tr-TR" altLang="tr-TR" sz="1300"/>
              <a:t>	&lt;input type="checkbox"&gt;Kadın</a:t>
            </a:r>
          </a:p>
          <a:p>
            <a:pPr eaLnBrk="1" hangingPunct="1"/>
            <a:r>
              <a:rPr lang="tr-TR" altLang="tr-TR" sz="1300"/>
              <a:t>&lt;br&gt;Seçiminiz</a:t>
            </a:r>
          </a:p>
          <a:p>
            <a:pPr eaLnBrk="1" hangingPunct="1"/>
            <a:r>
              <a:rPr lang="tr-TR" altLang="tr-TR" sz="1300"/>
              <a:t>	&lt;br&gt; &lt;input type="radio" name="oy" checked&gt;Mükemmel</a:t>
            </a:r>
          </a:p>
          <a:p>
            <a:pPr eaLnBrk="1" hangingPunct="1"/>
            <a:r>
              <a:rPr lang="tr-TR" altLang="tr-TR" sz="1300"/>
              <a:t>	&lt;br&gt; &lt;input type="radio" name="oy"&gt;İyi</a:t>
            </a:r>
          </a:p>
          <a:p>
            <a:pPr eaLnBrk="1" hangingPunct="1"/>
            <a:r>
              <a:rPr lang="tr-TR" altLang="tr-TR" sz="1300"/>
              <a:t>	&lt;br&gt; &lt;input type="radio" name="oy"&gt;Fena Değil</a:t>
            </a:r>
          </a:p>
          <a:p>
            <a:pPr eaLnBrk="1" hangingPunct="1"/>
            <a:r>
              <a:rPr lang="tr-TR" altLang="tr-TR" sz="1300"/>
              <a:t>	&lt;br&gt; &lt;input type="radio" name="oy"&gt;Fikrim Yok</a:t>
            </a:r>
          </a:p>
          <a:p>
            <a:pPr eaLnBrk="1" hangingPunct="1"/>
            <a:r>
              <a:rPr lang="tr-TR" altLang="tr-TR" sz="1300"/>
              <a:t>&lt;br&gt;Görüşleriniz</a:t>
            </a:r>
          </a:p>
          <a:p>
            <a:pPr eaLnBrk="1" hangingPunct="1"/>
            <a:r>
              <a:rPr lang="tr-TR" altLang="tr-TR" sz="1300"/>
              <a:t>	&lt;br&gt; &lt;textarea rows="10" cols="30"&gt;Lütfen fikrinizi girin&lt;/textarea&gt;</a:t>
            </a:r>
          </a:p>
          <a:p>
            <a:pPr eaLnBrk="1" hangingPunct="1"/>
            <a:r>
              <a:rPr lang="tr-TR" altLang="tr-TR" sz="1300"/>
              <a:t>&lt;br&gt;Lütfen bölümünüzü seçin</a:t>
            </a:r>
          </a:p>
          <a:p>
            <a:pPr eaLnBrk="1" hangingPunct="1"/>
            <a:r>
              <a:rPr lang="tr-TR" altLang="tr-TR" sz="1300"/>
              <a:t>	&lt;br&gt; &lt;select size="1"&gt;</a:t>
            </a:r>
          </a:p>
          <a:p>
            <a:pPr eaLnBrk="1" hangingPunct="1"/>
            <a:r>
              <a:rPr lang="tr-TR" altLang="tr-TR" sz="1300"/>
              <a:t>		&lt;option selected&gt;Bilgisayar Müh	</a:t>
            </a:r>
          </a:p>
          <a:p>
            <a:pPr eaLnBrk="1" hangingPunct="1"/>
            <a:r>
              <a:rPr lang="tr-TR" altLang="tr-TR" sz="1300"/>
              <a:t>		&lt;option&gt;Elektronik Müh</a:t>
            </a:r>
          </a:p>
          <a:p>
            <a:pPr eaLnBrk="1" hangingPunct="1"/>
            <a:r>
              <a:rPr lang="tr-TR" altLang="tr-TR" sz="1300"/>
              <a:t>		&lt;option&gt;Bilgisayar Programcılığı</a:t>
            </a:r>
          </a:p>
          <a:p>
            <a:pPr eaLnBrk="1" hangingPunct="1"/>
            <a:r>
              <a:rPr lang="tr-TR" altLang="tr-TR" sz="1300"/>
              <a:t>	         &lt;/select&gt;</a:t>
            </a:r>
          </a:p>
          <a:p>
            <a:pPr eaLnBrk="1" hangingPunct="1"/>
            <a:r>
              <a:rPr lang="tr-TR" altLang="tr-TR" sz="1300"/>
              <a:t>&lt;br&gt;&lt;input type="submit" value="Kaydet"&gt;  &lt;input type="reset" value="Temizle"&gt;</a:t>
            </a:r>
          </a:p>
          <a:p>
            <a:pPr eaLnBrk="1" hangingPunct="1"/>
            <a:r>
              <a:rPr lang="tr-TR" altLang="tr-TR" sz="1300"/>
              <a:t>&lt;/form&gt;</a:t>
            </a:r>
          </a:p>
          <a:p>
            <a:pPr eaLnBrk="1" hangingPunct="1"/>
            <a:r>
              <a:rPr lang="tr-TR" altLang="tr-TR" sz="1300"/>
              <a:t>&lt;/body&gt;</a:t>
            </a:r>
          </a:p>
          <a:p>
            <a:pPr eaLnBrk="1" hangingPunct="1"/>
            <a:r>
              <a:rPr lang="tr-TR" altLang="tr-TR" sz="1300"/>
              <a:t>&lt;/html&gt;</a:t>
            </a:r>
          </a:p>
        </p:txBody>
      </p:sp>
      <p:sp>
        <p:nvSpPr>
          <p:cNvPr id="9"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17109789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103430" name="Text Box 6"/>
          <p:cNvSpPr txBox="1">
            <a:spLocks noChangeArrowheads="1"/>
          </p:cNvSpPr>
          <p:nvPr/>
        </p:nvSpPr>
        <p:spPr bwMode="auto">
          <a:xfrm>
            <a:off x="1668463" y="1593851"/>
            <a:ext cx="882015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&lt;html&gt;</a:t>
            </a:r>
          </a:p>
          <a:p>
            <a:pPr eaLnBrk="1" hangingPunct="1"/>
            <a:r>
              <a:rPr lang="tr-TR" altLang="tr-TR" b="0"/>
              <a:t>&lt;head&gt;&lt;title&gt;asd&lt;/title&gt;&lt;/head&gt;</a:t>
            </a:r>
          </a:p>
          <a:p>
            <a:pPr eaLnBrk="1" hangingPunct="1"/>
            <a:r>
              <a:rPr lang="tr-TR" altLang="tr-TR" b="0"/>
              <a:t>&lt;body&gt;</a:t>
            </a:r>
          </a:p>
          <a:p>
            <a:pPr eaLnBrk="1" hangingPunct="1"/>
            <a:r>
              <a:rPr lang="tr-TR" altLang="tr-TR" b="0"/>
              <a:t>&lt;form method="post" action="aa.asp"&gt;</a:t>
            </a:r>
          </a:p>
          <a:p>
            <a:pPr eaLnBrk="1" hangingPunct="1"/>
            <a:r>
              <a:rPr lang="tr-TR" altLang="tr-TR" b="0"/>
              <a:t>&lt;h3&gt;HTML dersini nasıl buldunuz&lt;/h3&gt;</a:t>
            </a:r>
          </a:p>
          <a:p>
            <a:pPr eaLnBrk="1" hangingPunct="1"/>
            <a:r>
              <a:rPr lang="tr-TR" altLang="tr-TR" b="0"/>
              <a:t>&lt;br&gt;Adınız &lt;input type="text" maxlength="12" size="12" value"=Adınız"&gt;</a:t>
            </a:r>
          </a:p>
          <a:p>
            <a:pPr eaLnBrk="1" hangingPunct="1"/>
            <a:r>
              <a:rPr lang="tr-TR" altLang="tr-TR" b="0"/>
              <a:t>&lt;br&gt;Şifre &lt;input type="password" maxlength="6" size="6"&gt;</a:t>
            </a:r>
          </a:p>
          <a:p>
            <a:pPr eaLnBrk="1" hangingPunct="1"/>
            <a:r>
              <a:rPr lang="tr-TR" altLang="tr-TR" b="0"/>
              <a:t>&lt;br&gt;Cinsiyetiniz </a:t>
            </a:r>
          </a:p>
          <a:p>
            <a:pPr eaLnBrk="1" hangingPunct="1"/>
            <a:r>
              <a:rPr lang="tr-TR" altLang="tr-TR" b="0"/>
              <a:t>	&lt;input type="checkbox" checked&gt;Erkek</a:t>
            </a:r>
          </a:p>
          <a:p>
            <a:pPr eaLnBrk="1" hangingPunct="1"/>
            <a:r>
              <a:rPr lang="tr-TR" altLang="tr-TR" b="0"/>
              <a:t>	&lt;input type="checkbox"&gt;Kadın</a:t>
            </a:r>
          </a:p>
          <a:p>
            <a:pPr eaLnBrk="1" hangingPunct="1"/>
            <a:r>
              <a:rPr lang="tr-TR" altLang="tr-TR" b="0"/>
              <a:t>&lt;br&gt;Seçiminiz</a:t>
            </a:r>
          </a:p>
          <a:p>
            <a:pPr eaLnBrk="1" hangingPunct="1"/>
            <a:r>
              <a:rPr lang="tr-TR" altLang="tr-TR" b="0"/>
              <a:t>	&lt;br&gt; &lt;input type="radio" name="oy" checked&gt;Mükemmel</a:t>
            </a:r>
          </a:p>
          <a:p>
            <a:pPr eaLnBrk="1" hangingPunct="1"/>
            <a:r>
              <a:rPr lang="tr-TR" altLang="tr-TR" b="0"/>
              <a:t>	&lt;br&gt; &lt;input type="radio" name="oy"&gt;İyi</a:t>
            </a:r>
          </a:p>
          <a:p>
            <a:pPr eaLnBrk="1" hangingPunct="1"/>
            <a:r>
              <a:rPr lang="tr-TR" altLang="tr-TR" b="0"/>
              <a:t>	&lt;br&gt; &lt;input type="radio" name="oy"&gt;Fena Değil</a:t>
            </a:r>
          </a:p>
          <a:p>
            <a:pPr eaLnBrk="1" hangingPunct="1"/>
            <a:r>
              <a:rPr lang="tr-TR" altLang="tr-TR" b="0"/>
              <a:t>	&lt;br&gt; &lt;input type="radio" name="oy"&gt;Fikrim Yok</a:t>
            </a:r>
          </a:p>
          <a:p>
            <a:pPr eaLnBrk="1" hangingPunct="1"/>
            <a:endParaRPr lang="tr-TR" altLang="tr-TR" b="0"/>
          </a:p>
          <a:p>
            <a:pPr eaLnBrk="1" hangingPunct="1"/>
            <a:endParaRPr lang="tr-TR" altLang="tr-TR" b="0"/>
          </a:p>
        </p:txBody>
      </p:sp>
      <p:sp>
        <p:nvSpPr>
          <p:cNvPr id="103431" name="Text Box 7"/>
          <p:cNvSpPr txBox="1">
            <a:spLocks noChangeArrowheads="1"/>
          </p:cNvSpPr>
          <p:nvPr/>
        </p:nvSpPr>
        <p:spPr bwMode="auto">
          <a:xfrm>
            <a:off x="1774826" y="1190080"/>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Örnek</a:t>
            </a:r>
          </a:p>
        </p:txBody>
      </p:sp>
      <p:sp>
        <p:nvSpPr>
          <p:cNvPr id="9"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8142551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104454" name="Text Box 6"/>
          <p:cNvSpPr txBox="1">
            <a:spLocks noChangeArrowheads="1"/>
          </p:cNvSpPr>
          <p:nvPr/>
        </p:nvSpPr>
        <p:spPr bwMode="auto">
          <a:xfrm>
            <a:off x="1668463" y="1495426"/>
            <a:ext cx="882015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a:t>&lt;br&gt;Görüşleriniz</a:t>
            </a:r>
          </a:p>
          <a:p>
            <a:pPr eaLnBrk="1" hangingPunct="1"/>
            <a:r>
              <a:rPr lang="tr-TR" altLang="tr-TR" b="0"/>
              <a:t>	&lt;br&gt; &lt;textarea rows="10" cols="30"&gt;Lütfen fikrinizi girin&lt;/textarea&gt;</a:t>
            </a:r>
          </a:p>
          <a:p>
            <a:pPr eaLnBrk="1" hangingPunct="1"/>
            <a:r>
              <a:rPr lang="tr-TR" altLang="tr-TR" b="0"/>
              <a:t>&lt;br&gt;Lütfen bölümünüzü seçin</a:t>
            </a:r>
          </a:p>
          <a:p>
            <a:pPr eaLnBrk="1" hangingPunct="1"/>
            <a:r>
              <a:rPr lang="tr-TR" altLang="tr-TR" b="0"/>
              <a:t>	&lt;br&gt; &lt;select size="1"&gt;</a:t>
            </a:r>
          </a:p>
          <a:p>
            <a:pPr eaLnBrk="1" hangingPunct="1"/>
            <a:r>
              <a:rPr lang="tr-TR" altLang="tr-TR" b="0"/>
              <a:t>		&lt;option selected&gt;Bilgisayar Müh	</a:t>
            </a:r>
          </a:p>
          <a:p>
            <a:pPr eaLnBrk="1" hangingPunct="1"/>
            <a:r>
              <a:rPr lang="tr-TR" altLang="tr-TR" b="0"/>
              <a:t>		&lt;option&gt;Elektronik Müh</a:t>
            </a:r>
          </a:p>
          <a:p>
            <a:pPr eaLnBrk="1" hangingPunct="1"/>
            <a:r>
              <a:rPr lang="tr-TR" altLang="tr-TR" b="0"/>
              <a:t>		&lt;option&gt;Deri Müh</a:t>
            </a:r>
          </a:p>
          <a:p>
            <a:pPr eaLnBrk="1" hangingPunct="1"/>
            <a:r>
              <a:rPr lang="tr-TR" altLang="tr-TR" b="0"/>
              <a:t>		&lt;option&gt;Diğer</a:t>
            </a:r>
          </a:p>
          <a:p>
            <a:pPr eaLnBrk="1" hangingPunct="1"/>
            <a:r>
              <a:rPr lang="tr-TR" altLang="tr-TR" b="0"/>
              <a:t>	&lt;/option&gt;&lt;/select&gt;</a:t>
            </a:r>
          </a:p>
          <a:p>
            <a:pPr eaLnBrk="1" hangingPunct="1"/>
            <a:r>
              <a:rPr lang="tr-TR" altLang="tr-TR" b="0"/>
              <a:t>&lt;br&gt;&lt;input type="submit" value="Kaydet"&gt;  &lt;input type="reset" value="Temizle"&gt;</a:t>
            </a:r>
          </a:p>
          <a:p>
            <a:pPr eaLnBrk="1" hangingPunct="1"/>
            <a:r>
              <a:rPr lang="tr-TR" altLang="tr-TR" b="0"/>
              <a:t>&lt;/form&gt;</a:t>
            </a:r>
          </a:p>
          <a:p>
            <a:pPr eaLnBrk="1" hangingPunct="1"/>
            <a:r>
              <a:rPr lang="tr-TR" altLang="tr-TR" b="0"/>
              <a:t>&lt;/body&gt;</a:t>
            </a:r>
          </a:p>
          <a:p>
            <a:pPr eaLnBrk="1" hangingPunct="1"/>
            <a:r>
              <a:rPr lang="tr-TR" altLang="tr-TR" b="0"/>
              <a:t>&lt;/html&gt;</a:t>
            </a:r>
          </a:p>
        </p:txBody>
      </p:sp>
      <p:sp>
        <p:nvSpPr>
          <p:cNvPr id="104455" name="Text Box 7"/>
          <p:cNvSpPr txBox="1">
            <a:spLocks noChangeArrowheads="1"/>
          </p:cNvSpPr>
          <p:nvPr/>
        </p:nvSpPr>
        <p:spPr bwMode="auto">
          <a:xfrm>
            <a:off x="1774825" y="1118072"/>
            <a:ext cx="177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b="0" dirty="0">
                <a:solidFill>
                  <a:schemeClr val="accent2"/>
                </a:solidFill>
                <a:latin typeface="Tahoma" panose="020B0604030504040204" pitchFamily="34" charset="0"/>
              </a:rPr>
              <a:t>Örnek - Devamı</a:t>
            </a:r>
          </a:p>
        </p:txBody>
      </p:sp>
      <p:sp>
        <p:nvSpPr>
          <p:cNvPr id="9"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6934795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111375"/>
            <a:ext cx="7273925"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112794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0"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sp>
        <p:nvSpPr>
          <p:cNvPr id="106502" name="Text Box 7"/>
          <p:cNvSpPr txBox="1">
            <a:spLocks noChangeArrowheads="1"/>
          </p:cNvSpPr>
          <p:nvPr/>
        </p:nvSpPr>
        <p:spPr bwMode="auto">
          <a:xfrm>
            <a:off x="1774826" y="1333501"/>
            <a:ext cx="879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Örnek</a:t>
            </a:r>
          </a:p>
        </p:txBody>
      </p:sp>
      <p:pic>
        <p:nvPicPr>
          <p:cNvPr id="10650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6" y="1641476"/>
            <a:ext cx="4752975"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3032672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descr="http://www.webteknikleri.com/common/spac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2686051"/>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Rectangle 5"/>
          <p:cNvSpPr>
            <a:spLocks noChangeArrowheads="1"/>
          </p:cNvSpPr>
          <p:nvPr/>
        </p:nvSpPr>
        <p:spPr bwMode="auto">
          <a:xfrm>
            <a:off x="1524001"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tr-TR" altLang="tr-TR"/>
          </a:p>
        </p:txBody>
      </p:sp>
      <p:pic>
        <p:nvPicPr>
          <p:cNvPr id="107526" name="Picture 7" descr="web-II-I-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4" y="1412876"/>
            <a:ext cx="518477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906019" y="488824"/>
            <a:ext cx="23180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b="0" dirty="0">
                <a:solidFill>
                  <a:schemeClr val="accent2"/>
                </a:solidFill>
                <a:latin typeface="Tahoma" panose="020B0604030504040204" pitchFamily="34" charset="0"/>
              </a:rPr>
              <a:t>HTML – Form</a:t>
            </a:r>
          </a:p>
        </p:txBody>
      </p:sp>
    </p:spTree>
    <p:extLst>
      <p:ext uri="{BB962C8B-B14F-4D97-AF65-F5344CB8AC3E}">
        <p14:creationId xmlns:p14="http://schemas.microsoft.com/office/powerpoint/2010/main" val="239173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411" name="Group 59"/>
          <p:cNvGraphicFramePr>
            <a:graphicFrameLocks noGrp="1"/>
          </p:cNvGraphicFramePr>
          <p:nvPr/>
        </p:nvGraphicFramePr>
        <p:xfrm>
          <a:off x="2171700" y="2420938"/>
          <a:ext cx="7848600" cy="1946274"/>
        </p:xfrm>
        <a:graphic>
          <a:graphicData uri="http://schemas.openxmlformats.org/drawingml/2006/table">
            <a:tbl>
              <a:tblPr/>
              <a:tblGrid>
                <a:gridCol w="2555875">
                  <a:extLst>
                    <a:ext uri="{9D8B030D-6E8A-4147-A177-3AD203B41FA5}">
                      <a16:colId xmlns:a16="http://schemas.microsoft.com/office/drawing/2014/main" val="20000"/>
                    </a:ext>
                  </a:extLst>
                </a:gridCol>
                <a:gridCol w="5292725">
                  <a:extLst>
                    <a:ext uri="{9D8B030D-6E8A-4147-A177-3AD203B41FA5}">
                      <a16:colId xmlns:a16="http://schemas.microsoft.com/office/drawing/2014/main" val="20001"/>
                    </a:ext>
                  </a:extLst>
                </a:gridCol>
              </a:tblGrid>
              <a:tr h="36048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&lt;b&gt;…&lt;/b&gt;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Yazıları koyu yapar</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8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&lt;i&gt;…&lt;/i&gt;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Yazılarınızı italik karakter yapar</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8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&lt;u&gt;…&lt;/u&gt;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Yazılarınıza alt çizgi koyar</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6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&lt;p&gt;…&lt;/p&gt;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Paragraf etiketi yapar. Paragrafınızın altına ve üstüne boşluk koyar.</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8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a:ln>
                            <a:noFill/>
                          </a:ln>
                          <a:solidFill>
                            <a:schemeClr val="accent2"/>
                          </a:solidFill>
                          <a:effectLst/>
                          <a:latin typeface="Tahoma" panose="020B0604030504040204" pitchFamily="34" charset="0"/>
                          <a:ea typeface="Times New Roman" panose="02020603050405020304" pitchFamily="18" charset="0"/>
                          <a:cs typeface="Tahoma" panose="020B0604030504040204" pitchFamily="34" charset="0"/>
                        </a:rPr>
                        <a:t>&lt;br&gt;</a:t>
                      </a:r>
                      <a:endParaRPr kumimoji="0" lang="tr-TR" sz="1600" b="1" i="0" u="none" strike="noStrike" cap="none" normalizeH="0" baseline="0">
                        <a:ln>
                          <a:noFill/>
                        </a:ln>
                        <a:solidFill>
                          <a:schemeClr val="accent2"/>
                        </a:solidFill>
                        <a:effectLst/>
                        <a:latin typeface="Arial" panose="020B0604020202020204" pitchFamily="34" charset="0"/>
                        <a:ea typeface="Times New Roman" panose="02020603050405020304" pitchFamily="18" charset="0"/>
                        <a:cs typeface="Tahoma" panose="020B060403050404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Satırbaşı yapar.</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168" name="Text Box 60"/>
          <p:cNvSpPr txBox="1">
            <a:spLocks noChangeArrowheads="1"/>
          </p:cNvSpPr>
          <p:nvPr/>
        </p:nvSpPr>
        <p:spPr bwMode="auto">
          <a:xfrm>
            <a:off x="1703388" y="1504951"/>
            <a:ext cx="8424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a:solidFill>
                  <a:schemeClr val="accent2"/>
                </a:solidFill>
                <a:latin typeface="Tahoma" panose="020B0604030504040204" pitchFamily="34" charset="0"/>
              </a:rPr>
              <a:t>METİN BİÇİMLENDİRME ETİKETLERİ </a:t>
            </a:r>
          </a:p>
        </p:txBody>
      </p:sp>
      <p:sp>
        <p:nvSpPr>
          <p:cNvPr id="7" name="Text Box 9"/>
          <p:cNvSpPr txBox="1">
            <a:spLocks noChangeArrowheads="1"/>
          </p:cNvSpPr>
          <p:nvPr/>
        </p:nvSpPr>
        <p:spPr bwMode="auto">
          <a:xfrm>
            <a:off x="1435354" y="513556"/>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a:solidFill>
                  <a:schemeClr val="accent2"/>
                </a:solidFill>
                <a:latin typeface="Tahoma" panose="020B0604030504040204" pitchFamily="34" charset="0"/>
              </a:rPr>
              <a:t>HTML</a:t>
            </a:r>
          </a:p>
        </p:txBody>
      </p:sp>
    </p:spTree>
    <p:extLst>
      <p:ext uri="{BB962C8B-B14F-4D97-AF65-F5344CB8AC3E}">
        <p14:creationId xmlns:p14="http://schemas.microsoft.com/office/powerpoint/2010/main" val="919042407"/>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EACBC432-91AE-4BE0-9B87-63413B3335BF}" vid="{C72FA0EC-1440-40B2-A82F-B4C3AA145C48}"/>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1936</TotalTime>
  <Words>6506</Words>
  <Application>Microsoft Office PowerPoint</Application>
  <PresentationFormat>Geniş ekran</PresentationFormat>
  <Paragraphs>873</Paragraphs>
  <Slides>86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86</vt:i4>
      </vt:variant>
    </vt:vector>
  </HeadingPairs>
  <TitlesOfParts>
    <vt:vector size="94" baseType="lpstr">
      <vt:lpstr>Arial</vt:lpstr>
      <vt:lpstr>Calibri</vt:lpstr>
      <vt:lpstr>Segoe UI</vt:lpstr>
      <vt:lpstr>Segoe UI Light</vt:lpstr>
      <vt:lpstr>Tahoma</vt:lpstr>
      <vt:lpstr>Times New Roman</vt:lpstr>
      <vt:lpstr>verdana</vt:lpstr>
      <vt:lpstr>Tema1</vt:lpstr>
      <vt:lpstr>HTML</vt:lpstr>
      <vt:lpstr>PowerPoint Sunusu</vt:lpstr>
      <vt:lpstr>PowerPoint Sunusu</vt:lpstr>
      <vt:lpstr>TEMEL HTML KOMUTLARI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Proje Oluşturma – Web Form</dc:title>
  <dc:creator>Emre&amp;Ceyda</dc:creator>
  <cp:lastModifiedBy>Enver.Bagci</cp:lastModifiedBy>
  <cp:revision>198</cp:revision>
  <dcterms:created xsi:type="dcterms:W3CDTF">2017-10-05T03:53:58Z</dcterms:created>
  <dcterms:modified xsi:type="dcterms:W3CDTF">2023-10-17T11:35:00Z</dcterms:modified>
</cp:coreProperties>
</file>