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5" r:id="rId5"/>
    <p:sldId id="263" r:id="rId6"/>
    <p:sldId id="274" r:id="rId7"/>
    <p:sldId id="264" r:id="rId8"/>
    <p:sldId id="266" r:id="rId9"/>
    <p:sldId id="262" r:id="rId10"/>
    <p:sldId id="269" r:id="rId11"/>
    <p:sldId id="268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6" autoAdjust="0"/>
    <p:restoredTop sz="92265" autoAdjust="0"/>
  </p:normalViewPr>
  <p:slideViewPr>
    <p:cSldViewPr>
      <p:cViewPr>
        <p:scale>
          <a:sx n="100" d="100"/>
          <a:sy n="100" d="100"/>
        </p:scale>
        <p:origin x="-1954" y="-2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4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B5F33-8424-4EED-B7E8-16E6E75BD39B}" type="datetimeFigureOut">
              <a:rPr lang="de-DE" smtClean="0"/>
              <a:pPr/>
              <a:t>13.11.2020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C3746-98FA-4EC1-B648-C6C4FBC31CB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C3746-98FA-4EC1-B648-C6C4FBC31CBF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C3746-98FA-4EC1-B648-C6C4FBC31CBF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80C6-6E49-4630-A7B8-7EE18A712192}" type="datetimeFigureOut">
              <a:rPr lang="de-DE" smtClean="0"/>
              <a:pPr/>
              <a:t>13.11.2020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EED9-3211-4F85-AC90-10789187FF1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80C6-6E49-4630-A7B8-7EE18A712192}" type="datetimeFigureOut">
              <a:rPr lang="de-DE" smtClean="0"/>
              <a:pPr/>
              <a:t>13.11.2020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EED9-3211-4F85-AC90-10789187FF1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80C6-6E49-4630-A7B8-7EE18A712192}" type="datetimeFigureOut">
              <a:rPr lang="de-DE" smtClean="0"/>
              <a:pPr/>
              <a:t>13.11.2020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EED9-3211-4F85-AC90-10789187FF1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80C6-6E49-4630-A7B8-7EE18A712192}" type="datetimeFigureOut">
              <a:rPr lang="de-DE" smtClean="0"/>
              <a:pPr/>
              <a:t>13.11.2020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EED9-3211-4F85-AC90-10789187FF1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80C6-6E49-4630-A7B8-7EE18A712192}" type="datetimeFigureOut">
              <a:rPr lang="de-DE" smtClean="0"/>
              <a:pPr/>
              <a:t>13.11.2020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EED9-3211-4F85-AC90-10789187FF1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80C6-6E49-4630-A7B8-7EE18A712192}" type="datetimeFigureOut">
              <a:rPr lang="de-DE" smtClean="0"/>
              <a:pPr/>
              <a:t>13.11.2020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EED9-3211-4F85-AC90-10789187FF1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80C6-6E49-4630-A7B8-7EE18A712192}" type="datetimeFigureOut">
              <a:rPr lang="de-DE" smtClean="0"/>
              <a:pPr/>
              <a:t>13.11.2020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EED9-3211-4F85-AC90-10789187FF1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80C6-6E49-4630-A7B8-7EE18A712192}" type="datetimeFigureOut">
              <a:rPr lang="de-DE" smtClean="0"/>
              <a:pPr/>
              <a:t>13.11.2020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EED9-3211-4F85-AC90-10789187FF1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80C6-6E49-4630-A7B8-7EE18A712192}" type="datetimeFigureOut">
              <a:rPr lang="de-DE" smtClean="0"/>
              <a:pPr/>
              <a:t>13.11.2020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EED9-3211-4F85-AC90-10789187FF1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80C6-6E49-4630-A7B8-7EE18A712192}" type="datetimeFigureOut">
              <a:rPr lang="de-DE" smtClean="0"/>
              <a:pPr/>
              <a:t>13.11.2020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EED9-3211-4F85-AC90-10789187FF1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80C6-6E49-4630-A7B8-7EE18A712192}" type="datetimeFigureOut">
              <a:rPr lang="de-DE" smtClean="0"/>
              <a:pPr/>
              <a:t>13.11.2020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EED9-3211-4F85-AC90-10789187FF1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080C6-6E49-4630-A7B8-7EE18A712192}" type="datetimeFigureOut">
              <a:rPr lang="de-DE" smtClean="0"/>
              <a:pPr/>
              <a:t>13.11.2020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7EED9-3211-4F85-AC90-10789187FF1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de-DE" dirty="0"/>
              <a:t>Malaria Dataset</a:t>
            </a:r>
          </a:p>
        </p:txBody>
      </p:sp>
      <p:pic>
        <p:nvPicPr>
          <p:cNvPr id="2050" name="Picture 2" descr="C:\Users\giang-chau\Desktop\Machine Learning\Projektbeschreibungen\Projektbeschreibungen\slide_imgs\VisualizationOfImages.png"/>
          <p:cNvPicPr>
            <a:picLocks noChangeAspect="1" noChangeArrowheads="1"/>
          </p:cNvPicPr>
          <p:nvPr/>
        </p:nvPicPr>
        <p:blipFill>
          <a:blip r:embed="rId3" cstate="print"/>
          <a:srcRect t="54417" r="68960"/>
          <a:stretch>
            <a:fillRect/>
          </a:stretch>
        </p:blipFill>
        <p:spPr bwMode="auto">
          <a:xfrm>
            <a:off x="539552" y="3429000"/>
            <a:ext cx="2160240" cy="1869852"/>
          </a:xfrm>
          <a:prstGeom prst="rect">
            <a:avLst/>
          </a:prstGeom>
          <a:noFill/>
        </p:spPr>
      </p:pic>
      <p:pic>
        <p:nvPicPr>
          <p:cNvPr id="5" name="Picture 2" descr="C:\Users\giang-chau\Desktop\Machine Learning\Projektbeschreibungen\Projektbeschreibungen\slide_imgs\VisualizationOfImages.png"/>
          <p:cNvPicPr>
            <a:picLocks noChangeAspect="1" noChangeArrowheads="1"/>
          </p:cNvPicPr>
          <p:nvPr/>
        </p:nvPicPr>
        <p:blipFill>
          <a:blip r:embed="rId3" cstate="print"/>
          <a:srcRect t="8777" r="72064" b="43827"/>
          <a:stretch>
            <a:fillRect/>
          </a:stretch>
        </p:blipFill>
        <p:spPr bwMode="auto">
          <a:xfrm>
            <a:off x="323528" y="1196752"/>
            <a:ext cx="1944216" cy="1944216"/>
          </a:xfrm>
          <a:prstGeom prst="rect">
            <a:avLst/>
          </a:prstGeom>
          <a:noFill/>
        </p:spPr>
      </p:pic>
      <p:pic>
        <p:nvPicPr>
          <p:cNvPr id="6" name="Picture 2" descr="C:\Users\giang-chau\Desktop\Machine Learning\Projektbeschreibungen\Projektbeschreibungen\slide_imgs\VisualizationOfImages.png"/>
          <p:cNvPicPr>
            <a:picLocks noChangeAspect="1" noChangeArrowheads="1"/>
          </p:cNvPicPr>
          <p:nvPr/>
        </p:nvPicPr>
        <p:blipFill>
          <a:blip r:embed="rId3" cstate="print"/>
          <a:srcRect l="35178" t="8777" r="32747" b="43827"/>
          <a:stretch>
            <a:fillRect/>
          </a:stretch>
        </p:blipFill>
        <p:spPr bwMode="auto">
          <a:xfrm>
            <a:off x="2267744" y="1196752"/>
            <a:ext cx="2232248" cy="1944216"/>
          </a:xfrm>
          <a:prstGeom prst="rect">
            <a:avLst/>
          </a:prstGeom>
          <a:noFill/>
        </p:spPr>
      </p:pic>
      <p:pic>
        <p:nvPicPr>
          <p:cNvPr id="7" name="Picture 2" descr="C:\Users\giang-chau\Desktop\Machine Learning\Projektbeschreibungen\Projektbeschreibungen\slide_imgs\VisualizationOfImages.png"/>
          <p:cNvPicPr>
            <a:picLocks noChangeAspect="1" noChangeArrowheads="1"/>
          </p:cNvPicPr>
          <p:nvPr/>
        </p:nvPicPr>
        <p:blipFill>
          <a:blip r:embed="rId3" cstate="print"/>
          <a:srcRect l="72426" t="8777" r="-2432" b="43827"/>
          <a:stretch>
            <a:fillRect/>
          </a:stretch>
        </p:blipFill>
        <p:spPr bwMode="auto">
          <a:xfrm>
            <a:off x="4427984" y="1196752"/>
            <a:ext cx="2088232" cy="1944216"/>
          </a:xfrm>
          <a:prstGeom prst="rect">
            <a:avLst/>
          </a:prstGeom>
          <a:noFill/>
        </p:spPr>
      </p:pic>
      <p:pic>
        <p:nvPicPr>
          <p:cNvPr id="8" name="Picture 2" descr="C:\Users\giang-chau\Desktop\Machine Learning\Projektbeschreibungen\Projektbeschreibungen\slide_imgs\VisualizationOfImages.png"/>
          <p:cNvPicPr>
            <a:picLocks noChangeAspect="1" noChangeArrowheads="1"/>
          </p:cNvPicPr>
          <p:nvPr/>
        </p:nvPicPr>
        <p:blipFill>
          <a:blip r:embed="rId3" cstate="print"/>
          <a:srcRect l="37248" t="54417" r="34816"/>
          <a:stretch>
            <a:fillRect/>
          </a:stretch>
        </p:blipFill>
        <p:spPr bwMode="auto">
          <a:xfrm>
            <a:off x="2843808" y="3429000"/>
            <a:ext cx="1944216" cy="1869852"/>
          </a:xfrm>
          <a:prstGeom prst="rect">
            <a:avLst/>
          </a:prstGeom>
          <a:noFill/>
        </p:spPr>
      </p:pic>
      <p:pic>
        <p:nvPicPr>
          <p:cNvPr id="9" name="Picture 2" descr="C:\Users\giang-chau\Desktop\Machine Learning\Projektbeschreibungen\Projektbeschreibungen\slide_imgs\VisualizationOfImages.png"/>
          <p:cNvPicPr>
            <a:picLocks noChangeAspect="1" noChangeArrowheads="1"/>
          </p:cNvPicPr>
          <p:nvPr/>
        </p:nvPicPr>
        <p:blipFill>
          <a:blip r:embed="rId3" cstate="print"/>
          <a:srcRect l="77599" t="54417" r="2742"/>
          <a:stretch>
            <a:fillRect/>
          </a:stretch>
        </p:blipFill>
        <p:spPr bwMode="auto">
          <a:xfrm>
            <a:off x="4932040" y="3429000"/>
            <a:ext cx="1368152" cy="1869852"/>
          </a:xfrm>
          <a:prstGeom prst="rect">
            <a:avLst/>
          </a:prstGeom>
          <a:noFill/>
        </p:spPr>
      </p:pic>
      <p:cxnSp>
        <p:nvCxnSpPr>
          <p:cNvPr id="11" name="Gerade Verbindung 10"/>
          <p:cNvCxnSpPr/>
          <p:nvPr/>
        </p:nvCxnSpPr>
        <p:spPr>
          <a:xfrm>
            <a:off x="323528" y="3284984"/>
            <a:ext cx="84969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732240" y="1340768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err="1">
                <a:solidFill>
                  <a:srgbClr val="FF0000"/>
                </a:solidFill>
              </a:rPr>
              <a:t>Uninfected</a:t>
            </a:r>
            <a:r>
              <a:rPr lang="de-DE" b="1" u="sng" dirty="0">
                <a:solidFill>
                  <a:srgbClr val="FF0000"/>
                </a:solidFill>
              </a:rPr>
              <a:t> Cells</a:t>
            </a:r>
          </a:p>
          <a:p>
            <a:pPr>
              <a:buFont typeface="Arial" pitchFamily="34" charset="0"/>
              <a:buChar char="•"/>
            </a:pPr>
            <a:r>
              <a:rPr lang="de-DE" dirty="0"/>
              <a:t>13 779 Images</a:t>
            </a:r>
          </a:p>
          <a:p>
            <a:pPr>
              <a:buFont typeface="Arial" pitchFamily="34" charset="0"/>
              <a:buChar char="•"/>
            </a:pPr>
            <a:r>
              <a:rPr lang="de-DE" b="1" dirty="0">
                <a:solidFill>
                  <a:srgbClr val="FF0000"/>
                </a:solidFill>
              </a:rPr>
              <a:t>Label = 0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804248" y="3501008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err="1">
                <a:solidFill>
                  <a:srgbClr val="FF0000"/>
                </a:solidFill>
              </a:rPr>
              <a:t>Parasitized</a:t>
            </a:r>
            <a:r>
              <a:rPr lang="de-DE" b="1" u="sng" dirty="0">
                <a:solidFill>
                  <a:srgbClr val="FF0000"/>
                </a:solidFill>
              </a:rPr>
              <a:t> Cells</a:t>
            </a:r>
          </a:p>
          <a:p>
            <a:pPr>
              <a:buFont typeface="Arial" pitchFamily="34" charset="0"/>
              <a:buChar char="•"/>
            </a:pPr>
            <a:r>
              <a:rPr lang="de-DE" dirty="0"/>
              <a:t>13 779 Images</a:t>
            </a:r>
          </a:p>
          <a:p>
            <a:pPr>
              <a:buFont typeface="Arial" pitchFamily="34" charset="0"/>
              <a:buChar char="•"/>
            </a:pPr>
            <a:r>
              <a:rPr lang="de-DE" b="1" dirty="0">
                <a:solidFill>
                  <a:srgbClr val="FF0000"/>
                </a:solidFill>
              </a:rPr>
              <a:t>Label = 1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83568" y="5445224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/>
              <a:t>Partition Ratio: </a:t>
            </a:r>
            <a:r>
              <a:rPr lang="de-DE" b="1" dirty="0">
                <a:solidFill>
                  <a:srgbClr val="FF0000"/>
                </a:solidFill>
              </a:rPr>
              <a:t>80/20</a:t>
            </a:r>
          </a:p>
          <a:p>
            <a:pPr>
              <a:buFont typeface="Arial" pitchFamily="34" charset="0"/>
              <a:buChar char="•"/>
            </a:pPr>
            <a:r>
              <a:rPr lang="de-DE" dirty="0"/>
              <a:t>Train Images: 22046</a:t>
            </a:r>
          </a:p>
          <a:p>
            <a:pPr>
              <a:buFont typeface="Arial" pitchFamily="34" charset="0"/>
              <a:buChar char="•"/>
            </a:pPr>
            <a:r>
              <a:rPr lang="de-DE" dirty="0"/>
              <a:t>Test Images: 5512</a:t>
            </a:r>
          </a:p>
          <a:p>
            <a:pPr>
              <a:buFont typeface="Arial" pitchFamily="34" charset="0"/>
              <a:buChar char="•"/>
            </a:pPr>
            <a:r>
              <a:rPr lang="de-DE" dirty="0"/>
              <a:t>Cells </a:t>
            </a:r>
            <a:r>
              <a:rPr lang="de-DE" dirty="0" err="1"/>
              <a:t>have</a:t>
            </a:r>
            <a:r>
              <a:rPr lang="de-DE" dirty="0"/>
              <a:t> different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shapes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pic>
        <p:nvPicPr>
          <p:cNvPr id="10242" name="Picture 2" descr="C:\Users\giang-chau\Desktop\Machine Learning\Projektbeschreibungen\Projektbeschreibungen\slide_imgs\CNN_model.png"/>
          <p:cNvPicPr>
            <a:picLocks noChangeAspect="1" noChangeArrowheads="1"/>
          </p:cNvPicPr>
          <p:nvPr/>
        </p:nvPicPr>
        <p:blipFill>
          <a:blip r:embed="rId2" cstate="print"/>
          <a:srcRect l="1263"/>
          <a:stretch>
            <a:fillRect/>
          </a:stretch>
        </p:blipFill>
        <p:spPr bwMode="auto">
          <a:xfrm>
            <a:off x="0" y="1268760"/>
            <a:ext cx="8483788" cy="2736304"/>
          </a:xfrm>
          <a:prstGeom prst="rect">
            <a:avLst/>
          </a:prstGeom>
          <a:noFill/>
        </p:spPr>
      </p:pic>
      <p:pic>
        <p:nvPicPr>
          <p:cNvPr id="5" name="Picture 3" descr="C:\Users\giang-chau\Desktop\Machine Learning\Projektbeschreibungen\Projektbeschreibungen\slide_imgs\CNN_code.png"/>
          <p:cNvPicPr>
            <a:picLocks noChangeAspect="1" noChangeArrowheads="1"/>
          </p:cNvPicPr>
          <p:nvPr/>
        </p:nvPicPr>
        <p:blipFill>
          <a:blip r:embed="rId3" cstate="print"/>
          <a:srcRect b="48360"/>
          <a:stretch>
            <a:fillRect/>
          </a:stretch>
        </p:blipFill>
        <p:spPr bwMode="auto">
          <a:xfrm>
            <a:off x="1979712" y="3501008"/>
            <a:ext cx="5112568" cy="250669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3" descr="C:\Users\giang-chau\Desktop\Machine Learning\Projektbeschreibungen\Projektbeschreibungen\slide_imgs\CNN_code.png"/>
          <p:cNvPicPr>
            <a:picLocks noChangeAspect="1" noChangeArrowheads="1"/>
          </p:cNvPicPr>
          <p:nvPr/>
        </p:nvPicPr>
        <p:blipFill>
          <a:blip r:embed="rId3" cstate="print"/>
          <a:srcRect t="89323"/>
          <a:stretch>
            <a:fillRect/>
          </a:stretch>
        </p:blipFill>
        <p:spPr bwMode="auto">
          <a:xfrm>
            <a:off x="1979712" y="6093296"/>
            <a:ext cx="5112000" cy="51822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Textfeld 7"/>
          <p:cNvSpPr txBox="1"/>
          <p:nvPr/>
        </p:nvSpPr>
        <p:spPr>
          <a:xfrm>
            <a:off x="8460432" y="2204864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y_pred</a:t>
            </a:r>
            <a:endParaRPr lang="de-DE" sz="900" dirty="0"/>
          </a:p>
        </p:txBody>
      </p:sp>
      <p:sp>
        <p:nvSpPr>
          <p:cNvPr id="9" name="Textfeld 8"/>
          <p:cNvSpPr txBox="1"/>
          <p:nvPr/>
        </p:nvSpPr>
        <p:spPr>
          <a:xfrm>
            <a:off x="179512" y="1988840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 x 50 x 50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de-DE" dirty="0"/>
              <a:t>CNN Parameter </a:t>
            </a:r>
            <a:r>
              <a:rPr lang="de-DE" dirty="0" err="1"/>
              <a:t>Testing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539552" y="1196752"/>
          <a:ext cx="82296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1544">
                <a:tc gridSpan="3">
                  <a:txBody>
                    <a:bodyPr/>
                    <a:lstStyle/>
                    <a:p>
                      <a:endParaRPr lang="de-DE" sz="14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Train </a:t>
                      </a:r>
                      <a:r>
                        <a:rPr lang="de-DE" sz="1400" b="1" dirty="0" err="1"/>
                        <a:t>Accuracy</a:t>
                      </a:r>
                      <a:endParaRPr lang="de-DE" sz="14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Test </a:t>
                      </a:r>
                      <a:r>
                        <a:rPr lang="de-DE" sz="1400" b="1" dirty="0" err="1"/>
                        <a:t>Accuracy</a:t>
                      </a:r>
                      <a:endParaRPr lang="de-DE" sz="14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544">
                <a:tc>
                  <a:txBody>
                    <a:bodyPr/>
                    <a:lstStyle/>
                    <a:p>
                      <a:r>
                        <a:rPr lang="de-DE" sz="1400" b="1" dirty="0"/>
                        <a:t>RGB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err="1"/>
                        <a:t>Lr</a:t>
                      </a:r>
                      <a:r>
                        <a:rPr lang="de-DE" sz="1400" b="1" dirty="0"/>
                        <a:t>=0.001  (</a:t>
                      </a:r>
                      <a:r>
                        <a:rPr lang="de-DE" sz="1400" b="1" dirty="0" err="1"/>
                        <a:t>sgd</a:t>
                      </a:r>
                      <a:r>
                        <a:rPr lang="de-DE" sz="1400" b="1" dirty="0"/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2 </a:t>
                      </a:r>
                      <a:r>
                        <a:rPr lang="de-DE" sz="1400" b="1" dirty="0" err="1"/>
                        <a:t>Conv</a:t>
                      </a:r>
                      <a:r>
                        <a:rPr lang="de-DE" sz="1400" b="1" dirty="0"/>
                        <a:t>. </a:t>
                      </a:r>
                      <a:r>
                        <a:rPr lang="de-DE" sz="1400" b="1" dirty="0" err="1"/>
                        <a:t>Layers</a:t>
                      </a:r>
                      <a:endParaRPr lang="de-DE" sz="14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95.87 %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95.17 %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544">
                <a:tc gridSpan="3">
                  <a:txBody>
                    <a:bodyPr/>
                    <a:lstStyle/>
                    <a:p>
                      <a:endParaRPr lang="de-DE" sz="1400" b="1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544">
                <a:tc>
                  <a:txBody>
                    <a:bodyPr/>
                    <a:lstStyle/>
                    <a:p>
                      <a:r>
                        <a:rPr lang="de-DE" sz="1400" b="1" dirty="0"/>
                        <a:t>BW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err="1"/>
                        <a:t>Lr</a:t>
                      </a:r>
                      <a:r>
                        <a:rPr lang="de-DE" sz="1400" b="1" dirty="0"/>
                        <a:t>=0.001 (</a:t>
                      </a:r>
                      <a:r>
                        <a:rPr lang="de-DE" sz="1400" b="1" dirty="0" err="1"/>
                        <a:t>sgd</a:t>
                      </a:r>
                      <a:r>
                        <a:rPr lang="de-DE" sz="1400" b="1" dirty="0"/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2 </a:t>
                      </a:r>
                      <a:r>
                        <a:rPr lang="de-DE" sz="1400" b="1" dirty="0" err="1"/>
                        <a:t>Conv</a:t>
                      </a:r>
                      <a:r>
                        <a:rPr lang="de-DE" sz="1400" b="1" dirty="0"/>
                        <a:t>. </a:t>
                      </a:r>
                      <a:r>
                        <a:rPr lang="de-DE" sz="1400" b="1" dirty="0" err="1"/>
                        <a:t>Layers</a:t>
                      </a:r>
                      <a:endParaRPr lang="de-DE" sz="14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93.54 %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93.12 %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544">
                <a:tc>
                  <a:txBody>
                    <a:bodyPr/>
                    <a:lstStyle/>
                    <a:p>
                      <a:endParaRPr lang="de-DE" sz="1400" b="1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err="1"/>
                        <a:t>Lr</a:t>
                      </a:r>
                      <a:r>
                        <a:rPr lang="de-DE" sz="1400" b="1" dirty="0"/>
                        <a:t>=0.01 (</a:t>
                      </a:r>
                      <a:r>
                        <a:rPr lang="de-DE" sz="1400" b="1" dirty="0" err="1"/>
                        <a:t>sgd</a:t>
                      </a:r>
                      <a:r>
                        <a:rPr lang="de-DE" sz="1400" b="1" dirty="0"/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400" b="1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94.31 %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93.80 %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1544">
                <a:tc>
                  <a:txBody>
                    <a:bodyPr/>
                    <a:lstStyle/>
                    <a:p>
                      <a:endParaRPr lang="de-DE" sz="1400" b="1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err="1"/>
                        <a:t>Lr</a:t>
                      </a:r>
                      <a:r>
                        <a:rPr lang="de-DE" sz="1400" b="1" dirty="0"/>
                        <a:t>=0.1 (</a:t>
                      </a:r>
                      <a:r>
                        <a:rPr lang="de-DE" sz="1400" b="1" dirty="0" err="1"/>
                        <a:t>sgd</a:t>
                      </a:r>
                      <a:r>
                        <a:rPr lang="de-DE" sz="1400" b="1" dirty="0"/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4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50 %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50 %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1544">
                <a:tc>
                  <a:txBody>
                    <a:bodyPr/>
                    <a:lstStyle/>
                    <a:p>
                      <a:endParaRPr lang="de-DE" sz="1400" b="1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err="1"/>
                        <a:t>Lr</a:t>
                      </a:r>
                      <a:r>
                        <a:rPr lang="de-DE" sz="1400" b="1" dirty="0"/>
                        <a:t>=0.001 (</a:t>
                      </a:r>
                      <a:r>
                        <a:rPr lang="de-DE" sz="1400" b="1" dirty="0" err="1"/>
                        <a:t>sgd</a:t>
                      </a:r>
                      <a:r>
                        <a:rPr lang="de-DE" sz="1400" b="1" dirty="0"/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1 </a:t>
                      </a:r>
                      <a:r>
                        <a:rPr lang="de-DE" sz="1400" b="1" dirty="0" err="1"/>
                        <a:t>Conv</a:t>
                      </a:r>
                      <a:r>
                        <a:rPr lang="de-DE" sz="1400" b="1" dirty="0"/>
                        <a:t>. </a:t>
                      </a:r>
                      <a:r>
                        <a:rPr lang="de-DE" sz="1400" b="1" dirty="0" err="1"/>
                        <a:t>Layers</a:t>
                      </a:r>
                      <a:endParaRPr lang="de-DE" sz="14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78.52 %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77.54</a:t>
                      </a:r>
                      <a:r>
                        <a:rPr lang="de-DE" sz="1400" baseline="0" dirty="0"/>
                        <a:t> %</a:t>
                      </a:r>
                      <a:endParaRPr lang="de-DE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1266" name="Picture 2" descr="C:\Users\giang-chau\Desktop\Machine Learning\Projektbeschreibungen\Projektbeschreibungen\slide_imgs\cnn_bw_2layer_sgd0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013176"/>
            <a:ext cx="2268000" cy="1538925"/>
          </a:xfrm>
          <a:prstGeom prst="rect">
            <a:avLst/>
          </a:prstGeom>
          <a:noFill/>
        </p:spPr>
      </p:pic>
      <p:pic>
        <p:nvPicPr>
          <p:cNvPr id="11267" name="Picture 3" descr="C:\Users\giang-chau\Desktop\Machine Learning\Projektbeschreibungen\Projektbeschreibungen\slide_imgs\cnn_bw_2layer_sgd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5013176"/>
            <a:ext cx="2268000" cy="1538924"/>
          </a:xfrm>
          <a:prstGeom prst="rect">
            <a:avLst/>
          </a:prstGeom>
          <a:noFill/>
        </p:spPr>
      </p:pic>
      <p:pic>
        <p:nvPicPr>
          <p:cNvPr id="11268" name="Picture 4" descr="C:\Users\giang-chau\Desktop\Machine Learning\Projektbeschreibungen\Projektbeschreibungen\slide_imgs\cnn_bw_2layer_sgd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5013176"/>
            <a:ext cx="2268000" cy="1492538"/>
          </a:xfrm>
          <a:prstGeom prst="rect">
            <a:avLst/>
          </a:prstGeom>
          <a:noFill/>
        </p:spPr>
      </p:pic>
      <p:pic>
        <p:nvPicPr>
          <p:cNvPr id="11269" name="Picture 5" descr="C:\Users\giang-chau\Desktop\Machine Learning\Projektbeschreibungen\Projektbeschreibungen\slide_imgs\cnn_bw_1layer_sgd000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32240" y="5013176"/>
            <a:ext cx="2268000" cy="1492537"/>
          </a:xfrm>
          <a:prstGeom prst="rect">
            <a:avLst/>
          </a:prstGeom>
          <a:noFill/>
        </p:spPr>
      </p:pic>
      <p:pic>
        <p:nvPicPr>
          <p:cNvPr id="11270" name="Picture 6" descr="C:\Users\giang-chau\Desktop\Machine Learning\Projektbeschreibungen\Projektbeschreibungen\slide_imgs\cnn_rgb_2layer_sgd000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3429000"/>
            <a:ext cx="2268000" cy="1538921"/>
          </a:xfrm>
          <a:prstGeom prst="rect">
            <a:avLst/>
          </a:prstGeom>
          <a:noFill/>
        </p:spPr>
      </p:pic>
      <p:sp>
        <p:nvSpPr>
          <p:cNvPr id="10" name="Textfeld 9"/>
          <p:cNvSpPr txBox="1"/>
          <p:nvPr/>
        </p:nvSpPr>
        <p:spPr>
          <a:xfrm>
            <a:off x="1115616" y="5085184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solidFill>
                  <a:schemeClr val="accent1"/>
                </a:solidFill>
              </a:rPr>
              <a:t>BW </a:t>
            </a:r>
          </a:p>
          <a:p>
            <a:pPr algn="r"/>
            <a:r>
              <a:rPr lang="de-DE" sz="1200" dirty="0" err="1">
                <a:solidFill>
                  <a:schemeClr val="accent1"/>
                </a:solidFill>
              </a:rPr>
              <a:t>Lr</a:t>
            </a:r>
            <a:r>
              <a:rPr lang="de-DE" sz="1200" dirty="0">
                <a:solidFill>
                  <a:schemeClr val="accent1"/>
                </a:solidFill>
              </a:rPr>
              <a:t>=0.001 </a:t>
            </a:r>
          </a:p>
          <a:p>
            <a:pPr algn="r"/>
            <a:r>
              <a:rPr lang="de-DE" sz="1200" dirty="0">
                <a:solidFill>
                  <a:schemeClr val="accent1"/>
                </a:solidFill>
              </a:rPr>
              <a:t>2 </a:t>
            </a:r>
            <a:r>
              <a:rPr lang="de-DE" sz="1200" dirty="0" err="1">
                <a:solidFill>
                  <a:schemeClr val="accent1"/>
                </a:solidFill>
              </a:rPr>
              <a:t>Conv.Layers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347864" y="5085184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solidFill>
                  <a:schemeClr val="accent1"/>
                </a:solidFill>
              </a:rPr>
              <a:t>BW</a:t>
            </a:r>
          </a:p>
          <a:p>
            <a:pPr algn="r"/>
            <a:r>
              <a:rPr lang="de-DE" sz="1200" dirty="0" err="1">
                <a:solidFill>
                  <a:schemeClr val="accent1"/>
                </a:solidFill>
              </a:rPr>
              <a:t>Lr</a:t>
            </a:r>
            <a:r>
              <a:rPr lang="de-DE" sz="1200" dirty="0">
                <a:solidFill>
                  <a:schemeClr val="accent1"/>
                </a:solidFill>
              </a:rPr>
              <a:t>=0.01</a:t>
            </a:r>
          </a:p>
          <a:p>
            <a:pPr algn="r"/>
            <a:r>
              <a:rPr lang="de-DE" sz="1200" dirty="0">
                <a:solidFill>
                  <a:schemeClr val="accent1"/>
                </a:solidFill>
              </a:rPr>
              <a:t>2 </a:t>
            </a:r>
            <a:r>
              <a:rPr lang="de-DE" sz="1200" dirty="0" err="1">
                <a:solidFill>
                  <a:schemeClr val="accent1"/>
                </a:solidFill>
              </a:rPr>
              <a:t>Conv.Layers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724128" y="58052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solidFill>
                  <a:schemeClr val="accent1"/>
                </a:solidFill>
              </a:rPr>
              <a:t>BW, </a:t>
            </a:r>
            <a:r>
              <a:rPr lang="de-DE" sz="1200" dirty="0" err="1">
                <a:solidFill>
                  <a:schemeClr val="accent1"/>
                </a:solidFill>
              </a:rPr>
              <a:t>Lr</a:t>
            </a:r>
            <a:r>
              <a:rPr lang="de-DE" sz="1200" dirty="0">
                <a:solidFill>
                  <a:schemeClr val="accent1"/>
                </a:solidFill>
              </a:rPr>
              <a:t>=0.1 </a:t>
            </a:r>
          </a:p>
          <a:p>
            <a:pPr algn="r"/>
            <a:r>
              <a:rPr lang="de-DE" sz="1200" dirty="0">
                <a:solidFill>
                  <a:schemeClr val="accent1"/>
                </a:solidFill>
              </a:rPr>
              <a:t>2 </a:t>
            </a:r>
            <a:r>
              <a:rPr lang="de-DE" sz="1200" dirty="0" err="1">
                <a:solidFill>
                  <a:schemeClr val="accent1"/>
                </a:solidFill>
              </a:rPr>
              <a:t>Conv.Layers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812360" y="5085184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solidFill>
                  <a:schemeClr val="accent1"/>
                </a:solidFill>
              </a:rPr>
              <a:t>BW</a:t>
            </a:r>
          </a:p>
          <a:p>
            <a:pPr algn="r"/>
            <a:r>
              <a:rPr lang="de-DE" sz="1200" dirty="0" err="1">
                <a:solidFill>
                  <a:schemeClr val="accent1"/>
                </a:solidFill>
              </a:rPr>
              <a:t>Lr</a:t>
            </a:r>
            <a:r>
              <a:rPr lang="de-DE" sz="1200" dirty="0">
                <a:solidFill>
                  <a:schemeClr val="accent1"/>
                </a:solidFill>
              </a:rPr>
              <a:t>=0.001 </a:t>
            </a:r>
          </a:p>
          <a:p>
            <a:pPr algn="r"/>
            <a:r>
              <a:rPr lang="de-DE" sz="1200" dirty="0">
                <a:solidFill>
                  <a:schemeClr val="accent1"/>
                </a:solidFill>
              </a:rPr>
              <a:t>1 </a:t>
            </a:r>
            <a:r>
              <a:rPr lang="de-DE" sz="1200" dirty="0" err="1">
                <a:solidFill>
                  <a:schemeClr val="accent1"/>
                </a:solidFill>
              </a:rPr>
              <a:t>Conv.Layers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080120" y="3501008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solidFill>
                  <a:schemeClr val="accent1"/>
                </a:solidFill>
              </a:rPr>
              <a:t>RGB </a:t>
            </a:r>
          </a:p>
          <a:p>
            <a:pPr algn="r"/>
            <a:r>
              <a:rPr lang="de-DE" sz="1200" dirty="0" err="1">
                <a:solidFill>
                  <a:schemeClr val="accent1"/>
                </a:solidFill>
              </a:rPr>
              <a:t>Lr</a:t>
            </a:r>
            <a:r>
              <a:rPr lang="de-DE" sz="1200" dirty="0">
                <a:solidFill>
                  <a:schemeClr val="accent1"/>
                </a:solidFill>
              </a:rPr>
              <a:t>=0.001 </a:t>
            </a:r>
          </a:p>
          <a:p>
            <a:pPr algn="r"/>
            <a:r>
              <a:rPr lang="de-DE" sz="1200" dirty="0">
                <a:solidFill>
                  <a:schemeClr val="accent1"/>
                </a:solidFill>
              </a:rPr>
              <a:t>2 </a:t>
            </a:r>
            <a:r>
              <a:rPr lang="de-DE" sz="1200" dirty="0" err="1">
                <a:solidFill>
                  <a:schemeClr val="accent1"/>
                </a:solidFill>
              </a:rPr>
              <a:t>Conv.Layers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555776" y="3573016"/>
            <a:ext cx="648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b="1" dirty="0" err="1">
                <a:solidFill>
                  <a:srgbClr val="FF0000"/>
                </a:solidFill>
              </a:rPr>
              <a:t>rgb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images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baseline="0" dirty="0"/>
              <a:t> </a:t>
            </a:r>
            <a:r>
              <a:rPr lang="de-DE" baseline="0" dirty="0" err="1"/>
              <a:t>classified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greyscale</a:t>
            </a:r>
            <a:r>
              <a:rPr lang="de-DE" baseline="0" dirty="0"/>
              <a:t> </a:t>
            </a:r>
            <a:r>
              <a:rPr lang="de-DE" baseline="0" dirty="0" err="1"/>
              <a:t>images</a:t>
            </a:r>
            <a:endParaRPr lang="de-DE" baseline="0" dirty="0"/>
          </a:p>
          <a:p>
            <a:pPr>
              <a:buFont typeface="Arial" pitchFamily="34" charset="0"/>
              <a:buChar char="•"/>
            </a:pP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="1" baseline="0" dirty="0" err="1">
                <a:solidFill>
                  <a:srgbClr val="FF0000"/>
                </a:solidFill>
              </a:rPr>
              <a:t>convergence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sgd</a:t>
            </a:r>
            <a:r>
              <a:rPr lang="de-DE" baseline="0" dirty="0"/>
              <a:t> </a:t>
            </a:r>
            <a:r>
              <a:rPr lang="de-DE" baseline="0" dirty="0" err="1"/>
              <a:t>learning</a:t>
            </a:r>
            <a:r>
              <a:rPr lang="de-DE" baseline="0" dirty="0"/>
              <a:t> rate 0.01 (</a:t>
            </a:r>
            <a:r>
              <a:rPr lang="de-DE" baseline="0" dirty="0" err="1"/>
              <a:t>bw</a:t>
            </a:r>
            <a:r>
              <a:rPr lang="de-DE" baseline="0" dirty="0"/>
              <a:t>) </a:t>
            </a:r>
            <a:r>
              <a:rPr lang="de-DE" baseline="0" dirty="0" err="1"/>
              <a:t>and</a:t>
            </a:r>
            <a:r>
              <a:rPr lang="de-DE" baseline="0" dirty="0"/>
              <a:t> 0.001 (</a:t>
            </a:r>
            <a:r>
              <a:rPr lang="de-DE" baseline="0" dirty="0" err="1"/>
              <a:t>rgb</a:t>
            </a:r>
            <a:r>
              <a:rPr lang="de-DE" baseline="0" dirty="0"/>
              <a:t>) </a:t>
            </a:r>
            <a:r>
              <a:rPr lang="de-DE" baseline="0" dirty="0" err="1"/>
              <a:t>is</a:t>
            </a:r>
            <a:r>
              <a:rPr lang="de-DE" baseline="0" dirty="0"/>
              <a:t> a </a:t>
            </a:r>
            <a:r>
              <a:rPr lang="de-DE" baseline="0" dirty="0" err="1"/>
              <a:t>lot</a:t>
            </a:r>
            <a:r>
              <a:rPr lang="de-DE" baseline="0" dirty="0"/>
              <a:t> </a:t>
            </a:r>
            <a:r>
              <a:rPr lang="de-DE" baseline="0" dirty="0" err="1"/>
              <a:t>steeper</a:t>
            </a:r>
            <a:r>
              <a:rPr lang="de-DE" baseline="0" dirty="0"/>
              <a:t>, </a:t>
            </a:r>
            <a:r>
              <a:rPr lang="de-DE" baseline="0" dirty="0" err="1"/>
              <a:t>therefore</a:t>
            </a:r>
            <a:r>
              <a:rPr lang="de-DE" baseline="0" dirty="0"/>
              <a:t> a </a:t>
            </a:r>
            <a:r>
              <a:rPr lang="de-DE" baseline="0" dirty="0" err="1"/>
              <a:t>good</a:t>
            </a:r>
            <a:r>
              <a:rPr lang="de-DE" baseline="0" dirty="0"/>
              <a:t> </a:t>
            </a:r>
            <a:r>
              <a:rPr lang="de-DE" baseline="0" dirty="0" err="1"/>
              <a:t>lr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given</a:t>
            </a:r>
            <a:endParaRPr lang="de-DE" baseline="0" dirty="0"/>
          </a:p>
          <a:p>
            <a:pPr>
              <a:buFont typeface="Arial" pitchFamily="34" charset="0"/>
              <a:buChar char="•"/>
            </a:pPr>
            <a:r>
              <a:rPr lang="de-DE" baseline="0" dirty="0" err="1"/>
              <a:t>for</a:t>
            </a:r>
            <a:r>
              <a:rPr lang="de-DE" baseline="0" dirty="0"/>
              <a:t> a </a:t>
            </a:r>
            <a:r>
              <a:rPr lang="de-DE" baseline="0" dirty="0" err="1"/>
              <a:t>higher</a:t>
            </a:r>
            <a:r>
              <a:rPr lang="de-DE" baseline="0" dirty="0"/>
              <a:t> </a:t>
            </a:r>
            <a:r>
              <a:rPr lang="de-DE" baseline="0" dirty="0" err="1"/>
              <a:t>sgd</a:t>
            </a:r>
            <a:r>
              <a:rPr lang="de-DE" baseline="0" dirty="0"/>
              <a:t> </a:t>
            </a:r>
            <a:r>
              <a:rPr lang="de-DE" baseline="0" dirty="0" err="1"/>
              <a:t>learning</a:t>
            </a:r>
            <a:r>
              <a:rPr lang="de-DE" baseline="0" dirty="0"/>
              <a:t> rate </a:t>
            </a:r>
            <a:r>
              <a:rPr lang="de-DE" baseline="0" dirty="0" err="1"/>
              <a:t>of</a:t>
            </a:r>
            <a:r>
              <a:rPr lang="de-DE" baseline="0" dirty="0"/>
              <a:t> 0.1 (</a:t>
            </a:r>
            <a:r>
              <a:rPr lang="de-DE" baseline="0" dirty="0" err="1"/>
              <a:t>bw</a:t>
            </a:r>
            <a:r>
              <a:rPr lang="de-DE" baseline="0" dirty="0"/>
              <a:t>)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cnn</a:t>
            </a:r>
            <a:r>
              <a:rPr lang="de-DE" baseline="0" dirty="0"/>
              <a:t> </a:t>
            </a:r>
            <a:r>
              <a:rPr lang="de-DE" b="1" baseline="0" dirty="0" err="1">
                <a:solidFill>
                  <a:srgbClr val="FF0000"/>
                </a:solidFill>
              </a:rPr>
              <a:t>doesn‘t</a:t>
            </a:r>
            <a:r>
              <a:rPr lang="de-DE" b="1" baseline="0" dirty="0">
                <a:solidFill>
                  <a:srgbClr val="FF0000"/>
                </a:solidFill>
              </a:rPr>
              <a:t> </a:t>
            </a:r>
            <a:r>
              <a:rPr lang="de-DE" b="1" baseline="0" dirty="0" err="1">
                <a:solidFill>
                  <a:srgbClr val="FF0000"/>
                </a:solidFill>
              </a:rPr>
              <a:t>classify</a:t>
            </a:r>
            <a:r>
              <a:rPr lang="de-DE" baseline="0" dirty="0"/>
              <a:t> </a:t>
            </a:r>
            <a:r>
              <a:rPr lang="de-DE" baseline="0" dirty="0" err="1"/>
              <a:t>at</a:t>
            </a:r>
            <a:r>
              <a:rPr lang="de-DE" baseline="0" dirty="0"/>
              <a:t> all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xmlns="" id="{01B51C75-A8AB-4831-B236-7685CB51DD2B}"/>
              </a:ext>
            </a:extLst>
          </p:cNvPr>
          <p:cNvSpPr txBox="1">
            <a:spLocks/>
          </p:cNvSpPr>
          <p:nvPr/>
        </p:nvSpPr>
        <p:spPr>
          <a:xfrm>
            <a:off x="628650" y="231771"/>
            <a:ext cx="7886700" cy="67627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700" b="1" dirty="0"/>
              <a:t> Evaluation</a:t>
            </a:r>
            <a:endParaRPr lang="en-GB" sz="2700" b="1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1314FA14-81BF-4F8E-94EF-A9990E6BCE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516" y="1464964"/>
            <a:ext cx="8969980" cy="448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0658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xmlns="" id="{01B51C75-A8AB-4831-B236-7685CB51DD2B}"/>
              </a:ext>
            </a:extLst>
          </p:cNvPr>
          <p:cNvSpPr txBox="1">
            <a:spLocks/>
          </p:cNvSpPr>
          <p:nvPr/>
        </p:nvSpPr>
        <p:spPr>
          <a:xfrm>
            <a:off x="572331" y="168540"/>
            <a:ext cx="7886700" cy="67627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700" b="1" dirty="0"/>
              <a:t> Evaluation</a:t>
            </a:r>
            <a:endParaRPr lang="en-GB" sz="2700" b="1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DE0AE286-E385-41A1-9A19-B4D9CA73F8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667" y="1412775"/>
            <a:ext cx="9040228" cy="460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603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EC696B8-A140-4739-BD6A-EFC405B9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421"/>
            <a:ext cx="7886700" cy="676275"/>
          </a:xfrm>
        </p:spPr>
        <p:txBody>
          <a:bodyPr>
            <a:normAutofit/>
          </a:bodyPr>
          <a:lstStyle/>
          <a:p>
            <a:r>
              <a:rPr lang="de-DE" sz="2700" b="1" dirty="0"/>
              <a:t> Image Size Analysis </a:t>
            </a:r>
            <a:r>
              <a:rPr lang="de-DE" sz="2700" b="1" dirty="0" err="1"/>
              <a:t>pt</a:t>
            </a:r>
            <a:r>
              <a:rPr lang="de-DE" sz="2700" b="1" dirty="0"/>
              <a:t>. 2</a:t>
            </a:r>
            <a:endParaRPr lang="en-GB" sz="27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8B54C21C-B7BE-4F84-9D31-F9B49A2D4D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7246" y="692696"/>
            <a:ext cx="5598545" cy="286726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07D61A37-28AD-4AB9-8C5B-FD0AE559D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2526" y="3501008"/>
            <a:ext cx="6132982" cy="314096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3BC3BD43-0AE4-47D9-AA01-2D77E2238240}"/>
              </a:ext>
            </a:extLst>
          </p:cNvPr>
          <p:cNvSpPr txBox="1"/>
          <p:nvPr/>
        </p:nvSpPr>
        <p:spPr>
          <a:xfrm>
            <a:off x="563140" y="3415940"/>
            <a:ext cx="508898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/>
              <a:t>133x133	                    100x100		50x50	                10x10</a:t>
            </a:r>
            <a:endParaRPr lang="en-GB" sz="8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0B0DF715-8B66-4B32-B785-D19D5FC5CFB6}"/>
              </a:ext>
            </a:extLst>
          </p:cNvPr>
          <p:cNvSpPr txBox="1"/>
          <p:nvPr/>
        </p:nvSpPr>
        <p:spPr>
          <a:xfrm>
            <a:off x="3851920" y="6511600"/>
            <a:ext cx="508898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/>
              <a:t>133x133	                    100x100		50x50	                10x10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xmlns="" val="226486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de-DE" dirty="0"/>
              <a:t>Width </a:t>
            </a:r>
            <a:r>
              <a:rPr lang="de-DE" dirty="0" err="1"/>
              <a:t>and</a:t>
            </a:r>
            <a:r>
              <a:rPr lang="de-DE" dirty="0"/>
              <a:t> Height</a:t>
            </a:r>
          </a:p>
        </p:txBody>
      </p:sp>
      <p:pic>
        <p:nvPicPr>
          <p:cNvPr id="3074" name="Picture 2" descr="C:\Users\giang-chau\Desktop\Machine Learning\Projektbeschreibungen\Projektbeschreibungen\slide_imgs\WidthHeigh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501008"/>
            <a:ext cx="8045032" cy="2880320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899592" y="1412776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/>
              <a:t>Images </a:t>
            </a:r>
            <a:r>
              <a:rPr lang="de-DE" dirty="0" err="1"/>
              <a:t>have</a:t>
            </a:r>
            <a:r>
              <a:rPr lang="de-DE" dirty="0"/>
              <a:t> different </a:t>
            </a:r>
            <a:r>
              <a:rPr lang="de-DE" dirty="0" err="1"/>
              <a:t>sizes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/</a:t>
            </a:r>
            <a:r>
              <a:rPr lang="de-DE" dirty="0" err="1"/>
              <a:t>height</a:t>
            </a:r>
            <a:r>
              <a:rPr lang="de-DE" dirty="0"/>
              <a:t> </a:t>
            </a:r>
            <a:r>
              <a:rPr lang="de-DE" dirty="0" err="1"/>
              <a:t>ratios</a:t>
            </a:r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height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images</a:t>
            </a:r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132.49 </a:t>
            </a:r>
            <a:r>
              <a:rPr lang="de-DE" dirty="0" err="1"/>
              <a:t>px</a:t>
            </a:r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height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132.98 </a:t>
            </a:r>
            <a:r>
              <a:rPr lang="de-DE" dirty="0" err="1"/>
              <a:t>px</a:t>
            </a:r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>
                <a:solidFill>
                  <a:srgbClr val="FF0000"/>
                </a:solidFill>
              </a:rPr>
              <a:t>133x133</a:t>
            </a:r>
            <a:r>
              <a:rPr lang="de-DE" dirty="0"/>
              <a:t> </a:t>
            </a:r>
            <a:r>
              <a:rPr lang="de-DE" dirty="0" err="1"/>
              <a:t>px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, but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b="1" dirty="0">
                <a:solidFill>
                  <a:srgbClr val="FF0000"/>
                </a:solidFill>
              </a:rPr>
              <a:t>50x50</a:t>
            </a:r>
            <a:r>
              <a:rPr lang="de-DE" dirty="0"/>
              <a:t> </a:t>
            </a:r>
            <a:r>
              <a:rPr lang="de-DE" dirty="0" err="1"/>
              <a:t>px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high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de-DE" dirty="0"/>
              <a:t>RGB </a:t>
            </a:r>
            <a:r>
              <a:rPr lang="de-DE" dirty="0" err="1"/>
              <a:t>Histogram</a:t>
            </a:r>
            <a:endParaRPr lang="de-DE" dirty="0"/>
          </a:p>
        </p:txBody>
      </p:sp>
      <p:pic>
        <p:nvPicPr>
          <p:cNvPr id="4098" name="Picture 2" descr="C:\Users\giang-chau\Desktop\Machine Learning\Projektbeschreibungen\Projektbeschreibungen\slide_imgs\rgbHistogramImg.png"/>
          <p:cNvPicPr>
            <a:picLocks noChangeAspect="1" noChangeArrowheads="1"/>
          </p:cNvPicPr>
          <p:nvPr/>
        </p:nvPicPr>
        <p:blipFill>
          <a:blip r:embed="rId2" cstate="print"/>
          <a:srcRect r="45152"/>
          <a:stretch>
            <a:fillRect/>
          </a:stretch>
        </p:blipFill>
        <p:spPr bwMode="auto">
          <a:xfrm>
            <a:off x="755576" y="1700808"/>
            <a:ext cx="4171830" cy="2952328"/>
          </a:xfrm>
          <a:prstGeom prst="rect">
            <a:avLst/>
          </a:prstGeom>
          <a:noFill/>
        </p:spPr>
      </p:pic>
      <p:pic>
        <p:nvPicPr>
          <p:cNvPr id="6" name="Picture 2" descr="C:\Users\giang-chau\Desktop\Machine Learning\Projektbeschreibungen\Projektbeschreibungen\slide_imgs\rgbHistogramImg.png"/>
          <p:cNvPicPr>
            <a:picLocks noChangeAspect="1" noChangeArrowheads="1"/>
          </p:cNvPicPr>
          <p:nvPr/>
        </p:nvPicPr>
        <p:blipFill>
          <a:blip r:embed="rId2" cstate="print"/>
          <a:srcRect l="64447"/>
          <a:stretch>
            <a:fillRect/>
          </a:stretch>
        </p:blipFill>
        <p:spPr bwMode="auto">
          <a:xfrm>
            <a:off x="5364088" y="1694202"/>
            <a:ext cx="2644348" cy="2886927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827584" y="501317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/>
              <a:t>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black</a:t>
            </a:r>
            <a:r>
              <a:rPr lang="de-DE" dirty="0"/>
              <a:t> </a:t>
            </a:r>
            <a:r>
              <a:rPr lang="de-DE" dirty="0" err="1"/>
              <a:t>pixels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dirty="0"/>
              <a:t>Black Pixels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cancelled</a:t>
            </a:r>
            <a:r>
              <a:rPr lang="de-DE" dirty="0"/>
              <a:t> </a:t>
            </a:r>
            <a:r>
              <a:rPr lang="de-DE" dirty="0" err="1"/>
              <a:t>beforehand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histogram</a:t>
            </a:r>
            <a:r>
              <a:rPr lang="de-DE" dirty="0"/>
              <a:t> filter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de-DE" dirty="0"/>
              <a:t>RGB </a:t>
            </a:r>
            <a:r>
              <a:rPr lang="de-DE" dirty="0" err="1"/>
              <a:t>Histogram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</p:txBody>
      </p:sp>
      <p:pic>
        <p:nvPicPr>
          <p:cNvPr id="5" name="Picture 3" descr="C:\Users\giang-chau\Desktop\Machine Learning\Projektbeschreibungen\Projektbeschreibungen\slide_imgs\rgbHistogramLabels.png"/>
          <p:cNvPicPr>
            <a:picLocks noChangeAspect="1" noChangeArrowheads="1"/>
          </p:cNvPicPr>
          <p:nvPr/>
        </p:nvPicPr>
        <p:blipFill>
          <a:blip r:embed="rId2" cstate="print"/>
          <a:srcRect r="50197"/>
          <a:stretch>
            <a:fillRect/>
          </a:stretch>
        </p:blipFill>
        <p:spPr bwMode="auto">
          <a:xfrm>
            <a:off x="683568" y="1628800"/>
            <a:ext cx="3240000" cy="2439599"/>
          </a:xfrm>
          <a:prstGeom prst="rect">
            <a:avLst/>
          </a:prstGeom>
          <a:noFill/>
        </p:spPr>
      </p:pic>
      <p:pic>
        <p:nvPicPr>
          <p:cNvPr id="6" name="Picture 3" descr="C:\Users\giang-chau\Desktop\Machine Learning\Projektbeschreibungen\Projektbeschreibungen\slide_imgs\rgbHistogramLabels.png"/>
          <p:cNvPicPr>
            <a:picLocks noChangeAspect="1" noChangeArrowheads="1"/>
          </p:cNvPicPr>
          <p:nvPr/>
        </p:nvPicPr>
        <p:blipFill>
          <a:blip r:embed="rId2" cstate="print"/>
          <a:srcRect l="51080"/>
          <a:stretch>
            <a:fillRect/>
          </a:stretch>
        </p:blipFill>
        <p:spPr bwMode="auto">
          <a:xfrm>
            <a:off x="5220072" y="1628800"/>
            <a:ext cx="3240000" cy="2483657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1187624" y="4221088"/>
            <a:ext cx="6912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parasitized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a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darker</a:t>
            </a:r>
            <a:r>
              <a:rPr lang="de-DE" dirty="0"/>
              <a:t> </a:t>
            </a:r>
            <a:r>
              <a:rPr lang="de-DE" dirty="0" err="1"/>
              <a:t>blue</a:t>
            </a:r>
            <a:r>
              <a:rPr lang="de-DE" dirty="0"/>
              <a:t> </a:t>
            </a:r>
            <a:r>
              <a:rPr lang="de-DE" dirty="0" err="1"/>
              <a:t>pixels</a:t>
            </a:r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dirty="0"/>
              <a:t>A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contour</a:t>
            </a:r>
            <a:r>
              <a:rPr lang="de-DE" dirty="0"/>
              <a:t> filter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, 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threshold</a:t>
            </a:r>
            <a:r>
              <a:rPr lang="de-DE" dirty="0"/>
              <a:t> 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determined</a:t>
            </a:r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ranges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slightly</a:t>
            </a:r>
            <a:r>
              <a:rPr lang="de-DE" dirty="0"/>
              <a:t> </a:t>
            </a:r>
            <a:r>
              <a:rPr lang="de-DE" dirty="0" err="1"/>
              <a:t>similar</a:t>
            </a:r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b="1" dirty="0" err="1">
                <a:solidFill>
                  <a:srgbClr val="FF0000"/>
                </a:solidFill>
              </a:rPr>
              <a:t>greyscale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images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cut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 time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dimension</a:t>
            </a:r>
            <a:endParaRPr lang="de-DE" dirty="0"/>
          </a:p>
        </p:txBody>
      </p:sp>
      <p:pic>
        <p:nvPicPr>
          <p:cNvPr id="8" name="Picture 2" descr="C:\Users\giang-chau\Desktop\Machine Learning\Projektbeschreibungen\Projektbeschreibungen\slide_imgs\VisualizationOfImages.png"/>
          <p:cNvPicPr>
            <a:picLocks noChangeAspect="1" noChangeArrowheads="1"/>
          </p:cNvPicPr>
          <p:nvPr/>
        </p:nvPicPr>
        <p:blipFill>
          <a:blip r:embed="rId3" cstate="print"/>
          <a:srcRect l="37248" t="54417" r="34816"/>
          <a:stretch>
            <a:fillRect/>
          </a:stretch>
        </p:blipFill>
        <p:spPr bwMode="auto">
          <a:xfrm>
            <a:off x="7524328" y="1196752"/>
            <a:ext cx="1224000" cy="1177183"/>
          </a:xfrm>
          <a:prstGeom prst="rect">
            <a:avLst/>
          </a:prstGeom>
          <a:noFill/>
        </p:spPr>
      </p:pic>
      <p:pic>
        <p:nvPicPr>
          <p:cNvPr id="9" name="Picture 2" descr="C:\Users\giang-chau\Desktop\Machine Learning\Projektbeschreibungen\Projektbeschreibungen\slide_imgs\VisualizationOfImages.png"/>
          <p:cNvPicPr>
            <a:picLocks noChangeAspect="1" noChangeArrowheads="1"/>
          </p:cNvPicPr>
          <p:nvPr/>
        </p:nvPicPr>
        <p:blipFill>
          <a:blip r:embed="rId3" cstate="print"/>
          <a:srcRect l="72426" t="8777" r="-2432" b="43827"/>
          <a:stretch>
            <a:fillRect/>
          </a:stretch>
        </p:blipFill>
        <p:spPr bwMode="auto">
          <a:xfrm>
            <a:off x="2915816" y="1340768"/>
            <a:ext cx="1224000" cy="11395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de-DE" dirty="0" err="1"/>
              <a:t>Padding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Resizing</a:t>
            </a:r>
            <a:endParaRPr lang="de-DE" dirty="0"/>
          </a:p>
        </p:txBody>
      </p:sp>
      <p:pic>
        <p:nvPicPr>
          <p:cNvPr id="7170" name="Picture 2" descr="C:\Users\giang-chau\Desktop\Machine Learning\Projektbeschreibungen\Projektbeschreibungen\slide_imgs\Padding.png"/>
          <p:cNvPicPr>
            <a:picLocks noChangeAspect="1" noChangeArrowheads="1"/>
          </p:cNvPicPr>
          <p:nvPr/>
        </p:nvPicPr>
        <p:blipFill>
          <a:blip r:embed="rId2" cstate="print"/>
          <a:srcRect t="9365" r="50561" b="45372"/>
          <a:stretch>
            <a:fillRect/>
          </a:stretch>
        </p:blipFill>
        <p:spPr bwMode="auto">
          <a:xfrm>
            <a:off x="323528" y="1484784"/>
            <a:ext cx="2952328" cy="2088232"/>
          </a:xfrm>
          <a:prstGeom prst="rect">
            <a:avLst/>
          </a:prstGeom>
          <a:noFill/>
        </p:spPr>
      </p:pic>
      <p:pic>
        <p:nvPicPr>
          <p:cNvPr id="5" name="Picture 2" descr="C:\Users\giang-chau\Desktop\Machine Learning\Projektbeschreibungen\Projektbeschreibungen\slide_imgs\Padding.png"/>
          <p:cNvPicPr>
            <a:picLocks noChangeAspect="1" noChangeArrowheads="1"/>
          </p:cNvPicPr>
          <p:nvPr/>
        </p:nvPicPr>
        <p:blipFill>
          <a:blip r:embed="rId2" cstate="print"/>
          <a:srcRect l="12058" t="56189" r="63826"/>
          <a:stretch>
            <a:fillRect/>
          </a:stretch>
        </p:blipFill>
        <p:spPr bwMode="auto">
          <a:xfrm>
            <a:off x="251520" y="4005064"/>
            <a:ext cx="1440160" cy="2021258"/>
          </a:xfrm>
          <a:prstGeom prst="rect">
            <a:avLst/>
          </a:prstGeom>
          <a:noFill/>
        </p:spPr>
      </p:pic>
      <p:pic>
        <p:nvPicPr>
          <p:cNvPr id="6" name="Picture 2" descr="C:\Users\giang-chau\Desktop\Machine Learning\Projektbeschreibungen\Projektbeschreibungen\slide_imgs\Padding.png"/>
          <p:cNvPicPr>
            <a:picLocks noChangeAspect="1" noChangeArrowheads="1"/>
          </p:cNvPicPr>
          <p:nvPr/>
        </p:nvPicPr>
        <p:blipFill>
          <a:blip r:embed="rId2" cstate="print"/>
          <a:srcRect l="63908" t="9365" b="45372"/>
          <a:stretch>
            <a:fillRect/>
          </a:stretch>
        </p:blipFill>
        <p:spPr bwMode="auto">
          <a:xfrm>
            <a:off x="3851920" y="1484784"/>
            <a:ext cx="2155280" cy="2088232"/>
          </a:xfrm>
          <a:prstGeom prst="rect">
            <a:avLst/>
          </a:prstGeom>
          <a:noFill/>
        </p:spPr>
      </p:pic>
      <p:pic>
        <p:nvPicPr>
          <p:cNvPr id="7" name="Picture 2" descr="C:\Users\giang-chau\Desktop\Machine Learning\Projektbeschreibungen\Projektbeschreibungen\slide_imgs\Padding.png"/>
          <p:cNvPicPr>
            <a:picLocks noChangeAspect="1" noChangeArrowheads="1"/>
          </p:cNvPicPr>
          <p:nvPr/>
        </p:nvPicPr>
        <p:blipFill>
          <a:blip r:embed="rId2" cstate="print"/>
          <a:srcRect l="65114" t="56189"/>
          <a:stretch>
            <a:fillRect/>
          </a:stretch>
        </p:blipFill>
        <p:spPr bwMode="auto">
          <a:xfrm>
            <a:off x="3923928" y="4077072"/>
            <a:ext cx="2083272" cy="2021258"/>
          </a:xfrm>
          <a:prstGeom prst="rect">
            <a:avLst/>
          </a:prstGeom>
          <a:noFill/>
        </p:spPr>
      </p:pic>
      <p:sp>
        <p:nvSpPr>
          <p:cNvPr id="8" name="Pfeil nach rechts 7"/>
          <p:cNvSpPr/>
          <p:nvPr/>
        </p:nvSpPr>
        <p:spPr>
          <a:xfrm>
            <a:off x="3347864" y="2348880"/>
            <a:ext cx="576064" cy="360040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>
            <a:off x="1835696" y="4725144"/>
            <a:ext cx="2016224" cy="360040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300192" y="1628800"/>
            <a:ext cx="2448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width</a:t>
            </a:r>
            <a:r>
              <a:rPr lang="de-DE" dirty="0"/>
              <a:t>/</a:t>
            </a:r>
            <a:r>
              <a:rPr lang="de-DE" dirty="0" err="1"/>
              <a:t>height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1</a:t>
            </a:r>
          </a:p>
          <a:p>
            <a:pPr>
              <a:buFont typeface="Arial" pitchFamily="34" charset="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b="1" dirty="0" err="1">
                <a:solidFill>
                  <a:srgbClr val="FF0000"/>
                </a:solidFill>
              </a:rPr>
              <a:t>resized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fill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pixels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b="1" dirty="0" err="1">
                <a:solidFill>
                  <a:srgbClr val="FF0000"/>
                </a:solidFill>
              </a:rPr>
              <a:t>black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border</a:t>
            </a:r>
            <a:endParaRPr lang="de-DE" b="1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Pillow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convenient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4622AAA4-25DB-46CE-A841-7241FAFD69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7614" y="836712"/>
            <a:ext cx="6837830" cy="3386422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xmlns="" id="{677E6037-D872-440B-B8DF-D3A0267A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676275"/>
          </a:xfrm>
        </p:spPr>
        <p:txBody>
          <a:bodyPr>
            <a:normAutofit/>
          </a:bodyPr>
          <a:lstStyle/>
          <a:p>
            <a:r>
              <a:rPr lang="de-DE" sz="2700" b="1" dirty="0"/>
              <a:t> Image Size Analysis</a:t>
            </a:r>
            <a:endParaRPr lang="en-GB" sz="2700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8CD2B98A-78FC-4405-81C7-36FA2926258C}"/>
              </a:ext>
            </a:extLst>
          </p:cNvPr>
          <p:cNvSpPr txBox="1"/>
          <p:nvPr/>
        </p:nvSpPr>
        <p:spPr>
          <a:xfrm>
            <a:off x="1799184" y="4077072"/>
            <a:ext cx="680526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/>
              <a:t>133x133		100x100	                50x50		       10x10</a:t>
            </a:r>
            <a:endParaRPr lang="en-GB" sz="1100" dirty="0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xmlns="" id="{1BAF4C42-A6A0-403F-978B-6BFCAE054D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3178" y="4353939"/>
            <a:ext cx="4550870" cy="2446983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xmlns="" id="{7074A525-3380-40C0-AA20-792E72D1FC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61152" y="5302213"/>
            <a:ext cx="1638442" cy="77730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B9EC1782-8C35-4F7C-B129-835F1197960F}"/>
              </a:ext>
            </a:extLst>
          </p:cNvPr>
          <p:cNvSpPr txBox="1"/>
          <p:nvPr/>
        </p:nvSpPr>
        <p:spPr>
          <a:xfrm>
            <a:off x="6213780" y="5302213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133x133</a:t>
            </a:r>
          </a:p>
          <a:p>
            <a:r>
              <a:rPr lang="de-DE" sz="1000" dirty="0"/>
              <a:t>100x100</a:t>
            </a:r>
          </a:p>
          <a:p>
            <a:r>
              <a:rPr lang="de-DE" sz="1000" dirty="0"/>
              <a:t>50x50</a:t>
            </a:r>
          </a:p>
          <a:p>
            <a:r>
              <a:rPr lang="de-DE" sz="1000" dirty="0"/>
              <a:t>10x10</a:t>
            </a:r>
            <a:endParaRPr lang="en-GB" sz="1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511C2052-91D5-4FAC-AC61-04D9B1535BE9}"/>
              </a:ext>
            </a:extLst>
          </p:cNvPr>
          <p:cNvSpPr txBox="1"/>
          <p:nvPr/>
        </p:nvSpPr>
        <p:spPr>
          <a:xfrm>
            <a:off x="129142" y="6216147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133x133</a:t>
            </a:r>
          </a:p>
          <a:p>
            <a:r>
              <a:rPr lang="de-DE" sz="800" dirty="0"/>
              <a:t>100x100</a:t>
            </a:r>
          </a:p>
          <a:p>
            <a:r>
              <a:rPr lang="de-DE" sz="800" dirty="0"/>
              <a:t>50x50</a:t>
            </a:r>
          </a:p>
          <a:p>
            <a:r>
              <a:rPr lang="de-DE" sz="800" dirty="0"/>
              <a:t>10x10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xmlns="" val="155604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de-DE" dirty="0"/>
              <a:t>Overall Image </a:t>
            </a:r>
            <a:r>
              <a:rPr lang="de-DE" dirty="0" err="1"/>
              <a:t>Preprocessing</a:t>
            </a:r>
            <a:endParaRPr lang="de-DE" dirty="0"/>
          </a:p>
        </p:txBody>
      </p:sp>
      <p:pic>
        <p:nvPicPr>
          <p:cNvPr id="4" name="Picture 2" descr="C:\Users\giang-chau\Desktop\Machine Learning\Projektbeschreibungen\Projektbeschreibungen\slide_imgs\Preprocess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412776"/>
            <a:ext cx="4608512" cy="51042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de-DE" dirty="0"/>
              <a:t>PCA Color Channel</a:t>
            </a:r>
          </a:p>
        </p:txBody>
      </p:sp>
      <p:pic>
        <p:nvPicPr>
          <p:cNvPr id="8194" name="Picture 2" descr="C:\Users\giang-chau\Desktop\Machine Learning\Projektbeschreibungen\Projektbeschreibungen\slide_imgs\PCA_Chann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7920880" cy="2662011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683568" y="400506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Channel: </a:t>
            </a:r>
            <a:r>
              <a:rPr lang="de-DE" b="1" dirty="0" err="1">
                <a:solidFill>
                  <a:srgbClr val="FF0000"/>
                </a:solidFill>
              </a:rPr>
              <a:t>Red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563888" y="400506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Channel: </a:t>
            </a:r>
            <a:r>
              <a:rPr lang="de-DE" b="1" dirty="0">
                <a:solidFill>
                  <a:srgbClr val="00B050"/>
                </a:solidFill>
              </a:rPr>
              <a:t>Green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372200" y="400506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Channel: </a:t>
            </a:r>
            <a:r>
              <a:rPr lang="de-DE" b="1" dirty="0">
                <a:solidFill>
                  <a:srgbClr val="0070C0"/>
                </a:solidFill>
              </a:rPr>
              <a:t>Blue</a:t>
            </a:r>
          </a:p>
        </p:txBody>
      </p:sp>
      <p:pic>
        <p:nvPicPr>
          <p:cNvPr id="8195" name="Picture 3" descr="C:\Users\giang-chau\Desktop\Machine Learning\Projektbeschreibungen\Projektbeschreibungen\slide_imgs\PCA_co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5013176"/>
            <a:ext cx="5464175" cy="14255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de-DE" dirty="0"/>
              <a:t>PCA </a:t>
            </a:r>
            <a:r>
              <a:rPr lang="de-DE" dirty="0" err="1"/>
              <a:t>Explained</a:t>
            </a:r>
            <a:r>
              <a:rPr lang="de-DE" dirty="0"/>
              <a:t> </a:t>
            </a:r>
            <a:r>
              <a:rPr lang="de-DE" dirty="0" err="1"/>
              <a:t>Variance</a:t>
            </a:r>
            <a:endParaRPr lang="de-DE" dirty="0"/>
          </a:p>
        </p:txBody>
      </p:sp>
      <p:pic>
        <p:nvPicPr>
          <p:cNvPr id="6147" name="Picture 3" descr="C:\Users\giang-chau\Desktop\Machine Learning\Projektbeschreibungen\Projektbeschreibungen\slide_imgs\PCA_explainedvarrat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3610879" cy="2376264"/>
          </a:xfrm>
          <a:prstGeom prst="rect">
            <a:avLst/>
          </a:prstGeom>
          <a:noFill/>
        </p:spPr>
      </p:pic>
      <p:pic>
        <p:nvPicPr>
          <p:cNvPr id="6148" name="Picture 4" descr="C:\Users\giang-chau\Desktop\Machine Learning\Projektbeschreibungen\Projektbeschreibungen\slide_imgs\PCA_explainedvarratio_ac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149080"/>
            <a:ext cx="3567807" cy="2420888"/>
          </a:xfrm>
          <a:prstGeom prst="rect">
            <a:avLst/>
          </a:prstGeom>
          <a:noFill/>
        </p:spPr>
      </p:pic>
      <p:cxnSp>
        <p:nvCxnSpPr>
          <p:cNvPr id="8" name="Gerade Verbindung 7"/>
          <p:cNvCxnSpPr/>
          <p:nvPr/>
        </p:nvCxnSpPr>
        <p:spPr>
          <a:xfrm>
            <a:off x="827584" y="4437112"/>
            <a:ext cx="10081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1835696" y="4437112"/>
            <a:ext cx="0" cy="18722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788024" y="4149080"/>
            <a:ext cx="3456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/>
              <a:t>PCA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>
                <a:solidFill>
                  <a:srgbClr val="FF0000"/>
                </a:solidFill>
              </a:rPr>
              <a:t>133x133 </a:t>
            </a:r>
            <a:r>
              <a:rPr lang="de-DE" b="1" dirty="0" err="1">
                <a:solidFill>
                  <a:srgbClr val="FF0000"/>
                </a:solidFill>
              </a:rPr>
              <a:t>px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dirty="0" err="1"/>
              <a:t>images</a:t>
            </a:r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dirty="0"/>
              <a:t>17 689 Feature Input</a:t>
            </a:r>
          </a:p>
          <a:p>
            <a:pPr>
              <a:buFont typeface="Arial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~300 Components ~90%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featured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descibed</a:t>
            </a:r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1000 Components, 95.39 %</a:t>
            </a:r>
          </a:p>
          <a:p>
            <a:pPr>
              <a:buFont typeface="Arial" pitchFamily="34" charset="0"/>
              <a:buChar char="•"/>
            </a:pPr>
            <a:r>
              <a:rPr lang="de-DE" dirty="0"/>
              <a:t>Code: </a:t>
            </a:r>
            <a:r>
              <a:rPr lang="de-DE" b="1" dirty="0" err="1">
                <a:solidFill>
                  <a:srgbClr val="FF0000"/>
                </a:solidFill>
              </a:rPr>
              <a:t>n_components</a:t>
            </a:r>
            <a:r>
              <a:rPr lang="de-DE" b="1" dirty="0">
                <a:solidFill>
                  <a:srgbClr val="FF0000"/>
                </a:solidFill>
              </a:rPr>
              <a:t> = 0.95 </a:t>
            </a:r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4716016" y="1628800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contribute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explained</a:t>
            </a:r>
            <a:r>
              <a:rPr lang="de-DE" dirty="0"/>
              <a:t> </a:t>
            </a:r>
            <a:r>
              <a:rPr lang="de-DE" dirty="0" err="1"/>
              <a:t>variance</a:t>
            </a:r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,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explained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added</a:t>
            </a:r>
            <a:endParaRPr lang="de-DE" dirty="0"/>
          </a:p>
        </p:txBody>
      </p:sp>
      <p:sp>
        <p:nvSpPr>
          <p:cNvPr id="9" name="Ellipse 8"/>
          <p:cNvSpPr/>
          <p:nvPr/>
        </p:nvSpPr>
        <p:spPr>
          <a:xfrm>
            <a:off x="8964488" y="6741368"/>
            <a:ext cx="72008" cy="116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Bildschirmpräsentation (4:3)</PresentationFormat>
  <Paragraphs>102</Paragraphs>
  <Slides>14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Larissa-Design</vt:lpstr>
      <vt:lpstr>Malaria Dataset</vt:lpstr>
      <vt:lpstr>Width and Height</vt:lpstr>
      <vt:lpstr>RGB Histogram</vt:lpstr>
      <vt:lpstr>RGB Histogram of Classes</vt:lpstr>
      <vt:lpstr>Padding and Resizing</vt:lpstr>
      <vt:lpstr> Image Size Analysis</vt:lpstr>
      <vt:lpstr>Overall Image Preprocessing</vt:lpstr>
      <vt:lpstr>PCA Color Channel</vt:lpstr>
      <vt:lpstr>PCA Explained Variance</vt:lpstr>
      <vt:lpstr>Convolutional Neural Network</vt:lpstr>
      <vt:lpstr>CNN Parameter Testing</vt:lpstr>
      <vt:lpstr>Folie 12</vt:lpstr>
      <vt:lpstr>Folie 13</vt:lpstr>
      <vt:lpstr> Image Size Analysis pt.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Preprocessing</dc:title>
  <dc:creator>giang-chau le</dc:creator>
  <cp:lastModifiedBy>giang-chau le</cp:lastModifiedBy>
  <cp:revision>41</cp:revision>
  <dcterms:created xsi:type="dcterms:W3CDTF">2020-11-12T22:05:07Z</dcterms:created>
  <dcterms:modified xsi:type="dcterms:W3CDTF">2020-11-13T10:29:54Z</dcterms:modified>
</cp:coreProperties>
</file>