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257" r:id="rId4"/>
    <p:sldId id="283" r:id="rId5"/>
    <p:sldId id="286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8" r:id="rId15"/>
    <p:sldId id="297" r:id="rId16"/>
    <p:sldId id="299" r:id="rId17"/>
    <p:sldId id="301" r:id="rId18"/>
    <p:sldId id="30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3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05C7-D818-42D4-8163-3BB53830455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2EF98-972B-4B19-B9EC-755EF7232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56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4611-4B77-4B6F-90B5-0058FBFA243F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C6B8-3C87-4418-8159-A1E50B6701B9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0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AF2E-1C69-4016-A140-F1E6849D6A2A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50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A58-2406-4637-8FE9-EAC585C0ECD0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13D-2EFD-4660-A3E6-66AE6BE84854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F39-534A-4ACA-84EC-AAA42482C06F}" type="datetime1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5956-4F24-4A6D-8CAD-CD1876B1AD2E}" type="datetime1">
              <a:rPr lang="en-GB" smtClean="0"/>
              <a:t>11/07/2019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0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DE1-AF97-43F5-A1CC-1C2140553F5F}" type="datetime1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F8E-873A-4520-9F8A-694FE779CA87}" type="datetime1">
              <a:rPr lang="en-GB" smtClean="0"/>
              <a:t>11/07/2019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AA5A-2269-4BBA-B68F-A32B9642626F}" type="datetime1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4C4-FC88-46E6-9C8C-632E890E3194}" type="datetime1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7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1CA5-33C6-4A34-9988-AE4237AD26E7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40A5B2E9-565C-4654-8DAC-266943BCC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6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F9BF-BAEA-4D81-8505-4D5AC1D9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1516665"/>
          </a:xfrm>
        </p:spPr>
        <p:txBody>
          <a:bodyPr>
            <a:normAutofit/>
          </a:bodyPr>
          <a:lstStyle/>
          <a:p>
            <a:r>
              <a:rPr lang="en-GB" sz="4000" dirty="0"/>
              <a:t>Towards Efficient Comparison of Change-based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3A78-E444-48C7-8250-002EC9E8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774" y="2812650"/>
            <a:ext cx="6858000" cy="299967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800" dirty="0"/>
              <a:t>Alfa Yohannis</a:t>
            </a:r>
            <a:r>
              <a:rPr lang="en-GB" sz="3800" baseline="30000" dirty="0"/>
              <a:t>1</a:t>
            </a:r>
            <a:r>
              <a:rPr lang="en-GB" sz="3800" dirty="0"/>
              <a:t>    Horacio </a:t>
            </a:r>
            <a:r>
              <a:rPr lang="en-GB" sz="3800" dirty="0" err="1"/>
              <a:t>Hoyos</a:t>
            </a:r>
            <a:r>
              <a:rPr lang="en-GB" sz="3800" dirty="0"/>
              <a:t> Rodriguez</a:t>
            </a:r>
            <a:r>
              <a:rPr lang="en-GB" sz="3800" baseline="30000" dirty="0"/>
              <a:t>∗1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800" dirty="0"/>
              <a:t>Fiona Polack</a:t>
            </a:r>
            <a:r>
              <a:rPr lang="en-GB" sz="3800" baseline="30000" dirty="0"/>
              <a:t>∗∗2</a:t>
            </a:r>
            <a:r>
              <a:rPr lang="en-GB" sz="3800" dirty="0"/>
              <a:t>     Dimitris Kolovos</a:t>
            </a:r>
            <a:r>
              <a:rPr lang="en-GB" sz="3800" baseline="30000" dirty="0"/>
              <a:t>1</a:t>
            </a:r>
            <a:endParaRPr lang="en-GB" baseline="30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baseline="30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baseline="30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900" baseline="30000" dirty="0"/>
              <a:t>1</a:t>
            </a:r>
            <a:r>
              <a:rPr lang="en-GB" sz="2900" dirty="0"/>
              <a:t>Department of Computer Science, University of York, United Kingdom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900" baseline="30000" dirty="0"/>
              <a:t>2</a:t>
            </a:r>
            <a:r>
              <a:rPr lang="en-GB" sz="2900" dirty="0"/>
              <a:t>School of Computing and Maths, </a:t>
            </a:r>
            <a:r>
              <a:rPr lang="en-GB" sz="2900" dirty="0" err="1"/>
              <a:t>Keele</a:t>
            </a:r>
            <a:r>
              <a:rPr lang="en-GB" sz="2900" dirty="0"/>
              <a:t> University, United Kingdom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{ary506,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dimitris.kolovos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}@york.ac.uk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∗horacio_hoyos_rodriguez@ieee.org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∗∗f.a.c.polack@keele.ac.uk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cs typeface="Courier New" panose="02070309020205020404" pitchFamily="49" charset="0"/>
              </a:rPr>
              <a:t>ECMFA 2019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cs typeface="Courier New" panose="02070309020205020404" pitchFamily="49" charset="0"/>
              </a:rPr>
              <a:t>Tuesday, 17 July 2019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cs typeface="Courier New" panose="02070309020205020404" pitchFamily="49" charset="0"/>
              </a:rPr>
              <a:t>Eindhoven, Netherlands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44CA95-A1A0-4AA6-9F2E-87514BBC2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16" y="5812327"/>
            <a:ext cx="1479721" cy="1045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42A7B-CBAA-44A5-B413-63697321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4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A1D803-DDB8-48F2-8D83-E0147CFC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61" y="1452785"/>
            <a:ext cx="4162445" cy="523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1463"/>
          </a:xfrm>
        </p:spPr>
        <p:txBody>
          <a:bodyPr/>
          <a:lstStyle/>
          <a:p>
            <a:r>
              <a:rPr lang="en-GB" dirty="0"/>
              <a:t>Change-based Model Differencing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B4B-1CDB-42EB-AEDD-4FD09F71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2" y="1076770"/>
            <a:ext cx="7886700" cy="2245361"/>
          </a:xfrm>
        </p:spPr>
        <p:txBody>
          <a:bodyPr>
            <a:normAutofit/>
          </a:bodyPr>
          <a:lstStyle/>
          <a:p>
            <a:r>
              <a:rPr lang="en-GB" dirty="0"/>
              <a:t>Element Tree Construction</a:t>
            </a:r>
          </a:p>
          <a:p>
            <a:r>
              <a:rPr lang="en-GB" dirty="0"/>
              <a:t>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5CE8F-1AB5-4E25-BC61-4AB7AFD4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2" y="4768664"/>
            <a:ext cx="3875977" cy="1539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F27A5-A7B9-4B6A-9BC3-EB04B917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2" y="2820101"/>
            <a:ext cx="3952728" cy="12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A1D803-DDB8-48F2-8D83-E0147CFC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61" y="1452785"/>
            <a:ext cx="4162445" cy="523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1463"/>
          </a:xfrm>
        </p:spPr>
        <p:txBody>
          <a:bodyPr/>
          <a:lstStyle/>
          <a:p>
            <a:r>
              <a:rPr lang="en-GB" dirty="0"/>
              <a:t>Change-based Model Differencing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B4B-1CDB-42EB-AEDD-4FD09F71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2" y="1316051"/>
            <a:ext cx="3896078" cy="1016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Diff Computation</a:t>
            </a:r>
          </a:p>
          <a:p>
            <a:pPr marL="0" indent="0">
              <a:buNone/>
            </a:pPr>
            <a:r>
              <a:rPr lang="en-GB" sz="2000" dirty="0"/>
              <a:t>How to make right side equal to left side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11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536378-5F68-483D-940C-BD75F364A723}"/>
              </a:ext>
            </a:extLst>
          </p:cNvPr>
          <p:cNvSpPr txBox="1">
            <a:spLocks/>
          </p:cNvSpPr>
          <p:nvPr/>
        </p:nvSpPr>
        <p:spPr>
          <a:xfrm>
            <a:off x="188007" y="2777383"/>
            <a:ext cx="4477354" cy="39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x.name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MathLib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MathUtil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name.operations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name.operations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1463"/>
          </a:xfrm>
        </p:spPr>
        <p:txBody>
          <a:bodyPr/>
          <a:lstStyle/>
          <a:p>
            <a:r>
              <a:rPr lang="en-GB" dirty="0"/>
              <a:t>Change-based Model Differencing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B4B-1CDB-42EB-AEDD-4FD09F71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7549"/>
            <a:ext cx="7886700" cy="570670"/>
          </a:xfrm>
        </p:spPr>
        <p:txBody>
          <a:bodyPr>
            <a:normAutofit/>
          </a:bodyPr>
          <a:lstStyle/>
          <a:p>
            <a:r>
              <a:rPr lang="en-GB" dirty="0"/>
              <a:t>Change-based: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7D63-A83E-4590-8C3C-EC5AFF724776}"/>
              </a:ext>
            </a:extLst>
          </p:cNvPr>
          <p:cNvSpPr/>
          <p:nvPr/>
        </p:nvSpPr>
        <p:spPr>
          <a:xfrm>
            <a:off x="720090" y="1801655"/>
            <a:ext cx="8199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/>
              <a:t>dc</a:t>
            </a:r>
            <a:r>
              <a:rPr lang="en-GB" i="1" baseline="-25000" dirty="0" err="1"/>
              <a:t>n</a:t>
            </a:r>
            <a:r>
              <a:rPr lang="en-GB" dirty="0"/>
              <a:t>= [</a:t>
            </a:r>
            <a:r>
              <a:rPr lang="en-GB" i="1" dirty="0" err="1"/>
              <a:t>LeftContainer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LeftFeature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RightFeature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</a:p>
          <a:p>
            <a:r>
              <a:rPr lang="en-GB" dirty="0"/>
              <a:t>           </a:t>
            </a:r>
            <a:r>
              <a:rPr lang="en-GB" i="1" dirty="0" err="1"/>
              <a:t>LeftIndex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Kind</a:t>
            </a:r>
            <a:r>
              <a:rPr lang="en-GB" i="1" baseline="-25000" dirty="0" err="1"/>
              <a:t>n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i="1" dirty="0"/>
              <a:t>dc</a:t>
            </a:r>
            <a:r>
              <a:rPr lang="en-GB" i="1" baseline="-25000" dirty="0"/>
              <a:t>1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0, 0, “</a:t>
            </a:r>
            <a:r>
              <a:rPr lang="en-GB" dirty="0" err="1"/>
              <a:t>MathLib</a:t>
            </a:r>
            <a:r>
              <a:rPr lang="en-GB" dirty="0"/>
              <a:t>”, “</a:t>
            </a:r>
            <a:r>
              <a:rPr lang="en-GB" dirty="0" err="1"/>
              <a:t>MathUtil</a:t>
            </a:r>
            <a:r>
              <a:rPr lang="en-GB" dirty="0"/>
              <a:t>”, </a:t>
            </a:r>
            <a:r>
              <a:rPr lang="en-GB" b="1" i="1" dirty="0"/>
              <a:t>CHANGE</a:t>
            </a:r>
            <a:r>
              <a:rPr lang="en-GB" dirty="0"/>
              <a:t>]</a:t>
            </a:r>
          </a:p>
          <a:p>
            <a:r>
              <a:rPr lang="en-GB" i="1" dirty="0"/>
              <a:t>dc</a:t>
            </a:r>
            <a:r>
              <a:rPr lang="en-GB" i="1" baseline="-25000" dirty="0"/>
              <a:t>2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?, 0, ?, </a:t>
            </a:r>
            <a:r>
              <a:rPr lang="en-GB" i="1" dirty="0"/>
              <a:t>b</a:t>
            </a:r>
            <a:r>
              <a:rPr lang="en-GB" dirty="0"/>
              <a:t>, </a:t>
            </a:r>
            <a:r>
              <a:rPr lang="en-GB" b="1" i="1" dirty="0"/>
              <a:t>DELETE</a:t>
            </a:r>
            <a:r>
              <a:rPr lang="en-GB" dirty="0"/>
              <a:t>]</a:t>
            </a:r>
          </a:p>
          <a:p>
            <a:r>
              <a:rPr lang="en-GB" i="1" dirty="0"/>
              <a:t>dc</a:t>
            </a:r>
            <a:r>
              <a:rPr lang="en-GB" i="1" baseline="-25000" dirty="0"/>
              <a:t>3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1, ?, </a:t>
            </a:r>
            <a:r>
              <a:rPr lang="en-GB" i="1" dirty="0"/>
              <a:t>d</a:t>
            </a:r>
            <a:r>
              <a:rPr lang="en-GB" dirty="0"/>
              <a:t>, ?, </a:t>
            </a:r>
            <a:r>
              <a:rPr lang="en-GB" b="1" i="1" dirty="0"/>
              <a:t>ADD</a:t>
            </a:r>
            <a:r>
              <a:rPr lang="en-GB" dirty="0"/>
              <a:t>] </a:t>
            </a:r>
          </a:p>
          <a:p>
            <a:r>
              <a:rPr lang="en-GB" b="1" i="1" dirty="0"/>
              <a:t>dc</a:t>
            </a:r>
            <a:r>
              <a:rPr lang="en-GB" b="1" i="1" baseline="-25000" dirty="0"/>
              <a:t>4</a:t>
            </a:r>
            <a:r>
              <a:rPr lang="en-GB" b="1" dirty="0"/>
              <a:t> = [</a:t>
            </a:r>
            <a:r>
              <a:rPr lang="en-GB" b="1" i="1" dirty="0"/>
              <a:t>x</a:t>
            </a:r>
            <a:r>
              <a:rPr lang="en-GB" b="1" dirty="0"/>
              <a:t>, </a:t>
            </a:r>
            <a:r>
              <a:rPr lang="en-GB" b="1" i="1" dirty="0"/>
              <a:t>x</a:t>
            </a:r>
            <a:r>
              <a:rPr lang="en-GB" b="1" dirty="0"/>
              <a:t>, </a:t>
            </a:r>
            <a:r>
              <a:rPr lang="en-GB" b="1" i="1" dirty="0"/>
              <a:t>operations</a:t>
            </a:r>
            <a:r>
              <a:rPr lang="en-GB" b="1" dirty="0"/>
              <a:t>, </a:t>
            </a:r>
            <a:r>
              <a:rPr lang="en-GB" b="1" i="1" dirty="0"/>
              <a:t>operations</a:t>
            </a:r>
            <a:r>
              <a:rPr lang="en-GB" b="1" dirty="0"/>
              <a:t>, 0, 2, </a:t>
            </a:r>
            <a:r>
              <a:rPr lang="en-GB" b="1" i="1" dirty="0"/>
              <a:t>a</a:t>
            </a:r>
            <a:r>
              <a:rPr lang="en-GB" b="1" dirty="0"/>
              <a:t>, </a:t>
            </a:r>
            <a:r>
              <a:rPr lang="en-GB" b="1" i="1" dirty="0"/>
              <a:t>a</a:t>
            </a:r>
            <a:r>
              <a:rPr lang="en-GB" b="1" dirty="0"/>
              <a:t>, </a:t>
            </a:r>
            <a:r>
              <a:rPr lang="en-GB" b="1" i="1" dirty="0"/>
              <a:t>MOVE</a:t>
            </a:r>
            <a:r>
              <a:rPr lang="en-GB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62D5-B7C4-463C-934D-064C7B4AC404}"/>
              </a:ext>
            </a:extLst>
          </p:cNvPr>
          <p:cNvSpPr/>
          <p:nvPr/>
        </p:nvSpPr>
        <p:spPr>
          <a:xfrm>
            <a:off x="720090" y="4765566"/>
            <a:ext cx="788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/>
              <a:t>ds</a:t>
            </a:r>
            <a:r>
              <a:rPr lang="en-GB" i="1" baseline="-25000" dirty="0" err="1"/>
              <a:t>n</a:t>
            </a:r>
            <a:r>
              <a:rPr lang="en-GB" dirty="0"/>
              <a:t> = [</a:t>
            </a:r>
            <a:r>
              <a:rPr lang="en-GB" i="1" dirty="0" err="1"/>
              <a:t>LeftContainer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LeftFeature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RightFeature</a:t>
            </a:r>
            <a:r>
              <a:rPr lang="en-GB" i="1" baseline="-25000" dirty="0" err="1"/>
              <a:t>n</a:t>
            </a:r>
            <a:r>
              <a:rPr lang="en-GB" dirty="0"/>
              <a:t> ,   </a:t>
            </a:r>
          </a:p>
          <a:p>
            <a:r>
              <a:rPr lang="en-GB" i="1" dirty="0"/>
              <a:t>            </a:t>
            </a:r>
            <a:r>
              <a:rPr lang="en-GB" i="1" dirty="0" err="1"/>
              <a:t>LeftIndex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Kind</a:t>
            </a:r>
            <a:r>
              <a:rPr lang="en-GB" i="1" baseline="-25000" dirty="0" err="1"/>
              <a:t>n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i="1" dirty="0"/>
              <a:t>ds</a:t>
            </a:r>
            <a:r>
              <a:rPr lang="en-GB" i="1" baseline="-25000" dirty="0"/>
              <a:t>1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0, 0, “</a:t>
            </a:r>
            <a:r>
              <a:rPr lang="en-GB" dirty="0" err="1"/>
              <a:t>MathLib</a:t>
            </a:r>
            <a:r>
              <a:rPr lang="en-GB" dirty="0"/>
              <a:t>”, “</a:t>
            </a:r>
            <a:r>
              <a:rPr lang="en-GB" dirty="0" err="1"/>
              <a:t>MathUtil</a:t>
            </a:r>
            <a:r>
              <a:rPr lang="en-GB" dirty="0"/>
              <a:t>”, </a:t>
            </a:r>
            <a:r>
              <a:rPr lang="en-GB" b="1" i="1" dirty="0"/>
              <a:t>CHANGE</a:t>
            </a:r>
            <a:r>
              <a:rPr lang="en-GB" dirty="0"/>
              <a:t>]</a:t>
            </a:r>
          </a:p>
          <a:p>
            <a:r>
              <a:rPr lang="en-GB" i="1" dirty="0"/>
              <a:t>ds</a:t>
            </a:r>
            <a:r>
              <a:rPr lang="en-GB" i="1" baseline="-25000" dirty="0"/>
              <a:t>2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null, 0, null, </a:t>
            </a:r>
            <a:r>
              <a:rPr lang="en-GB" i="1" dirty="0"/>
              <a:t>b</a:t>
            </a:r>
            <a:r>
              <a:rPr lang="en-GB" dirty="0"/>
              <a:t>, </a:t>
            </a:r>
            <a:r>
              <a:rPr lang="en-GB" b="1" i="1" dirty="0"/>
              <a:t>DELETE</a:t>
            </a:r>
            <a:r>
              <a:rPr lang="en-GB" dirty="0"/>
              <a:t>]</a:t>
            </a:r>
          </a:p>
          <a:p>
            <a:r>
              <a:rPr lang="en-GB" i="1" dirty="0"/>
              <a:t>ds</a:t>
            </a:r>
            <a:r>
              <a:rPr lang="en-GB" i="1" baseline="-25000" dirty="0"/>
              <a:t>3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1, null, </a:t>
            </a:r>
            <a:r>
              <a:rPr lang="en-GB" i="1" dirty="0"/>
              <a:t>d</a:t>
            </a:r>
            <a:r>
              <a:rPr lang="en-GB" dirty="0"/>
              <a:t>, null, </a:t>
            </a:r>
            <a:r>
              <a:rPr lang="en-GB" b="1" i="1" dirty="0"/>
              <a:t>ADD</a:t>
            </a:r>
            <a:r>
              <a:rPr lang="en-GB" dirty="0"/>
              <a:t>]</a:t>
            </a:r>
          </a:p>
          <a:p>
            <a:r>
              <a:rPr lang="en-GB" b="1" i="1" dirty="0"/>
              <a:t>ds</a:t>
            </a:r>
            <a:r>
              <a:rPr lang="en-GB" b="1" i="1" baseline="-25000" dirty="0"/>
              <a:t>4</a:t>
            </a:r>
            <a:r>
              <a:rPr lang="en-GB" b="1" dirty="0"/>
              <a:t> = [</a:t>
            </a:r>
            <a:r>
              <a:rPr lang="en-GB" b="1" i="1" dirty="0"/>
              <a:t>x</a:t>
            </a:r>
            <a:r>
              <a:rPr lang="en-GB" b="1" dirty="0"/>
              <a:t>, </a:t>
            </a:r>
            <a:r>
              <a:rPr lang="en-GB" b="1" i="1" dirty="0"/>
              <a:t>x</a:t>
            </a:r>
            <a:r>
              <a:rPr lang="en-GB" b="1" dirty="0"/>
              <a:t>, </a:t>
            </a:r>
            <a:r>
              <a:rPr lang="en-GB" b="1" i="1" dirty="0"/>
              <a:t>operations</a:t>
            </a:r>
            <a:r>
              <a:rPr lang="en-GB" b="1" dirty="0"/>
              <a:t>, </a:t>
            </a:r>
            <a:r>
              <a:rPr lang="en-GB" b="1" i="1" dirty="0"/>
              <a:t>operations</a:t>
            </a:r>
            <a:r>
              <a:rPr lang="en-GB" b="1" dirty="0"/>
              <a:t>, 2, 1, </a:t>
            </a:r>
            <a:r>
              <a:rPr lang="en-GB" b="1" i="1" dirty="0"/>
              <a:t>c</a:t>
            </a:r>
            <a:r>
              <a:rPr lang="en-GB" b="1" dirty="0"/>
              <a:t>, </a:t>
            </a:r>
            <a:r>
              <a:rPr lang="en-GB" b="1" i="1" dirty="0"/>
              <a:t>c</a:t>
            </a:r>
            <a:r>
              <a:rPr lang="en-GB" b="1" dirty="0"/>
              <a:t>, </a:t>
            </a:r>
            <a:r>
              <a:rPr lang="en-GB" b="1" i="1" dirty="0"/>
              <a:t>MOVE</a:t>
            </a:r>
            <a:r>
              <a:rPr lang="en-GB" b="1" dirty="0"/>
              <a:t>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F0747E-CC65-46DB-B806-20F80B15F166}"/>
              </a:ext>
            </a:extLst>
          </p:cNvPr>
          <p:cNvSpPr txBox="1">
            <a:spLocks/>
          </p:cNvSpPr>
          <p:nvPr/>
        </p:nvSpPr>
        <p:spPr>
          <a:xfrm>
            <a:off x="720090" y="4262780"/>
            <a:ext cx="7886700" cy="570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State-based:</a:t>
            </a:r>
          </a:p>
        </p:txBody>
      </p:sp>
    </p:spTree>
    <p:extLst>
      <p:ext uri="{BB962C8B-B14F-4D97-AF65-F5344CB8AC3E}">
        <p14:creationId xmlns:p14="http://schemas.microsoft.com/office/powerpoint/2010/main" val="42824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86C2-A4DB-4BB8-A908-76E38F99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44928"/>
          </a:xfrm>
        </p:spPr>
        <p:txBody>
          <a:bodyPr>
            <a:normAutofit/>
          </a:bodyPr>
          <a:lstStyle/>
          <a:p>
            <a:r>
              <a:rPr lang="en-GB" dirty="0"/>
              <a:t>Performance Evaluation:</a:t>
            </a:r>
            <a:br>
              <a:rPr lang="en-GB" dirty="0"/>
            </a:br>
            <a:r>
              <a:rPr lang="en-GB" sz="2800" dirty="0"/>
              <a:t>Mixed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06FE-0EA2-45EB-AEB1-EB272725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169"/>
            <a:ext cx="3774520" cy="5048184"/>
          </a:xfrm>
        </p:spPr>
        <p:txBody>
          <a:bodyPr>
            <a:normAutofit/>
          </a:bodyPr>
          <a:lstStyle/>
          <a:p>
            <a:r>
              <a:rPr lang="en-GB" sz="2000" dirty="0"/>
              <a:t>Random Modification</a:t>
            </a:r>
          </a:p>
          <a:p>
            <a:r>
              <a:rPr lang="en-GB" sz="2000" dirty="0"/>
              <a:t>Ratio</a:t>
            </a:r>
          </a:p>
          <a:p>
            <a:pPr lvl="1"/>
            <a:r>
              <a:rPr lang="en-GB" sz="1800" dirty="0"/>
              <a:t>change : move : add : delete = 40 : 20 : 1 : 1 </a:t>
            </a:r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841E-6225-48D5-AAA8-90A477E0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262BE-034E-4B3A-9118-8C0D24DC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70" y="1936060"/>
            <a:ext cx="4320000" cy="3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86C2-A4DB-4BB8-A908-76E38F99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44928"/>
          </a:xfrm>
        </p:spPr>
        <p:txBody>
          <a:bodyPr>
            <a:normAutofit/>
          </a:bodyPr>
          <a:lstStyle/>
          <a:p>
            <a:r>
              <a:rPr lang="en-GB" dirty="0"/>
              <a:t>Performance Evaluation:</a:t>
            </a:r>
            <a:br>
              <a:rPr lang="en-GB" dirty="0"/>
            </a:br>
            <a:r>
              <a:rPr lang="en-GB" sz="2800" dirty="0"/>
              <a:t>Mixed Operations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841E-6225-48D5-AAA8-90A477E0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C8031B-D741-41D4-82A5-90B25F8A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Change-based vs. State-based Model Differencing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en-GB" sz="2000" dirty="0"/>
              <a:t>Comparison Time                               Memory Footprint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A8D65-AE39-4406-83E1-92A098E9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3529484"/>
            <a:ext cx="4320000" cy="2936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1093E-5F9B-47EC-894B-BE1B7855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29484"/>
            <a:ext cx="4320000" cy="30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0309-FD65-4351-A58B-7D895C3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Evaluation:</a:t>
            </a:r>
            <a:br>
              <a:rPr lang="en-GB" dirty="0"/>
            </a:br>
            <a:r>
              <a:rPr lang="en-GB" sz="2800" dirty="0"/>
              <a:t>Mixed Operations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E53BDF-1B76-4F55-A202-FF3D4FBA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Breakdown view of comparison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850F-09BB-42C7-A416-69A8301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21299-D541-4D84-817A-79288FE5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5" y="2916283"/>
            <a:ext cx="8655436" cy="34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0309-FD65-4351-A58B-7D895C3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Evaluation:</a:t>
            </a:r>
            <a:br>
              <a:rPr lang="en-GB" dirty="0"/>
            </a:br>
            <a:r>
              <a:rPr lang="en-GB" sz="2800" dirty="0"/>
              <a:t>Mixed Operations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E53BDF-1B76-4F55-A202-FF3D4FBA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Breakdown view of memory footprint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850F-09BB-42C7-A416-69A8301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621E4-9011-4103-9E6D-144D4395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9" y="2538191"/>
            <a:ext cx="8700042" cy="34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0309-FD65-4351-A58B-7D895C3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92363"/>
          </a:xfrm>
        </p:spPr>
        <p:txBody>
          <a:bodyPr>
            <a:normAutofit/>
          </a:bodyPr>
          <a:lstStyle/>
          <a:p>
            <a:r>
              <a:rPr lang="en-GB" sz="2800" dirty="0"/>
              <a:t>Performance Evaluation on Comparison Time:</a:t>
            </a:r>
            <a:br>
              <a:rPr lang="en-GB" sz="2800" dirty="0"/>
            </a:br>
            <a:r>
              <a:rPr lang="en-GB" sz="2000" dirty="0"/>
              <a:t>Homogenous Operations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850F-09BB-42C7-A416-69A8301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83C40-5F42-44F2-8376-067BB801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66" y="1257491"/>
            <a:ext cx="7084174" cy="56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0309-FD65-4351-A58B-7D895C3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92363"/>
          </a:xfrm>
        </p:spPr>
        <p:txBody>
          <a:bodyPr>
            <a:normAutofit/>
          </a:bodyPr>
          <a:lstStyle/>
          <a:p>
            <a:r>
              <a:rPr lang="en-GB" sz="2800" dirty="0"/>
              <a:t>Performance Evaluation on Memory Footprint:</a:t>
            </a:r>
            <a:br>
              <a:rPr lang="en-GB" sz="2800" dirty="0"/>
            </a:br>
            <a:r>
              <a:rPr lang="en-GB" sz="2000" dirty="0"/>
              <a:t>Homogenous Operations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850F-09BB-42C7-A416-69A8301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651C3-1AA8-4BDC-ACDF-E3F479E0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91" y="1234093"/>
            <a:ext cx="6928709" cy="56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7A9-F835-4994-930E-602A7E98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D81A-D295-4016-82F3-B2E27C70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8064"/>
            <a:ext cx="8216247" cy="51189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Conclusions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Change-based model comparison – a novel approach to model differencing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It exploits the nature of change-based persistence; only compare the last set of changes between two models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It can compare models faster than state-based model comparison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It needs to load change events, thus may requires more memory than for the state-based approach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Arguably, diﬀ and merge operations are usually performed on smaller deltas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Future 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000" dirty="0"/>
              <a:t>Conflict detection and merging in the change-based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E39C0-71D0-4D48-9035-39C4F89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9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C84D-7F03-4845-A09C-1A5DE0CA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41FF-CE40-47B4-96E1-66419CAC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888"/>
            <a:ext cx="8079514" cy="5106113"/>
          </a:xfrm>
        </p:spPr>
        <p:txBody>
          <a:bodyPr>
            <a:normAutofit/>
          </a:bodyPr>
          <a:lstStyle/>
          <a:p>
            <a:r>
              <a:rPr lang="en-GB" sz="2400" dirty="0"/>
              <a:t>In modelling and model management, a model can have many versions or variants</a:t>
            </a:r>
          </a:p>
          <a:p>
            <a:r>
              <a:rPr lang="en-GB" sz="2400" dirty="0"/>
              <a:t>They are persisted as snapshots in a state-based format such as XMI</a:t>
            </a:r>
          </a:p>
          <a:p>
            <a:r>
              <a:rPr lang="en-GB" sz="2400" dirty="0"/>
              <a:t>Model comparison are applied to highlight their diﬀerences: changes in properties values, new elements, etc. </a:t>
            </a:r>
          </a:p>
          <a:p>
            <a:r>
              <a:rPr lang="en-GB" sz="2400" dirty="0"/>
              <a:t>Comparing versions of large ﬁle-based models in a state-based format can be computationally expensive </a:t>
            </a:r>
          </a:p>
          <a:p>
            <a:r>
              <a:rPr lang="en-GB" sz="2400" dirty="0"/>
              <a:t>Versions of the model need to be loaded in memory in their entirety before their elements can be matched and diﬀed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ACBC9-65EC-477B-9DBA-333A50E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3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C84D-7F03-4845-A09C-1A5DE0CA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41FF-CE40-47B4-96E1-66419CAC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Change-Based Persistence (CBP)</a:t>
            </a:r>
            <a:r>
              <a:rPr lang="en-GB" sz="2400" dirty="0"/>
              <a:t> persists the complete history of changes of a model instead of its eventual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ACBC9-65EC-477B-9DBA-333A50E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BA356-1FC5-412E-96BF-3AB69413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0" y="3152274"/>
            <a:ext cx="8373588" cy="33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2E22-2B71-4628-AA28-2A5E78F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0834-9D37-4EAD-93DF-627138FE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93617" cy="5032375"/>
          </a:xfrm>
        </p:spPr>
        <p:txBody>
          <a:bodyPr>
            <a:normAutofit/>
          </a:bodyPr>
          <a:lstStyle/>
          <a:p>
            <a:r>
              <a:rPr lang="en-GB" sz="2400" dirty="0"/>
              <a:t>Use the persisted changes to optimise:</a:t>
            </a:r>
          </a:p>
          <a:p>
            <a:pPr lvl="1"/>
            <a:r>
              <a:rPr lang="en-GB" sz="2000" dirty="0"/>
              <a:t>Incremental model management</a:t>
            </a:r>
          </a:p>
          <a:p>
            <a:pPr lvl="1"/>
            <a:r>
              <a:rPr lang="en-GB" sz="2000" dirty="0"/>
              <a:t>Model differencing, conflict detection, and merging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Support Collaborative Modelling </a:t>
            </a:r>
          </a:p>
          <a:p>
            <a:pPr lvl="1"/>
            <a:r>
              <a:rPr lang="en-GB" sz="2000" dirty="0"/>
              <a:t>Support common text-based Version Control Systems (e.g. Git, SVN) to persist changes</a:t>
            </a:r>
          </a:p>
          <a:p>
            <a:endParaRPr lang="en-GB" sz="2400" dirty="0"/>
          </a:p>
          <a:p>
            <a:r>
              <a:rPr lang="en-GB" sz="2400" dirty="0"/>
              <a:t>Facilitate Model Analytics</a:t>
            </a:r>
          </a:p>
          <a:p>
            <a:endParaRPr lang="en-GB" sz="2400" dirty="0"/>
          </a:p>
          <a:p>
            <a:r>
              <a:rPr lang="en-GB" sz="2400" b="1" dirty="0"/>
              <a:t>This paper addresses Model Differencing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31E0-AB1B-45F6-9048-6D674D5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0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DE6-5642-4027-ABFB-421009C3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08AC-A761-43D3-A7BB-554F2DCB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83EF-D8FC-4C2E-893A-60AAFCDA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2" y="1398151"/>
            <a:ext cx="7072180" cy="1951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51957-B90A-4B58-9400-72267507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16" y="5192778"/>
            <a:ext cx="7886700" cy="1534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796BA-81AA-421A-A3B1-867CE30D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315" y="3552800"/>
            <a:ext cx="1045519" cy="1437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E741D-D5C0-4F5D-ADB6-F8333FDE7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411" y="3559048"/>
            <a:ext cx="1003863" cy="14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66820"/>
          </a:xfrm>
        </p:spPr>
        <p:txBody>
          <a:bodyPr/>
          <a:lstStyle/>
          <a:p>
            <a:r>
              <a:rPr lang="en-GB" dirty="0"/>
              <a:t>Change-based Model Differencing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65A0D-E3D7-487C-9388-6A6E8DA0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35545"/>
            <a:ext cx="7894218" cy="1884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D1FE6-0C88-47AD-96E2-633F522B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2730"/>
            <a:ext cx="7886700" cy="1534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A673B-7CD1-48E6-9452-0226ADFA7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18" y="1364502"/>
            <a:ext cx="4981856" cy="12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9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DE6-5642-4027-ABFB-421009C3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State-based Model Comparison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08AC-A761-43D3-A7BB-554F2DCB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592C8-9774-4CF4-82BB-6EE292BF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5" y="1524768"/>
            <a:ext cx="7679585" cy="2567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212DEB-C7C6-4CD4-B20C-BDBE6FFDBF5C}"/>
              </a:ext>
            </a:extLst>
          </p:cNvPr>
          <p:cNvSpPr/>
          <p:nvPr/>
        </p:nvSpPr>
        <p:spPr>
          <a:xfrm>
            <a:off x="720090" y="4343829"/>
            <a:ext cx="788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/>
              <a:t>ds</a:t>
            </a:r>
            <a:r>
              <a:rPr lang="en-GB" i="1" baseline="-25000" dirty="0" err="1"/>
              <a:t>n</a:t>
            </a:r>
            <a:r>
              <a:rPr lang="en-GB" dirty="0"/>
              <a:t> = [</a:t>
            </a:r>
            <a:r>
              <a:rPr lang="en-GB" i="1" dirty="0" err="1"/>
              <a:t>LeftContainer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RightContainer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LeftFeature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RightFeature</a:t>
            </a:r>
            <a:r>
              <a:rPr lang="en-GB" i="1" baseline="-25000" dirty="0" err="1"/>
              <a:t>n</a:t>
            </a:r>
            <a:r>
              <a:rPr lang="en-GB" dirty="0"/>
              <a:t> ,   </a:t>
            </a:r>
          </a:p>
          <a:p>
            <a:r>
              <a:rPr lang="en-GB" i="1" dirty="0"/>
              <a:t>            </a:t>
            </a:r>
            <a:r>
              <a:rPr lang="en-GB" i="1" dirty="0" err="1"/>
              <a:t>LeftIndex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RightIndex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LeftValue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RightValue</a:t>
            </a:r>
            <a:r>
              <a:rPr lang="en-GB" i="1" baseline="-25000" dirty="0" err="1"/>
              <a:t>n</a:t>
            </a:r>
            <a:r>
              <a:rPr lang="en-GB" dirty="0"/>
              <a:t> , </a:t>
            </a:r>
            <a:r>
              <a:rPr lang="en-GB" i="1" dirty="0" err="1"/>
              <a:t>Kind</a:t>
            </a:r>
            <a:r>
              <a:rPr lang="en-GB" i="1" baseline="-25000" dirty="0" err="1"/>
              <a:t>n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i="1" dirty="0"/>
              <a:t>ds</a:t>
            </a:r>
            <a:r>
              <a:rPr lang="en-GB" i="1" baseline="-25000" dirty="0"/>
              <a:t>1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</a:t>
            </a:r>
            <a:r>
              <a:rPr lang="en-GB" i="1" dirty="0"/>
              <a:t>name</a:t>
            </a:r>
            <a:r>
              <a:rPr lang="en-GB" dirty="0"/>
              <a:t>, 0, 0, “</a:t>
            </a:r>
            <a:r>
              <a:rPr lang="en-GB" dirty="0" err="1"/>
              <a:t>MathLib</a:t>
            </a:r>
            <a:r>
              <a:rPr lang="en-GB" dirty="0"/>
              <a:t>”, “</a:t>
            </a:r>
            <a:r>
              <a:rPr lang="en-GB" dirty="0" err="1"/>
              <a:t>Mathutil</a:t>
            </a:r>
            <a:r>
              <a:rPr lang="en-GB" dirty="0"/>
              <a:t>”, </a:t>
            </a:r>
            <a:r>
              <a:rPr lang="en-GB" b="1" i="1" dirty="0"/>
              <a:t>CHANGE</a:t>
            </a:r>
            <a:r>
              <a:rPr lang="en-GB" dirty="0"/>
              <a:t>]</a:t>
            </a:r>
          </a:p>
          <a:p>
            <a:r>
              <a:rPr lang="en-GB" i="1" dirty="0"/>
              <a:t>ds</a:t>
            </a:r>
            <a:r>
              <a:rPr lang="en-GB" i="1" baseline="-25000" dirty="0"/>
              <a:t>2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null, 0, null, </a:t>
            </a:r>
            <a:r>
              <a:rPr lang="en-GB" i="1" dirty="0"/>
              <a:t>b</a:t>
            </a:r>
            <a:r>
              <a:rPr lang="en-GB" dirty="0"/>
              <a:t>, </a:t>
            </a:r>
            <a:r>
              <a:rPr lang="en-GB" b="1" i="1" dirty="0"/>
              <a:t>DELETE</a:t>
            </a:r>
            <a:r>
              <a:rPr lang="en-GB" dirty="0"/>
              <a:t>]</a:t>
            </a:r>
          </a:p>
          <a:p>
            <a:r>
              <a:rPr lang="en-GB" i="1" dirty="0"/>
              <a:t>ds</a:t>
            </a:r>
            <a:r>
              <a:rPr lang="en-GB" i="1" baseline="-25000" dirty="0"/>
              <a:t>3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1, null, </a:t>
            </a:r>
            <a:r>
              <a:rPr lang="en-GB" i="1" dirty="0"/>
              <a:t>d</a:t>
            </a:r>
            <a:r>
              <a:rPr lang="en-GB" dirty="0"/>
              <a:t>, null, </a:t>
            </a:r>
            <a:r>
              <a:rPr lang="en-GB" b="1" i="1" dirty="0"/>
              <a:t>ADD</a:t>
            </a:r>
            <a:r>
              <a:rPr lang="en-GB" dirty="0"/>
              <a:t>]</a:t>
            </a:r>
          </a:p>
          <a:p>
            <a:r>
              <a:rPr lang="en-GB" i="1" dirty="0"/>
              <a:t>ds</a:t>
            </a:r>
            <a:r>
              <a:rPr lang="en-GB" i="1" baseline="-25000" dirty="0"/>
              <a:t>4</a:t>
            </a:r>
            <a:r>
              <a:rPr lang="en-GB" dirty="0"/>
              <a:t> = [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</a:t>
            </a:r>
            <a:r>
              <a:rPr lang="en-GB" i="1" dirty="0"/>
              <a:t>operations</a:t>
            </a:r>
            <a:r>
              <a:rPr lang="en-GB" dirty="0"/>
              <a:t>, 2, 1, </a:t>
            </a:r>
            <a:r>
              <a:rPr lang="en-GB" i="1" dirty="0"/>
              <a:t>c</a:t>
            </a:r>
            <a:r>
              <a:rPr lang="en-GB" dirty="0"/>
              <a:t>, </a:t>
            </a:r>
            <a:r>
              <a:rPr lang="en-GB" i="1" dirty="0"/>
              <a:t>c</a:t>
            </a:r>
            <a:r>
              <a:rPr lang="en-GB" dirty="0"/>
              <a:t>, </a:t>
            </a:r>
            <a:r>
              <a:rPr lang="en-GB" b="1" i="1" dirty="0"/>
              <a:t>MOVE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93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Change-based Model Differencing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B4B-1CDB-42EB-AEDD-4FD09F71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2" y="1690691"/>
            <a:ext cx="7886700" cy="227455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Event Loading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Element Tree Construction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Diff Computation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Event Loading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load events from files into memory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65A0D-E3D7-487C-9388-6A6E8DA0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5" y="4608390"/>
            <a:ext cx="7894218" cy="18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C95F11-6D66-4213-BE4F-278E3828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53" y="2037336"/>
            <a:ext cx="4161600" cy="4726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C19D6-9362-4899-BBD6-711CB8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45825"/>
          </a:xfrm>
        </p:spPr>
        <p:txBody>
          <a:bodyPr/>
          <a:lstStyle/>
          <a:p>
            <a:r>
              <a:rPr lang="en-GB" dirty="0"/>
              <a:t>Change-based Model Differencing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B4B-1CDB-42EB-AEDD-4FD09F71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13" y="1150544"/>
            <a:ext cx="7886700" cy="2274558"/>
          </a:xfrm>
        </p:spPr>
        <p:txBody>
          <a:bodyPr>
            <a:normAutofit/>
          </a:bodyPr>
          <a:lstStyle/>
          <a:p>
            <a:r>
              <a:rPr lang="en-GB" dirty="0"/>
              <a:t>Element Tree Construction</a:t>
            </a:r>
          </a:p>
          <a:p>
            <a:r>
              <a:rPr lang="en-GB" dirty="0"/>
              <a:t>Left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E7E1-C20C-4497-A616-14A6CCC1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B2E9-565C-4654-8DAC-266943BCC1B5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9E48A-B5EA-40C3-A81B-FEB0E275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3" y="5145736"/>
            <a:ext cx="3755852" cy="1529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84A0C-D627-4124-8974-8663043F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26" y="2602459"/>
            <a:ext cx="3973364" cy="20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837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Wingdings</vt:lpstr>
      <vt:lpstr>Office Theme</vt:lpstr>
      <vt:lpstr>Towards Efficient Comparison of Change-based Models</vt:lpstr>
      <vt:lpstr>Introduction</vt:lpstr>
      <vt:lpstr>Introduction</vt:lpstr>
      <vt:lpstr>Main Goals</vt:lpstr>
      <vt:lpstr>Running Example</vt:lpstr>
      <vt:lpstr>Change-based Model Differencing (1)</vt:lpstr>
      <vt:lpstr>State-based Model Comparison (2)</vt:lpstr>
      <vt:lpstr>Change-based Model Differencing (2)</vt:lpstr>
      <vt:lpstr>Change-based Model Differencing (4)</vt:lpstr>
      <vt:lpstr>Change-based Model Differencing (5)</vt:lpstr>
      <vt:lpstr>Change-based Model Differencing (6)</vt:lpstr>
      <vt:lpstr>Change-based Model Differencing (6)</vt:lpstr>
      <vt:lpstr>Performance Evaluation: Mixed Operations</vt:lpstr>
      <vt:lpstr>Performance Evaluation: Mixed Operations</vt:lpstr>
      <vt:lpstr>Performance Evaluation: Mixed Operations</vt:lpstr>
      <vt:lpstr>Performance Evaluation: Mixed Operations</vt:lpstr>
      <vt:lpstr>Performance Evaluation on Comparison Time: Homogenous Operations</vt:lpstr>
      <vt:lpstr>Performance Evaluation on Memory Footprint: Homogenous Operations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Hybrid Model Persistence</dc:title>
  <dc:creator>Ryano</dc:creator>
  <cp:lastModifiedBy>Alfa Yohannis</cp:lastModifiedBy>
  <cp:revision>93</cp:revision>
  <dcterms:created xsi:type="dcterms:W3CDTF">2018-10-10T15:53:56Z</dcterms:created>
  <dcterms:modified xsi:type="dcterms:W3CDTF">2019-07-12T17:57:59Z</dcterms:modified>
</cp:coreProperties>
</file>