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a9d5a76a9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a9d5a76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9d5a76a9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9d5a76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a9d5a76a9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9d5a76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9d5a76a9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9d5a76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9d5a76a9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9d5a76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a9d5a76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9d5a76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a9d5a76a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9d5a76a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a9d5a76a9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9d5a76a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9d5a76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9d5a76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a9d5a76a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9d5a76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a9d5a76a9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9d5a76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a9d5a76a9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9d5a76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a9d5a76a9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9d5a76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a9d5a76a9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a9d5a76a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MobileNetV2</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Alfath Daryl Alhajir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Convolutional Neural Networks	</a:t>
            </a:r>
            <a:endParaRPr/>
          </a:p>
        </p:txBody>
      </p:sp>
      <p:pic>
        <p:nvPicPr>
          <p:cNvPr id="120" name="Google Shape;120;p22"/>
          <p:cNvPicPr preferRelativeResize="0"/>
          <p:nvPr/>
        </p:nvPicPr>
        <p:blipFill>
          <a:blip r:embed="rId3">
            <a:alphaModFix/>
          </a:blip>
          <a:stretch>
            <a:fillRect/>
          </a:stretch>
        </p:blipFill>
        <p:spPr>
          <a:xfrm>
            <a:off x="163350" y="1946675"/>
            <a:ext cx="8839199" cy="271975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Timbul permasalahan...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Arsitektur CNN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Arsitektur CNN</a:t>
            </a:r>
            <a:endParaRPr/>
          </a:p>
        </p:txBody>
      </p:sp>
      <p:sp>
        <p:nvSpPr>
          <p:cNvPr id="136" name="Google Shape;136;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AutoNum type="arabicPeriod"/>
            </a:pPr>
            <a:r>
              <a:rPr lang="en" sz="2400"/>
              <a:t>AlexNet ~ 233 MB</a:t>
            </a:r>
            <a:endParaRPr sz="2400"/>
          </a:p>
          <a:p>
            <a:pPr indent="-381000" lvl="0" marL="457200" rtl="0" algn="just">
              <a:spcBef>
                <a:spcPts val="0"/>
              </a:spcBef>
              <a:spcAft>
                <a:spcPts val="0"/>
              </a:spcAft>
              <a:buSzPts val="2400"/>
              <a:buAutoNum type="arabicPeriod"/>
            </a:pPr>
            <a:r>
              <a:rPr lang="en" sz="2400"/>
              <a:t>VGG16	~ 490 MB</a:t>
            </a:r>
            <a:endParaRPr sz="2400"/>
          </a:p>
          <a:p>
            <a:pPr indent="-381000" lvl="0" marL="457200" rtl="0" algn="just">
              <a:spcBef>
                <a:spcPts val="0"/>
              </a:spcBef>
              <a:spcAft>
                <a:spcPts val="0"/>
              </a:spcAft>
              <a:buSzPts val="2400"/>
              <a:buAutoNum type="arabicPeriod"/>
            </a:pPr>
            <a:r>
              <a:rPr lang="en" sz="2400"/>
              <a:t>Inception V4 ~ 163 MB</a:t>
            </a:r>
            <a:endParaRPr sz="2400"/>
          </a:p>
          <a:p>
            <a:pPr indent="-381000" lvl="0" marL="457200" rtl="0" algn="just">
              <a:spcBef>
                <a:spcPts val="0"/>
              </a:spcBef>
              <a:spcAft>
                <a:spcPts val="0"/>
              </a:spcAft>
              <a:buSzPts val="2400"/>
              <a:buAutoNum type="arabicPeriod"/>
            </a:pPr>
            <a:r>
              <a:rPr lang="en" sz="2400"/>
              <a:t>ResNet V2 50 ~ 273 MB</a:t>
            </a:r>
            <a:endParaRPr sz="2400"/>
          </a:p>
          <a:p>
            <a:pPr indent="-381000" lvl="0" marL="457200" rtl="0" algn="just">
              <a:spcBef>
                <a:spcPts val="0"/>
              </a:spcBef>
              <a:spcAft>
                <a:spcPts val="0"/>
              </a:spcAft>
              <a:buClr>
                <a:srgbClr val="FF0000"/>
              </a:buClr>
              <a:buSzPts val="2400"/>
              <a:buAutoNum type="arabicPeriod"/>
            </a:pPr>
            <a:r>
              <a:rPr lang="en" sz="2400">
                <a:solidFill>
                  <a:srgbClr val="FF0000"/>
                </a:solidFill>
              </a:rPr>
              <a:t>MobileNetV1</a:t>
            </a:r>
            <a:endParaRPr sz="2400">
              <a:solidFill>
                <a:srgbClr val="FF0000"/>
              </a:solidFill>
            </a:endParaRPr>
          </a:p>
          <a:p>
            <a:pPr indent="-381000" lvl="0" marL="457200" rtl="0" algn="just">
              <a:spcBef>
                <a:spcPts val="0"/>
              </a:spcBef>
              <a:spcAft>
                <a:spcPts val="0"/>
              </a:spcAft>
              <a:buClr>
                <a:srgbClr val="FF0000"/>
              </a:buClr>
              <a:buSzPts val="2400"/>
              <a:buAutoNum type="arabicPeriod"/>
            </a:pPr>
            <a:r>
              <a:rPr lang="en" sz="2400">
                <a:solidFill>
                  <a:srgbClr val="FF0000"/>
                </a:solidFill>
              </a:rPr>
              <a:t>MobileNetV2</a:t>
            </a:r>
            <a:endParaRPr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MobileNetV2</a:t>
            </a:r>
            <a:endParaRPr/>
          </a:p>
        </p:txBody>
      </p:sp>
      <p:sp>
        <p:nvSpPr>
          <p:cNvPr id="142" name="Google Shape;142;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t>Pada dasarnya improvisasi dari MobileNetV1, dengan:</a:t>
            </a:r>
            <a:endParaRPr sz="2400"/>
          </a:p>
          <a:p>
            <a:pPr indent="-381000" lvl="0" marL="457200" rtl="0" algn="just">
              <a:spcBef>
                <a:spcPts val="1600"/>
              </a:spcBef>
              <a:spcAft>
                <a:spcPts val="0"/>
              </a:spcAft>
              <a:buSzPts val="2400"/>
              <a:buAutoNum type="arabicPeriod"/>
            </a:pPr>
            <a:r>
              <a:rPr lang="en" sz="2400"/>
              <a:t>Depthwise Separable Convolution</a:t>
            </a:r>
            <a:endParaRPr sz="2400"/>
          </a:p>
          <a:p>
            <a:pPr indent="-381000" lvl="0" marL="457200" rtl="0" algn="just">
              <a:spcBef>
                <a:spcPts val="0"/>
              </a:spcBef>
              <a:spcAft>
                <a:spcPts val="0"/>
              </a:spcAft>
              <a:buSzPts val="2400"/>
              <a:buAutoNum type="arabicPeriod"/>
            </a:pPr>
            <a:r>
              <a:rPr lang="en" sz="2400"/>
              <a:t>Linear Bottlenecks</a:t>
            </a:r>
            <a:endParaRPr sz="2400"/>
          </a:p>
          <a:p>
            <a:pPr indent="-381000" lvl="0" marL="457200" rtl="0" algn="just">
              <a:spcBef>
                <a:spcPts val="0"/>
              </a:spcBef>
              <a:spcAft>
                <a:spcPts val="0"/>
              </a:spcAft>
              <a:buSzPts val="2400"/>
              <a:buAutoNum type="arabicPeriod"/>
            </a:pPr>
            <a:r>
              <a:rPr lang="en" sz="2400"/>
              <a:t>Inverted Residuals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559500" y="1906550"/>
            <a:ext cx="8222100" cy="27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400"/>
              <a:t>Paper ini menjelaskan sebuah arsitektur jaringan yang sangat simple yang membuat penulis membangun model-model yang sangat efisien untuk mobile. </a:t>
            </a:r>
            <a:endParaRPr sz="2400"/>
          </a:p>
        </p:txBody>
      </p:sp>
      <p:sp>
        <p:nvSpPr>
          <p:cNvPr id="148" name="Google Shape;14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Kesimpulan [</a:t>
            </a:r>
            <a:r>
              <a:rPr lang="en"/>
              <a:t>1/2</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559500" y="1906550"/>
            <a:ext cx="8222100" cy="27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sz="2400"/>
              <a:t>Building unit</a:t>
            </a:r>
            <a:r>
              <a:rPr lang="en" sz="2400"/>
              <a:t> yaitu linear bottleneck dan inverted residual-lah yang paling penting dalam arsitektur ini, sangat cocok untuk aplikasi di platform mobile, yang membuat akses memori pada saat </a:t>
            </a:r>
            <a:r>
              <a:rPr i="1" lang="en" sz="2400"/>
              <a:t>inferensi</a:t>
            </a:r>
            <a:r>
              <a:rPr lang="en" sz="2400"/>
              <a:t> sangat efisien dan bergantung pada operasi standar yang ada pada semua framework jaringan saraf.</a:t>
            </a:r>
            <a:endParaRPr sz="2400"/>
          </a:p>
        </p:txBody>
      </p:sp>
      <p:sp>
        <p:nvSpPr>
          <p:cNvPr id="154" name="Google Shape;15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Kesimpulan [2/2]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90250" y="488250"/>
            <a:ext cx="6227100" cy="24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Sekian,</a:t>
            </a:r>
            <a:endParaRPr/>
          </a:p>
          <a:p>
            <a:pPr indent="0" lvl="0" marL="0" rtl="0" algn="l">
              <a:spcBef>
                <a:spcPts val="0"/>
              </a:spcBef>
              <a:spcAft>
                <a:spcPts val="0"/>
              </a:spcAft>
              <a:buNone/>
            </a:pPr>
            <a:r>
              <a:rPr lang="en"/>
              <a:t>Ada Pertanyaan?</a:t>
            </a:r>
            <a:endParaRPr/>
          </a:p>
        </p:txBody>
      </p:sp>
      <p:pic>
        <p:nvPicPr>
          <p:cNvPr id="160" name="Google Shape;160;p29"/>
          <p:cNvPicPr preferRelativeResize="0"/>
          <p:nvPr/>
        </p:nvPicPr>
        <p:blipFill>
          <a:blip r:embed="rId3">
            <a:alphaModFix/>
          </a:blip>
          <a:stretch>
            <a:fillRect/>
          </a:stretch>
        </p:blipFill>
        <p:spPr>
          <a:xfrm>
            <a:off x="512500" y="2759000"/>
            <a:ext cx="8119000" cy="2059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Tugas Klasifikasi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Tugas Klasifikasi</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Merupakan salah satu tugas data mining yang paling umum. Pada klasifikasi dijelaskan sebuah target klasifikasi dalam bentuk kategori. Model data mining melakukan eksplorasi pada dataset, dimana pada setiap data terkandung variabel target dan input set atau variabel prediksi.</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Algoritma Tugas Klasifikasi</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3000"/>
              <a:t>k-Nearest Neighbour</a:t>
            </a:r>
            <a:endParaRPr sz="3000"/>
          </a:p>
          <a:p>
            <a:pPr indent="-419100" lvl="0" marL="457200" rtl="0" algn="l">
              <a:spcBef>
                <a:spcPts val="0"/>
              </a:spcBef>
              <a:spcAft>
                <a:spcPts val="0"/>
              </a:spcAft>
              <a:buSzPts val="3000"/>
              <a:buAutoNum type="arabicPeriod"/>
            </a:pPr>
            <a:r>
              <a:rPr lang="en" sz="3000"/>
              <a:t>Decision Trees</a:t>
            </a:r>
            <a:endParaRPr sz="3000"/>
          </a:p>
          <a:p>
            <a:pPr indent="-419100" lvl="0" marL="457200" rtl="0" algn="l">
              <a:spcBef>
                <a:spcPts val="0"/>
              </a:spcBef>
              <a:spcAft>
                <a:spcPts val="0"/>
              </a:spcAft>
              <a:buSzPts val="3000"/>
              <a:buAutoNum type="arabicPeriod"/>
            </a:pPr>
            <a:r>
              <a:rPr lang="en" sz="3000"/>
              <a:t>Logistic Regression</a:t>
            </a:r>
            <a:endParaRPr sz="3000"/>
          </a:p>
          <a:p>
            <a:pPr indent="-419100" lvl="0" marL="457200" rtl="0" algn="l">
              <a:spcBef>
                <a:spcPts val="0"/>
              </a:spcBef>
              <a:spcAft>
                <a:spcPts val="0"/>
              </a:spcAft>
              <a:buSzPts val="3000"/>
              <a:buAutoNum type="arabicPeriod"/>
            </a:pPr>
            <a:r>
              <a:rPr lang="en" sz="3000"/>
              <a:t>Naive Bayes</a:t>
            </a:r>
            <a:endParaRPr sz="3000"/>
          </a:p>
          <a:p>
            <a:pPr indent="-419100" lvl="0" marL="457200" rtl="0" algn="l">
              <a:spcBef>
                <a:spcPts val="0"/>
              </a:spcBef>
              <a:spcAft>
                <a:spcPts val="0"/>
              </a:spcAft>
              <a:buClr>
                <a:srgbClr val="FF0000"/>
              </a:buClr>
              <a:buSzPts val="3000"/>
              <a:buAutoNum type="arabicPeriod"/>
            </a:pPr>
            <a:r>
              <a:rPr lang="en" sz="3000">
                <a:solidFill>
                  <a:srgbClr val="FF0000"/>
                </a:solidFill>
              </a:rPr>
              <a:t>Artificial </a:t>
            </a:r>
            <a:r>
              <a:rPr lang="en" sz="3000">
                <a:solidFill>
                  <a:srgbClr val="FF0000"/>
                </a:solidFill>
              </a:rPr>
              <a:t>Neural Networks</a:t>
            </a:r>
            <a:endParaRPr sz="3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Artificial Neural Networks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Artificial Neural Networks	</a:t>
            </a:r>
            <a:endParaRPr/>
          </a:p>
        </p:txBody>
      </p:sp>
      <p:sp>
        <p:nvSpPr>
          <p:cNvPr id="96" name="Google Shape;96;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Merupakan salah algoritma klasifikasi  yang mengimitasi </a:t>
            </a:r>
            <a:r>
              <a:rPr lang="en" sz="2400"/>
              <a:t>pembelajaran</a:t>
            </a:r>
            <a:r>
              <a:rPr lang="en" sz="2400"/>
              <a:t> non-linear yang terjadi pada jaringan-jaringan neuron yang ada di alam.</a:t>
            </a:r>
            <a:endParaRPr sz="2400"/>
          </a:p>
        </p:txBody>
      </p:sp>
      <p:pic>
        <p:nvPicPr>
          <p:cNvPr id="97" name="Google Shape;97;p18"/>
          <p:cNvPicPr preferRelativeResize="0"/>
          <p:nvPr/>
        </p:nvPicPr>
        <p:blipFill>
          <a:blip r:embed="rId3">
            <a:alphaModFix/>
          </a:blip>
          <a:stretch>
            <a:fillRect/>
          </a:stretch>
        </p:blipFill>
        <p:spPr>
          <a:xfrm>
            <a:off x="4067249" y="2924249"/>
            <a:ext cx="4914950" cy="2011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Artificial Neural Networks	</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Ketika kita menggunakan ANN untuk menerima input </a:t>
            </a:r>
            <a:r>
              <a:rPr i="1" lang="en" sz="2400"/>
              <a:t>x</a:t>
            </a:r>
            <a:r>
              <a:rPr lang="en" sz="2400"/>
              <a:t> yang kemudian </a:t>
            </a:r>
            <a:r>
              <a:rPr lang="en" sz="2400"/>
              <a:t>memproduksi</a:t>
            </a:r>
            <a:r>
              <a:rPr lang="en" sz="2400"/>
              <a:t> output prediksi </a:t>
            </a:r>
            <a:r>
              <a:rPr i="1" lang="en" sz="2400"/>
              <a:t>y</a:t>
            </a:r>
            <a:r>
              <a:rPr lang="en" sz="2400"/>
              <a:t>, dapat dihitung sebuah skalar </a:t>
            </a:r>
            <a:r>
              <a:rPr i="1" lang="en" sz="2400"/>
              <a:t>cost </a:t>
            </a:r>
            <a:r>
              <a:rPr lang="en" sz="2400"/>
              <a:t>yang kemudian dibuat mengalir mundur melalui jaringan untuk menghitung gradien.</a:t>
            </a:r>
            <a:endParaRPr i="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Convolutional Neural Networks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Convolutional</a:t>
            </a:r>
            <a:r>
              <a:rPr lang="en"/>
              <a:t> Neural Networks	</a:t>
            </a:r>
            <a:endParaRPr/>
          </a:p>
        </p:txBody>
      </p:sp>
      <p:sp>
        <p:nvSpPr>
          <p:cNvPr id="114" name="Google Shape;11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Merupakan bentuk lain dari ANN yang cocok untuk pemrosesan data yang mempunyai topologi grid seperti gambar digital. CNN diketahui sangat sukses dalam berbagai aplikasi, yang salah satunya adalah klasifikasi gambar.</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