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59" r:id="rId4"/>
    <p:sldId id="264" r:id="rId5"/>
    <p:sldId id="261" r:id="rId6"/>
    <p:sldId id="260" r:id="rId7"/>
    <p:sldId id="265" r:id="rId8"/>
    <p:sldId id="268" r:id="rId9"/>
    <p:sldId id="281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3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A7D7-08DA-8859-DE2C-AB8A3108E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EAAC27-6923-18C9-6660-632DB45E0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DDF8F-1170-819A-5BF6-3FDCB54D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482A-5E67-4E3F-97AC-56408AA4FD5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70E2E-6DC8-6FEF-B903-E660B127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D3C23-BABA-C9B1-CAE1-7FC58862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4839-E91E-42E7-BD22-994C6248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1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2253-4F51-9D8B-BAD2-35C26677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67D83-2B69-EB2F-1C82-1DF4BC58E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A8F9E-381C-8F1E-6065-8BE289F7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482A-5E67-4E3F-97AC-56408AA4FD5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CA1F5-4344-EC73-47ED-29BA459D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A8A86-E33B-689E-FDE3-7544DFF4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4839-E91E-42E7-BD22-994C6248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4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9552E-0E26-B5D3-D9C8-B0DCFBA598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28781-06FE-1338-E7A4-E88965240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18D75-5BC0-007A-C068-2D63DC48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482A-5E67-4E3F-97AC-56408AA4FD5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972C2-03BB-8888-5C03-12D81B9FD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8C1CA-AA25-F5FA-8316-16C18022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4839-E91E-42E7-BD22-994C6248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8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CA04-7B34-F527-5CB1-92A0CBD09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2D5D-134C-3290-DF6F-E38F7204C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E6FEE-C543-AA29-8E12-705FC94D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482A-5E67-4E3F-97AC-56408AA4FD5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8B262-2111-0EC9-FB91-B4C2E6F1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CC4E1-52DB-66D1-E9EE-248359234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4839-E91E-42E7-BD22-994C6248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9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8032-F39C-E4AE-AEAE-7935CA5E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6A233-147B-09AC-32EC-AB146814F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27572-887C-733E-242B-AE60D062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482A-5E67-4E3F-97AC-56408AA4FD5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F9D4C-AC66-8FE8-2DB6-AB8732ED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4E972-D94A-0D11-EF14-24CFE0DC6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4839-E91E-42E7-BD22-994C6248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2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57A1-0DE2-B522-73DA-FCE199DB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B18EF-E92A-D995-7BEE-5CD232DE7E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EAD11-3FD7-6D5A-71E2-5D53276C4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C52EE-E25A-42E4-6727-8B1E6429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482A-5E67-4E3F-97AC-56408AA4FD5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736A5-2BD1-27EC-F0B6-544842A0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55B23-4090-3B70-E4C2-AA799D80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4839-E91E-42E7-BD22-994C6248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6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3911-A77B-FFB6-1225-BC914560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E7B33-71A7-8596-6601-3A87E2034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61D12-F1CB-CA60-AD73-4499242D9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F3F9E-3567-3521-D6E0-F870AF711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DBB615-EF35-0C41-B9B2-247DEDCFB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3A471E-5E04-B533-1D01-BC65A97F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482A-5E67-4E3F-97AC-56408AA4FD5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ED5405-A796-7834-0753-34BADBF2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232F35-58CF-C0E2-0906-FEFE48EA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4839-E91E-42E7-BD22-994C6248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37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CD8E-863B-F278-A672-B9E1FD2B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C8D25-1232-8344-8D14-64CFEBC3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482A-5E67-4E3F-97AC-56408AA4FD5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69A100-4369-F46F-CCCA-9F534484A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642AA5-81F1-CBE3-7EA2-68B52A8A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4839-E91E-42E7-BD22-994C6248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9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3D3F1-012E-323C-71C3-AFE86A6B5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482A-5E67-4E3F-97AC-56408AA4FD5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CB35A-412C-A5C4-FBCF-31E587D6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5DAAA-A6A0-03C0-7283-B9A1BD0C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4839-E91E-42E7-BD22-994C6248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1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7F2B1-3B58-A198-1DC6-BF956022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77F71-3152-2F26-9718-2AD009D07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C5456-B5E9-F13B-0488-F478CF0D1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C863A-217E-5115-305B-F3D16CCD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482A-5E67-4E3F-97AC-56408AA4FD5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2CC4C-330F-E6E6-8AE4-C7D277A33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6A914-B0D7-587F-1B15-F98D5AEE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4839-E91E-42E7-BD22-994C6248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36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0724C-7820-FE95-1105-2A27C25AD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664DD-F453-61DF-8041-504890C02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E6568-3D92-5F6A-5273-88F5D73D5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B3A04-69CD-67F3-6E44-3D729C51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D482A-5E67-4E3F-97AC-56408AA4FD5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F4B99-C1D4-59A3-C547-2AF0FF0B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A5764-3B98-061A-B310-828AE783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F4839-E91E-42E7-BD22-994C6248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69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DC4103-BA58-0E02-1DAE-3CE2B4656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038C6-2F19-0761-0F29-3AA01CDB5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B9FEF-1D5A-9826-ABEF-A494B7DBD0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D482A-5E67-4E3F-97AC-56408AA4FD5F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94761-3F06-10C3-1138-A6123B080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07AB6-2880-2659-4C42-60EAB932F6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F4839-E91E-42E7-BD22-994C6248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50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FD709D-BC2F-439A-FFEF-156EDA3969B8}"/>
              </a:ext>
            </a:extLst>
          </p:cNvPr>
          <p:cNvSpPr txBox="1">
            <a:spLocks/>
          </p:cNvSpPr>
          <p:nvPr/>
        </p:nvSpPr>
        <p:spPr>
          <a:xfrm>
            <a:off x="644525" y="914400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7C01D3-4549-1C46-4134-181D0135DC99}"/>
              </a:ext>
            </a:extLst>
          </p:cNvPr>
          <p:cNvSpPr txBox="1">
            <a:spLocks/>
          </p:cNvSpPr>
          <p:nvPr/>
        </p:nvSpPr>
        <p:spPr>
          <a:xfrm>
            <a:off x="3421592" y="4055534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12E74E-19F1-9052-0AA7-046FA9917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003" y1="52582" x2="37003" y2="52582"/>
                        <a14:foregroundMark x1="46942" y1="50000" x2="46942" y2="50000"/>
                        <a14:foregroundMark x1="50153" y1="49765" x2="50153" y2="49765"/>
                        <a14:foregroundMark x1="53517" y1="50939" x2="53517" y2="50939"/>
                        <a14:foregroundMark x1="61621" y1="51174" x2="61621" y2="51174"/>
                        <a14:foregroundMark x1="70031" y1="50704" x2="70031" y2="50704"/>
                        <a14:foregroundMark x1="69725" y1="42958" x2="69725" y2="42958"/>
                        <a14:foregroundMark x1="72324" y1="49765" x2="72324" y2="49765"/>
                        <a14:foregroundMark x1="77829" y1="49531" x2="77829" y2="49531"/>
                        <a14:foregroundMark x1="29664" y1="51408" x2="29664" y2="51408"/>
                        <a14:foregroundMark x1="24924" y1="50704" x2="24924" y2="507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47" y="2661368"/>
            <a:ext cx="2681250" cy="17465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8049BA-E221-2880-9F80-334BE4585442}"/>
              </a:ext>
            </a:extLst>
          </p:cNvPr>
          <p:cNvSpPr txBox="1"/>
          <p:nvPr/>
        </p:nvSpPr>
        <p:spPr>
          <a:xfrm>
            <a:off x="5811804" y="3349953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ileron" panose="00000500000000000000" pitchFamily="50" charset="0"/>
              </a:rPr>
              <a:t>by Muhammad Al Farizi</a:t>
            </a:r>
          </a:p>
        </p:txBody>
      </p:sp>
    </p:spTree>
    <p:extLst>
      <p:ext uri="{BB962C8B-B14F-4D97-AF65-F5344CB8AC3E}">
        <p14:creationId xmlns:p14="http://schemas.microsoft.com/office/powerpoint/2010/main" val="3800215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FD709D-BC2F-439A-FFEF-156EDA3969B8}"/>
              </a:ext>
            </a:extLst>
          </p:cNvPr>
          <p:cNvSpPr txBox="1">
            <a:spLocks/>
          </p:cNvSpPr>
          <p:nvPr/>
        </p:nvSpPr>
        <p:spPr>
          <a:xfrm>
            <a:off x="644525" y="914400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7C01D3-4549-1C46-4134-181D0135DC99}"/>
              </a:ext>
            </a:extLst>
          </p:cNvPr>
          <p:cNvSpPr txBox="1">
            <a:spLocks/>
          </p:cNvSpPr>
          <p:nvPr/>
        </p:nvSpPr>
        <p:spPr>
          <a:xfrm>
            <a:off x="3421592" y="4055534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ABEF8-1194-F98B-C398-614577FA7D15}"/>
              </a:ext>
            </a:extLst>
          </p:cNvPr>
          <p:cNvSpPr txBox="1"/>
          <p:nvPr/>
        </p:nvSpPr>
        <p:spPr>
          <a:xfrm>
            <a:off x="729190" y="2443766"/>
            <a:ext cx="8634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To </a:t>
            </a:r>
            <a:r>
              <a:rPr lang="en-US" sz="2800" dirty="0">
                <a:solidFill>
                  <a:srgbClr val="FFC000"/>
                </a:solidFill>
                <a:latin typeface="Aileron" panose="00000500000000000000" pitchFamily="50" charset="0"/>
              </a:rPr>
              <a:t>Validate</a:t>
            </a: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 our Idea, we plan to: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Conduct user testing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Gather feedbacks from early adopters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Partner with local business and organizations to increase visibility</a:t>
            </a:r>
          </a:p>
        </p:txBody>
      </p:sp>
    </p:spTree>
    <p:extLst>
      <p:ext uri="{BB962C8B-B14F-4D97-AF65-F5344CB8AC3E}">
        <p14:creationId xmlns:p14="http://schemas.microsoft.com/office/powerpoint/2010/main" val="1078353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BCE654-D878-A6FD-6080-1E00BD1901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0B0F0"/>
                </a:solidFill>
                <a:latin typeface="Aileron" panose="00000500000000000000" pitchFamily="50" charset="0"/>
              </a:rPr>
              <a:t>Competitive Analysis</a:t>
            </a:r>
            <a:endParaRPr lang="en-US" sz="2000" dirty="0">
              <a:solidFill>
                <a:srgbClr val="00B0F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2BE92-DC22-2279-EA6D-90CC5EAE379C}"/>
              </a:ext>
            </a:extLst>
          </p:cNvPr>
          <p:cNvSpPr txBox="1"/>
          <p:nvPr/>
        </p:nvSpPr>
        <p:spPr>
          <a:xfrm>
            <a:off x="838200" y="1690688"/>
            <a:ext cx="97282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Similar solution: </a:t>
            </a:r>
            <a:r>
              <a:rPr lang="en-US" sz="2800" b="1" dirty="0" err="1">
                <a:solidFill>
                  <a:schemeClr val="accent2"/>
                </a:solidFill>
                <a:latin typeface="Aileron" panose="00000500000000000000" pitchFamily="50" charset="0"/>
              </a:rPr>
              <a:t>Parkl</a:t>
            </a:r>
            <a:endParaRPr lang="en-US" sz="2800" b="1" dirty="0">
              <a:solidFill>
                <a:schemeClr val="accent2"/>
              </a:solidFill>
              <a:latin typeface="Aileron" panose="00000500000000000000" pitchFamily="50" charset="0"/>
            </a:endParaRPr>
          </a:p>
          <a:p>
            <a:endParaRPr lang="en-US" sz="2800" dirty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The app, however, is moderately difficult to use, provides outdated information, offers complicate booking process, and lacks of helpful features.</a:t>
            </a:r>
          </a:p>
        </p:txBody>
      </p:sp>
    </p:spTree>
    <p:extLst>
      <p:ext uri="{BB962C8B-B14F-4D97-AF65-F5344CB8AC3E}">
        <p14:creationId xmlns:p14="http://schemas.microsoft.com/office/powerpoint/2010/main" val="3383432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92BE92-DC22-2279-EA6D-90CC5EAE379C}"/>
              </a:ext>
            </a:extLst>
          </p:cNvPr>
          <p:cNvSpPr txBox="1"/>
          <p:nvPr/>
        </p:nvSpPr>
        <p:spPr>
          <a:xfrm>
            <a:off x="651932" y="797510"/>
            <a:ext cx="97282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Aileron" panose="00000500000000000000" pitchFamily="50" charset="0"/>
              </a:rPr>
              <a:t>FIVE FORCES MODEL ANALYSIS</a:t>
            </a:r>
          </a:p>
          <a:p>
            <a:endParaRPr lang="en-US" sz="2400" dirty="0">
              <a:solidFill>
                <a:srgbClr val="FFC000"/>
              </a:solidFill>
              <a:latin typeface="Aileron" panose="00000500000000000000" pitchFamily="50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Threat of new entrants: </a:t>
            </a:r>
            <a:r>
              <a:rPr lang="en-US" sz="2400" b="1" dirty="0">
                <a:solidFill>
                  <a:schemeClr val="accent2"/>
                </a:solidFill>
                <a:latin typeface="Aileron" panose="00000500000000000000" pitchFamily="50" charset="0"/>
              </a:rPr>
              <a:t>Moderate</a:t>
            </a:r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. The cost of developing the app may not be high, but building reliable and accurate real-time parking database could be challenging.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Bargaining of suppliers: </a:t>
            </a:r>
            <a:r>
              <a:rPr lang="en-US" sz="2400" b="1" dirty="0">
                <a:solidFill>
                  <a:srgbClr val="FF0000"/>
                </a:solidFill>
                <a:latin typeface="Aileron" panose="00000500000000000000" pitchFamily="50" charset="0"/>
              </a:rPr>
              <a:t>High</a:t>
            </a:r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. The app relies on accurate and up-to-date available parking spots.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Bargaining of buyers: </a:t>
            </a:r>
            <a:r>
              <a:rPr lang="en-US" sz="2400" b="1" dirty="0">
                <a:solidFill>
                  <a:schemeClr val="accent6"/>
                </a:solidFill>
                <a:latin typeface="Aileron" panose="00000500000000000000" pitchFamily="50" charset="0"/>
              </a:rPr>
              <a:t>Low</a:t>
            </a:r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. There are not many app alternatives available in Budapest.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Threat of substitutes: </a:t>
            </a:r>
            <a:r>
              <a:rPr lang="en-US" sz="2400" b="1" dirty="0">
                <a:solidFill>
                  <a:schemeClr val="accent2"/>
                </a:solidFill>
                <a:latin typeface="Aileron" panose="00000500000000000000" pitchFamily="50" charset="0"/>
              </a:rPr>
              <a:t>Moderate</a:t>
            </a:r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. There are other parking apps available, but they don’t provide the same level of convenience and accuracy as </a:t>
            </a:r>
            <a:r>
              <a:rPr lang="en-US" sz="2400" dirty="0" err="1">
                <a:solidFill>
                  <a:schemeClr val="bg1"/>
                </a:solidFill>
                <a:latin typeface="Aileron" panose="00000500000000000000" pitchFamily="50" charset="0"/>
              </a:rPr>
              <a:t>ParkWise</a:t>
            </a:r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Competitive rivalry: </a:t>
            </a:r>
            <a:r>
              <a:rPr lang="en-US" sz="2400" b="1" dirty="0">
                <a:solidFill>
                  <a:schemeClr val="accent2"/>
                </a:solidFill>
                <a:latin typeface="Aileron" panose="00000500000000000000" pitchFamily="50" charset="0"/>
              </a:rPr>
              <a:t>Moderate</a:t>
            </a:r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. There are sufficient established players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2485076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92BE92-DC22-2279-EA6D-90CC5EAE379C}"/>
              </a:ext>
            </a:extLst>
          </p:cNvPr>
          <p:cNvSpPr txBox="1"/>
          <p:nvPr/>
        </p:nvSpPr>
        <p:spPr>
          <a:xfrm>
            <a:off x="651932" y="797510"/>
            <a:ext cx="972820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Aileron" panose="00000500000000000000" pitchFamily="50" charset="0"/>
              </a:rPr>
              <a:t>BENCHMARKING ANALYSIS</a:t>
            </a:r>
          </a:p>
          <a:p>
            <a:endParaRPr lang="en-US" sz="2400" dirty="0">
              <a:solidFill>
                <a:srgbClr val="FFC000"/>
              </a:solidFill>
              <a:latin typeface="Aileron" panose="00000500000000000000" pitchFamily="50" charset="0"/>
            </a:endParaRPr>
          </a:p>
          <a:p>
            <a:r>
              <a:rPr lang="en-US" sz="2400" dirty="0" err="1">
                <a:solidFill>
                  <a:schemeClr val="bg1"/>
                </a:solidFill>
                <a:latin typeface="Aileron" panose="00000500000000000000" pitchFamily="50" charset="0"/>
              </a:rPr>
              <a:t>ParkWise</a:t>
            </a:r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 could be benchmarked against similar parking apps based on factors such as: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User interface and user experience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Accuracy and reliability and the parking data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Availability of parking spot information in real time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Pricing and payment options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Integration with other services such as navigation and payment platforms</a:t>
            </a:r>
          </a:p>
        </p:txBody>
      </p:sp>
    </p:spTree>
    <p:extLst>
      <p:ext uri="{BB962C8B-B14F-4D97-AF65-F5344CB8AC3E}">
        <p14:creationId xmlns:p14="http://schemas.microsoft.com/office/powerpoint/2010/main" val="1437591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92BE92-DC22-2279-EA6D-90CC5EAE379C}"/>
              </a:ext>
            </a:extLst>
          </p:cNvPr>
          <p:cNvSpPr txBox="1"/>
          <p:nvPr/>
        </p:nvSpPr>
        <p:spPr>
          <a:xfrm>
            <a:off x="651932" y="797510"/>
            <a:ext cx="9728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Aileron" panose="00000500000000000000" pitchFamily="50" charset="0"/>
              </a:rPr>
              <a:t>STEEPLE/PESTER ANALYSIS (THE IMPORTANT ONES)</a:t>
            </a:r>
          </a:p>
          <a:p>
            <a:endParaRPr lang="en-US" sz="2400" dirty="0">
              <a:solidFill>
                <a:srgbClr val="FFC000"/>
              </a:solidFill>
              <a:latin typeface="Aileron" panose="00000500000000000000" pitchFamily="50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Political/Legal: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Regulations and permits related to parking managements</a:t>
            </a:r>
          </a:p>
          <a:p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     and safety standards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Government initiatives and policies related to sustainable transportation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Legal challenges related to liability and insurance for parking-related accidents</a:t>
            </a:r>
          </a:p>
        </p:txBody>
      </p:sp>
    </p:spTree>
    <p:extLst>
      <p:ext uri="{BB962C8B-B14F-4D97-AF65-F5344CB8AC3E}">
        <p14:creationId xmlns:p14="http://schemas.microsoft.com/office/powerpoint/2010/main" val="1953766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BCE654-D878-A6FD-6080-1E00BD1901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0B0F0"/>
                </a:solidFill>
                <a:latin typeface="Aileron" panose="00000500000000000000" pitchFamily="50" charset="0"/>
              </a:rPr>
              <a:t>Our Dream Team</a:t>
            </a:r>
            <a:endParaRPr lang="en-US" sz="2000" dirty="0">
              <a:solidFill>
                <a:srgbClr val="00B0F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2BE92-DC22-2279-EA6D-90CC5EAE379C}"/>
              </a:ext>
            </a:extLst>
          </p:cNvPr>
          <p:cNvSpPr txBox="1"/>
          <p:nvPr/>
        </p:nvSpPr>
        <p:spPr>
          <a:xfrm>
            <a:off x="838200" y="1690688"/>
            <a:ext cx="9728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Aileron" panose="00000500000000000000" pitchFamily="50" charset="0"/>
              </a:rPr>
              <a:t>Team roles </a:t>
            </a: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and </a:t>
            </a:r>
            <a:r>
              <a:rPr lang="en-US" sz="2800" dirty="0">
                <a:solidFill>
                  <a:schemeClr val="accent6"/>
                </a:solidFill>
                <a:latin typeface="Aileron" panose="00000500000000000000" pitchFamily="50" charset="0"/>
              </a:rPr>
              <a:t>experience</a:t>
            </a: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Software development experts. </a:t>
            </a:r>
            <a:r>
              <a:rPr lang="en-US" sz="2800" dirty="0">
                <a:solidFill>
                  <a:schemeClr val="accent2"/>
                </a:solidFill>
                <a:latin typeface="Aileron" panose="00000500000000000000" pitchFamily="50" charset="0"/>
              </a:rPr>
              <a:t>Skills</a:t>
            </a: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 : Java, Python, Swift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UI/UX designers. </a:t>
            </a:r>
            <a:r>
              <a:rPr lang="en-US" sz="2800" dirty="0">
                <a:solidFill>
                  <a:schemeClr val="accent2"/>
                </a:solidFill>
                <a:latin typeface="Aileron" panose="00000500000000000000" pitchFamily="50" charset="0"/>
              </a:rPr>
              <a:t>Skills</a:t>
            </a: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 : Sketch, Adobe XD, Figma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Marketing experts. </a:t>
            </a:r>
            <a:r>
              <a:rPr lang="en-US" sz="2800" dirty="0">
                <a:solidFill>
                  <a:schemeClr val="accent2"/>
                </a:solidFill>
                <a:latin typeface="Aileron" panose="00000500000000000000" pitchFamily="50" charset="0"/>
              </a:rPr>
              <a:t>Skills</a:t>
            </a: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: Market research, Data analysis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Business experts. </a:t>
            </a:r>
            <a:r>
              <a:rPr lang="en-US" sz="2800" dirty="0">
                <a:solidFill>
                  <a:schemeClr val="accent2"/>
                </a:solidFill>
                <a:latin typeface="Aileron" panose="00000500000000000000" pitchFamily="50" charset="0"/>
              </a:rPr>
              <a:t>Skills</a:t>
            </a: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: partnerships with stakeholders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rgbClr val="FFC000"/>
              </a:solidFill>
              <a:latin typeface="Aileron" panose="00000500000000000000" pitchFamily="50" charset="0"/>
            </a:endParaRPr>
          </a:p>
          <a:p>
            <a:r>
              <a:rPr lang="en-US" sz="2800" dirty="0">
                <a:solidFill>
                  <a:srgbClr val="FFC000"/>
                </a:solidFill>
                <a:latin typeface="Aileron" panose="00000500000000000000" pitchFamily="50" charset="0"/>
              </a:rPr>
              <a:t>Prior Knowledge: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Experience in parking management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Understanding of local parking regulations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Knowledge of parking technology landscape</a:t>
            </a:r>
          </a:p>
        </p:txBody>
      </p:sp>
    </p:spTree>
    <p:extLst>
      <p:ext uri="{BB962C8B-B14F-4D97-AF65-F5344CB8AC3E}">
        <p14:creationId xmlns:p14="http://schemas.microsoft.com/office/powerpoint/2010/main" val="1628107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92BE92-DC22-2279-EA6D-90CC5EAE379C}"/>
              </a:ext>
            </a:extLst>
          </p:cNvPr>
          <p:cNvSpPr txBox="1"/>
          <p:nvPr/>
        </p:nvSpPr>
        <p:spPr>
          <a:xfrm>
            <a:off x="620486" y="2097088"/>
            <a:ext cx="972820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Market knowledge is important for </a:t>
            </a:r>
            <a:r>
              <a:rPr lang="en-US" sz="2800" b="1" dirty="0" err="1">
                <a:solidFill>
                  <a:schemeClr val="bg1"/>
                </a:solidFill>
                <a:latin typeface="Aileron" panose="00000500000000000000" pitchFamily="50" charset="0"/>
              </a:rPr>
              <a:t>ParkWise</a:t>
            </a: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 to understand </a:t>
            </a:r>
            <a:r>
              <a:rPr lang="en-US" sz="2800" dirty="0">
                <a:solidFill>
                  <a:srgbClr val="FFC000"/>
                </a:solidFill>
                <a:latin typeface="Aileron" panose="00000500000000000000" pitchFamily="50" charset="0"/>
              </a:rPr>
              <a:t>target audience</a:t>
            </a: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, </a:t>
            </a:r>
            <a:r>
              <a:rPr lang="en-US" sz="2800" dirty="0">
                <a:solidFill>
                  <a:srgbClr val="FF0000"/>
                </a:solidFill>
                <a:latin typeface="Aileron" panose="00000500000000000000" pitchFamily="50" charset="0"/>
              </a:rPr>
              <a:t>competition</a:t>
            </a: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, and </a:t>
            </a:r>
            <a:r>
              <a:rPr lang="en-US" sz="2800" dirty="0">
                <a:solidFill>
                  <a:schemeClr val="accent6"/>
                </a:solidFill>
                <a:latin typeface="Aileron" panose="00000500000000000000" pitchFamily="50" charset="0"/>
              </a:rPr>
              <a:t>overall market dynamics</a:t>
            </a: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.</a:t>
            </a:r>
          </a:p>
          <a:p>
            <a:endParaRPr lang="en-US" sz="2800" dirty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In terms of social capital/partnerships, these are important.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Partnerships with parking lot operators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Partnerships with property managers or businesses</a:t>
            </a:r>
          </a:p>
          <a:p>
            <a:endParaRPr lang="en-US" sz="2800" dirty="0">
              <a:solidFill>
                <a:schemeClr val="bg1"/>
              </a:solidFill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325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BCE654-D878-A6FD-6080-1E00BD1901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0B0F0"/>
                </a:solidFill>
                <a:latin typeface="Aileron" panose="00000500000000000000" pitchFamily="50" charset="0"/>
              </a:rPr>
              <a:t>Financial Plans</a:t>
            </a:r>
            <a:endParaRPr lang="en-US" sz="2000" dirty="0">
              <a:solidFill>
                <a:srgbClr val="00B0F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2BE92-DC22-2279-EA6D-90CC5EAE379C}"/>
              </a:ext>
            </a:extLst>
          </p:cNvPr>
          <p:cNvSpPr txBox="1"/>
          <p:nvPr/>
        </p:nvSpPr>
        <p:spPr>
          <a:xfrm>
            <a:off x="838200" y="1521355"/>
            <a:ext cx="97282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Aileron" panose="00000500000000000000" pitchFamily="50" charset="0"/>
              </a:rPr>
              <a:t>Main Financial Resources for seed and early stages:</a:t>
            </a:r>
            <a:endParaRPr lang="en-US" sz="2800" dirty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Personal savings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Friends and family investments (equity/debt)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Angel investments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Seed funding from venture capital firms</a:t>
            </a:r>
          </a:p>
          <a:p>
            <a:endParaRPr lang="en-US" sz="2800" dirty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r>
              <a:rPr lang="en-US" sz="2800" dirty="0">
                <a:solidFill>
                  <a:srgbClr val="FFC000"/>
                </a:solidFill>
                <a:latin typeface="Aileron" panose="00000500000000000000" pitchFamily="50" charset="0"/>
              </a:rPr>
              <a:t>Elements of Financial planning in ParkWise’s early stage: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Identifying costs (app development, legal fees)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Estimating cash burn rate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Determining composition of financing (funding wisely)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Estimating total financing needs (taking account costs)</a:t>
            </a:r>
          </a:p>
        </p:txBody>
      </p:sp>
    </p:spTree>
    <p:extLst>
      <p:ext uri="{BB962C8B-B14F-4D97-AF65-F5344CB8AC3E}">
        <p14:creationId xmlns:p14="http://schemas.microsoft.com/office/powerpoint/2010/main" val="472286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92BE92-DC22-2279-EA6D-90CC5EAE379C}"/>
              </a:ext>
            </a:extLst>
          </p:cNvPr>
          <p:cNvSpPr txBox="1"/>
          <p:nvPr/>
        </p:nvSpPr>
        <p:spPr>
          <a:xfrm>
            <a:off x="520700" y="1228397"/>
            <a:ext cx="11150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C000"/>
                </a:solidFill>
                <a:latin typeface="Aileron" panose="00000500000000000000" pitchFamily="50" charset="0"/>
              </a:rPr>
              <a:t>ParkWise</a:t>
            </a:r>
            <a:r>
              <a:rPr lang="en-US" sz="2800" dirty="0">
                <a:solidFill>
                  <a:srgbClr val="FFC000"/>
                </a:solidFill>
                <a:latin typeface="Aileron" panose="00000500000000000000" pitchFamily="50" charset="0"/>
              </a:rPr>
              <a:t> Forecast of Main Revenues.</a:t>
            </a:r>
          </a:p>
          <a:p>
            <a:endParaRPr lang="en-US" sz="2800" dirty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The revenues will come from </a:t>
            </a:r>
            <a:r>
              <a:rPr lang="en-US" sz="2800" dirty="0">
                <a:solidFill>
                  <a:schemeClr val="accent6"/>
                </a:solidFill>
                <a:latin typeface="Aileron" panose="00000500000000000000" pitchFamily="50" charset="0"/>
              </a:rPr>
              <a:t>commissions </a:t>
            </a: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charged on each parking spot booked through the app. The revenue forecast will depend on: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Number of users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Number of listed parking spots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Commission charger per booking</a:t>
            </a:r>
          </a:p>
          <a:p>
            <a:pPr marL="457200" indent="-457200">
              <a:buFontTx/>
              <a:buChar char="-"/>
            </a:pPr>
            <a:endParaRPr lang="en-US" sz="2800" dirty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We will </a:t>
            </a:r>
            <a:r>
              <a:rPr lang="en-US" sz="2800" dirty="0">
                <a:solidFill>
                  <a:schemeClr val="accent6"/>
                </a:solidFill>
                <a:latin typeface="Aileron" panose="00000500000000000000" pitchFamily="50" charset="0"/>
              </a:rPr>
              <a:t>conduct market research </a:t>
            </a: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and analysis to estimate further</a:t>
            </a:r>
          </a:p>
          <a:p>
            <a:endParaRPr lang="en-US" sz="2800" dirty="0">
              <a:solidFill>
                <a:schemeClr val="bg1"/>
              </a:solidFill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023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BCE654-D878-A6FD-6080-1E00BD1901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0B0F0"/>
                </a:solidFill>
                <a:latin typeface="Aileron" panose="00000500000000000000" pitchFamily="50" charset="0"/>
              </a:rPr>
              <a:t>Marketing</a:t>
            </a:r>
            <a:endParaRPr lang="en-US" sz="2000" dirty="0">
              <a:solidFill>
                <a:srgbClr val="00B0F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2BE92-DC22-2279-EA6D-90CC5EAE379C}"/>
              </a:ext>
            </a:extLst>
          </p:cNvPr>
          <p:cNvSpPr txBox="1"/>
          <p:nvPr/>
        </p:nvSpPr>
        <p:spPr>
          <a:xfrm>
            <a:off x="838200" y="1521355"/>
            <a:ext cx="972820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Target Audience: urban car drivers (25-54)</a:t>
            </a:r>
          </a:p>
          <a:p>
            <a:endParaRPr lang="en-US" sz="2800" dirty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Our plan to advertise </a:t>
            </a:r>
            <a:r>
              <a:rPr lang="en-US" sz="2800" dirty="0" err="1">
                <a:solidFill>
                  <a:schemeClr val="accent6"/>
                </a:solidFill>
                <a:latin typeface="Aileron" panose="00000500000000000000" pitchFamily="50" charset="0"/>
              </a:rPr>
              <a:t>ParkWise</a:t>
            </a:r>
            <a:r>
              <a:rPr lang="en-US" sz="2800" dirty="0">
                <a:solidFill>
                  <a:schemeClr val="accent6"/>
                </a:solidFill>
                <a:latin typeface="Aileron" panose="00000500000000000000" pitchFamily="50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Social Media advertising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Content marketing (Blogs)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App store/Google Play Optimization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User testing (Gathering feedbacks)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Word-of-mouth (Referral programs)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443996-3D41-46B5-A670-D411905D5902}"/>
              </a:ext>
            </a:extLst>
          </p:cNvPr>
          <p:cNvSpPr txBox="1"/>
          <p:nvPr/>
        </p:nvSpPr>
        <p:spPr>
          <a:xfrm>
            <a:off x="838200" y="5336645"/>
            <a:ext cx="8712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Our marketing strategy centers around one goal: </a:t>
            </a:r>
            <a:r>
              <a:rPr lang="en-US" sz="2800" dirty="0">
                <a:solidFill>
                  <a:schemeClr val="accent2"/>
                </a:solidFill>
                <a:latin typeface="Aileron" panose="00000500000000000000" pitchFamily="50" charset="0"/>
              </a:rPr>
              <a:t>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210959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FD709D-BC2F-439A-FFEF-156EDA3969B8}"/>
              </a:ext>
            </a:extLst>
          </p:cNvPr>
          <p:cNvSpPr txBox="1">
            <a:spLocks/>
          </p:cNvSpPr>
          <p:nvPr/>
        </p:nvSpPr>
        <p:spPr>
          <a:xfrm>
            <a:off x="644525" y="914400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7C01D3-4549-1C46-4134-181D0135DC99}"/>
              </a:ext>
            </a:extLst>
          </p:cNvPr>
          <p:cNvSpPr txBox="1">
            <a:spLocks/>
          </p:cNvSpPr>
          <p:nvPr/>
        </p:nvSpPr>
        <p:spPr>
          <a:xfrm>
            <a:off x="3421592" y="4055534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63939B7-290A-21A2-6802-2794BFC34A09}"/>
              </a:ext>
            </a:extLst>
          </p:cNvPr>
          <p:cNvSpPr txBox="1">
            <a:spLocks/>
          </p:cNvSpPr>
          <p:nvPr/>
        </p:nvSpPr>
        <p:spPr>
          <a:xfrm>
            <a:off x="609600" y="1033044"/>
            <a:ext cx="9144001" cy="1231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0B0F0"/>
                </a:solidFill>
                <a:latin typeface="Aileron" panose="00000500000000000000" pitchFamily="50" charset="0"/>
              </a:rPr>
              <a:t>Table of Contents</a:t>
            </a:r>
            <a:endParaRPr lang="en-US" sz="2000" dirty="0">
              <a:solidFill>
                <a:srgbClr val="00B0F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8364C6-B50B-518C-4AF8-EAD3E92307C1}"/>
              </a:ext>
            </a:extLst>
          </p:cNvPr>
          <p:cNvSpPr txBox="1"/>
          <p:nvPr/>
        </p:nvSpPr>
        <p:spPr>
          <a:xfrm>
            <a:off x="1069154" y="2347374"/>
            <a:ext cx="79552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  <a:latin typeface="Aileron" panose="00000500000000000000" pitchFamily="50" charset="0"/>
              </a:rPr>
              <a:t>The Big Idea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  <a:latin typeface="Aileron" panose="00000500000000000000" pitchFamily="50" charset="0"/>
              </a:rPr>
              <a:t>Competitive Analysis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  <a:latin typeface="Aileron" panose="00000500000000000000" pitchFamily="50" charset="0"/>
              </a:rPr>
              <a:t>Our Dream Team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  <a:latin typeface="Aileron" panose="00000500000000000000" pitchFamily="50" charset="0"/>
              </a:rPr>
              <a:t>Financial Plans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  <a:latin typeface="Aileron" panose="00000500000000000000" pitchFamily="50" charset="0"/>
              </a:rPr>
              <a:t>Marketing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  <a:latin typeface="Aileron" panose="00000500000000000000" pitchFamily="50" charset="0"/>
              </a:rPr>
              <a:t>Making a Difference</a:t>
            </a:r>
          </a:p>
        </p:txBody>
      </p:sp>
    </p:spTree>
    <p:extLst>
      <p:ext uri="{BB962C8B-B14F-4D97-AF65-F5344CB8AC3E}">
        <p14:creationId xmlns:p14="http://schemas.microsoft.com/office/powerpoint/2010/main" val="1932025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BCE654-D878-A6FD-6080-1E00BD1901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0B0F0"/>
                </a:solidFill>
                <a:latin typeface="Aileron" panose="00000500000000000000" pitchFamily="50" charset="0"/>
              </a:rPr>
              <a:t>Making a Difference</a:t>
            </a:r>
            <a:endParaRPr lang="en-US" sz="2000" dirty="0">
              <a:solidFill>
                <a:srgbClr val="00B0F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2BE92-DC22-2279-EA6D-90CC5EAE379C}"/>
              </a:ext>
            </a:extLst>
          </p:cNvPr>
          <p:cNvSpPr txBox="1"/>
          <p:nvPr/>
        </p:nvSpPr>
        <p:spPr>
          <a:xfrm>
            <a:off x="838200" y="1521355"/>
            <a:ext cx="1033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  <a:latin typeface="Aileron" panose="00000500000000000000" pitchFamily="50" charset="0"/>
              </a:rPr>
              <a:t>ParkWise</a:t>
            </a:r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 takes </a:t>
            </a:r>
            <a:r>
              <a:rPr lang="en-US" sz="2400" dirty="0">
                <a:solidFill>
                  <a:srgbClr val="FFC000"/>
                </a:solidFill>
                <a:latin typeface="Aileron" panose="00000500000000000000" pitchFamily="50" charset="0"/>
              </a:rPr>
              <a:t>socially responsible </a:t>
            </a:r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approach in several ways:</a:t>
            </a:r>
          </a:p>
          <a:p>
            <a:endParaRPr lang="en-US" sz="2400" dirty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/>
                </a:solidFill>
                <a:latin typeface="Aileron" panose="00000500000000000000" pitchFamily="50" charset="0"/>
              </a:rPr>
              <a:t>Environmental impact</a:t>
            </a:r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: Encourage drivers to use available parking spots rather than circling around looking for spots. This reduce traffic congestion and emissions.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/>
                </a:solidFill>
                <a:latin typeface="Aileron" panose="00000500000000000000" pitchFamily="50" charset="0"/>
              </a:rPr>
              <a:t>Accessibility</a:t>
            </a:r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: Designing app with accessibility features</a:t>
            </a:r>
            <a:r>
              <a:rPr lang="en-US" sz="2400" dirty="0">
                <a:solidFill>
                  <a:schemeClr val="accent2"/>
                </a:solidFill>
                <a:latin typeface="Aileron" panose="00000500000000000000" pitchFamily="50" charset="0"/>
              </a:rPr>
              <a:t> (adjustable font sizes, screen readers, color contrasts)</a:t>
            </a:r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 to ensure the app’s user interface is accessible to people with disabilities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/>
                </a:solidFill>
                <a:latin typeface="Aileron" panose="00000500000000000000" pitchFamily="50" charset="0"/>
              </a:rPr>
              <a:t>Data Privacy</a:t>
            </a:r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: </a:t>
            </a:r>
            <a:r>
              <a:rPr lang="en-US" sz="2400" dirty="0" err="1">
                <a:solidFill>
                  <a:schemeClr val="bg1"/>
                </a:solidFill>
                <a:latin typeface="Aileron" panose="00000500000000000000" pitchFamily="50" charset="0"/>
              </a:rPr>
              <a:t>ParkWise</a:t>
            </a:r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 ensures that user’s information and payment details are </a:t>
            </a:r>
            <a:r>
              <a:rPr lang="en-US" sz="2400" dirty="0">
                <a:solidFill>
                  <a:srgbClr val="FF0000"/>
                </a:solidFill>
                <a:latin typeface="Aileron" panose="00000500000000000000" pitchFamily="50" charset="0"/>
              </a:rPr>
              <a:t>stored securely </a:t>
            </a:r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and only used for intended purposes. The company will be </a:t>
            </a:r>
            <a:r>
              <a:rPr lang="en-US" sz="2400" dirty="0">
                <a:solidFill>
                  <a:srgbClr val="FF0000"/>
                </a:solidFill>
                <a:latin typeface="Aileron" panose="00000500000000000000" pitchFamily="50" charset="0"/>
              </a:rPr>
              <a:t>transparent</a:t>
            </a:r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 about its data practices and promises to provide clear information about data usage</a:t>
            </a:r>
          </a:p>
        </p:txBody>
      </p:sp>
    </p:spTree>
    <p:extLst>
      <p:ext uri="{BB962C8B-B14F-4D97-AF65-F5344CB8AC3E}">
        <p14:creationId xmlns:p14="http://schemas.microsoft.com/office/powerpoint/2010/main" val="3166087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FD709D-BC2F-439A-FFEF-156EDA3969B8}"/>
              </a:ext>
            </a:extLst>
          </p:cNvPr>
          <p:cNvSpPr txBox="1">
            <a:spLocks/>
          </p:cNvSpPr>
          <p:nvPr/>
        </p:nvSpPr>
        <p:spPr>
          <a:xfrm>
            <a:off x="644525" y="914400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7C01D3-4549-1C46-4134-181D0135DC99}"/>
              </a:ext>
            </a:extLst>
          </p:cNvPr>
          <p:cNvSpPr txBox="1">
            <a:spLocks/>
          </p:cNvSpPr>
          <p:nvPr/>
        </p:nvSpPr>
        <p:spPr>
          <a:xfrm>
            <a:off x="3421592" y="4055534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C62D0-3479-4971-D20F-4F5A981E72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4"/>
          <a:stretch/>
        </p:blipFill>
        <p:spPr>
          <a:xfrm>
            <a:off x="3219449" y="-1"/>
            <a:ext cx="8187182" cy="39147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27B67A-8015-BF1A-E749-1A1E1C7EC7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39" b="732"/>
          <a:stretch/>
        </p:blipFill>
        <p:spPr>
          <a:xfrm>
            <a:off x="3219450" y="3914775"/>
            <a:ext cx="8187182" cy="2943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6F2F38-28C9-580E-FBAE-6E7A22183EC6}"/>
              </a:ext>
            </a:extLst>
          </p:cNvPr>
          <p:cNvSpPr txBox="1"/>
          <p:nvPr/>
        </p:nvSpPr>
        <p:spPr>
          <a:xfrm>
            <a:off x="663575" y="538754"/>
            <a:ext cx="2005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ileron" panose="00000500000000000000" pitchFamily="50" charset="0"/>
              </a:rPr>
              <a:t>A website prototype of </a:t>
            </a:r>
            <a:r>
              <a:rPr lang="en-US" sz="2400" b="1" dirty="0" err="1">
                <a:solidFill>
                  <a:schemeClr val="accent6"/>
                </a:solidFill>
                <a:latin typeface="Aileron" panose="00000500000000000000" pitchFamily="50" charset="0"/>
              </a:rPr>
              <a:t>ParkWise</a:t>
            </a:r>
            <a:endParaRPr lang="en-US" sz="2400" b="1" dirty="0">
              <a:solidFill>
                <a:schemeClr val="accent6"/>
              </a:solidFill>
              <a:latin typeface="Aileron" panose="00000500000000000000" pitchFamily="50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CCB6C-AC0D-9987-ED94-22EA76E54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5777" y="2183494"/>
            <a:ext cx="1749196" cy="20631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9B7DEE-859A-6BA4-84C7-9548F14A5D0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5" r="14983"/>
          <a:stretch/>
        </p:blipFill>
        <p:spPr>
          <a:xfrm>
            <a:off x="672800" y="4518026"/>
            <a:ext cx="1793042" cy="17716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485240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FD709D-BC2F-439A-FFEF-156EDA3969B8}"/>
              </a:ext>
            </a:extLst>
          </p:cNvPr>
          <p:cNvSpPr txBox="1">
            <a:spLocks/>
          </p:cNvSpPr>
          <p:nvPr/>
        </p:nvSpPr>
        <p:spPr>
          <a:xfrm>
            <a:off x="644525" y="914400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7C01D3-4549-1C46-4134-181D0135DC99}"/>
              </a:ext>
            </a:extLst>
          </p:cNvPr>
          <p:cNvSpPr txBox="1">
            <a:spLocks/>
          </p:cNvSpPr>
          <p:nvPr/>
        </p:nvSpPr>
        <p:spPr>
          <a:xfrm>
            <a:off x="3421592" y="4055534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049BA-E221-2880-9F80-334BE4585442}"/>
              </a:ext>
            </a:extLst>
          </p:cNvPr>
          <p:cNvSpPr txBox="1"/>
          <p:nvPr/>
        </p:nvSpPr>
        <p:spPr>
          <a:xfrm>
            <a:off x="4004805" y="3349953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ileron" panose="00000500000000000000" pitchFamily="50" charset="0"/>
              </a:rPr>
              <a:t>Parking made simple –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02F3B0-998F-8D27-3C19-42CCC8517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003" y1="52582" x2="37003" y2="52582"/>
                        <a14:foregroundMark x1="46942" y1="50000" x2="46942" y2="50000"/>
                        <a14:foregroundMark x1="50153" y1="49765" x2="50153" y2="49765"/>
                        <a14:foregroundMark x1="53517" y1="50939" x2="53517" y2="50939"/>
                        <a14:foregroundMark x1="61621" y1="51174" x2="61621" y2="51174"/>
                        <a14:foregroundMark x1="70031" y1="50704" x2="70031" y2="50704"/>
                        <a14:foregroundMark x1="69725" y1="42958" x2="69725" y2="42958"/>
                        <a14:foregroundMark x1="72324" y1="49765" x2="72324" y2="49765"/>
                        <a14:foregroundMark x1="77829" y1="49531" x2="77829" y2="49531"/>
                        <a14:foregroundMark x1="29664" y1="51408" x2="29664" y2="51408"/>
                        <a14:foregroundMark x1="24924" y1="50704" x2="24924" y2="507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75" y="2675881"/>
            <a:ext cx="2681250" cy="174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90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FD709D-BC2F-439A-FFEF-156EDA3969B8}"/>
              </a:ext>
            </a:extLst>
          </p:cNvPr>
          <p:cNvSpPr txBox="1">
            <a:spLocks/>
          </p:cNvSpPr>
          <p:nvPr/>
        </p:nvSpPr>
        <p:spPr>
          <a:xfrm>
            <a:off x="644525" y="914400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7C01D3-4549-1C46-4134-181D0135DC99}"/>
              </a:ext>
            </a:extLst>
          </p:cNvPr>
          <p:cNvSpPr txBox="1">
            <a:spLocks/>
          </p:cNvSpPr>
          <p:nvPr/>
        </p:nvSpPr>
        <p:spPr>
          <a:xfrm>
            <a:off x="3421592" y="4055534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73C62-2B74-8526-1A32-F964A6814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003" y1="52582" x2="37003" y2="52582"/>
                        <a14:foregroundMark x1="46942" y1="50000" x2="46942" y2="50000"/>
                        <a14:foregroundMark x1="50153" y1="49765" x2="50153" y2="49765"/>
                        <a14:foregroundMark x1="53517" y1="50939" x2="53517" y2="50939"/>
                        <a14:foregroundMark x1="61621" y1="51174" x2="61621" y2="51174"/>
                        <a14:foregroundMark x1="70031" y1="50704" x2="70031" y2="50704"/>
                        <a14:foregroundMark x1="69725" y1="42958" x2="69725" y2="42958"/>
                        <a14:foregroundMark x1="72324" y1="49765" x2="72324" y2="49765"/>
                        <a14:foregroundMark x1="77829" y1="49531" x2="77829" y2="49531"/>
                        <a14:foregroundMark x1="29664" y1="51408" x2="29664" y2="51408"/>
                        <a14:foregroundMark x1="24924" y1="50704" x2="24924" y2="507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247" y="2661368"/>
            <a:ext cx="2681250" cy="1746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11A823-D963-E387-EA57-DDE362F8EA28}"/>
              </a:ext>
            </a:extLst>
          </p:cNvPr>
          <p:cNvSpPr txBox="1"/>
          <p:nvPr/>
        </p:nvSpPr>
        <p:spPr>
          <a:xfrm>
            <a:off x="5811804" y="3349953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ileron" panose="00000500000000000000" pitchFamily="50" charset="0"/>
              </a:rPr>
              <a:t>by Muhammad Al Farizi</a:t>
            </a:r>
          </a:p>
        </p:txBody>
      </p:sp>
    </p:spTree>
    <p:extLst>
      <p:ext uri="{BB962C8B-B14F-4D97-AF65-F5344CB8AC3E}">
        <p14:creationId xmlns:p14="http://schemas.microsoft.com/office/powerpoint/2010/main" val="512743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FD709D-BC2F-439A-FFEF-156EDA3969B8}"/>
              </a:ext>
            </a:extLst>
          </p:cNvPr>
          <p:cNvSpPr txBox="1">
            <a:spLocks/>
          </p:cNvSpPr>
          <p:nvPr/>
        </p:nvSpPr>
        <p:spPr>
          <a:xfrm>
            <a:off x="644525" y="914400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7C01D3-4549-1C46-4134-181D0135DC99}"/>
              </a:ext>
            </a:extLst>
          </p:cNvPr>
          <p:cNvSpPr txBox="1">
            <a:spLocks/>
          </p:cNvSpPr>
          <p:nvPr/>
        </p:nvSpPr>
        <p:spPr>
          <a:xfrm>
            <a:off x="3421592" y="4055534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ED0F3-7644-9A9E-F81F-9A95CE53FD05}"/>
              </a:ext>
            </a:extLst>
          </p:cNvPr>
          <p:cNvSpPr txBox="1"/>
          <p:nvPr/>
        </p:nvSpPr>
        <p:spPr>
          <a:xfrm>
            <a:off x="500060" y="2509288"/>
            <a:ext cx="1129347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Aileron" panose="00000500000000000000" pitchFamily="50" charset="0"/>
              </a:rPr>
              <a:t>Imagine rushing to an important meeting, heart pounding, </a:t>
            </a:r>
          </a:p>
          <a:p>
            <a:r>
              <a:rPr lang="en-US" sz="2800" dirty="0">
                <a:solidFill>
                  <a:schemeClr val="accent2"/>
                </a:solidFill>
                <a:latin typeface="Aileron" panose="00000500000000000000" pitchFamily="50" charset="0"/>
              </a:rPr>
              <a:t>as you approach your destination.</a:t>
            </a:r>
          </a:p>
          <a:p>
            <a:endParaRPr lang="en-US" sz="2800" dirty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The last thing you want to worry about is finding an elusive </a:t>
            </a:r>
          </a:p>
          <a:p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parking spot. Will you make it on time?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ACDC14-6EF9-E7F2-EC4D-D717F4A3106D}"/>
              </a:ext>
            </a:extLst>
          </p:cNvPr>
          <p:cNvSpPr txBox="1"/>
          <p:nvPr/>
        </p:nvSpPr>
        <p:spPr>
          <a:xfrm>
            <a:off x="500060" y="1261529"/>
            <a:ext cx="11293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Let’s face it, </a:t>
            </a:r>
            <a:r>
              <a:rPr lang="en-US" sz="2800" b="1" dirty="0">
                <a:solidFill>
                  <a:srgbClr val="FF0000"/>
                </a:solidFill>
                <a:latin typeface="Aileron" panose="00000500000000000000" pitchFamily="50" charset="0"/>
              </a:rPr>
              <a:t>finding a parking spot in real-time </a:t>
            </a:r>
          </a:p>
          <a:p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can be a total nightmare.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FFF68E-0738-B421-F25E-918065DB2427}"/>
              </a:ext>
            </a:extLst>
          </p:cNvPr>
          <p:cNvSpPr txBox="1"/>
          <p:nvPr/>
        </p:nvSpPr>
        <p:spPr>
          <a:xfrm>
            <a:off x="500059" y="5177144"/>
            <a:ext cx="112934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We all have been there, and it’s </a:t>
            </a:r>
            <a:r>
              <a:rPr lang="en-US" sz="2800" b="1" dirty="0">
                <a:solidFill>
                  <a:srgbClr val="FF0000"/>
                </a:solidFill>
                <a:latin typeface="Aileron" panose="00000500000000000000" pitchFamily="50" charset="0"/>
              </a:rPr>
              <a:t>frustrating</a:t>
            </a: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999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FD709D-BC2F-439A-FFEF-156EDA3969B8}"/>
              </a:ext>
            </a:extLst>
          </p:cNvPr>
          <p:cNvSpPr txBox="1">
            <a:spLocks/>
          </p:cNvSpPr>
          <p:nvPr/>
        </p:nvSpPr>
        <p:spPr>
          <a:xfrm>
            <a:off x="644525" y="914400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7C01D3-4549-1C46-4134-181D0135DC99}"/>
              </a:ext>
            </a:extLst>
          </p:cNvPr>
          <p:cNvSpPr txBox="1">
            <a:spLocks/>
          </p:cNvSpPr>
          <p:nvPr/>
        </p:nvSpPr>
        <p:spPr>
          <a:xfrm>
            <a:off x="3421592" y="4055534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241A55-380D-50A2-DD16-6A2CC1416254}"/>
              </a:ext>
            </a:extLst>
          </p:cNvPr>
          <p:cNvSpPr txBox="1"/>
          <p:nvPr/>
        </p:nvSpPr>
        <p:spPr>
          <a:xfrm>
            <a:off x="644525" y="1635948"/>
            <a:ext cx="98372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rgbClr val="FFC000"/>
                </a:solidFill>
                <a:latin typeface="Aileron" panose="00000500000000000000" pitchFamily="50" charset="0"/>
              </a:rPr>
              <a:t>The problem</a:t>
            </a:r>
          </a:p>
          <a:p>
            <a:r>
              <a:rPr lang="en-US" sz="3200" dirty="0">
                <a:solidFill>
                  <a:schemeClr val="bg1"/>
                </a:solidFill>
                <a:latin typeface="Aileron" panose="00000500000000000000" pitchFamily="50" charset="0"/>
              </a:rPr>
              <a:t>Finding parking spaces in busy areas can be a challenge</a:t>
            </a:r>
          </a:p>
          <a:p>
            <a:endParaRPr lang="en-US" sz="3200" dirty="0">
              <a:solidFill>
                <a:schemeClr val="bg1"/>
              </a:solidFill>
              <a:latin typeface="Aileron" panose="00000500000000000000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D3BE1C-70D6-F1BC-2121-2D915AE0C601}"/>
              </a:ext>
            </a:extLst>
          </p:cNvPr>
          <p:cNvSpPr txBox="1"/>
          <p:nvPr/>
        </p:nvSpPr>
        <p:spPr>
          <a:xfrm>
            <a:off x="644525" y="3595694"/>
            <a:ext cx="9837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solidFill>
                  <a:srgbClr val="FFC000"/>
                </a:solidFill>
                <a:latin typeface="Aileron" panose="00000500000000000000" pitchFamily="50" charset="0"/>
              </a:rPr>
              <a:t>The solution/Our Goal:</a:t>
            </a:r>
          </a:p>
          <a:p>
            <a:r>
              <a:rPr lang="en-US" sz="3200" dirty="0">
                <a:solidFill>
                  <a:schemeClr val="bg1"/>
                </a:solidFill>
                <a:latin typeface="Aileron" panose="00000500000000000000" pitchFamily="50" charset="0"/>
              </a:rPr>
              <a:t>An app that simplifies the process of finding real-time parking spots</a:t>
            </a:r>
          </a:p>
        </p:txBody>
      </p:sp>
    </p:spTree>
    <p:extLst>
      <p:ext uri="{BB962C8B-B14F-4D97-AF65-F5344CB8AC3E}">
        <p14:creationId xmlns:p14="http://schemas.microsoft.com/office/powerpoint/2010/main" val="2626406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FD709D-BC2F-439A-FFEF-156EDA3969B8}"/>
              </a:ext>
            </a:extLst>
          </p:cNvPr>
          <p:cNvSpPr txBox="1">
            <a:spLocks/>
          </p:cNvSpPr>
          <p:nvPr/>
        </p:nvSpPr>
        <p:spPr>
          <a:xfrm>
            <a:off x="644525" y="914400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7C01D3-4549-1C46-4134-181D0135DC99}"/>
              </a:ext>
            </a:extLst>
          </p:cNvPr>
          <p:cNvSpPr txBox="1">
            <a:spLocks/>
          </p:cNvSpPr>
          <p:nvPr/>
        </p:nvSpPr>
        <p:spPr>
          <a:xfrm>
            <a:off x="3421592" y="4055534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12E74E-19F1-9052-0AA7-046FA9917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7003" y1="52582" x2="37003" y2="52582"/>
                        <a14:foregroundMark x1="46942" y1="50000" x2="46942" y2="50000"/>
                        <a14:foregroundMark x1="50153" y1="49765" x2="50153" y2="49765"/>
                        <a14:foregroundMark x1="53517" y1="50939" x2="53517" y2="50939"/>
                        <a14:foregroundMark x1="61621" y1="51174" x2="61621" y2="51174"/>
                        <a14:foregroundMark x1="70031" y1="50704" x2="70031" y2="50704"/>
                        <a14:foregroundMark x1="69725" y1="42958" x2="69725" y2="42958"/>
                        <a14:foregroundMark x1="72324" y1="49765" x2="72324" y2="49765"/>
                        <a14:foregroundMark x1="77829" y1="49531" x2="77829" y2="49531"/>
                        <a14:foregroundMark x1="29664" y1="51408" x2="29664" y2="51408"/>
                        <a14:foregroundMark x1="24924" y1="50704" x2="24924" y2="5070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6207" y="2074369"/>
            <a:ext cx="4341369" cy="2827865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63939B7-290A-21A2-6802-2794BFC34A09}"/>
              </a:ext>
            </a:extLst>
          </p:cNvPr>
          <p:cNvSpPr txBox="1">
            <a:spLocks/>
          </p:cNvSpPr>
          <p:nvPr/>
        </p:nvSpPr>
        <p:spPr>
          <a:xfrm>
            <a:off x="806654" y="2895565"/>
            <a:ext cx="5647425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>
                <a:solidFill>
                  <a:schemeClr val="bg1"/>
                </a:solidFill>
                <a:latin typeface="Aileron" panose="00000500000000000000" pitchFamily="50" charset="0"/>
              </a:rPr>
              <a:t>Introducing a simple and elegant solution..</a:t>
            </a:r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82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FD709D-BC2F-439A-FFEF-156EDA3969B8}"/>
              </a:ext>
            </a:extLst>
          </p:cNvPr>
          <p:cNvSpPr txBox="1">
            <a:spLocks/>
          </p:cNvSpPr>
          <p:nvPr/>
        </p:nvSpPr>
        <p:spPr>
          <a:xfrm>
            <a:off x="644525" y="914400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7C01D3-4549-1C46-4134-181D0135DC99}"/>
              </a:ext>
            </a:extLst>
          </p:cNvPr>
          <p:cNvSpPr txBox="1">
            <a:spLocks/>
          </p:cNvSpPr>
          <p:nvPr/>
        </p:nvSpPr>
        <p:spPr>
          <a:xfrm>
            <a:off x="3421592" y="4055534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63939B7-290A-21A2-6802-2794BFC34A09}"/>
              </a:ext>
            </a:extLst>
          </p:cNvPr>
          <p:cNvSpPr txBox="1">
            <a:spLocks/>
          </p:cNvSpPr>
          <p:nvPr/>
        </p:nvSpPr>
        <p:spPr>
          <a:xfrm>
            <a:off x="644523" y="554646"/>
            <a:ext cx="9144001" cy="1231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solidFill>
                  <a:srgbClr val="00B0F0"/>
                </a:solidFill>
                <a:latin typeface="Aileron" panose="00000500000000000000" pitchFamily="50" charset="0"/>
              </a:rPr>
              <a:t>The Big Idea</a:t>
            </a:r>
            <a:endParaRPr lang="en-US" sz="2000" dirty="0">
              <a:solidFill>
                <a:srgbClr val="00B0F0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ABEF8-1194-F98B-C398-614577FA7D15}"/>
              </a:ext>
            </a:extLst>
          </p:cNvPr>
          <p:cNvSpPr txBox="1"/>
          <p:nvPr/>
        </p:nvSpPr>
        <p:spPr>
          <a:xfrm>
            <a:off x="644524" y="1791983"/>
            <a:ext cx="98372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The idea behind </a:t>
            </a:r>
            <a:r>
              <a:rPr lang="en-US" sz="2800" dirty="0" err="1">
                <a:solidFill>
                  <a:srgbClr val="92D050"/>
                </a:solidFill>
                <a:latin typeface="Aileron" panose="00000500000000000000" pitchFamily="50" charset="0"/>
              </a:rPr>
              <a:t>ParkWise</a:t>
            </a: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 is to create a </a:t>
            </a:r>
            <a:r>
              <a:rPr lang="en-US" sz="2800" b="1" dirty="0">
                <a:solidFill>
                  <a:schemeClr val="bg1"/>
                </a:solidFill>
                <a:latin typeface="Aileron" panose="00000500000000000000" pitchFamily="50" charset="0"/>
              </a:rPr>
              <a:t>user-friendly</a:t>
            </a: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 solution for the increasing demand of parking in busy areas of Budapest. </a:t>
            </a:r>
            <a:r>
              <a:rPr lang="en-US" sz="2800" dirty="0">
                <a:solidFill>
                  <a:srgbClr val="FF0000"/>
                </a:solidFill>
                <a:latin typeface="Aileron" panose="00000500000000000000" pitchFamily="50" charset="0"/>
              </a:rPr>
              <a:t>Activity Domain: Transportation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21DB1-8821-1409-7C96-CC00FCF25099}"/>
              </a:ext>
            </a:extLst>
          </p:cNvPr>
          <p:cNvSpPr txBox="1"/>
          <p:nvPr/>
        </p:nvSpPr>
        <p:spPr>
          <a:xfrm>
            <a:off x="644524" y="3497149"/>
            <a:ext cx="109548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  <a:latin typeface="Aileron" panose="00000500000000000000" pitchFamily="50" charset="0"/>
              </a:rPr>
              <a:t>Features of the app.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Leverages real-time data from parking </a:t>
            </a:r>
          </a:p>
          <a:p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      garages and street parking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Provide users a comprehensive view of available </a:t>
            </a:r>
          </a:p>
          <a:p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      spaces in the area (pricing and traffic conditions)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Help drivers save time and reduce stress</a:t>
            </a:r>
          </a:p>
        </p:txBody>
      </p:sp>
    </p:spTree>
    <p:extLst>
      <p:ext uri="{BB962C8B-B14F-4D97-AF65-F5344CB8AC3E}">
        <p14:creationId xmlns:p14="http://schemas.microsoft.com/office/powerpoint/2010/main" val="2684316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FD709D-BC2F-439A-FFEF-156EDA3969B8}"/>
              </a:ext>
            </a:extLst>
          </p:cNvPr>
          <p:cNvSpPr txBox="1">
            <a:spLocks/>
          </p:cNvSpPr>
          <p:nvPr/>
        </p:nvSpPr>
        <p:spPr>
          <a:xfrm>
            <a:off x="644525" y="914400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7C01D3-4549-1C46-4134-181D0135DC99}"/>
              </a:ext>
            </a:extLst>
          </p:cNvPr>
          <p:cNvSpPr txBox="1">
            <a:spLocks/>
          </p:cNvSpPr>
          <p:nvPr/>
        </p:nvSpPr>
        <p:spPr>
          <a:xfrm>
            <a:off x="3421592" y="4055534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ABEF8-1194-F98B-C398-614577FA7D15}"/>
              </a:ext>
            </a:extLst>
          </p:cNvPr>
          <p:cNvSpPr txBox="1"/>
          <p:nvPr/>
        </p:nvSpPr>
        <p:spPr>
          <a:xfrm>
            <a:off x="644525" y="2672363"/>
            <a:ext cx="98372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Our </a:t>
            </a:r>
            <a:r>
              <a:rPr lang="en-US" sz="2800" u="sng" dirty="0">
                <a:solidFill>
                  <a:srgbClr val="FF0000"/>
                </a:solidFill>
                <a:latin typeface="Aileron" panose="00000500000000000000" pitchFamily="50" charset="0"/>
              </a:rPr>
              <a:t>Unique</a:t>
            </a: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 Selling proposition.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Ability to reserve in advance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Notifications for upcoming parking expiration times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Pay directly within the app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Loyalty program + discount code. </a:t>
            </a:r>
          </a:p>
        </p:txBody>
      </p:sp>
    </p:spTree>
    <p:extLst>
      <p:ext uri="{BB962C8B-B14F-4D97-AF65-F5344CB8AC3E}">
        <p14:creationId xmlns:p14="http://schemas.microsoft.com/office/powerpoint/2010/main" val="29149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FD709D-BC2F-439A-FFEF-156EDA3969B8}"/>
              </a:ext>
            </a:extLst>
          </p:cNvPr>
          <p:cNvSpPr txBox="1">
            <a:spLocks/>
          </p:cNvSpPr>
          <p:nvPr/>
        </p:nvSpPr>
        <p:spPr>
          <a:xfrm>
            <a:off x="644525" y="914400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7C01D3-4549-1C46-4134-181D0135DC99}"/>
              </a:ext>
            </a:extLst>
          </p:cNvPr>
          <p:cNvSpPr txBox="1">
            <a:spLocks/>
          </p:cNvSpPr>
          <p:nvPr/>
        </p:nvSpPr>
        <p:spPr>
          <a:xfrm>
            <a:off x="3421592" y="4055534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ABEF8-1194-F98B-C398-614577FA7D15}"/>
              </a:ext>
            </a:extLst>
          </p:cNvPr>
          <p:cNvSpPr txBox="1"/>
          <p:nvPr/>
        </p:nvSpPr>
        <p:spPr>
          <a:xfrm>
            <a:off x="644525" y="2286000"/>
            <a:ext cx="1066694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The plans for </a:t>
            </a:r>
            <a:r>
              <a:rPr lang="en-US" sz="2800" dirty="0" err="1">
                <a:solidFill>
                  <a:schemeClr val="accent6"/>
                </a:solidFill>
                <a:latin typeface="Aileron" panose="00000500000000000000" pitchFamily="50" charset="0"/>
              </a:rPr>
              <a:t>ParkWise</a:t>
            </a: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 are to expand the app to cover additional cities and integrate with more parking facilities to provide even more </a:t>
            </a:r>
            <a:r>
              <a:rPr lang="en-US" sz="2800" dirty="0">
                <a:solidFill>
                  <a:schemeClr val="accent4"/>
                </a:solidFill>
                <a:latin typeface="Aileron" panose="00000500000000000000" pitchFamily="50" charset="0"/>
              </a:rPr>
              <a:t>accurate</a:t>
            </a: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 and </a:t>
            </a:r>
            <a:r>
              <a:rPr lang="en-US" sz="2800" dirty="0">
                <a:solidFill>
                  <a:schemeClr val="accent4"/>
                </a:solidFill>
                <a:latin typeface="Aileron" panose="00000500000000000000" pitchFamily="50" charset="0"/>
              </a:rPr>
              <a:t>up-to-date information</a:t>
            </a: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, and to increase its </a:t>
            </a:r>
            <a:r>
              <a:rPr lang="en-US" sz="2800" dirty="0">
                <a:solidFill>
                  <a:schemeClr val="accent4"/>
                </a:solidFill>
                <a:latin typeface="Aileron" panose="00000500000000000000" pitchFamily="50" charset="0"/>
              </a:rPr>
              <a:t>visibility</a:t>
            </a:r>
            <a:r>
              <a:rPr lang="en-US" sz="2800" dirty="0">
                <a:solidFill>
                  <a:schemeClr val="bg1"/>
                </a:solidFill>
                <a:latin typeface="Aileron" panose="00000500000000000000" pitchFamily="50" charset="0"/>
              </a:rPr>
              <a:t> within the community.</a:t>
            </a:r>
          </a:p>
          <a:p>
            <a:endParaRPr lang="en-US" sz="2800" dirty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endParaRPr lang="en-US" sz="2800" dirty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endParaRPr lang="en-US" sz="2800" dirty="0">
              <a:solidFill>
                <a:schemeClr val="bg1"/>
              </a:solidFill>
              <a:latin typeface="Aileron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58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FD709D-BC2F-439A-FFEF-156EDA3969B8}"/>
              </a:ext>
            </a:extLst>
          </p:cNvPr>
          <p:cNvSpPr txBox="1">
            <a:spLocks/>
          </p:cNvSpPr>
          <p:nvPr/>
        </p:nvSpPr>
        <p:spPr>
          <a:xfrm>
            <a:off x="644525" y="914400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87C01D3-4549-1C46-4134-181D0135DC99}"/>
              </a:ext>
            </a:extLst>
          </p:cNvPr>
          <p:cNvSpPr txBox="1">
            <a:spLocks/>
          </p:cNvSpPr>
          <p:nvPr/>
        </p:nvSpPr>
        <p:spPr>
          <a:xfrm>
            <a:off x="3421592" y="4055534"/>
            <a:ext cx="91440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48327-217E-5607-EF93-DD887D81CF2F}"/>
              </a:ext>
            </a:extLst>
          </p:cNvPr>
          <p:cNvSpPr txBox="1"/>
          <p:nvPr/>
        </p:nvSpPr>
        <p:spPr>
          <a:xfrm>
            <a:off x="339459" y="1351508"/>
            <a:ext cx="115130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Our plan </a:t>
            </a:r>
            <a:r>
              <a:rPr lang="en-US" sz="2400" dirty="0">
                <a:solidFill>
                  <a:schemeClr val="accent2"/>
                </a:solidFill>
                <a:latin typeface="Aileron" panose="00000500000000000000" pitchFamily="50" charset="0"/>
              </a:rPr>
              <a:t>collaboration partners: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/>
                </a:solidFill>
                <a:latin typeface="Aileron" panose="00000500000000000000" pitchFamily="50" charset="0"/>
              </a:rPr>
              <a:t>Budapest Transport Center (BKK). </a:t>
            </a:r>
          </a:p>
          <a:p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       </a:t>
            </a:r>
            <a:r>
              <a:rPr lang="en-US" sz="2400" dirty="0" err="1">
                <a:solidFill>
                  <a:schemeClr val="bg1"/>
                </a:solidFill>
                <a:latin typeface="Aileron" panose="00000500000000000000" pitchFamily="50" charset="0"/>
              </a:rPr>
              <a:t>ParkWise</a:t>
            </a:r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 could integrate the app with existing public transport system.   </a:t>
            </a:r>
          </a:p>
          <a:p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       This provides seamless experience to finding spots near public transit stations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/>
                </a:solidFill>
                <a:latin typeface="Aileron" panose="00000500000000000000" pitchFamily="50" charset="0"/>
              </a:rPr>
              <a:t>Major Shopping centers/event venues. (Westend, Arena Plaza, V</a:t>
            </a:r>
            <a:r>
              <a:rPr lang="hu-HU" sz="2400" dirty="0">
                <a:solidFill>
                  <a:schemeClr val="accent6"/>
                </a:solidFill>
                <a:latin typeface="Aileron" panose="00000500000000000000" pitchFamily="50" charset="0"/>
              </a:rPr>
              <a:t>á</a:t>
            </a:r>
            <a:r>
              <a:rPr lang="en-US" sz="2400" dirty="0">
                <a:solidFill>
                  <a:schemeClr val="accent6"/>
                </a:solidFill>
                <a:latin typeface="Aileron" panose="00000500000000000000" pitchFamily="50" charset="0"/>
              </a:rPr>
              <a:t>ci street)</a:t>
            </a:r>
            <a:endParaRPr lang="en-US" sz="2400" dirty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       Allows </a:t>
            </a:r>
            <a:r>
              <a:rPr lang="en-US" sz="2400" dirty="0" err="1">
                <a:solidFill>
                  <a:schemeClr val="bg1"/>
                </a:solidFill>
                <a:latin typeface="Aileron" panose="00000500000000000000" pitchFamily="50" charset="0"/>
              </a:rPr>
              <a:t>ParkWise</a:t>
            </a:r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 to reserve parking spots in advance for busy shopping  </a:t>
            </a:r>
          </a:p>
          <a:p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       days/event venues, this benefits both parties by providing more convenient and  </a:t>
            </a:r>
          </a:p>
          <a:p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       stress-free parking experience for the customers.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/>
                </a:solidFill>
                <a:latin typeface="Aileron" panose="00000500000000000000" pitchFamily="50" charset="0"/>
              </a:rPr>
              <a:t>Parking facility management companies. (</a:t>
            </a:r>
            <a:r>
              <a:rPr lang="en-US" sz="2400" dirty="0" err="1">
                <a:solidFill>
                  <a:schemeClr val="accent6"/>
                </a:solidFill>
                <a:latin typeface="Aileron" panose="00000500000000000000" pitchFamily="50" charset="0"/>
              </a:rPr>
              <a:t>ParkOne</a:t>
            </a:r>
            <a:r>
              <a:rPr lang="en-US" sz="2400" dirty="0">
                <a:solidFill>
                  <a:schemeClr val="accent6"/>
                </a:solidFill>
                <a:latin typeface="Aileron" panose="00000500000000000000" pitchFamily="50" charset="0"/>
              </a:rPr>
              <a:t>, Budapest </a:t>
            </a:r>
            <a:r>
              <a:rPr lang="en-US" sz="2400" dirty="0" err="1">
                <a:solidFill>
                  <a:schemeClr val="accent6"/>
                </a:solidFill>
                <a:latin typeface="Aileron" panose="00000500000000000000" pitchFamily="50" charset="0"/>
              </a:rPr>
              <a:t>Parkol</a:t>
            </a:r>
            <a:r>
              <a:rPr lang="hu-HU" sz="2400" dirty="0">
                <a:solidFill>
                  <a:schemeClr val="accent6"/>
                </a:solidFill>
                <a:latin typeface="Aileron" panose="00000500000000000000" pitchFamily="50" charset="0"/>
              </a:rPr>
              <a:t>ó Zrt</a:t>
            </a:r>
            <a:r>
              <a:rPr lang="en-US" sz="2400" dirty="0">
                <a:solidFill>
                  <a:schemeClr val="accent6"/>
                </a:solidFill>
                <a:latin typeface="Aileron" panose="00000500000000000000" pitchFamily="50" charset="0"/>
              </a:rPr>
              <a:t>.)</a:t>
            </a:r>
            <a:endParaRPr lang="en-US" sz="2400" dirty="0">
              <a:solidFill>
                <a:schemeClr val="bg1"/>
              </a:solidFill>
              <a:latin typeface="Aileron" panose="00000500000000000000" pitchFamily="50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       </a:t>
            </a:r>
            <a:r>
              <a:rPr lang="en-US" sz="2400" dirty="0" err="1">
                <a:solidFill>
                  <a:schemeClr val="bg1"/>
                </a:solidFill>
                <a:latin typeface="Aileron" panose="00000500000000000000" pitchFamily="50" charset="0"/>
              </a:rPr>
              <a:t>PakWise</a:t>
            </a:r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 offers comprehensive view of garage and street parking, increasing  </a:t>
            </a:r>
          </a:p>
          <a:p>
            <a:r>
              <a:rPr lang="en-US" sz="2400" dirty="0">
                <a:solidFill>
                  <a:schemeClr val="bg1"/>
                </a:solidFill>
                <a:latin typeface="Aileron" panose="00000500000000000000" pitchFamily="50" charset="0"/>
              </a:rPr>
              <a:t>       visibility and demand for their parking facilities.</a:t>
            </a:r>
          </a:p>
        </p:txBody>
      </p:sp>
    </p:spTree>
    <p:extLst>
      <p:ext uri="{BB962C8B-B14F-4D97-AF65-F5344CB8AC3E}">
        <p14:creationId xmlns:p14="http://schemas.microsoft.com/office/powerpoint/2010/main" val="424138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1032</Words>
  <Application>Microsoft Office PowerPoint</Application>
  <PresentationFormat>Widescreen</PresentationFormat>
  <Paragraphs>133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Aileron</vt:lpstr>
      <vt:lpstr>Arial</vt:lpstr>
      <vt:lpstr>Calibri</vt:lpstr>
      <vt:lpstr>Calibri Light</vt:lpstr>
      <vt:lpstr>Cascadia Code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Competitive Analysis</vt:lpstr>
      <vt:lpstr>PowerPoint Presentation</vt:lpstr>
      <vt:lpstr>PowerPoint Presentation</vt:lpstr>
      <vt:lpstr>PowerPoint Presentation</vt:lpstr>
      <vt:lpstr>Our Dream Team</vt:lpstr>
      <vt:lpstr>PowerPoint Presentation</vt:lpstr>
      <vt:lpstr>Financial Plans</vt:lpstr>
      <vt:lpstr>PowerPoint Presentation</vt:lpstr>
      <vt:lpstr>Marketing</vt:lpstr>
      <vt:lpstr>Making a Difference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Al Farizi</dc:creator>
  <cp:lastModifiedBy>Muhammad Al Farizi</cp:lastModifiedBy>
  <cp:revision>69</cp:revision>
  <dcterms:created xsi:type="dcterms:W3CDTF">2023-05-01T08:33:11Z</dcterms:created>
  <dcterms:modified xsi:type="dcterms:W3CDTF">2023-05-01T17:25:26Z</dcterms:modified>
</cp:coreProperties>
</file>