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9" d="100"/>
          <a:sy n="99" d="100"/>
        </p:scale>
        <p:origin x="-648"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202531-81B6-4817-92BD-1BBCD84313E9}" type="datetimeFigureOut">
              <a:rPr lang="en-US" smtClean="0"/>
              <a:t>19/12/19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147BF4B-9D19-4961-9007-5E59968AB35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573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02531-81B6-4817-92BD-1BBCD84313E9}" type="datetimeFigureOut">
              <a:rPr lang="en-US" smtClean="0"/>
              <a:t>19/12/19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7BF4B-9D19-4961-9007-5E59968AB35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290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02531-81B6-4817-92BD-1BBCD84313E9}" type="datetimeFigureOut">
              <a:rPr lang="en-US" smtClean="0"/>
              <a:t>19/12/19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7BF4B-9D19-4961-9007-5E59968AB35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46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02531-81B6-4817-92BD-1BBCD84313E9}" type="datetimeFigureOut">
              <a:rPr lang="en-US" smtClean="0"/>
              <a:t>19/12/19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7BF4B-9D19-4961-9007-5E59968AB35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7618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02531-81B6-4817-92BD-1BBCD84313E9}" type="datetimeFigureOut">
              <a:rPr lang="en-US" smtClean="0"/>
              <a:t>19/12/19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7BF4B-9D19-4961-9007-5E59968AB35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576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02531-81B6-4817-92BD-1BBCD84313E9}" type="datetimeFigureOut">
              <a:rPr lang="en-US" smtClean="0"/>
              <a:t>19/12/19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7BF4B-9D19-4961-9007-5E59968AB35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755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02531-81B6-4817-92BD-1BBCD84313E9}" type="datetimeFigureOut">
              <a:rPr lang="en-US" smtClean="0"/>
              <a:t>19/12/19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47BF4B-9D19-4961-9007-5E59968AB35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636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02531-81B6-4817-92BD-1BBCD84313E9}" type="datetimeFigureOut">
              <a:rPr lang="en-US" smtClean="0"/>
              <a:t>19/12/19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47BF4B-9D19-4961-9007-5E59968AB35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3755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02531-81B6-4817-92BD-1BBCD84313E9}" type="datetimeFigureOut">
              <a:rPr lang="en-US" smtClean="0"/>
              <a:t>19/12/19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47BF4B-9D19-4961-9007-5E59968AB356}" type="slidenum">
              <a:rPr lang="en-US" smtClean="0"/>
              <a:t>‹#›</a:t>
            </a:fld>
            <a:endParaRPr lang="en-US"/>
          </a:p>
        </p:txBody>
      </p:sp>
    </p:spTree>
    <p:extLst>
      <p:ext uri="{BB962C8B-B14F-4D97-AF65-F5344CB8AC3E}">
        <p14:creationId xmlns:p14="http://schemas.microsoft.com/office/powerpoint/2010/main" val="1037854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02531-81B6-4817-92BD-1BBCD84313E9}" type="datetimeFigureOut">
              <a:rPr lang="en-US" smtClean="0"/>
              <a:t>19/12/19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7BF4B-9D19-4961-9007-5E59968AB35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174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C202531-81B6-4817-92BD-1BBCD84313E9}" type="datetimeFigureOut">
              <a:rPr lang="en-US" smtClean="0"/>
              <a:t>19/12/19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147BF4B-9D19-4961-9007-5E59968AB35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25872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202531-81B6-4817-92BD-1BBCD84313E9}" type="datetimeFigureOut">
              <a:rPr lang="en-US" smtClean="0"/>
              <a:t>19/12/19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147BF4B-9D19-4961-9007-5E59968AB35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028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BDCC50-95E6-41AE-A664-E13B40DB31F9}"/>
              </a:ext>
            </a:extLst>
          </p:cNvPr>
          <p:cNvSpPr>
            <a:spLocks noGrp="1"/>
          </p:cNvSpPr>
          <p:nvPr>
            <p:ph type="ctrTitle"/>
          </p:nvPr>
        </p:nvSpPr>
        <p:spPr>
          <a:xfrm>
            <a:off x="1524000" y="660401"/>
            <a:ext cx="9144000" cy="2387600"/>
          </a:xfrm>
        </p:spPr>
        <p:txBody>
          <a:bodyPr>
            <a:normAutofit fontScale="90000"/>
          </a:bodyPr>
          <a:lstStyle/>
          <a:p>
            <a:r>
              <a:rPr lang="id-ID" dirty="0"/>
              <a:t>Kelompok </a:t>
            </a:r>
            <a:br>
              <a:rPr lang="id-ID" dirty="0"/>
            </a:br>
            <a:r>
              <a:rPr lang="id-ID" dirty="0"/>
              <a:t/>
            </a:r>
            <a:br>
              <a:rPr lang="id-ID" dirty="0"/>
            </a:br>
            <a:r>
              <a:rPr lang="id-ID" dirty="0"/>
              <a:t>Oleh:</a:t>
            </a:r>
            <a:endParaRPr lang="en-US" dirty="0"/>
          </a:p>
        </p:txBody>
      </p:sp>
      <p:sp>
        <p:nvSpPr>
          <p:cNvPr id="3" name="Subtitle 2">
            <a:extLst>
              <a:ext uri="{FF2B5EF4-FFF2-40B4-BE49-F238E27FC236}">
                <a16:creationId xmlns:a16="http://schemas.microsoft.com/office/drawing/2014/main" xmlns="" id="{0B9F7397-61B4-4006-928A-FAD6CFC6C6BF}"/>
              </a:ext>
            </a:extLst>
          </p:cNvPr>
          <p:cNvSpPr>
            <a:spLocks noGrp="1"/>
          </p:cNvSpPr>
          <p:nvPr>
            <p:ph type="subTitle" idx="1"/>
          </p:nvPr>
        </p:nvSpPr>
        <p:spPr>
          <a:xfrm>
            <a:off x="1524000" y="3602037"/>
            <a:ext cx="9144000" cy="2387599"/>
          </a:xfrm>
        </p:spPr>
        <p:txBody>
          <a:bodyPr>
            <a:normAutofit fontScale="77500" lnSpcReduction="20000"/>
          </a:bodyPr>
          <a:lstStyle/>
          <a:p>
            <a:pPr marL="514350" indent="-514350">
              <a:buAutoNum type="arabicPeriod"/>
            </a:pPr>
            <a:r>
              <a:rPr lang="id-ID" sz="2800" dirty="0"/>
              <a:t>Lexy Fadilla N.			1841720097</a:t>
            </a:r>
          </a:p>
          <a:p>
            <a:pPr marL="514350" indent="-514350">
              <a:buAutoNum type="arabicPeriod"/>
            </a:pPr>
            <a:r>
              <a:rPr lang="id-ID" sz="2800" dirty="0"/>
              <a:t>Lili Nur Indah Sari		1841720037</a:t>
            </a:r>
          </a:p>
          <a:p>
            <a:pPr marL="514350" indent="-514350">
              <a:buAutoNum type="arabicPeriod"/>
            </a:pPr>
            <a:r>
              <a:rPr lang="id-ID" sz="2800" dirty="0"/>
              <a:t>Raka Arya Alzidan W.		1841720077</a:t>
            </a:r>
          </a:p>
          <a:p>
            <a:pPr marL="514350" indent="-514350">
              <a:buAutoNum type="arabicPeriod"/>
            </a:pPr>
            <a:r>
              <a:rPr lang="id-ID" sz="2800" dirty="0"/>
              <a:t>RB Dwi Rizky Arifandi		1841720181</a:t>
            </a:r>
          </a:p>
          <a:p>
            <a:pPr marL="514350" indent="-514350">
              <a:buAutoNum type="arabicPeriod"/>
            </a:pPr>
            <a:r>
              <a:rPr lang="id-ID" sz="2800" dirty="0"/>
              <a:t>Thariq Alfa Benriska		1841720165</a:t>
            </a:r>
          </a:p>
          <a:p>
            <a:pPr marL="514350" indent="-514350">
              <a:buAutoNum type="arabicPeriod"/>
            </a:pPr>
            <a:endParaRPr lang="en-US" sz="2800" dirty="0"/>
          </a:p>
        </p:txBody>
      </p:sp>
    </p:spTree>
    <p:extLst>
      <p:ext uri="{BB962C8B-B14F-4D97-AF65-F5344CB8AC3E}">
        <p14:creationId xmlns:p14="http://schemas.microsoft.com/office/powerpoint/2010/main" val="697454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EE7E72-4282-48B2-B522-C12FCE9AD1B0}"/>
              </a:ext>
            </a:extLst>
          </p:cNvPr>
          <p:cNvSpPr>
            <a:spLocks noGrp="1"/>
          </p:cNvSpPr>
          <p:nvPr>
            <p:ph type="title"/>
          </p:nvPr>
        </p:nvSpPr>
        <p:spPr/>
        <p:txBody>
          <a:bodyPr/>
          <a:lstStyle/>
          <a:p>
            <a:r>
              <a:rPr lang="id-ID" dirty="0"/>
              <a:t>Komponen dalam program</a:t>
            </a:r>
            <a:endParaRPr lang="en-US" dirty="0"/>
          </a:p>
        </p:txBody>
      </p:sp>
      <p:sp>
        <p:nvSpPr>
          <p:cNvPr id="3" name="Content Placeholder 2">
            <a:extLst>
              <a:ext uri="{FF2B5EF4-FFF2-40B4-BE49-F238E27FC236}">
                <a16:creationId xmlns:a16="http://schemas.microsoft.com/office/drawing/2014/main" xmlns="" id="{EA117395-A865-473C-B3E1-220AE803E324}"/>
              </a:ext>
            </a:extLst>
          </p:cNvPr>
          <p:cNvSpPr>
            <a:spLocks noGrp="1"/>
          </p:cNvSpPr>
          <p:nvPr>
            <p:ph idx="1"/>
          </p:nvPr>
        </p:nvSpPr>
        <p:spPr>
          <a:xfrm>
            <a:off x="1451579" y="1853754"/>
            <a:ext cx="10152592" cy="3450613"/>
          </a:xfrm>
        </p:spPr>
        <p:txBody>
          <a:bodyPr/>
          <a:lstStyle/>
          <a:p>
            <a:pPr lvl="1"/>
            <a:r>
              <a:rPr lang="id-ID" dirty="0"/>
              <a:t>dapatkan tebakannya dari pengguna. jika transkripsi dikembalikan, keluar dari loop dan lanjutkan. jika tidak ada transkripsi yang dikembalikan dan permintaan API gagal, putuskan loop dan lanjutkan. jika permintaan API berhasil tetapi tidak ada transkripsi yang dikembalikan, minta kembali pengguna untuk mengatakan tebakan mereka lagi. Lakukan ini hingga PROMPT_LIMIT kali</a:t>
            </a:r>
            <a:endParaRPr lang="en-US" sz="1600" dirty="0"/>
          </a:p>
        </p:txBody>
      </p:sp>
      <p:pic>
        <p:nvPicPr>
          <p:cNvPr id="4" name="Picture 3">
            <a:extLst>
              <a:ext uri="{FF2B5EF4-FFF2-40B4-BE49-F238E27FC236}">
                <a16:creationId xmlns:a16="http://schemas.microsoft.com/office/drawing/2014/main" xmlns="" id="{AF9DB3E3-62B2-4A37-94B4-50ECD4999EB6}"/>
              </a:ext>
            </a:extLst>
          </p:cNvPr>
          <p:cNvPicPr/>
          <p:nvPr/>
        </p:nvPicPr>
        <p:blipFill>
          <a:blip r:embed="rId2"/>
          <a:stretch>
            <a:fillRect/>
          </a:stretch>
        </p:blipFill>
        <p:spPr>
          <a:xfrm>
            <a:off x="2050277" y="3215178"/>
            <a:ext cx="6614751" cy="1733550"/>
          </a:xfrm>
          <a:prstGeom prst="rect">
            <a:avLst/>
          </a:prstGeom>
        </p:spPr>
      </p:pic>
      <p:pic>
        <p:nvPicPr>
          <p:cNvPr id="5" name="Picture 4">
            <a:extLst>
              <a:ext uri="{FF2B5EF4-FFF2-40B4-BE49-F238E27FC236}">
                <a16:creationId xmlns:a16="http://schemas.microsoft.com/office/drawing/2014/main" xmlns="" id="{F1D977B8-3BB2-47C5-B4DE-AAF999468A2A}"/>
              </a:ext>
            </a:extLst>
          </p:cNvPr>
          <p:cNvPicPr/>
          <p:nvPr/>
        </p:nvPicPr>
        <p:blipFill>
          <a:blip r:embed="rId3"/>
          <a:stretch>
            <a:fillRect/>
          </a:stretch>
        </p:blipFill>
        <p:spPr>
          <a:xfrm>
            <a:off x="2050277" y="4948728"/>
            <a:ext cx="6614750" cy="1009650"/>
          </a:xfrm>
          <a:prstGeom prst="rect">
            <a:avLst/>
          </a:prstGeom>
        </p:spPr>
      </p:pic>
    </p:spTree>
    <p:extLst>
      <p:ext uri="{BB962C8B-B14F-4D97-AF65-F5344CB8AC3E}">
        <p14:creationId xmlns:p14="http://schemas.microsoft.com/office/powerpoint/2010/main" val="2648474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1A5DEB-ACC3-4DB1-9EC3-A88A0717E383}"/>
              </a:ext>
            </a:extLst>
          </p:cNvPr>
          <p:cNvSpPr>
            <a:spLocks noGrp="1"/>
          </p:cNvSpPr>
          <p:nvPr>
            <p:ph type="title"/>
          </p:nvPr>
        </p:nvSpPr>
        <p:spPr>
          <a:xfrm>
            <a:off x="1451578" y="839517"/>
            <a:ext cx="9603275" cy="1049235"/>
          </a:xfrm>
        </p:spPr>
        <p:txBody>
          <a:bodyPr/>
          <a:lstStyle/>
          <a:p>
            <a:r>
              <a:rPr lang="id-ID" dirty="0"/>
              <a:t>Komponen dalam program</a:t>
            </a:r>
            <a:endParaRPr lang="en-US" dirty="0"/>
          </a:p>
        </p:txBody>
      </p:sp>
      <p:sp>
        <p:nvSpPr>
          <p:cNvPr id="3" name="Content Placeholder 2">
            <a:extLst>
              <a:ext uri="{FF2B5EF4-FFF2-40B4-BE49-F238E27FC236}">
                <a16:creationId xmlns:a16="http://schemas.microsoft.com/office/drawing/2014/main" xmlns="" id="{C21868B5-DF2C-4882-B2E1-BB51C93498BF}"/>
              </a:ext>
            </a:extLst>
          </p:cNvPr>
          <p:cNvSpPr>
            <a:spLocks noGrp="1"/>
          </p:cNvSpPr>
          <p:nvPr>
            <p:ph idx="1"/>
          </p:nvPr>
        </p:nvSpPr>
        <p:spPr>
          <a:xfrm>
            <a:off x="1451579" y="1888752"/>
            <a:ext cx="9603275" cy="4129731"/>
          </a:xfrm>
        </p:spPr>
        <p:txBody>
          <a:bodyPr/>
          <a:lstStyle/>
          <a:p>
            <a:r>
              <a:rPr lang="id-ID" dirty="0"/>
              <a:t>jika ada kesalahan, hentikan game</a:t>
            </a:r>
          </a:p>
          <a:p>
            <a:endParaRPr lang="id-ID" dirty="0"/>
          </a:p>
          <a:p>
            <a:endParaRPr lang="id-ID" dirty="0"/>
          </a:p>
          <a:p>
            <a:r>
              <a:rPr lang="id-ID" dirty="0"/>
              <a:t>meunjukkan pada pengguna transkripsi</a:t>
            </a:r>
          </a:p>
          <a:p>
            <a:endParaRPr lang="id-ID" dirty="0"/>
          </a:p>
          <a:p>
            <a:r>
              <a:rPr lang="id-ID" dirty="0"/>
              <a:t>menententukan apakah tebakan itu benar dan jika ada upaya yang tetap</a:t>
            </a:r>
            <a:endParaRPr lang="en-US" dirty="0"/>
          </a:p>
          <a:p>
            <a:endParaRPr lang="id-ID" dirty="0"/>
          </a:p>
          <a:p>
            <a:endParaRPr lang="id-ID" dirty="0"/>
          </a:p>
          <a:p>
            <a:endParaRPr lang="id-ID" dirty="0"/>
          </a:p>
          <a:p>
            <a:endParaRPr lang="en-US" dirty="0"/>
          </a:p>
          <a:p>
            <a:endParaRPr lang="en-US" dirty="0"/>
          </a:p>
        </p:txBody>
      </p:sp>
      <p:pic>
        <p:nvPicPr>
          <p:cNvPr id="4" name="Picture 3">
            <a:extLst>
              <a:ext uri="{FF2B5EF4-FFF2-40B4-BE49-F238E27FC236}">
                <a16:creationId xmlns:a16="http://schemas.microsoft.com/office/drawing/2014/main" xmlns="" id="{CBF8F667-E0EB-4C9A-9D80-854B67883B1A}"/>
              </a:ext>
            </a:extLst>
          </p:cNvPr>
          <p:cNvPicPr/>
          <p:nvPr/>
        </p:nvPicPr>
        <p:blipFill>
          <a:blip r:embed="rId2"/>
          <a:stretch>
            <a:fillRect/>
          </a:stretch>
        </p:blipFill>
        <p:spPr>
          <a:xfrm>
            <a:off x="1451578" y="2435677"/>
            <a:ext cx="4644421" cy="808265"/>
          </a:xfrm>
          <a:prstGeom prst="rect">
            <a:avLst/>
          </a:prstGeom>
        </p:spPr>
      </p:pic>
      <p:pic>
        <p:nvPicPr>
          <p:cNvPr id="5" name="Picture 4">
            <a:extLst>
              <a:ext uri="{FF2B5EF4-FFF2-40B4-BE49-F238E27FC236}">
                <a16:creationId xmlns:a16="http://schemas.microsoft.com/office/drawing/2014/main" xmlns="" id="{6981A09F-BAA8-4C99-9937-4F7CD2C36DE4}"/>
              </a:ext>
            </a:extLst>
          </p:cNvPr>
          <p:cNvPicPr/>
          <p:nvPr/>
        </p:nvPicPr>
        <p:blipFill>
          <a:blip r:embed="rId3"/>
          <a:stretch>
            <a:fillRect/>
          </a:stretch>
        </p:blipFill>
        <p:spPr>
          <a:xfrm>
            <a:off x="1451578" y="3822809"/>
            <a:ext cx="4858386" cy="611084"/>
          </a:xfrm>
          <a:prstGeom prst="rect">
            <a:avLst/>
          </a:prstGeom>
        </p:spPr>
      </p:pic>
      <p:pic>
        <p:nvPicPr>
          <p:cNvPr id="7" name="Picture 6">
            <a:extLst>
              <a:ext uri="{FF2B5EF4-FFF2-40B4-BE49-F238E27FC236}">
                <a16:creationId xmlns:a16="http://schemas.microsoft.com/office/drawing/2014/main" xmlns="" id="{E41F21A6-4D6A-494A-ABDE-FA2A38299FBB}"/>
              </a:ext>
            </a:extLst>
          </p:cNvPr>
          <p:cNvPicPr/>
          <p:nvPr/>
        </p:nvPicPr>
        <p:blipFill>
          <a:blip r:embed="rId4"/>
          <a:stretch>
            <a:fillRect/>
          </a:stretch>
        </p:blipFill>
        <p:spPr>
          <a:xfrm>
            <a:off x="1451578" y="4835347"/>
            <a:ext cx="5558822" cy="781682"/>
          </a:xfrm>
          <a:prstGeom prst="rect">
            <a:avLst/>
          </a:prstGeom>
        </p:spPr>
      </p:pic>
    </p:spTree>
    <p:extLst>
      <p:ext uri="{BB962C8B-B14F-4D97-AF65-F5344CB8AC3E}">
        <p14:creationId xmlns:p14="http://schemas.microsoft.com/office/powerpoint/2010/main" val="1475613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ADB18-B8F5-46E2-809E-7A8C3D41F3F9}"/>
              </a:ext>
            </a:extLst>
          </p:cNvPr>
          <p:cNvSpPr>
            <a:spLocks noGrp="1"/>
          </p:cNvSpPr>
          <p:nvPr>
            <p:ph type="title"/>
          </p:nvPr>
        </p:nvSpPr>
        <p:spPr/>
        <p:txBody>
          <a:bodyPr/>
          <a:lstStyle/>
          <a:p>
            <a:r>
              <a:rPr lang="id-ID" dirty="0"/>
              <a:t>Komponen dalam program</a:t>
            </a:r>
            <a:endParaRPr lang="en-US" dirty="0"/>
          </a:p>
        </p:txBody>
      </p:sp>
      <p:sp>
        <p:nvSpPr>
          <p:cNvPr id="3" name="Content Placeholder 2">
            <a:extLst>
              <a:ext uri="{FF2B5EF4-FFF2-40B4-BE49-F238E27FC236}">
                <a16:creationId xmlns:a16="http://schemas.microsoft.com/office/drawing/2014/main" xmlns="" id="{58F716D4-5E8B-482D-AF48-AC804E30C559}"/>
              </a:ext>
            </a:extLst>
          </p:cNvPr>
          <p:cNvSpPr>
            <a:spLocks noGrp="1"/>
          </p:cNvSpPr>
          <p:nvPr>
            <p:ph idx="1"/>
          </p:nvPr>
        </p:nvSpPr>
        <p:spPr/>
        <p:txBody>
          <a:bodyPr/>
          <a:lstStyle/>
          <a:p>
            <a:r>
              <a:rPr lang="id-ID" dirty="0"/>
              <a:t>tentukan apakah pengguna telah memenangkan permainan. jika tidak, ulangi loop jika pengguna memiliki lebih banyak upaya. jika tidak ada upaya yang tersisa, pengguna kehilangan permainan</a:t>
            </a:r>
            <a:endParaRPr lang="en-US" dirty="0"/>
          </a:p>
          <a:p>
            <a:endParaRPr lang="en-US" dirty="0"/>
          </a:p>
        </p:txBody>
      </p:sp>
      <p:pic>
        <p:nvPicPr>
          <p:cNvPr id="4" name="Picture 3">
            <a:extLst>
              <a:ext uri="{FF2B5EF4-FFF2-40B4-BE49-F238E27FC236}">
                <a16:creationId xmlns:a16="http://schemas.microsoft.com/office/drawing/2014/main" xmlns="" id="{26ADF6F1-6D2E-4682-B265-174A51232A5F}"/>
              </a:ext>
            </a:extLst>
          </p:cNvPr>
          <p:cNvPicPr/>
          <p:nvPr/>
        </p:nvPicPr>
        <p:blipFill>
          <a:blip r:embed="rId2"/>
          <a:stretch>
            <a:fillRect/>
          </a:stretch>
        </p:blipFill>
        <p:spPr>
          <a:xfrm>
            <a:off x="1451578" y="3225664"/>
            <a:ext cx="5950707" cy="1778583"/>
          </a:xfrm>
          <a:prstGeom prst="rect">
            <a:avLst/>
          </a:prstGeom>
        </p:spPr>
      </p:pic>
    </p:spTree>
    <p:extLst>
      <p:ext uri="{BB962C8B-B14F-4D97-AF65-F5344CB8AC3E}">
        <p14:creationId xmlns:p14="http://schemas.microsoft.com/office/powerpoint/2010/main" val="2314878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2903B1-3B07-4155-AFDA-CC59EFBD2292}"/>
              </a:ext>
            </a:extLst>
          </p:cNvPr>
          <p:cNvSpPr>
            <a:spLocks noGrp="1"/>
          </p:cNvSpPr>
          <p:nvPr>
            <p:ph type="title"/>
          </p:nvPr>
        </p:nvSpPr>
        <p:spPr/>
        <p:txBody>
          <a:bodyPr/>
          <a:lstStyle/>
          <a:p>
            <a:r>
              <a:rPr lang="id-ID" dirty="0"/>
              <a:t>Hasil output</a:t>
            </a:r>
            <a:endParaRPr lang="en-US" dirty="0"/>
          </a:p>
        </p:txBody>
      </p:sp>
      <p:pic>
        <p:nvPicPr>
          <p:cNvPr id="4" name="Content Placeholder 3">
            <a:extLst>
              <a:ext uri="{FF2B5EF4-FFF2-40B4-BE49-F238E27FC236}">
                <a16:creationId xmlns:a16="http://schemas.microsoft.com/office/drawing/2014/main" xmlns="" id="{E02E674E-E679-4DA1-9B1C-106E38D51E1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39552" t="42308"/>
          <a:stretch/>
        </p:blipFill>
        <p:spPr bwMode="auto">
          <a:xfrm>
            <a:off x="1451579" y="2006154"/>
            <a:ext cx="6865107" cy="34496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5250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6442EE-AFA7-4CB9-B1F9-FED6AE72B0F8}"/>
              </a:ext>
            </a:extLst>
          </p:cNvPr>
          <p:cNvSpPr>
            <a:spLocks noGrp="1"/>
          </p:cNvSpPr>
          <p:nvPr>
            <p:ph type="title"/>
          </p:nvPr>
        </p:nvSpPr>
        <p:spPr>
          <a:xfrm>
            <a:off x="1560436" y="1000463"/>
            <a:ext cx="9603275" cy="1049235"/>
          </a:xfrm>
        </p:spPr>
        <p:txBody>
          <a:bodyPr>
            <a:normAutofit/>
          </a:bodyPr>
          <a:lstStyle/>
          <a:p>
            <a:pPr algn="ctr"/>
            <a:r>
              <a:rPr lang="id-ID" sz="4000" dirty="0"/>
              <a:t>terimakasih</a:t>
            </a:r>
            <a:endParaRPr lang="en-US" sz="4000" dirty="0"/>
          </a:p>
        </p:txBody>
      </p:sp>
    </p:spTree>
    <p:extLst>
      <p:ext uri="{BB962C8B-B14F-4D97-AF65-F5344CB8AC3E}">
        <p14:creationId xmlns:p14="http://schemas.microsoft.com/office/powerpoint/2010/main" val="3496763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8491E-9164-43AA-97E1-AE5A4D5BAC77}"/>
              </a:ext>
            </a:extLst>
          </p:cNvPr>
          <p:cNvSpPr>
            <a:spLocks noGrp="1"/>
          </p:cNvSpPr>
          <p:nvPr>
            <p:ph type="title"/>
          </p:nvPr>
        </p:nvSpPr>
        <p:spPr>
          <a:xfrm>
            <a:off x="1294362" y="540079"/>
            <a:ext cx="9603275" cy="1049235"/>
          </a:xfrm>
        </p:spPr>
        <p:txBody>
          <a:bodyPr/>
          <a:lstStyle/>
          <a:p>
            <a:r>
              <a:rPr lang="id-ID" dirty="0"/>
              <a:t>Latar belakang  memilih Nlp speech recognation</a:t>
            </a:r>
            <a:endParaRPr lang="en-US" dirty="0"/>
          </a:p>
        </p:txBody>
      </p:sp>
      <p:sp>
        <p:nvSpPr>
          <p:cNvPr id="3" name="Content Placeholder 2">
            <a:extLst>
              <a:ext uri="{FF2B5EF4-FFF2-40B4-BE49-F238E27FC236}">
                <a16:creationId xmlns:a16="http://schemas.microsoft.com/office/drawing/2014/main" xmlns="" id="{E9BFBF4D-5676-429E-8FC2-80E18FFD0876}"/>
              </a:ext>
            </a:extLst>
          </p:cNvPr>
          <p:cNvSpPr>
            <a:spLocks noGrp="1"/>
          </p:cNvSpPr>
          <p:nvPr>
            <p:ph idx="1"/>
          </p:nvPr>
        </p:nvSpPr>
        <p:spPr>
          <a:xfrm>
            <a:off x="1294362" y="1975570"/>
            <a:ext cx="10379940" cy="3715052"/>
          </a:xfrm>
        </p:spPr>
        <p:txBody>
          <a:bodyPr>
            <a:normAutofit/>
          </a:bodyPr>
          <a:lstStyle/>
          <a:p>
            <a:r>
              <a:rPr lang="en-GB" sz="2400" dirty="0" err="1"/>
              <a:t>Pernahkah</a:t>
            </a:r>
            <a:r>
              <a:rPr lang="en-GB" sz="2400" dirty="0"/>
              <a:t> Anda </a:t>
            </a:r>
            <a:r>
              <a:rPr lang="id-ID" sz="2400" dirty="0"/>
              <a:t>Memikirkan</a:t>
            </a:r>
            <a:r>
              <a:rPr lang="en-GB" sz="2400" dirty="0"/>
              <a:t> </a:t>
            </a:r>
            <a:r>
              <a:rPr lang="en-GB" sz="2400" dirty="0" err="1"/>
              <a:t>bagaimana</a:t>
            </a:r>
            <a:r>
              <a:rPr lang="en-GB" sz="2400" dirty="0"/>
              <a:t> </a:t>
            </a:r>
            <a:r>
              <a:rPr lang="en-GB" sz="2400" dirty="0" err="1"/>
              <a:t>menambahkan</a:t>
            </a:r>
            <a:r>
              <a:rPr lang="en-GB" sz="2400" dirty="0"/>
              <a:t> </a:t>
            </a:r>
            <a:r>
              <a:rPr lang="en-GB" sz="2400" dirty="0" err="1"/>
              <a:t>pengenalan</a:t>
            </a:r>
            <a:r>
              <a:rPr lang="en-GB" sz="2400" dirty="0"/>
              <a:t> </a:t>
            </a:r>
            <a:r>
              <a:rPr lang="en-GB" sz="2400" dirty="0" err="1"/>
              <a:t>ucapan</a:t>
            </a:r>
            <a:r>
              <a:rPr lang="id-ID" sz="2400" dirty="0"/>
              <a:t> ke </a:t>
            </a:r>
            <a:r>
              <a:rPr lang="en-GB" dirty="0"/>
              <a:t>( </a:t>
            </a:r>
            <a:r>
              <a:rPr lang="en-GB" sz="2400" dirty="0" err="1">
                <a:latin typeface="Times New Roman" panose="02020603050405020304" pitchFamily="18" charset="0"/>
                <a:cs typeface="Times New Roman" panose="02020603050405020304" pitchFamily="18" charset="0"/>
              </a:rPr>
              <a:t>proyek</a:t>
            </a:r>
            <a:r>
              <a:rPr lang="en-GB" sz="2400" dirty="0">
                <a:latin typeface="Times New Roman" panose="02020603050405020304" pitchFamily="18" charset="0"/>
                <a:cs typeface="Times New Roman" panose="02020603050405020304" pitchFamily="18" charset="0"/>
              </a:rPr>
              <a:t> Python Anda</a:t>
            </a:r>
            <a:r>
              <a:rPr lang="id-ID"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Lebih</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mudah</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daripada</a:t>
            </a:r>
            <a:r>
              <a:rPr lang="en-GB" sz="2400" dirty="0">
                <a:latin typeface="Times New Roman" panose="02020603050405020304" pitchFamily="18" charset="0"/>
                <a:cs typeface="Times New Roman" panose="02020603050405020304" pitchFamily="18" charset="0"/>
              </a:rPr>
              <a:t> yang Anda </a:t>
            </a:r>
            <a:r>
              <a:rPr lang="en-GB" sz="2400" dirty="0" err="1">
                <a:latin typeface="Times New Roman" panose="02020603050405020304" pitchFamily="18" charset="0"/>
                <a:cs typeface="Times New Roman" panose="02020603050405020304" pitchFamily="18" charset="0"/>
              </a:rPr>
              <a:t>bayangkan</a:t>
            </a:r>
            <a:r>
              <a:rPr lang="id-ID" sz="2400" dirty="0">
                <a:latin typeface="Times New Roman" panose="02020603050405020304" pitchFamily="18" charset="0"/>
                <a:cs typeface="Times New Roman" panose="02020603050405020304" pitchFamily="18" charset="0"/>
              </a:rPr>
              <a:t>, proyek ini telah di buktikan oleh </a:t>
            </a:r>
            <a:r>
              <a:rPr lang="en-GB" sz="2400" dirty="0">
                <a:latin typeface="Times New Roman" panose="02020603050405020304" pitchFamily="18" charset="0"/>
                <a:cs typeface="Times New Roman" panose="02020603050405020304" pitchFamily="18" charset="0"/>
              </a:rPr>
              <a:t>Amazon Alexa </a:t>
            </a:r>
            <a:r>
              <a:rPr lang="en-GB" sz="2400" dirty="0" err="1">
                <a:latin typeface="Times New Roman" panose="02020603050405020304" pitchFamily="18" charset="0"/>
                <a:cs typeface="Times New Roman" panose="02020603050405020304" pitchFamily="18" charset="0"/>
              </a:rPr>
              <a:t>bahwa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beberapa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tingkat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dukungan</a:t>
            </a:r>
            <a:r>
              <a:rPr lang="en-GB" sz="2400" dirty="0">
                <a:latin typeface="Times New Roman" panose="02020603050405020304" pitchFamily="18" charset="0"/>
                <a:cs typeface="Times New Roman" panose="02020603050405020304" pitchFamily="18" charset="0"/>
              </a:rPr>
              <a:t> </a:t>
            </a:r>
            <a:r>
              <a:rPr lang="en-GB" sz="2400" i="1" dirty="0">
                <a:latin typeface="Times New Roman" panose="02020603050405020304" pitchFamily="18" charset="0"/>
                <a:cs typeface="Times New Roman" panose="02020603050405020304" pitchFamily="18" charset="0"/>
              </a:rPr>
              <a:t>speech</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akan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menjadi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aspek</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penting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dari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teknologi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rumah</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tangga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untuk</a:t>
            </a:r>
            <a:r>
              <a:rPr lang="en-GB" sz="2400" dirty="0">
                <a:latin typeface="Times New Roman" panose="02020603050405020304" pitchFamily="18" charset="0"/>
                <a:cs typeface="Times New Roman" panose="02020603050405020304" pitchFamily="18" charset="0"/>
              </a:rPr>
              <a:t> masa </a:t>
            </a:r>
            <a:r>
              <a:rPr lang="en-GB" sz="2400" dirty="0" err="1">
                <a:latin typeface="Times New Roman" panose="02020603050405020304" pitchFamily="18" charset="0"/>
                <a:cs typeface="Times New Roman" panose="02020603050405020304" pitchFamily="18" charset="0"/>
              </a:rPr>
              <a:t>mendatang</a:t>
            </a:r>
            <a:r>
              <a:rPr lang="id-ID" sz="2400" dirty="0">
                <a:latin typeface="Times New Roman" panose="02020603050405020304" pitchFamily="18" charset="0"/>
                <a:cs typeface="Times New Roman" panose="02020603050405020304" pitchFamily="18" charset="0"/>
              </a:rPr>
              <a:t> </a:t>
            </a:r>
            <a:r>
              <a:rPr lang="de-DE" sz="2400" dirty="0">
                <a:latin typeface="Times New Roman" panose="02020603050405020304" pitchFamily="18" charset="0"/>
                <a:cs typeface="Times New Roman" panose="02020603050405020304" pitchFamily="18" charset="0"/>
              </a:rPr>
              <a:t>alasan mengapa cukup jelas. Menggabungkan pengenalan suara ke dalam aplikasi Python Anda menawarkan tingkat interaktivitas dan aksesibilitas yang beberapa teknologi dapat cocok.</a:t>
            </a:r>
            <a:endParaRPr lang="en-US" sz="24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185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EEA2E-A671-4F11-9624-14E53B6BB0BE}"/>
              </a:ext>
            </a:extLst>
          </p:cNvPr>
          <p:cNvSpPr>
            <a:spLocks noGrp="1"/>
          </p:cNvSpPr>
          <p:nvPr>
            <p:ph type="title"/>
          </p:nvPr>
        </p:nvSpPr>
        <p:spPr/>
        <p:txBody>
          <a:bodyPr/>
          <a:lstStyle/>
          <a:p>
            <a:r>
              <a:rPr lang="id-ID" dirty="0"/>
              <a:t>cara Penggunaan Nlp speech recognation</a:t>
            </a:r>
            <a:endParaRPr lang="en-US" dirty="0"/>
          </a:p>
        </p:txBody>
      </p:sp>
      <p:sp>
        <p:nvSpPr>
          <p:cNvPr id="3" name="Content Placeholder 2">
            <a:extLst>
              <a:ext uri="{FF2B5EF4-FFF2-40B4-BE49-F238E27FC236}">
                <a16:creationId xmlns:a16="http://schemas.microsoft.com/office/drawing/2014/main" xmlns="" id="{2B9261FA-CED5-4DBF-B82C-E03078E0BFD9}"/>
              </a:ext>
            </a:extLst>
          </p:cNvPr>
          <p:cNvSpPr>
            <a:spLocks noGrp="1"/>
          </p:cNvSpPr>
          <p:nvPr>
            <p:ph idx="1"/>
          </p:nvPr>
        </p:nvSpPr>
        <p:spPr/>
        <p:txBody>
          <a:bodyPr>
            <a:normAutofit/>
          </a:bodyPr>
          <a:lstStyle/>
          <a:p>
            <a:r>
              <a:rPr lang="id-ID" sz="2400" dirty="0"/>
              <a:t>Pengguna berbicara ke komputer melalui mikrofon, yang pada gilirannya, mengidentifikasi themdaing kata-kata dan mengirimkannya ke perangkat NLP untuk diproses lebih lanjut. Setelah dikenali, kata-kata tersebut dapat digunakan dalam berbagai aplikasi seperti display, robotika, perintah ke komputer, dan pendiktean.</a:t>
            </a:r>
            <a:endParaRPr lang="en-US" sz="2400" dirty="0"/>
          </a:p>
        </p:txBody>
      </p:sp>
    </p:spTree>
    <p:extLst>
      <p:ext uri="{BB962C8B-B14F-4D97-AF65-F5344CB8AC3E}">
        <p14:creationId xmlns:p14="http://schemas.microsoft.com/office/powerpoint/2010/main" val="3980145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0F8833-E283-4C76-BEF6-CEA9C6955F51}"/>
              </a:ext>
            </a:extLst>
          </p:cNvPr>
          <p:cNvSpPr>
            <a:spLocks noGrp="1"/>
          </p:cNvSpPr>
          <p:nvPr>
            <p:ph type="title"/>
          </p:nvPr>
        </p:nvSpPr>
        <p:spPr/>
        <p:txBody>
          <a:bodyPr/>
          <a:lstStyle/>
          <a:p>
            <a:r>
              <a:rPr lang="id-ID" dirty="0"/>
              <a:t>Pengenalan  kata/dialog dalam nlp</a:t>
            </a:r>
            <a:endParaRPr lang="en-US" dirty="0"/>
          </a:p>
        </p:txBody>
      </p:sp>
      <p:sp>
        <p:nvSpPr>
          <p:cNvPr id="3" name="Content Placeholder 2">
            <a:extLst>
              <a:ext uri="{FF2B5EF4-FFF2-40B4-BE49-F238E27FC236}">
                <a16:creationId xmlns:a16="http://schemas.microsoft.com/office/drawing/2014/main" xmlns="" id="{60271401-F94E-46DD-A6C2-88456EC9DF93}"/>
              </a:ext>
            </a:extLst>
          </p:cNvPr>
          <p:cNvSpPr>
            <a:spLocks noGrp="1"/>
          </p:cNvSpPr>
          <p:nvPr>
            <p:ph idx="1"/>
          </p:nvPr>
        </p:nvSpPr>
        <p:spPr>
          <a:xfrm>
            <a:off x="1451579" y="1944022"/>
            <a:ext cx="10152592" cy="3825407"/>
          </a:xfrm>
        </p:spPr>
        <p:txBody>
          <a:bodyPr>
            <a:normAutofit/>
          </a:bodyPr>
          <a:lstStyle/>
          <a:p>
            <a:r>
              <a:rPr lang="id-ID" dirty="0"/>
              <a:t>Kata recognizer adalah sistem pengenalan ucapan yang mengidentifikasi kata-kata individual. Sistem perintis awal hanya bisa mengenali huruf dan angka individual. Saat ini, mayoritas sistem pengenalan kata sudah mengalami perkembangan adalah pengenal kata.</a:t>
            </a:r>
          </a:p>
          <a:p>
            <a:r>
              <a:rPr lang="id-ID" dirty="0"/>
              <a:t>Sistem seperti itu mampu mengenali kosa kata kecil dari kata-kata tunggal atau ungkapan-ungkapan sederhana. Seseorang harus mengucapkan informasi masukan dengan kata-kata lisan yang jelas, dengan jeda di antara kata-kata, untuk memasukkan data di komputer.</a:t>
            </a:r>
          </a:p>
          <a:p>
            <a:r>
              <a:rPr lang="id-ID" dirty="0"/>
              <a:t>Pengenal ucapan terus menerus mengalami kemajuan, jauh lebih sulit dibangun daripada pengenal kata. Anda berbicara kalimat lengkap ke komputer. Masukan akan dikenali dan kemudian diproses oleh NLP.</a:t>
            </a:r>
            <a:endParaRPr lang="en-US" dirty="0"/>
          </a:p>
          <a:p>
            <a:endParaRPr lang="id-ID" dirty="0"/>
          </a:p>
        </p:txBody>
      </p:sp>
    </p:spTree>
    <p:extLst>
      <p:ext uri="{BB962C8B-B14F-4D97-AF65-F5344CB8AC3E}">
        <p14:creationId xmlns:p14="http://schemas.microsoft.com/office/powerpoint/2010/main" val="244339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D10C91-E3FC-4E5D-9FBB-752C44FC0352}"/>
              </a:ext>
            </a:extLst>
          </p:cNvPr>
          <p:cNvSpPr>
            <a:spLocks noGrp="1"/>
          </p:cNvSpPr>
          <p:nvPr>
            <p:ph type="title"/>
          </p:nvPr>
        </p:nvSpPr>
        <p:spPr/>
        <p:txBody>
          <a:bodyPr/>
          <a:lstStyle/>
          <a:p>
            <a:r>
              <a:rPr lang="id-ID" dirty="0"/>
              <a:t>Komponen dalam program</a:t>
            </a:r>
            <a:endParaRPr lang="en-US" dirty="0"/>
          </a:p>
        </p:txBody>
      </p:sp>
      <p:sp>
        <p:nvSpPr>
          <p:cNvPr id="3" name="Content Placeholder 2">
            <a:extLst>
              <a:ext uri="{FF2B5EF4-FFF2-40B4-BE49-F238E27FC236}">
                <a16:creationId xmlns:a16="http://schemas.microsoft.com/office/drawing/2014/main" xmlns="" id="{B038662A-858D-464B-8BFD-DC69EDCFE7A0}"/>
              </a:ext>
            </a:extLst>
          </p:cNvPr>
          <p:cNvSpPr>
            <a:spLocks noGrp="1"/>
          </p:cNvSpPr>
          <p:nvPr>
            <p:ph idx="1"/>
          </p:nvPr>
        </p:nvSpPr>
        <p:spPr>
          <a:xfrm>
            <a:off x="1451579" y="2015732"/>
            <a:ext cx="9603275" cy="4037749"/>
          </a:xfrm>
        </p:spPr>
        <p:txBody>
          <a:bodyPr/>
          <a:lstStyle/>
          <a:p>
            <a:r>
              <a:rPr lang="en-US" dirty="0"/>
              <a:t>Import random: </a:t>
            </a:r>
            <a:r>
              <a:rPr lang="id-ID" dirty="0"/>
              <a:t>menyediakan </a:t>
            </a:r>
            <a:r>
              <a:rPr lang="id-ID" i="1" dirty="0"/>
              <a:t>fast pseudorandom number generator</a:t>
            </a:r>
            <a:r>
              <a:rPr lang="id-ID" dirty="0"/>
              <a:t> berdasarkan algoritma</a:t>
            </a:r>
            <a:endParaRPr lang="en-US" dirty="0"/>
          </a:p>
          <a:p>
            <a:endParaRPr lang="id-ID" dirty="0"/>
          </a:p>
          <a:p>
            <a:r>
              <a:rPr lang="en-US" dirty="0"/>
              <a:t>Import time: </a:t>
            </a:r>
            <a:r>
              <a:rPr lang="en-US" dirty="0" err="1"/>
              <a:t>memasukkan</a:t>
            </a:r>
            <a:r>
              <a:rPr lang="en-US" dirty="0"/>
              <a:t> yang </a:t>
            </a:r>
            <a:r>
              <a:rPr lang="en-US" dirty="0" err="1"/>
              <a:t>berisi</a:t>
            </a:r>
            <a:r>
              <a:rPr lang="en-US" dirty="0"/>
              <a:t> </a:t>
            </a:r>
            <a:r>
              <a:rPr lang="en-US" dirty="0" err="1"/>
              <a:t>fungsi</a:t>
            </a:r>
            <a:r>
              <a:rPr lang="en-US" dirty="0"/>
              <a:t> dan class </a:t>
            </a:r>
            <a:r>
              <a:rPr lang="en-US" dirty="0" err="1"/>
              <a:t>untuk</a:t>
            </a:r>
            <a:r>
              <a:rPr lang="en-US" dirty="0"/>
              <a:t> </a:t>
            </a:r>
            <a:r>
              <a:rPr lang="en-US" dirty="0" err="1"/>
              <a:t>operasi</a:t>
            </a:r>
            <a:r>
              <a:rPr lang="en-US" dirty="0"/>
              <a:t> </a:t>
            </a:r>
            <a:r>
              <a:rPr lang="en-US" dirty="0" err="1"/>
              <a:t>tanggal</a:t>
            </a:r>
            <a:r>
              <a:rPr lang="en-US" dirty="0"/>
              <a:t> dan </a:t>
            </a:r>
            <a:r>
              <a:rPr lang="en-US" dirty="0" err="1"/>
              <a:t>waktu</a:t>
            </a:r>
            <a:r>
              <a:rPr lang="en-US" dirty="0"/>
              <a:t>.</a:t>
            </a:r>
          </a:p>
          <a:p>
            <a:endParaRPr lang="id-ID" dirty="0"/>
          </a:p>
          <a:p>
            <a:r>
              <a:rPr lang="id-ID" dirty="0"/>
              <a:t>Import speech recognition as sr : memasukkan pengenalan ucapan atau Speech Recognition (SR), adalah suatu pengembangan teknik dan sistem yang memungkinkan komputer untuk menerima masukan berupa kata yang diucapkan.</a:t>
            </a:r>
            <a:endParaRPr lang="en-US" dirty="0"/>
          </a:p>
          <a:p>
            <a:endParaRPr lang="en-US" dirty="0"/>
          </a:p>
        </p:txBody>
      </p:sp>
      <p:pic>
        <p:nvPicPr>
          <p:cNvPr id="4" name="Picture 3">
            <a:extLst>
              <a:ext uri="{FF2B5EF4-FFF2-40B4-BE49-F238E27FC236}">
                <a16:creationId xmlns:a16="http://schemas.microsoft.com/office/drawing/2014/main" xmlns="" id="{C58BBB3D-C65B-4449-B796-7ED7A2F0A00B}"/>
              </a:ext>
            </a:extLst>
          </p:cNvPr>
          <p:cNvPicPr/>
          <p:nvPr/>
        </p:nvPicPr>
        <p:blipFill>
          <a:blip r:embed="rId2"/>
          <a:stretch>
            <a:fillRect/>
          </a:stretch>
        </p:blipFill>
        <p:spPr>
          <a:xfrm>
            <a:off x="1603979" y="2492828"/>
            <a:ext cx="1895475" cy="402771"/>
          </a:xfrm>
          <a:prstGeom prst="rect">
            <a:avLst/>
          </a:prstGeom>
        </p:spPr>
      </p:pic>
      <p:pic>
        <p:nvPicPr>
          <p:cNvPr id="5" name="Picture 4">
            <a:extLst>
              <a:ext uri="{FF2B5EF4-FFF2-40B4-BE49-F238E27FC236}">
                <a16:creationId xmlns:a16="http://schemas.microsoft.com/office/drawing/2014/main" xmlns="" id="{45977CC9-AB1A-441A-A40A-9BC5FC945A49}"/>
              </a:ext>
            </a:extLst>
          </p:cNvPr>
          <p:cNvPicPr/>
          <p:nvPr/>
        </p:nvPicPr>
        <p:blipFill>
          <a:blip r:embed="rId3"/>
          <a:stretch>
            <a:fillRect/>
          </a:stretch>
        </p:blipFill>
        <p:spPr>
          <a:xfrm>
            <a:off x="1603979" y="3372695"/>
            <a:ext cx="1895475" cy="402771"/>
          </a:xfrm>
          <a:prstGeom prst="rect">
            <a:avLst/>
          </a:prstGeom>
        </p:spPr>
      </p:pic>
      <p:pic>
        <p:nvPicPr>
          <p:cNvPr id="6" name="Picture 5">
            <a:extLst>
              <a:ext uri="{FF2B5EF4-FFF2-40B4-BE49-F238E27FC236}">
                <a16:creationId xmlns:a16="http://schemas.microsoft.com/office/drawing/2014/main" xmlns="" id="{4E9BD501-109B-4D90-B784-2E56DD3D9883}"/>
              </a:ext>
            </a:extLst>
          </p:cNvPr>
          <p:cNvPicPr/>
          <p:nvPr/>
        </p:nvPicPr>
        <p:blipFill>
          <a:blip r:embed="rId4"/>
          <a:stretch>
            <a:fillRect/>
          </a:stretch>
        </p:blipFill>
        <p:spPr>
          <a:xfrm>
            <a:off x="1603979" y="5228544"/>
            <a:ext cx="2875870" cy="484579"/>
          </a:xfrm>
          <a:prstGeom prst="rect">
            <a:avLst/>
          </a:prstGeom>
        </p:spPr>
      </p:pic>
    </p:spTree>
    <p:extLst>
      <p:ext uri="{BB962C8B-B14F-4D97-AF65-F5344CB8AC3E}">
        <p14:creationId xmlns:p14="http://schemas.microsoft.com/office/powerpoint/2010/main" val="690900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61FDC5-40D6-42F9-A53A-4820956B9B3C}"/>
              </a:ext>
            </a:extLst>
          </p:cNvPr>
          <p:cNvSpPr>
            <a:spLocks noGrp="1"/>
          </p:cNvSpPr>
          <p:nvPr>
            <p:ph type="title"/>
          </p:nvPr>
        </p:nvSpPr>
        <p:spPr/>
        <p:txBody>
          <a:bodyPr/>
          <a:lstStyle/>
          <a:p>
            <a:r>
              <a:rPr lang="id-ID" dirty="0"/>
              <a:t>Komponen dalam program</a:t>
            </a:r>
            <a:endParaRPr lang="en-US" dirty="0"/>
          </a:p>
        </p:txBody>
      </p:sp>
      <p:sp>
        <p:nvSpPr>
          <p:cNvPr id="3" name="Content Placeholder 2">
            <a:extLst>
              <a:ext uri="{FF2B5EF4-FFF2-40B4-BE49-F238E27FC236}">
                <a16:creationId xmlns:a16="http://schemas.microsoft.com/office/drawing/2014/main" xmlns="" id="{57DF9F50-E11F-4368-AEED-FC3FBD76C993}"/>
              </a:ext>
            </a:extLst>
          </p:cNvPr>
          <p:cNvSpPr>
            <a:spLocks noGrp="1"/>
          </p:cNvSpPr>
          <p:nvPr>
            <p:ph idx="1"/>
          </p:nvPr>
        </p:nvSpPr>
        <p:spPr>
          <a:xfrm>
            <a:off x="1451579" y="2015732"/>
            <a:ext cx="9603275" cy="4297982"/>
          </a:xfrm>
        </p:spPr>
        <p:txBody>
          <a:bodyPr/>
          <a:lstStyle/>
          <a:p>
            <a:r>
              <a:rPr lang="en-US" dirty="0"/>
              <a:t>Def </a:t>
            </a:r>
            <a:r>
              <a:rPr lang="en-US" dirty="0" err="1"/>
              <a:t>recognition_speech_from_mic</a:t>
            </a:r>
            <a:r>
              <a:rPr lang="en-US" dirty="0"/>
              <a:t>(recognizer, microphone) : </a:t>
            </a:r>
            <a:r>
              <a:rPr lang="en-US" dirty="0" err="1"/>
              <a:t>transkripsi</a:t>
            </a:r>
            <a:r>
              <a:rPr lang="en-US" dirty="0"/>
              <a:t> speech </a:t>
            </a:r>
            <a:r>
              <a:rPr lang="en-US" dirty="0" err="1"/>
              <a:t>dari</a:t>
            </a:r>
            <a:r>
              <a:rPr lang="en-US" dirty="0"/>
              <a:t> recorder </a:t>
            </a:r>
            <a:r>
              <a:rPr lang="en-US" dirty="0" err="1"/>
              <a:t>dari</a:t>
            </a:r>
            <a:r>
              <a:rPr lang="en-US" dirty="0"/>
              <a:t> ‘</a:t>
            </a:r>
            <a:r>
              <a:rPr lang="en-US" dirty="0" err="1"/>
              <a:t>mikrofon</a:t>
            </a:r>
            <a:r>
              <a:rPr lang="en-US" dirty="0"/>
              <a:t>’.</a:t>
            </a:r>
          </a:p>
          <a:p>
            <a:endParaRPr lang="id-ID" dirty="0"/>
          </a:p>
          <a:p>
            <a:endParaRPr lang="id-ID" dirty="0"/>
          </a:p>
          <a:p>
            <a:endParaRPr lang="id-ID" dirty="0"/>
          </a:p>
          <a:p>
            <a:endParaRPr lang="id-ID" dirty="0"/>
          </a:p>
          <a:p>
            <a:r>
              <a:rPr lang="en-US" dirty="0" err="1"/>
              <a:t>Memeriksa</a:t>
            </a:r>
            <a:r>
              <a:rPr lang="en-US" dirty="0"/>
              <a:t> recognizer dan argument </a:t>
            </a:r>
            <a:r>
              <a:rPr lang="en-US" dirty="0" err="1"/>
              <a:t>mikrofon</a:t>
            </a:r>
            <a:r>
              <a:rPr lang="en-US" dirty="0"/>
              <a:t> </a:t>
            </a:r>
            <a:r>
              <a:rPr lang="en-US" dirty="0" err="1"/>
              <a:t>adalah</a:t>
            </a:r>
            <a:r>
              <a:rPr lang="en-US" dirty="0"/>
              <a:t> </a:t>
            </a:r>
            <a:r>
              <a:rPr lang="en-US" dirty="0" err="1"/>
              <a:t>jenis</a:t>
            </a:r>
            <a:r>
              <a:rPr lang="en-US" dirty="0"/>
              <a:t> yang </a:t>
            </a:r>
            <a:r>
              <a:rPr lang="en-US" dirty="0" err="1"/>
              <a:t>sama</a:t>
            </a:r>
            <a:r>
              <a:rPr lang="en-US" dirty="0"/>
              <a:t> </a:t>
            </a:r>
            <a:r>
              <a:rPr lang="en-US" dirty="0" err="1"/>
              <a:t>atau</a:t>
            </a:r>
            <a:r>
              <a:rPr lang="en-US" dirty="0"/>
              <a:t> </a:t>
            </a:r>
            <a:r>
              <a:rPr lang="en-US" dirty="0" err="1"/>
              <a:t>tidak</a:t>
            </a:r>
            <a:r>
              <a:rPr lang="en-US" dirty="0"/>
              <a:t>. </a:t>
            </a:r>
          </a:p>
          <a:p>
            <a:endParaRPr lang="en-US" dirty="0"/>
          </a:p>
        </p:txBody>
      </p:sp>
      <p:pic>
        <p:nvPicPr>
          <p:cNvPr id="4" name="Picture 3">
            <a:extLst>
              <a:ext uri="{FF2B5EF4-FFF2-40B4-BE49-F238E27FC236}">
                <a16:creationId xmlns:a16="http://schemas.microsoft.com/office/drawing/2014/main" xmlns="" id="{B1CD4673-9E31-4747-8D48-2EEE1A891F49}"/>
              </a:ext>
            </a:extLst>
          </p:cNvPr>
          <p:cNvPicPr/>
          <p:nvPr/>
        </p:nvPicPr>
        <p:blipFill>
          <a:blip r:embed="rId2"/>
          <a:stretch>
            <a:fillRect/>
          </a:stretch>
        </p:blipFill>
        <p:spPr>
          <a:xfrm>
            <a:off x="1451579" y="2800785"/>
            <a:ext cx="7431164" cy="1923616"/>
          </a:xfrm>
          <a:prstGeom prst="rect">
            <a:avLst/>
          </a:prstGeom>
        </p:spPr>
      </p:pic>
      <p:pic>
        <p:nvPicPr>
          <p:cNvPr id="5" name="Picture 4">
            <a:extLst>
              <a:ext uri="{FF2B5EF4-FFF2-40B4-BE49-F238E27FC236}">
                <a16:creationId xmlns:a16="http://schemas.microsoft.com/office/drawing/2014/main" xmlns="" id="{18F63666-A202-44A8-A208-247B633F184A}"/>
              </a:ext>
            </a:extLst>
          </p:cNvPr>
          <p:cNvPicPr/>
          <p:nvPr/>
        </p:nvPicPr>
        <p:blipFill>
          <a:blip r:embed="rId3"/>
          <a:stretch>
            <a:fillRect/>
          </a:stretch>
        </p:blipFill>
        <p:spPr>
          <a:xfrm>
            <a:off x="1656391" y="5208814"/>
            <a:ext cx="5311079" cy="1104900"/>
          </a:xfrm>
          <a:prstGeom prst="rect">
            <a:avLst/>
          </a:prstGeom>
        </p:spPr>
      </p:pic>
    </p:spTree>
    <p:extLst>
      <p:ext uri="{BB962C8B-B14F-4D97-AF65-F5344CB8AC3E}">
        <p14:creationId xmlns:p14="http://schemas.microsoft.com/office/powerpoint/2010/main" val="173634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5C3AF0-4413-48DB-872A-972A365F7A16}"/>
              </a:ext>
            </a:extLst>
          </p:cNvPr>
          <p:cNvSpPr>
            <a:spLocks noGrp="1"/>
          </p:cNvSpPr>
          <p:nvPr>
            <p:ph type="title"/>
          </p:nvPr>
        </p:nvSpPr>
        <p:spPr/>
        <p:txBody>
          <a:bodyPr/>
          <a:lstStyle/>
          <a:p>
            <a:r>
              <a:rPr lang="id-ID" dirty="0"/>
              <a:t>Komponen Dalam program</a:t>
            </a:r>
            <a:endParaRPr lang="en-US" dirty="0"/>
          </a:p>
        </p:txBody>
      </p:sp>
      <p:sp>
        <p:nvSpPr>
          <p:cNvPr id="3" name="Content Placeholder 2">
            <a:extLst>
              <a:ext uri="{FF2B5EF4-FFF2-40B4-BE49-F238E27FC236}">
                <a16:creationId xmlns:a16="http://schemas.microsoft.com/office/drawing/2014/main" xmlns="" id="{DDB79926-7A66-4F47-8470-5C36B4CA53C3}"/>
              </a:ext>
            </a:extLst>
          </p:cNvPr>
          <p:cNvSpPr>
            <a:spLocks noGrp="1"/>
          </p:cNvSpPr>
          <p:nvPr>
            <p:ph idx="1"/>
          </p:nvPr>
        </p:nvSpPr>
        <p:spPr>
          <a:xfrm>
            <a:off x="1451579" y="1853754"/>
            <a:ext cx="9603275" cy="4590589"/>
          </a:xfrm>
        </p:spPr>
        <p:txBody>
          <a:bodyPr/>
          <a:lstStyle/>
          <a:p>
            <a:r>
              <a:rPr lang="de-DE" dirty="0"/>
              <a:t>menye</a:t>
            </a:r>
            <a:r>
              <a:rPr lang="id-ID" dirty="0"/>
              <a:t>suaikan sensitivitas pengenal ke kebisingan sekitar dan rekam audio dari mikrofon</a:t>
            </a:r>
            <a:r>
              <a:rPr lang="de-DE" dirty="0"/>
              <a:t>.</a:t>
            </a:r>
            <a:endParaRPr lang="id-ID" dirty="0"/>
          </a:p>
          <a:p>
            <a:endParaRPr lang="id-ID" dirty="0"/>
          </a:p>
          <a:p>
            <a:endParaRPr lang="id-ID" dirty="0"/>
          </a:p>
          <a:p>
            <a:r>
              <a:rPr lang="id-ID" dirty="0"/>
              <a:t>Mengatur objeck respons</a:t>
            </a:r>
          </a:p>
          <a:p>
            <a:endParaRPr lang="id-ID" dirty="0"/>
          </a:p>
          <a:p>
            <a:endParaRPr lang="id-ID" dirty="0"/>
          </a:p>
          <a:p>
            <a:r>
              <a:rPr lang="en-US" dirty="0"/>
              <a:t>men</a:t>
            </a:r>
            <a:r>
              <a:rPr lang="id-ID" dirty="0"/>
              <a:t>coba mengenali </a:t>
            </a:r>
            <a:r>
              <a:rPr lang="en-US" dirty="0"/>
              <a:t>recognizing</a:t>
            </a:r>
            <a:r>
              <a:rPr lang="id-ID" dirty="0"/>
              <a:t> dalam rekaman</a:t>
            </a:r>
            <a:r>
              <a:rPr lang="en-US" dirty="0"/>
              <a:t>. </a:t>
            </a:r>
            <a:r>
              <a:rPr lang="id-ID" dirty="0"/>
              <a:t>Jika</a:t>
            </a:r>
            <a:r>
              <a:rPr lang="en-US" dirty="0"/>
              <a:t> </a:t>
            </a:r>
            <a:r>
              <a:rPr lang="en-US" dirty="0" err="1"/>
              <a:t>terdapat</a:t>
            </a:r>
            <a:r>
              <a:rPr lang="id-ID" dirty="0"/>
              <a:t> RequestError atau UnknownValueError</a:t>
            </a:r>
            <a:r>
              <a:rPr lang="en-US" dirty="0"/>
              <a:t> exception</a:t>
            </a:r>
            <a:r>
              <a:rPr lang="id-ID" dirty="0"/>
              <a:t>, perbarui objek respons sesuai</a:t>
            </a:r>
            <a:endParaRPr lang="en-US" dirty="0"/>
          </a:p>
          <a:p>
            <a:endParaRPr lang="id-ID" dirty="0"/>
          </a:p>
          <a:p>
            <a:endParaRPr lang="id-ID" dirty="0"/>
          </a:p>
          <a:p>
            <a:endParaRPr lang="en-US" dirty="0"/>
          </a:p>
        </p:txBody>
      </p:sp>
      <p:pic>
        <p:nvPicPr>
          <p:cNvPr id="4" name="Picture 3">
            <a:extLst>
              <a:ext uri="{FF2B5EF4-FFF2-40B4-BE49-F238E27FC236}">
                <a16:creationId xmlns:a16="http://schemas.microsoft.com/office/drawing/2014/main" xmlns="" id="{B44D4A65-7923-49F5-9AC2-CF1D51E8BFA1}"/>
              </a:ext>
            </a:extLst>
          </p:cNvPr>
          <p:cNvPicPr/>
          <p:nvPr/>
        </p:nvPicPr>
        <p:blipFill>
          <a:blip r:embed="rId2"/>
          <a:stretch>
            <a:fillRect/>
          </a:stretch>
        </p:blipFill>
        <p:spPr>
          <a:xfrm>
            <a:off x="1756379" y="2411621"/>
            <a:ext cx="5928935" cy="850446"/>
          </a:xfrm>
          <a:prstGeom prst="rect">
            <a:avLst/>
          </a:prstGeom>
        </p:spPr>
      </p:pic>
      <p:pic>
        <p:nvPicPr>
          <p:cNvPr id="5" name="Picture 4">
            <a:extLst>
              <a:ext uri="{FF2B5EF4-FFF2-40B4-BE49-F238E27FC236}">
                <a16:creationId xmlns:a16="http://schemas.microsoft.com/office/drawing/2014/main" xmlns="" id="{605057FF-5A77-43B1-A858-DCB2BBF03A4B}"/>
              </a:ext>
            </a:extLst>
          </p:cNvPr>
          <p:cNvPicPr/>
          <p:nvPr/>
        </p:nvPicPr>
        <p:blipFill>
          <a:blip r:embed="rId3"/>
          <a:stretch>
            <a:fillRect/>
          </a:stretch>
        </p:blipFill>
        <p:spPr>
          <a:xfrm>
            <a:off x="1756379" y="3871983"/>
            <a:ext cx="3142192" cy="1028700"/>
          </a:xfrm>
          <a:prstGeom prst="rect">
            <a:avLst/>
          </a:prstGeom>
        </p:spPr>
      </p:pic>
      <p:pic>
        <p:nvPicPr>
          <p:cNvPr id="6" name="Picture 5">
            <a:extLst>
              <a:ext uri="{FF2B5EF4-FFF2-40B4-BE49-F238E27FC236}">
                <a16:creationId xmlns:a16="http://schemas.microsoft.com/office/drawing/2014/main" xmlns="" id="{A58799DC-E89C-4D29-8C51-57767D7F778F}"/>
              </a:ext>
            </a:extLst>
          </p:cNvPr>
          <p:cNvPicPr/>
          <p:nvPr/>
        </p:nvPicPr>
        <p:blipFill>
          <a:blip r:embed="rId4"/>
          <a:stretch>
            <a:fillRect/>
          </a:stretch>
        </p:blipFill>
        <p:spPr>
          <a:xfrm>
            <a:off x="1756379" y="5581993"/>
            <a:ext cx="5210478" cy="942975"/>
          </a:xfrm>
          <a:prstGeom prst="rect">
            <a:avLst/>
          </a:prstGeom>
        </p:spPr>
      </p:pic>
    </p:spTree>
    <p:extLst>
      <p:ext uri="{BB962C8B-B14F-4D97-AF65-F5344CB8AC3E}">
        <p14:creationId xmlns:p14="http://schemas.microsoft.com/office/powerpoint/2010/main" val="22044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00B741-4A22-4C35-9A6C-DA421DAD14AC}"/>
              </a:ext>
            </a:extLst>
          </p:cNvPr>
          <p:cNvSpPr>
            <a:spLocks noGrp="1"/>
          </p:cNvSpPr>
          <p:nvPr>
            <p:ph type="title"/>
          </p:nvPr>
        </p:nvSpPr>
        <p:spPr/>
        <p:txBody>
          <a:bodyPr/>
          <a:lstStyle/>
          <a:p>
            <a:r>
              <a:rPr lang="id-ID" dirty="0"/>
              <a:t>Komponen Dalam program</a:t>
            </a:r>
            <a:endParaRPr lang="en-US" dirty="0"/>
          </a:p>
        </p:txBody>
      </p:sp>
      <p:sp>
        <p:nvSpPr>
          <p:cNvPr id="3" name="Content Placeholder 2">
            <a:extLst>
              <a:ext uri="{FF2B5EF4-FFF2-40B4-BE49-F238E27FC236}">
                <a16:creationId xmlns:a16="http://schemas.microsoft.com/office/drawing/2014/main" xmlns="" id="{EF83D807-9E8D-4D4C-9688-2F1BED41892B}"/>
              </a:ext>
            </a:extLst>
          </p:cNvPr>
          <p:cNvSpPr>
            <a:spLocks noGrp="1"/>
          </p:cNvSpPr>
          <p:nvPr>
            <p:ph idx="1"/>
          </p:nvPr>
        </p:nvSpPr>
        <p:spPr>
          <a:xfrm>
            <a:off x="1451579" y="1893441"/>
            <a:ext cx="9978421" cy="4037749"/>
          </a:xfrm>
        </p:spPr>
        <p:txBody>
          <a:bodyPr>
            <a:normAutofit fontScale="92500" lnSpcReduction="10000"/>
          </a:bodyPr>
          <a:lstStyle/>
          <a:p>
            <a:r>
              <a:rPr lang="id-ID" dirty="0"/>
              <a:t>API tidak terjangkau atau tidak responsif</a:t>
            </a:r>
          </a:p>
          <a:p>
            <a:pPr marL="0" indent="0">
              <a:buNone/>
            </a:pPr>
            <a:endParaRPr lang="id-ID" dirty="0"/>
          </a:p>
          <a:p>
            <a:pPr marL="0" indent="0">
              <a:buNone/>
            </a:pPr>
            <a:endParaRPr lang="id-ID" dirty="0"/>
          </a:p>
          <a:p>
            <a:r>
              <a:rPr lang="id-ID" dirty="0"/>
              <a:t>Ucapan tidak bisa dipahami</a:t>
            </a:r>
            <a:r>
              <a:rPr lang="en-US" dirty="0"/>
              <a:t> </a:t>
            </a:r>
            <a:r>
              <a:rPr lang="en-US" dirty="0" err="1"/>
              <a:t>maka</a:t>
            </a:r>
            <a:r>
              <a:rPr lang="en-US" dirty="0"/>
              <a:t> </a:t>
            </a:r>
            <a:r>
              <a:rPr lang="en-US" dirty="0" err="1"/>
              <a:t>mengeluarkan</a:t>
            </a:r>
            <a:r>
              <a:rPr lang="en-US" dirty="0"/>
              <a:t> </a:t>
            </a:r>
            <a:r>
              <a:rPr lang="en-US" dirty="0" err="1"/>
              <a:t>respon</a:t>
            </a:r>
            <a:r>
              <a:rPr lang="en-US" dirty="0"/>
              <a:t> error : unable to recognize speech</a:t>
            </a:r>
            <a:endParaRPr lang="id-ID" dirty="0"/>
          </a:p>
          <a:p>
            <a:endParaRPr lang="id-ID" dirty="0"/>
          </a:p>
          <a:p>
            <a:endParaRPr lang="id-ID" dirty="0"/>
          </a:p>
          <a:p>
            <a:endParaRPr lang="id-ID" dirty="0"/>
          </a:p>
          <a:p>
            <a:r>
              <a:rPr lang="id-ID" dirty="0"/>
              <a:t>Mengatur daftar kata apple, banana, grap, orange, mango, lemon</a:t>
            </a:r>
          </a:p>
          <a:p>
            <a:pPr marL="0" indent="0">
              <a:buNone/>
            </a:pPr>
            <a:r>
              <a:rPr lang="id-ID" dirty="0"/>
              <a:t>	Jumlah tebakan = 3	Batas prompt = 5</a:t>
            </a:r>
            <a:endParaRPr lang="en-US" dirty="0"/>
          </a:p>
          <a:p>
            <a:endParaRPr lang="en-US" dirty="0"/>
          </a:p>
          <a:p>
            <a:endParaRPr lang="en-US" dirty="0"/>
          </a:p>
        </p:txBody>
      </p:sp>
      <p:pic>
        <p:nvPicPr>
          <p:cNvPr id="4" name="Picture 3">
            <a:extLst>
              <a:ext uri="{FF2B5EF4-FFF2-40B4-BE49-F238E27FC236}">
                <a16:creationId xmlns:a16="http://schemas.microsoft.com/office/drawing/2014/main" xmlns="" id="{1C34C0AD-9D66-4B86-BBDB-154B3BE6C19A}"/>
              </a:ext>
            </a:extLst>
          </p:cNvPr>
          <p:cNvPicPr/>
          <p:nvPr/>
        </p:nvPicPr>
        <p:blipFill>
          <a:blip r:embed="rId2"/>
          <a:stretch>
            <a:fillRect/>
          </a:stretch>
        </p:blipFill>
        <p:spPr>
          <a:xfrm>
            <a:off x="1451578" y="2428874"/>
            <a:ext cx="5362878" cy="836839"/>
          </a:xfrm>
          <a:prstGeom prst="rect">
            <a:avLst/>
          </a:prstGeom>
        </p:spPr>
      </p:pic>
      <p:pic>
        <p:nvPicPr>
          <p:cNvPr id="5" name="Picture 4">
            <a:extLst>
              <a:ext uri="{FF2B5EF4-FFF2-40B4-BE49-F238E27FC236}">
                <a16:creationId xmlns:a16="http://schemas.microsoft.com/office/drawing/2014/main" xmlns="" id="{45E785EF-5D38-4C70-B73F-DE03DF32C60B}"/>
              </a:ext>
            </a:extLst>
          </p:cNvPr>
          <p:cNvPicPr/>
          <p:nvPr/>
        </p:nvPicPr>
        <p:blipFill>
          <a:blip r:embed="rId3"/>
          <a:stretch>
            <a:fillRect/>
          </a:stretch>
        </p:blipFill>
        <p:spPr>
          <a:xfrm>
            <a:off x="1526193" y="3897087"/>
            <a:ext cx="5288264" cy="1207810"/>
          </a:xfrm>
          <a:prstGeom prst="rect">
            <a:avLst/>
          </a:prstGeom>
        </p:spPr>
      </p:pic>
      <p:pic>
        <p:nvPicPr>
          <p:cNvPr id="6" name="Picture 5">
            <a:extLst>
              <a:ext uri="{FF2B5EF4-FFF2-40B4-BE49-F238E27FC236}">
                <a16:creationId xmlns:a16="http://schemas.microsoft.com/office/drawing/2014/main" xmlns="" id="{4376B47A-C438-4460-BA6B-047B97146003}"/>
              </a:ext>
            </a:extLst>
          </p:cNvPr>
          <p:cNvPicPr/>
          <p:nvPr/>
        </p:nvPicPr>
        <p:blipFill>
          <a:blip r:embed="rId4"/>
          <a:stretch>
            <a:fillRect/>
          </a:stretch>
        </p:blipFill>
        <p:spPr>
          <a:xfrm>
            <a:off x="1451579" y="5820810"/>
            <a:ext cx="5362878" cy="926810"/>
          </a:xfrm>
          <a:prstGeom prst="rect">
            <a:avLst/>
          </a:prstGeom>
        </p:spPr>
      </p:pic>
    </p:spTree>
    <p:extLst>
      <p:ext uri="{BB962C8B-B14F-4D97-AF65-F5344CB8AC3E}">
        <p14:creationId xmlns:p14="http://schemas.microsoft.com/office/powerpoint/2010/main" val="2958807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F858C2-9296-4CED-B1E8-B88D7C489B32}"/>
              </a:ext>
            </a:extLst>
          </p:cNvPr>
          <p:cNvSpPr>
            <a:spLocks noGrp="1"/>
          </p:cNvSpPr>
          <p:nvPr>
            <p:ph type="title"/>
          </p:nvPr>
        </p:nvSpPr>
        <p:spPr/>
        <p:txBody>
          <a:bodyPr/>
          <a:lstStyle/>
          <a:p>
            <a:r>
              <a:rPr lang="id-ID" dirty="0"/>
              <a:t>Komponen dalam program </a:t>
            </a:r>
            <a:endParaRPr lang="en-US" dirty="0"/>
          </a:p>
        </p:txBody>
      </p:sp>
      <p:sp>
        <p:nvSpPr>
          <p:cNvPr id="3" name="Content Placeholder 2">
            <a:extLst>
              <a:ext uri="{FF2B5EF4-FFF2-40B4-BE49-F238E27FC236}">
                <a16:creationId xmlns:a16="http://schemas.microsoft.com/office/drawing/2014/main" xmlns="" id="{B178E97F-30EB-4BF2-8732-FBF36D451417}"/>
              </a:ext>
            </a:extLst>
          </p:cNvPr>
          <p:cNvSpPr>
            <a:spLocks noGrp="1"/>
          </p:cNvSpPr>
          <p:nvPr>
            <p:ph idx="1"/>
          </p:nvPr>
        </p:nvSpPr>
        <p:spPr>
          <a:xfrm>
            <a:off x="1451579" y="2015732"/>
            <a:ext cx="9603275" cy="4842268"/>
          </a:xfrm>
        </p:spPr>
        <p:txBody>
          <a:bodyPr/>
          <a:lstStyle/>
          <a:p>
            <a:r>
              <a:rPr lang="id-ID" dirty="0"/>
              <a:t>buat instance pengenal dan mik</a:t>
            </a:r>
          </a:p>
          <a:p>
            <a:endParaRPr lang="id-ID" dirty="0"/>
          </a:p>
          <a:p>
            <a:r>
              <a:rPr lang="de-DE" dirty="0"/>
              <a:t>men</a:t>
            </a:r>
            <a:r>
              <a:rPr lang="id-ID" dirty="0"/>
              <a:t>dapatkan kata acak dari daftar</a:t>
            </a:r>
            <a:r>
              <a:rPr lang="de-DE" dirty="0"/>
              <a:t>(list)</a:t>
            </a:r>
            <a:endParaRPr lang="en-US" dirty="0"/>
          </a:p>
          <a:p>
            <a:endParaRPr lang="id-ID" dirty="0"/>
          </a:p>
          <a:p>
            <a:r>
              <a:rPr lang="id-ID" dirty="0"/>
              <a:t>format string instruksi</a:t>
            </a:r>
          </a:p>
          <a:p>
            <a:endParaRPr lang="id-ID" dirty="0"/>
          </a:p>
          <a:p>
            <a:endParaRPr lang="id-ID" dirty="0"/>
          </a:p>
          <a:p>
            <a:r>
              <a:rPr lang="id-ID" dirty="0"/>
              <a:t>menunjukkan instruksi dan tunggu 3 detik sebelum memulai permainan</a:t>
            </a:r>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xmlns="" id="{E466462D-EB1E-4699-89D7-191923FF4C36}"/>
              </a:ext>
            </a:extLst>
          </p:cNvPr>
          <p:cNvPicPr/>
          <p:nvPr/>
        </p:nvPicPr>
        <p:blipFill>
          <a:blip r:embed="rId2"/>
          <a:stretch>
            <a:fillRect/>
          </a:stretch>
        </p:blipFill>
        <p:spPr>
          <a:xfrm>
            <a:off x="1451579" y="2412545"/>
            <a:ext cx="4296078" cy="613683"/>
          </a:xfrm>
          <a:prstGeom prst="rect">
            <a:avLst/>
          </a:prstGeom>
        </p:spPr>
      </p:pic>
      <p:pic>
        <p:nvPicPr>
          <p:cNvPr id="5" name="Picture 4">
            <a:extLst>
              <a:ext uri="{FF2B5EF4-FFF2-40B4-BE49-F238E27FC236}">
                <a16:creationId xmlns:a16="http://schemas.microsoft.com/office/drawing/2014/main" xmlns="" id="{FA5A7C23-8188-464F-8B63-58003FFB2B5B}"/>
              </a:ext>
            </a:extLst>
          </p:cNvPr>
          <p:cNvPicPr/>
          <p:nvPr/>
        </p:nvPicPr>
        <p:blipFill>
          <a:blip r:embed="rId3"/>
          <a:stretch>
            <a:fillRect/>
          </a:stretch>
        </p:blipFill>
        <p:spPr>
          <a:xfrm>
            <a:off x="1451578" y="3369563"/>
            <a:ext cx="4317849" cy="613683"/>
          </a:xfrm>
          <a:prstGeom prst="rect">
            <a:avLst/>
          </a:prstGeom>
        </p:spPr>
      </p:pic>
      <p:pic>
        <p:nvPicPr>
          <p:cNvPr id="6" name="Picture 5">
            <a:extLst>
              <a:ext uri="{FF2B5EF4-FFF2-40B4-BE49-F238E27FC236}">
                <a16:creationId xmlns:a16="http://schemas.microsoft.com/office/drawing/2014/main" xmlns="" id="{513FE953-8B31-4E51-859E-6EB1AFC8B728}"/>
              </a:ext>
            </a:extLst>
          </p:cNvPr>
          <p:cNvPicPr/>
          <p:nvPr/>
        </p:nvPicPr>
        <p:blipFill>
          <a:blip r:embed="rId4"/>
          <a:stretch>
            <a:fillRect/>
          </a:stretch>
        </p:blipFill>
        <p:spPr>
          <a:xfrm>
            <a:off x="1429807" y="4376246"/>
            <a:ext cx="4317850" cy="1049235"/>
          </a:xfrm>
          <a:prstGeom prst="rect">
            <a:avLst/>
          </a:prstGeom>
        </p:spPr>
      </p:pic>
      <p:pic>
        <p:nvPicPr>
          <p:cNvPr id="7" name="Picture 6">
            <a:extLst>
              <a:ext uri="{FF2B5EF4-FFF2-40B4-BE49-F238E27FC236}">
                <a16:creationId xmlns:a16="http://schemas.microsoft.com/office/drawing/2014/main" xmlns="" id="{5990B851-D897-4367-9386-45E161110609}"/>
              </a:ext>
            </a:extLst>
          </p:cNvPr>
          <p:cNvPicPr/>
          <p:nvPr/>
        </p:nvPicPr>
        <p:blipFill>
          <a:blip r:embed="rId5"/>
          <a:stretch>
            <a:fillRect/>
          </a:stretch>
        </p:blipFill>
        <p:spPr>
          <a:xfrm>
            <a:off x="1499605" y="5818481"/>
            <a:ext cx="4944737" cy="687257"/>
          </a:xfrm>
          <a:prstGeom prst="rect">
            <a:avLst/>
          </a:prstGeom>
        </p:spPr>
      </p:pic>
    </p:spTree>
    <p:extLst>
      <p:ext uri="{BB962C8B-B14F-4D97-AF65-F5344CB8AC3E}">
        <p14:creationId xmlns:p14="http://schemas.microsoft.com/office/powerpoint/2010/main" val="14786753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572</TotalTime>
  <Words>548</Words>
  <Application>Microsoft Macintosh PowerPoint</Application>
  <PresentationFormat>Custom</PresentationFormat>
  <Paragraphs>72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Kelompok   Oleh:</vt:lpstr>
      <vt:lpstr>Latar belakang  memilih Nlp speech recognation</vt:lpstr>
      <vt:lpstr>cara Penggunaan Nlp speech recognation</vt:lpstr>
      <vt:lpstr>Pengenalan  kata/dialog dalam nlp</vt:lpstr>
      <vt:lpstr>Komponen dalam program</vt:lpstr>
      <vt:lpstr>Komponen dalam program</vt:lpstr>
      <vt:lpstr>Komponen Dalam program</vt:lpstr>
      <vt:lpstr>Komponen Dalam program</vt:lpstr>
      <vt:lpstr>Komponen dalam program </vt:lpstr>
      <vt:lpstr>Komponen dalam program</vt:lpstr>
      <vt:lpstr>Komponen dalam program</vt:lpstr>
      <vt:lpstr>Komponen dalam program</vt:lpstr>
      <vt:lpstr>Hasil output</vt:lpstr>
      <vt:lpstr>terimakasih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1. Lexy Fadilla N. 1</dc:title>
  <dc:creator>Arnoldi Mochammad Can Setya</dc:creator>
  <cp:lastModifiedBy>mac air 4</cp:lastModifiedBy>
  <cp:revision>14</cp:revision>
  <dcterms:created xsi:type="dcterms:W3CDTF">2019-12-18T08:30:38Z</dcterms:created>
  <dcterms:modified xsi:type="dcterms:W3CDTF">2019-12-19T06:48:36Z</dcterms:modified>
</cp:coreProperties>
</file>