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8" r:id="rId15"/>
    <p:sldId id="271" r:id="rId16"/>
    <p:sldId id="269"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235B87-05E7-4757-B223-6D06A5088AFA}">
  <a:tblStyle styleId="{BF235B87-05E7-4757-B223-6D06A5088A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3"/>
    <p:restoredTop sz="94714"/>
  </p:normalViewPr>
  <p:slideViewPr>
    <p:cSldViewPr snapToGrid="0">
      <p:cViewPr>
        <p:scale>
          <a:sx n="124" d="100"/>
          <a:sy n="124" d="100"/>
        </p:scale>
        <p:origin x="816" y="5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9ff375f79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9ff375f79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Trained using gradient descent with the help of chain rule</a:t>
            </a:r>
            <a:endParaRPr/>
          </a:p>
          <a:p>
            <a:pPr marL="0" lvl="0" indent="0" algn="l" rtl="0">
              <a:spcBef>
                <a:spcPts val="0"/>
              </a:spcBef>
              <a:spcAft>
                <a:spcPts val="0"/>
              </a:spcAft>
              <a:buNone/>
            </a:pPr>
            <a:r>
              <a:rPr lang="en"/>
              <a:t>Usually more hidden layers performs better but takes longer to compile. In our case the output layer only has one unit since our response is binary.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abba9d3e0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abba9d3e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9ff375f7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9ff375f7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only numbers on this page that are important are the CV errors.  To not overwhelm the audience, I think you should delete the other numbers.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abba9d3e0_2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abba9d3e0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ac274164a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ac274164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9ff375f7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9ff375f7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800"/>
              </a:spcBef>
              <a:spcAft>
                <a:spcPts val="0"/>
              </a:spcAft>
              <a:buClr>
                <a:schemeClr val="dk1"/>
              </a:buClr>
              <a:buSzPts val="1100"/>
              <a:buFont typeface="Arial"/>
              <a:buNone/>
            </a:pPr>
            <a:r>
              <a:rPr lang="en" sz="1200">
                <a:solidFill>
                  <a:schemeClr val="dk1"/>
                </a:solidFill>
                <a:highlight>
                  <a:schemeClr val="lt1"/>
                </a:highlight>
              </a:rPr>
              <a:t>There has been an increasing need to synthesize knowledge from research to help decision-makers with filling research gaps and quickly accessing high impact, experimental studies. Some bibliographic databases index research based on study design to aid in the finding of experimental research and controlled trials, but this process is time-consuming and often lags behind the pace of research. Systematic methods can be used to conduct comprehensive, reproducible literature reviews, but these still largely rely on manual screening by teams of researchers to identify studies that meet certain criteria. </a:t>
            </a:r>
            <a:endParaRPr sz="1200">
              <a:solidFill>
                <a:schemeClr val="dk1"/>
              </a:solidFill>
              <a:highlight>
                <a:schemeClr val="lt1"/>
              </a:highlight>
            </a:endParaRPr>
          </a:p>
          <a:p>
            <a:pPr marL="0" lvl="0" indent="0" algn="l" rtl="0">
              <a:spcBef>
                <a:spcPts val="280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9ff375f79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9ff375f7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800"/>
              </a:spcBef>
              <a:spcAft>
                <a:spcPts val="0"/>
              </a:spcAft>
              <a:buClr>
                <a:schemeClr val="dk1"/>
              </a:buClr>
              <a:buSzPts val="1100"/>
              <a:buFont typeface="Arial"/>
              <a:buNone/>
            </a:pPr>
            <a:r>
              <a:rPr lang="en" sz="1300">
                <a:solidFill>
                  <a:schemeClr val="dk1"/>
                </a:solidFill>
                <a:highlight>
                  <a:schemeClr val="lt1"/>
                </a:highlight>
              </a:rPr>
              <a:t>A training dataset was obtained from the well-indexed biomedical literature (Medline). Medline indexes published research based on study design using ​Medical Subject Headings (MeSH),​</a:t>
            </a:r>
            <a:r>
              <a:rPr lang="en" sz="1300">
                <a:solidFill>
                  <a:srgbClr val="1155CC"/>
                </a:solidFill>
                <a:highlight>
                  <a:schemeClr val="lt1"/>
                </a:highlight>
              </a:rPr>
              <a:t> </a:t>
            </a:r>
            <a:r>
              <a:rPr lang="en" sz="1300">
                <a:solidFill>
                  <a:schemeClr val="dk1"/>
                </a:solidFill>
                <a:highlight>
                  <a:schemeClr val="lt1"/>
                </a:highlight>
              </a:rPr>
              <a:t>a hierarchical controlled vocabulary applied at the article level. The Publication Type "Clinical Trial" includes research reporting on all phases of clinical trials, as well as randomized control trial studies.</a:t>
            </a:r>
            <a:endParaRPr sz="1300">
              <a:solidFill>
                <a:schemeClr val="dk1"/>
              </a:solidFill>
              <a:highlight>
                <a:schemeClr val="lt1"/>
              </a:highlight>
            </a:endParaRPr>
          </a:p>
          <a:p>
            <a:pPr marL="0" lvl="0" indent="0" algn="l" rtl="0">
              <a:spcBef>
                <a:spcPts val="280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9ff375f7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9ff375f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9ff375f79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89ff375f79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89ff375f79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89ff375f79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Assumption: Each attribute are independent</a:t>
            </a:r>
            <a:endParaRPr/>
          </a:p>
          <a:p>
            <a:pPr marL="0" lvl="0" indent="0" algn="l" rtl="0">
              <a:spcBef>
                <a:spcPts val="0"/>
              </a:spcBef>
              <a:spcAft>
                <a:spcPts val="0"/>
              </a:spcAft>
              <a:buNone/>
            </a:pPr>
            <a:r>
              <a:rPr lang="en"/>
              <a:t>In this case: Play is our response and it’s a binary variable with classes Yes/No</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9ff375f79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9ff375f79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Reduce some of the parameters to 0.</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9ff375f79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9ff375f79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Optimal decision boundary that finds the sweet spot, same distance to all class clusters.(Using gradient descent)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9ff375f79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9ff375f7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SURA Presentation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Michael, Alvin, Octavio, Freeman....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623400" y="64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Neural Networks</a:t>
            </a:r>
            <a:endParaRPr/>
          </a:p>
        </p:txBody>
      </p:sp>
      <p:sp>
        <p:nvSpPr>
          <p:cNvPr id="119" name="Google Shape;119;p22"/>
          <p:cNvSpPr txBox="1">
            <a:spLocks noGrp="1"/>
          </p:cNvSpPr>
          <p:nvPr>
            <p:ph type="body" idx="1"/>
          </p:nvPr>
        </p:nvSpPr>
        <p:spPr>
          <a:xfrm>
            <a:off x="86275" y="739975"/>
            <a:ext cx="3764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000000"/>
                </a:solidFill>
              </a:rPr>
              <a:t>R Library/Packages:</a:t>
            </a:r>
            <a:r>
              <a:rPr lang="en"/>
              <a:t> neuralnet</a:t>
            </a:r>
            <a:endParaRPr/>
          </a:p>
          <a:p>
            <a:pPr marL="0" lvl="0" indent="0" algn="l" rtl="0">
              <a:spcBef>
                <a:spcPts val="1600"/>
              </a:spcBef>
              <a:spcAft>
                <a:spcPts val="0"/>
              </a:spcAft>
              <a:buClr>
                <a:schemeClr val="dk1"/>
              </a:buClr>
              <a:buSzPts val="1100"/>
              <a:buFont typeface="Arial"/>
              <a:buNone/>
            </a:pPr>
            <a:r>
              <a:rPr lang="en">
                <a:solidFill>
                  <a:srgbClr val="4D4E4F"/>
                </a:solidFill>
                <a:highlight>
                  <a:srgbClr val="FFFFFF"/>
                </a:highlight>
              </a:rPr>
              <a:t>A set of algorithms, modeled loosely after the human brain, that are designed to recognize patterns.</a:t>
            </a:r>
            <a:endParaRPr>
              <a:solidFill>
                <a:srgbClr val="4D4E4F"/>
              </a:solidFill>
              <a:highlight>
                <a:srgbClr val="FFFFFF"/>
              </a:highlight>
            </a:endParaRPr>
          </a:p>
          <a:p>
            <a:pPr marL="0" lvl="0" indent="0" algn="l" rtl="0">
              <a:spcBef>
                <a:spcPts val="1600"/>
              </a:spcBef>
              <a:spcAft>
                <a:spcPts val="1600"/>
              </a:spcAft>
              <a:buClr>
                <a:schemeClr val="dk1"/>
              </a:buClr>
              <a:buSzPts val="1100"/>
              <a:buFont typeface="Arial"/>
              <a:buNone/>
            </a:pPr>
            <a:r>
              <a:rPr lang="en" sz="2400">
                <a:solidFill>
                  <a:srgbClr val="000000"/>
                </a:solidFill>
                <a:highlight>
                  <a:srgbClr val="FFFFFF"/>
                </a:highlight>
              </a:rPr>
              <a:t>*</a:t>
            </a:r>
            <a:r>
              <a:rPr lang="en">
                <a:solidFill>
                  <a:srgbClr val="000000"/>
                </a:solidFill>
                <a:highlight>
                  <a:srgbClr val="FFFFFF"/>
                </a:highlight>
              </a:rPr>
              <a:t>It can estimate any function by theory</a:t>
            </a:r>
            <a:r>
              <a:rPr lang="en">
                <a:solidFill>
                  <a:srgbClr val="4D4E4F"/>
                </a:solidFill>
                <a:highlight>
                  <a:srgbClr val="FFFFFF"/>
                </a:highlight>
              </a:rPr>
              <a:t>.</a:t>
            </a:r>
            <a:endParaRPr>
              <a:solidFill>
                <a:srgbClr val="4D4E4F"/>
              </a:solidFill>
              <a:highlight>
                <a:srgbClr val="FFFFFF"/>
              </a:highlight>
            </a:endParaRPr>
          </a:p>
        </p:txBody>
      </p:sp>
      <p:pic>
        <p:nvPicPr>
          <p:cNvPr id="120" name="Google Shape;120;p22"/>
          <p:cNvPicPr preferRelativeResize="0"/>
          <p:nvPr/>
        </p:nvPicPr>
        <p:blipFill>
          <a:blip r:embed="rId3">
            <a:alphaModFix/>
          </a:blip>
          <a:stretch>
            <a:fillRect/>
          </a:stretch>
        </p:blipFill>
        <p:spPr>
          <a:xfrm>
            <a:off x="3784400" y="1008500"/>
            <a:ext cx="4964051" cy="33311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DFB5D-8E24-D846-996B-02E72B730B05}"/>
              </a:ext>
            </a:extLst>
          </p:cNvPr>
          <p:cNvSpPr>
            <a:spLocks noGrp="1"/>
          </p:cNvSpPr>
          <p:nvPr>
            <p:ph type="title"/>
          </p:nvPr>
        </p:nvSpPr>
        <p:spPr/>
        <p:txBody>
          <a:bodyPr/>
          <a:lstStyle/>
          <a:p>
            <a:r>
              <a:rPr lang="en-US" dirty="0"/>
              <a:t>K-Folds Cross Validation</a:t>
            </a:r>
          </a:p>
        </p:txBody>
      </p:sp>
      <p:sp>
        <p:nvSpPr>
          <p:cNvPr id="3" name="Text Placeholder 2">
            <a:extLst>
              <a:ext uri="{FF2B5EF4-FFF2-40B4-BE49-F238E27FC236}">
                <a16:creationId xmlns:a16="http://schemas.microsoft.com/office/drawing/2014/main" id="{BCF85799-CE79-B34F-848C-B2860628499A}"/>
              </a:ext>
            </a:extLst>
          </p:cNvPr>
          <p:cNvSpPr>
            <a:spLocks noGrp="1"/>
          </p:cNvSpPr>
          <p:nvPr>
            <p:ph type="body" idx="1"/>
          </p:nvPr>
        </p:nvSpPr>
        <p:spPr/>
        <p:txBody>
          <a:bodyPr/>
          <a:lstStyle/>
          <a:p>
            <a:endParaRPr lang="en-US" dirty="0"/>
          </a:p>
        </p:txBody>
      </p:sp>
      <p:pic>
        <p:nvPicPr>
          <p:cNvPr id="7" name="Picture 6">
            <a:extLst>
              <a:ext uri="{FF2B5EF4-FFF2-40B4-BE49-F238E27FC236}">
                <a16:creationId xmlns:a16="http://schemas.microsoft.com/office/drawing/2014/main" id="{687A0595-67B5-9844-90BE-E7998AC55E7B}"/>
              </a:ext>
            </a:extLst>
          </p:cNvPr>
          <p:cNvPicPr>
            <a:picLocks noChangeAspect="1"/>
          </p:cNvPicPr>
          <p:nvPr/>
        </p:nvPicPr>
        <p:blipFill>
          <a:blip r:embed="rId2"/>
          <a:stretch>
            <a:fillRect/>
          </a:stretch>
        </p:blipFill>
        <p:spPr>
          <a:xfrm>
            <a:off x="1712259" y="1152475"/>
            <a:ext cx="5145741" cy="3564225"/>
          </a:xfrm>
          <a:prstGeom prst="rect">
            <a:avLst/>
          </a:prstGeom>
        </p:spPr>
      </p:pic>
    </p:spTree>
    <p:extLst>
      <p:ext uri="{BB962C8B-B14F-4D97-AF65-F5344CB8AC3E}">
        <p14:creationId xmlns:p14="http://schemas.microsoft.com/office/powerpoint/2010/main" val="999101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122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Performance:</a:t>
            </a:r>
            <a:endParaRPr/>
          </a:p>
        </p:txBody>
      </p:sp>
      <p:graphicFrame>
        <p:nvGraphicFramePr>
          <p:cNvPr id="126" name="Google Shape;126;p23"/>
          <p:cNvGraphicFramePr/>
          <p:nvPr/>
        </p:nvGraphicFramePr>
        <p:xfrm>
          <a:off x="243863" y="851275"/>
          <a:ext cx="8656275" cy="3736500"/>
        </p:xfrm>
        <a:graphic>
          <a:graphicData uri="http://schemas.openxmlformats.org/drawingml/2006/table">
            <a:tbl>
              <a:tblPr>
                <a:noFill/>
                <a:tableStyleId>{BF235B87-05E7-4757-B223-6D06A5088AFA}</a:tableStyleId>
              </a:tblPr>
              <a:tblGrid>
                <a:gridCol w="1327250">
                  <a:extLst>
                    <a:ext uri="{9D8B030D-6E8A-4147-A177-3AD203B41FA5}">
                      <a16:colId xmlns:a16="http://schemas.microsoft.com/office/drawing/2014/main" val="20000"/>
                    </a:ext>
                  </a:extLst>
                </a:gridCol>
                <a:gridCol w="1346400">
                  <a:extLst>
                    <a:ext uri="{9D8B030D-6E8A-4147-A177-3AD203B41FA5}">
                      <a16:colId xmlns:a16="http://schemas.microsoft.com/office/drawing/2014/main" val="20001"/>
                    </a:ext>
                  </a:extLst>
                </a:gridCol>
                <a:gridCol w="1298425">
                  <a:extLst>
                    <a:ext uri="{9D8B030D-6E8A-4147-A177-3AD203B41FA5}">
                      <a16:colId xmlns:a16="http://schemas.microsoft.com/office/drawing/2014/main" val="20002"/>
                    </a:ext>
                  </a:extLst>
                </a:gridCol>
                <a:gridCol w="1568225">
                  <a:extLst>
                    <a:ext uri="{9D8B030D-6E8A-4147-A177-3AD203B41FA5}">
                      <a16:colId xmlns:a16="http://schemas.microsoft.com/office/drawing/2014/main" val="20003"/>
                    </a:ext>
                  </a:extLst>
                </a:gridCol>
                <a:gridCol w="1539425">
                  <a:extLst>
                    <a:ext uri="{9D8B030D-6E8A-4147-A177-3AD203B41FA5}">
                      <a16:colId xmlns:a16="http://schemas.microsoft.com/office/drawing/2014/main" val="20004"/>
                    </a:ext>
                  </a:extLst>
                </a:gridCol>
                <a:gridCol w="1576550">
                  <a:extLst>
                    <a:ext uri="{9D8B030D-6E8A-4147-A177-3AD203B41FA5}">
                      <a16:colId xmlns:a16="http://schemas.microsoft.com/office/drawing/2014/main" val="20005"/>
                    </a:ext>
                  </a:extLst>
                </a:gridCol>
              </a:tblGrid>
              <a:tr h="793300">
                <a:tc>
                  <a:txBody>
                    <a:bodyPr/>
                    <a:lstStyle/>
                    <a:p>
                      <a:pPr marL="0" lvl="0" indent="0" algn="l" rtl="0">
                        <a:spcBef>
                          <a:spcPts val="0"/>
                        </a:spcBef>
                        <a:spcAft>
                          <a:spcPts val="0"/>
                        </a:spcAft>
                        <a:buNone/>
                      </a:pPr>
                      <a:endParaRPr sz="2600"/>
                    </a:p>
                  </a:txBody>
                  <a:tcPr marL="91425" marR="91425" marT="91425" marB="91425"/>
                </a:tc>
                <a:tc>
                  <a:txBody>
                    <a:bodyPr/>
                    <a:lstStyle/>
                    <a:p>
                      <a:pPr marL="0" lvl="0" indent="0" algn="l" rtl="0">
                        <a:spcBef>
                          <a:spcPts val="0"/>
                        </a:spcBef>
                        <a:spcAft>
                          <a:spcPts val="0"/>
                        </a:spcAft>
                        <a:buNone/>
                      </a:pPr>
                      <a:r>
                        <a:rPr lang="en" sz="2600"/>
                        <a:t>DF</a:t>
                      </a:r>
                      <a:endParaRPr sz="2600"/>
                    </a:p>
                  </a:txBody>
                  <a:tcPr marL="91425" marR="91425" marT="91425" marB="91425"/>
                </a:tc>
                <a:tc>
                  <a:txBody>
                    <a:bodyPr/>
                    <a:lstStyle/>
                    <a:p>
                      <a:pPr marL="0" lvl="0" indent="0" algn="l" rtl="0">
                        <a:spcBef>
                          <a:spcPts val="0"/>
                        </a:spcBef>
                        <a:spcAft>
                          <a:spcPts val="0"/>
                        </a:spcAft>
                        <a:buNone/>
                      </a:pPr>
                      <a:r>
                        <a:rPr lang="en" sz="2600"/>
                        <a:t>SVM</a:t>
                      </a:r>
                      <a:endParaRPr sz="2600"/>
                    </a:p>
                  </a:txBody>
                  <a:tcPr marL="91425" marR="91425" marT="91425" marB="91425"/>
                </a:tc>
                <a:tc>
                  <a:txBody>
                    <a:bodyPr/>
                    <a:lstStyle/>
                    <a:p>
                      <a:pPr marL="0" lvl="0" indent="0" algn="l" rtl="0">
                        <a:spcBef>
                          <a:spcPts val="0"/>
                        </a:spcBef>
                        <a:spcAft>
                          <a:spcPts val="0"/>
                        </a:spcAft>
                        <a:buNone/>
                      </a:pPr>
                      <a:r>
                        <a:rPr lang="en" sz="2600"/>
                        <a:t>NB</a:t>
                      </a:r>
                      <a:endParaRPr sz="2600"/>
                    </a:p>
                  </a:txBody>
                  <a:tcPr marL="91425" marR="91425" marT="91425" marB="91425"/>
                </a:tc>
                <a:tc>
                  <a:txBody>
                    <a:bodyPr/>
                    <a:lstStyle/>
                    <a:p>
                      <a:pPr marL="0" lvl="0" indent="0" algn="l" rtl="0">
                        <a:spcBef>
                          <a:spcPts val="0"/>
                        </a:spcBef>
                        <a:spcAft>
                          <a:spcPts val="0"/>
                        </a:spcAft>
                        <a:buNone/>
                      </a:pPr>
                      <a:r>
                        <a:rPr lang="en" sz="2600"/>
                        <a:t>Lasso</a:t>
                      </a:r>
                      <a:endParaRPr sz="2600"/>
                    </a:p>
                  </a:txBody>
                  <a:tcPr marL="91425" marR="91425" marT="91425" marB="91425"/>
                </a:tc>
                <a:tc>
                  <a:txBody>
                    <a:bodyPr/>
                    <a:lstStyle/>
                    <a:p>
                      <a:pPr marL="0" lvl="0" indent="0" algn="l" rtl="0">
                        <a:spcBef>
                          <a:spcPts val="0"/>
                        </a:spcBef>
                        <a:spcAft>
                          <a:spcPts val="0"/>
                        </a:spcAft>
                        <a:buNone/>
                      </a:pPr>
                      <a:r>
                        <a:rPr lang="en" sz="2600"/>
                        <a:t>NN</a:t>
                      </a:r>
                      <a:endParaRPr sz="2600"/>
                    </a:p>
                  </a:txBody>
                  <a:tcPr marL="91425" marR="91425" marT="91425" marB="91425"/>
                </a:tc>
                <a:extLst>
                  <a:ext uri="{0D108BD9-81ED-4DB2-BD59-A6C34878D82A}">
                    <a16:rowId xmlns:a16="http://schemas.microsoft.com/office/drawing/2014/main" val="10000"/>
                  </a:ext>
                </a:extLst>
              </a:tr>
              <a:tr h="873875">
                <a:tc>
                  <a:txBody>
                    <a:bodyPr/>
                    <a:lstStyle/>
                    <a:p>
                      <a:pPr marL="0" lvl="0" indent="0" algn="l" rtl="0">
                        <a:spcBef>
                          <a:spcPts val="0"/>
                        </a:spcBef>
                        <a:spcAft>
                          <a:spcPts val="0"/>
                        </a:spcAft>
                        <a:buNone/>
                      </a:pPr>
                      <a:r>
                        <a:rPr lang="en" sz="2000"/>
                        <a:t>Train</a:t>
                      </a:r>
                      <a:endParaRPr sz="2000"/>
                    </a:p>
                    <a:p>
                      <a:pPr marL="0" lvl="0" indent="0" algn="l" rtl="0">
                        <a:spcBef>
                          <a:spcPts val="0"/>
                        </a:spcBef>
                        <a:spcAft>
                          <a:spcPts val="0"/>
                        </a:spcAft>
                        <a:buNone/>
                      </a:pPr>
                      <a:r>
                        <a:rPr lang="en" sz="2000"/>
                        <a:t>Efficiency</a:t>
                      </a:r>
                      <a:endParaRPr sz="2000"/>
                    </a:p>
                  </a:txBody>
                  <a:tcPr marL="91425" marR="91425" marT="91425" marB="91425"/>
                </a:tc>
                <a:tc>
                  <a:txBody>
                    <a:bodyPr/>
                    <a:lstStyle/>
                    <a:p>
                      <a:pPr marL="0" lvl="0" indent="0" algn="l" rtl="0">
                        <a:spcBef>
                          <a:spcPts val="0"/>
                        </a:spcBef>
                        <a:spcAft>
                          <a:spcPts val="0"/>
                        </a:spcAft>
                        <a:buNone/>
                      </a:pPr>
                      <a:r>
                        <a:rPr lang="en" sz="2000">
                          <a:highlight>
                            <a:srgbClr val="FF0000"/>
                          </a:highlight>
                        </a:rPr>
                        <a:t>Very Slow</a:t>
                      </a:r>
                      <a:endParaRPr sz="2000">
                        <a:highlight>
                          <a:srgbClr val="FF0000"/>
                        </a:highlight>
                      </a:endParaRPr>
                    </a:p>
                  </a:txBody>
                  <a:tcPr marL="91425" marR="91425" marT="91425" marB="91425"/>
                </a:tc>
                <a:tc>
                  <a:txBody>
                    <a:bodyPr/>
                    <a:lstStyle/>
                    <a:p>
                      <a:pPr marL="0" lvl="0" indent="0" algn="l" rtl="0">
                        <a:spcBef>
                          <a:spcPts val="0"/>
                        </a:spcBef>
                        <a:spcAft>
                          <a:spcPts val="0"/>
                        </a:spcAft>
                        <a:buNone/>
                      </a:pPr>
                      <a:r>
                        <a:rPr lang="en" sz="2000">
                          <a:highlight>
                            <a:srgbClr val="FFFF00"/>
                          </a:highlight>
                        </a:rPr>
                        <a:t>Moderate</a:t>
                      </a:r>
                      <a:endParaRPr sz="2000">
                        <a:highlight>
                          <a:srgbClr val="FFFF00"/>
                        </a:highlight>
                      </a:endParaRPr>
                    </a:p>
                  </a:txBody>
                  <a:tcPr marL="91425" marR="91425" marT="91425" marB="91425"/>
                </a:tc>
                <a:tc>
                  <a:txBody>
                    <a:bodyPr/>
                    <a:lstStyle/>
                    <a:p>
                      <a:pPr marL="0" lvl="0" indent="0" algn="l" rtl="0">
                        <a:spcBef>
                          <a:spcPts val="0"/>
                        </a:spcBef>
                        <a:spcAft>
                          <a:spcPts val="0"/>
                        </a:spcAft>
                        <a:buNone/>
                      </a:pPr>
                      <a:r>
                        <a:rPr lang="en" sz="2000">
                          <a:highlight>
                            <a:srgbClr val="00FF00"/>
                          </a:highlight>
                        </a:rPr>
                        <a:t>Fast</a:t>
                      </a:r>
                      <a:endParaRPr sz="2000">
                        <a:highlight>
                          <a:srgbClr val="00FF00"/>
                        </a:highlight>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2000">
                          <a:solidFill>
                            <a:schemeClr val="dk1"/>
                          </a:solidFill>
                          <a:highlight>
                            <a:srgbClr val="00FF00"/>
                          </a:highlight>
                        </a:rPr>
                        <a:t>Fast</a:t>
                      </a:r>
                      <a:r>
                        <a:rPr lang="en" sz="2000">
                          <a:solidFill>
                            <a:schemeClr val="dk1"/>
                          </a:solidFill>
                          <a:highlight>
                            <a:srgbClr val="FFFF00"/>
                          </a:highlight>
                        </a:rPr>
                        <a:t>/</a:t>
                      </a:r>
                      <a:r>
                        <a:rPr lang="en" sz="2000">
                          <a:solidFill>
                            <a:schemeClr val="dk1"/>
                          </a:solidFill>
                          <a:highlight>
                            <a:srgbClr val="FF9900"/>
                          </a:highlight>
                        </a:rPr>
                        <a:t>Slow</a:t>
                      </a:r>
                      <a:endParaRPr sz="2000">
                        <a:solidFill>
                          <a:schemeClr val="dk1"/>
                        </a:solidFill>
                        <a:highlight>
                          <a:srgbClr val="FF9900"/>
                        </a:highlight>
                      </a:endParaRPr>
                    </a:p>
                    <a:p>
                      <a:pPr marL="0" lvl="0" indent="0" algn="l" rtl="0">
                        <a:spcBef>
                          <a:spcPts val="0"/>
                        </a:spcBef>
                        <a:spcAft>
                          <a:spcPts val="0"/>
                        </a:spcAft>
                        <a:buNone/>
                      </a:pPr>
                      <a:r>
                        <a:rPr lang="en" sz="2000"/>
                        <a:t>(Converge)</a:t>
                      </a:r>
                      <a:endParaRPr sz="20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2000">
                          <a:solidFill>
                            <a:schemeClr val="dk1"/>
                          </a:solidFill>
                          <a:highlight>
                            <a:srgbClr val="FFFF00"/>
                          </a:highlight>
                        </a:rPr>
                        <a:t>Moderate</a:t>
                      </a:r>
                      <a:endParaRPr sz="2000">
                        <a:highlight>
                          <a:srgbClr val="FF9900"/>
                        </a:highlight>
                      </a:endParaRPr>
                    </a:p>
                  </a:txBody>
                  <a:tcPr marL="91425" marR="91425" marT="91425" marB="91425"/>
                </a:tc>
                <a:extLst>
                  <a:ext uri="{0D108BD9-81ED-4DB2-BD59-A6C34878D82A}">
                    <a16:rowId xmlns:a16="http://schemas.microsoft.com/office/drawing/2014/main" val="10001"/>
                  </a:ext>
                </a:extLst>
              </a:tr>
              <a:tr h="873875">
                <a:tc>
                  <a:txBody>
                    <a:bodyPr/>
                    <a:lstStyle/>
                    <a:p>
                      <a:pPr marL="0" lvl="0" indent="0" algn="l" rtl="0">
                        <a:spcBef>
                          <a:spcPts val="0"/>
                        </a:spcBef>
                        <a:spcAft>
                          <a:spcPts val="0"/>
                        </a:spcAft>
                        <a:buNone/>
                      </a:pPr>
                      <a:r>
                        <a:rPr lang="en" sz="2000"/>
                        <a:t>Predict</a:t>
                      </a:r>
                      <a:endParaRPr sz="2000"/>
                    </a:p>
                    <a:p>
                      <a:pPr marL="0" lvl="0" indent="0" algn="l" rtl="0">
                        <a:spcBef>
                          <a:spcPts val="0"/>
                        </a:spcBef>
                        <a:spcAft>
                          <a:spcPts val="0"/>
                        </a:spcAft>
                        <a:buNone/>
                      </a:pPr>
                      <a:r>
                        <a:rPr lang="en" sz="2000"/>
                        <a:t>Efficiency</a:t>
                      </a:r>
                      <a:endParaRPr sz="2000"/>
                    </a:p>
                  </a:txBody>
                  <a:tcPr marL="91425" marR="91425" marT="91425" marB="91425"/>
                </a:tc>
                <a:tc>
                  <a:txBody>
                    <a:bodyPr/>
                    <a:lstStyle/>
                    <a:p>
                      <a:pPr marL="0" lvl="0" indent="0" algn="l" rtl="0">
                        <a:spcBef>
                          <a:spcPts val="0"/>
                        </a:spcBef>
                        <a:spcAft>
                          <a:spcPts val="0"/>
                        </a:spcAft>
                        <a:buNone/>
                      </a:pPr>
                      <a:r>
                        <a:rPr lang="en" sz="2000">
                          <a:highlight>
                            <a:srgbClr val="FFFF00"/>
                          </a:highlight>
                        </a:rPr>
                        <a:t>Moderate</a:t>
                      </a:r>
                      <a:endParaRPr sz="2000">
                        <a:highlight>
                          <a:srgbClr val="FFFF00"/>
                        </a:highlight>
                      </a:endParaRPr>
                    </a:p>
                  </a:txBody>
                  <a:tcPr marL="91425" marR="91425" marT="91425" marB="91425"/>
                </a:tc>
                <a:tc>
                  <a:txBody>
                    <a:bodyPr/>
                    <a:lstStyle/>
                    <a:p>
                      <a:pPr marL="0" lvl="0" indent="0" algn="l" rtl="0">
                        <a:spcBef>
                          <a:spcPts val="0"/>
                        </a:spcBef>
                        <a:spcAft>
                          <a:spcPts val="0"/>
                        </a:spcAft>
                        <a:buNone/>
                      </a:pPr>
                      <a:r>
                        <a:rPr lang="en" sz="2000">
                          <a:highlight>
                            <a:srgbClr val="00FF00"/>
                          </a:highlight>
                        </a:rPr>
                        <a:t>Fast</a:t>
                      </a:r>
                      <a:endParaRPr sz="2000">
                        <a:highlight>
                          <a:srgbClr val="00FF00"/>
                        </a:highlight>
                      </a:endParaRPr>
                    </a:p>
                  </a:txBody>
                  <a:tcPr marL="91425" marR="91425" marT="91425" marB="91425"/>
                </a:tc>
                <a:tc>
                  <a:txBody>
                    <a:bodyPr/>
                    <a:lstStyle/>
                    <a:p>
                      <a:pPr marL="0" lvl="0" indent="0" algn="l" rtl="0">
                        <a:spcBef>
                          <a:spcPts val="0"/>
                        </a:spcBef>
                        <a:spcAft>
                          <a:spcPts val="0"/>
                        </a:spcAft>
                        <a:buNone/>
                      </a:pPr>
                      <a:r>
                        <a:rPr lang="en" sz="2000">
                          <a:highlight>
                            <a:srgbClr val="FF9900"/>
                          </a:highlight>
                        </a:rPr>
                        <a:t>Slow</a:t>
                      </a:r>
                      <a:endParaRPr sz="2000">
                        <a:highlight>
                          <a:srgbClr val="FF9900"/>
                        </a:highlight>
                      </a:endParaRPr>
                    </a:p>
                  </a:txBody>
                  <a:tcPr marL="91425" marR="91425" marT="91425" marB="91425"/>
                </a:tc>
                <a:tc>
                  <a:txBody>
                    <a:bodyPr/>
                    <a:lstStyle/>
                    <a:p>
                      <a:pPr marL="0" lvl="0" indent="0" algn="l" rtl="0">
                        <a:spcBef>
                          <a:spcPts val="0"/>
                        </a:spcBef>
                        <a:spcAft>
                          <a:spcPts val="0"/>
                        </a:spcAft>
                        <a:buNone/>
                      </a:pPr>
                      <a:r>
                        <a:rPr lang="en" sz="2000">
                          <a:highlight>
                            <a:srgbClr val="00FF00"/>
                          </a:highlight>
                        </a:rPr>
                        <a:t>Fast</a:t>
                      </a:r>
                      <a:endParaRPr sz="2000">
                        <a:highlight>
                          <a:srgbClr val="00FF00"/>
                        </a:highlight>
                      </a:endParaRPr>
                    </a:p>
                  </a:txBody>
                  <a:tcPr marL="91425" marR="91425" marT="91425" marB="91425"/>
                </a:tc>
                <a:tc>
                  <a:txBody>
                    <a:bodyPr/>
                    <a:lstStyle/>
                    <a:p>
                      <a:pPr marL="0" lvl="0" indent="0" algn="l" rtl="0">
                        <a:spcBef>
                          <a:spcPts val="0"/>
                        </a:spcBef>
                        <a:spcAft>
                          <a:spcPts val="0"/>
                        </a:spcAft>
                        <a:buNone/>
                      </a:pPr>
                      <a:r>
                        <a:rPr lang="en" sz="2000">
                          <a:highlight>
                            <a:srgbClr val="FFFF00"/>
                          </a:highlight>
                        </a:rPr>
                        <a:t>Moderate</a:t>
                      </a:r>
                      <a:endParaRPr sz="2000">
                        <a:highlight>
                          <a:srgbClr val="FFFF00"/>
                        </a:highlight>
                      </a:endParaRPr>
                    </a:p>
                  </a:txBody>
                  <a:tcPr marL="91425" marR="91425" marT="91425" marB="91425"/>
                </a:tc>
                <a:extLst>
                  <a:ext uri="{0D108BD9-81ED-4DB2-BD59-A6C34878D82A}">
                    <a16:rowId xmlns:a16="http://schemas.microsoft.com/office/drawing/2014/main" val="10002"/>
                  </a:ext>
                </a:extLst>
              </a:tr>
              <a:tr h="597725">
                <a:tc>
                  <a:txBody>
                    <a:bodyPr/>
                    <a:lstStyle/>
                    <a:p>
                      <a:pPr marL="0" lvl="0" indent="0" algn="l" rtl="0">
                        <a:spcBef>
                          <a:spcPts val="0"/>
                        </a:spcBef>
                        <a:spcAft>
                          <a:spcPts val="0"/>
                        </a:spcAft>
                        <a:buNone/>
                      </a:pPr>
                      <a:r>
                        <a:rPr lang="en" sz="2000"/>
                        <a:t>Accuracy</a:t>
                      </a:r>
                      <a:endParaRPr sz="2000"/>
                    </a:p>
                  </a:txBody>
                  <a:tcPr marL="91425" marR="91425" marT="91425" marB="91425"/>
                </a:tc>
                <a:tc>
                  <a:txBody>
                    <a:bodyPr/>
                    <a:lstStyle/>
                    <a:p>
                      <a:pPr marL="0" lvl="0" indent="0" algn="l" rtl="0">
                        <a:spcBef>
                          <a:spcPts val="0"/>
                        </a:spcBef>
                        <a:spcAft>
                          <a:spcPts val="0"/>
                        </a:spcAft>
                        <a:buNone/>
                      </a:pPr>
                      <a:r>
                        <a:rPr lang="en" sz="2000" u="sng"/>
                        <a:t>HIGH</a:t>
                      </a:r>
                      <a:endParaRPr sz="2000" u="sng"/>
                    </a:p>
                  </a:txBody>
                  <a:tcPr marL="91425" marR="91425" marT="91425" marB="91425"/>
                </a:tc>
                <a:tc>
                  <a:txBody>
                    <a:bodyPr/>
                    <a:lstStyle/>
                    <a:p>
                      <a:pPr marL="0" lvl="0" indent="0" algn="l" rtl="0">
                        <a:spcBef>
                          <a:spcPts val="0"/>
                        </a:spcBef>
                        <a:spcAft>
                          <a:spcPts val="0"/>
                        </a:spcAft>
                        <a:buNone/>
                      </a:pPr>
                      <a:r>
                        <a:rPr lang="en" sz="2000" u="sng"/>
                        <a:t>HIGH</a:t>
                      </a:r>
                      <a:endParaRPr sz="2000" u="sng"/>
                    </a:p>
                  </a:txBody>
                  <a:tcPr marL="91425" marR="91425" marT="91425" marB="91425"/>
                </a:tc>
                <a:tc>
                  <a:txBody>
                    <a:bodyPr/>
                    <a:lstStyle/>
                    <a:p>
                      <a:pPr marL="0" lvl="0" indent="0" algn="l" rtl="0">
                        <a:spcBef>
                          <a:spcPts val="0"/>
                        </a:spcBef>
                        <a:spcAft>
                          <a:spcPts val="0"/>
                        </a:spcAft>
                        <a:buNone/>
                      </a:pPr>
                      <a:r>
                        <a:rPr lang="en" sz="2000"/>
                        <a:t>Satisfactory</a:t>
                      </a:r>
                      <a:endParaRPr sz="2000"/>
                    </a:p>
                  </a:txBody>
                  <a:tcPr marL="91425" marR="91425" marT="91425" marB="91425"/>
                </a:tc>
                <a:tc>
                  <a:txBody>
                    <a:bodyPr/>
                    <a:lstStyle/>
                    <a:p>
                      <a:pPr marL="0" lvl="0" indent="0" algn="l" rtl="0">
                        <a:spcBef>
                          <a:spcPts val="0"/>
                        </a:spcBef>
                        <a:spcAft>
                          <a:spcPts val="0"/>
                        </a:spcAft>
                        <a:buNone/>
                      </a:pPr>
                      <a:r>
                        <a:rPr lang="en" sz="2000"/>
                        <a:t>Satisfactory</a:t>
                      </a:r>
                      <a:endParaRPr sz="20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2000">
                          <a:solidFill>
                            <a:schemeClr val="dk1"/>
                          </a:solidFill>
                        </a:rPr>
                        <a:t>Satisfactory</a:t>
                      </a:r>
                      <a:endParaRPr sz="2000"/>
                    </a:p>
                  </a:txBody>
                  <a:tcPr marL="91425" marR="91425" marT="91425" marB="91425"/>
                </a:tc>
                <a:extLst>
                  <a:ext uri="{0D108BD9-81ED-4DB2-BD59-A6C34878D82A}">
                    <a16:rowId xmlns:a16="http://schemas.microsoft.com/office/drawing/2014/main" val="10003"/>
                  </a:ext>
                </a:extLst>
              </a:tr>
              <a:tr h="597725">
                <a:tc>
                  <a:txBody>
                    <a:bodyPr/>
                    <a:lstStyle/>
                    <a:p>
                      <a:pPr marL="0" lvl="0" indent="0" algn="l" rtl="0">
                        <a:spcBef>
                          <a:spcPts val="0"/>
                        </a:spcBef>
                        <a:spcAft>
                          <a:spcPts val="0"/>
                        </a:spcAft>
                        <a:buNone/>
                      </a:pPr>
                      <a:r>
                        <a:rPr lang="en" sz="2000"/>
                        <a:t>Overfit</a:t>
                      </a:r>
                      <a:endParaRPr sz="2000"/>
                    </a:p>
                  </a:txBody>
                  <a:tcPr marL="91425" marR="91425" marT="91425" marB="91425"/>
                </a:tc>
                <a:tc>
                  <a:txBody>
                    <a:bodyPr/>
                    <a:lstStyle/>
                    <a:p>
                      <a:pPr marL="0" lvl="0" indent="0" algn="l" rtl="0">
                        <a:spcBef>
                          <a:spcPts val="0"/>
                        </a:spcBef>
                        <a:spcAft>
                          <a:spcPts val="0"/>
                        </a:spcAft>
                        <a:buNone/>
                      </a:pPr>
                      <a:r>
                        <a:rPr lang="en" sz="2000"/>
                        <a:t>No</a:t>
                      </a:r>
                      <a:endParaRPr sz="2000"/>
                    </a:p>
                  </a:txBody>
                  <a:tcPr marL="91425" marR="91425" marT="91425" marB="91425"/>
                </a:tc>
                <a:tc>
                  <a:txBody>
                    <a:bodyPr/>
                    <a:lstStyle/>
                    <a:p>
                      <a:pPr marL="0" lvl="0" indent="0" algn="l" rtl="0">
                        <a:spcBef>
                          <a:spcPts val="0"/>
                        </a:spcBef>
                        <a:spcAft>
                          <a:spcPts val="0"/>
                        </a:spcAft>
                        <a:buNone/>
                      </a:pPr>
                      <a:r>
                        <a:rPr lang="en" sz="2000"/>
                        <a:t>No</a:t>
                      </a:r>
                      <a:endParaRPr sz="2000"/>
                    </a:p>
                  </a:txBody>
                  <a:tcPr marL="91425" marR="91425" marT="91425" marB="91425"/>
                </a:tc>
                <a:tc>
                  <a:txBody>
                    <a:bodyPr/>
                    <a:lstStyle/>
                    <a:p>
                      <a:pPr marL="0" lvl="0" indent="0" algn="l" rtl="0">
                        <a:spcBef>
                          <a:spcPts val="0"/>
                        </a:spcBef>
                        <a:spcAft>
                          <a:spcPts val="0"/>
                        </a:spcAft>
                        <a:buNone/>
                      </a:pPr>
                      <a:r>
                        <a:rPr lang="en" sz="2000"/>
                        <a:t>No</a:t>
                      </a:r>
                      <a:endParaRPr sz="2000"/>
                    </a:p>
                  </a:txBody>
                  <a:tcPr marL="91425" marR="91425" marT="91425" marB="91425"/>
                </a:tc>
                <a:tc>
                  <a:txBody>
                    <a:bodyPr/>
                    <a:lstStyle/>
                    <a:p>
                      <a:pPr marL="0" lvl="0" indent="0" algn="l" rtl="0">
                        <a:spcBef>
                          <a:spcPts val="0"/>
                        </a:spcBef>
                        <a:spcAft>
                          <a:spcPts val="0"/>
                        </a:spcAft>
                        <a:buNone/>
                      </a:pPr>
                      <a:r>
                        <a:rPr lang="en" sz="2000"/>
                        <a:t>No</a:t>
                      </a:r>
                      <a:endParaRPr sz="2000"/>
                    </a:p>
                  </a:txBody>
                  <a:tcPr marL="91425" marR="91425" marT="91425" marB="91425"/>
                </a:tc>
                <a:tc>
                  <a:txBody>
                    <a:bodyPr/>
                    <a:lstStyle/>
                    <a:p>
                      <a:pPr marL="0" lvl="0" indent="0" algn="l" rtl="0">
                        <a:spcBef>
                          <a:spcPts val="0"/>
                        </a:spcBef>
                        <a:spcAft>
                          <a:spcPts val="0"/>
                        </a:spcAft>
                        <a:buNone/>
                      </a:pPr>
                      <a:r>
                        <a:rPr lang="en" sz="2000"/>
                        <a:t>No</a:t>
                      </a:r>
                      <a:endParaRPr sz="200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1249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a:t>
            </a:r>
            <a:endParaRPr dirty="0"/>
          </a:p>
        </p:txBody>
      </p:sp>
      <p:graphicFrame>
        <p:nvGraphicFramePr>
          <p:cNvPr id="132" name="Google Shape;132;p24"/>
          <p:cNvGraphicFramePr/>
          <p:nvPr>
            <p:extLst>
              <p:ext uri="{D42A27DB-BD31-4B8C-83A1-F6EECF244321}">
                <p14:modId xmlns:p14="http://schemas.microsoft.com/office/powerpoint/2010/main" val="1452814484"/>
              </p:ext>
            </p:extLst>
          </p:nvPr>
        </p:nvGraphicFramePr>
        <p:xfrm>
          <a:off x="383900" y="982028"/>
          <a:ext cx="8520600" cy="1401990"/>
        </p:xfrm>
        <a:graphic>
          <a:graphicData uri="http://schemas.openxmlformats.org/drawingml/2006/table">
            <a:tbl>
              <a:tblPr>
                <a:noFill/>
                <a:tableStyleId>{BF235B87-05E7-4757-B223-6D06A5088AFA}</a:tableStyleId>
              </a:tblPr>
              <a:tblGrid>
                <a:gridCol w="1420100">
                  <a:extLst>
                    <a:ext uri="{9D8B030D-6E8A-4147-A177-3AD203B41FA5}">
                      <a16:colId xmlns:a16="http://schemas.microsoft.com/office/drawing/2014/main" val="20000"/>
                    </a:ext>
                  </a:extLst>
                </a:gridCol>
                <a:gridCol w="1420100">
                  <a:extLst>
                    <a:ext uri="{9D8B030D-6E8A-4147-A177-3AD203B41FA5}">
                      <a16:colId xmlns:a16="http://schemas.microsoft.com/office/drawing/2014/main" val="20001"/>
                    </a:ext>
                  </a:extLst>
                </a:gridCol>
                <a:gridCol w="1420100">
                  <a:extLst>
                    <a:ext uri="{9D8B030D-6E8A-4147-A177-3AD203B41FA5}">
                      <a16:colId xmlns:a16="http://schemas.microsoft.com/office/drawing/2014/main" val="20002"/>
                    </a:ext>
                  </a:extLst>
                </a:gridCol>
                <a:gridCol w="1420100">
                  <a:extLst>
                    <a:ext uri="{9D8B030D-6E8A-4147-A177-3AD203B41FA5}">
                      <a16:colId xmlns:a16="http://schemas.microsoft.com/office/drawing/2014/main" val="20003"/>
                    </a:ext>
                  </a:extLst>
                </a:gridCol>
                <a:gridCol w="1420100">
                  <a:extLst>
                    <a:ext uri="{9D8B030D-6E8A-4147-A177-3AD203B41FA5}">
                      <a16:colId xmlns:a16="http://schemas.microsoft.com/office/drawing/2014/main" val="20004"/>
                    </a:ext>
                  </a:extLst>
                </a:gridCol>
                <a:gridCol w="1420100">
                  <a:extLst>
                    <a:ext uri="{9D8B030D-6E8A-4147-A177-3AD203B41FA5}">
                      <a16:colId xmlns:a16="http://schemas.microsoft.com/office/drawing/2014/main" val="20005"/>
                    </a:ext>
                  </a:extLst>
                </a:gridCol>
              </a:tblGrid>
              <a:tr h="4470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dirty="0"/>
                        <a:t>Decision Forest</a:t>
                      </a:r>
                      <a:endParaRPr dirty="0"/>
                    </a:p>
                  </a:txBody>
                  <a:tcPr marL="91425" marR="91425" marT="91425" marB="91425"/>
                </a:tc>
                <a:tc>
                  <a:txBody>
                    <a:bodyPr/>
                    <a:lstStyle/>
                    <a:p>
                      <a:pPr marL="0" lvl="0" indent="0" algn="l" rtl="0">
                        <a:spcBef>
                          <a:spcPts val="0"/>
                        </a:spcBef>
                        <a:spcAft>
                          <a:spcPts val="0"/>
                        </a:spcAft>
                        <a:buNone/>
                      </a:pPr>
                      <a:r>
                        <a:rPr lang="en"/>
                        <a:t>SVM(linear)</a:t>
                      </a:r>
                      <a:endParaRPr/>
                    </a:p>
                  </a:txBody>
                  <a:tcPr marL="91425" marR="91425" marT="91425" marB="91425"/>
                </a:tc>
                <a:tc>
                  <a:txBody>
                    <a:bodyPr/>
                    <a:lstStyle/>
                    <a:p>
                      <a:pPr marL="0" lvl="0" indent="0" algn="l" rtl="0">
                        <a:spcBef>
                          <a:spcPts val="0"/>
                        </a:spcBef>
                        <a:spcAft>
                          <a:spcPts val="0"/>
                        </a:spcAft>
                        <a:buNone/>
                      </a:pPr>
                      <a:r>
                        <a:rPr lang="en"/>
                        <a:t>Naive Bayes</a:t>
                      </a:r>
                      <a:endParaRPr/>
                    </a:p>
                  </a:txBody>
                  <a:tcPr marL="91425" marR="91425" marT="91425" marB="91425"/>
                </a:tc>
                <a:tc>
                  <a:txBody>
                    <a:bodyPr/>
                    <a:lstStyle/>
                    <a:p>
                      <a:pPr marL="0" lvl="0" indent="0" algn="l" rtl="0">
                        <a:spcBef>
                          <a:spcPts val="0"/>
                        </a:spcBef>
                        <a:spcAft>
                          <a:spcPts val="0"/>
                        </a:spcAft>
                        <a:buNone/>
                      </a:pPr>
                      <a:r>
                        <a:rPr lang="en"/>
                        <a:t>Logistic with Lasso</a:t>
                      </a:r>
                      <a:endParaRPr/>
                    </a:p>
                  </a:txBody>
                  <a:tcPr marL="91425" marR="91425" marT="91425" marB="91425"/>
                </a:tc>
                <a:tc>
                  <a:txBody>
                    <a:bodyPr/>
                    <a:lstStyle/>
                    <a:p>
                      <a:pPr marL="0" lvl="0" indent="0" algn="l" rtl="0">
                        <a:spcBef>
                          <a:spcPts val="0"/>
                        </a:spcBef>
                        <a:spcAft>
                          <a:spcPts val="0"/>
                        </a:spcAft>
                        <a:buNone/>
                      </a:pPr>
                      <a:r>
                        <a:rPr lang="en"/>
                        <a:t>Neural Networks</a:t>
                      </a:r>
                      <a:endParaRPr/>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a:t>CV error</a:t>
                      </a:r>
                      <a:endParaRPr/>
                    </a:p>
                  </a:txBody>
                  <a:tcPr marL="91425" marR="91425" marT="91425" marB="91425"/>
                </a:tc>
                <a:tc>
                  <a:txBody>
                    <a:bodyPr/>
                    <a:lstStyle/>
                    <a:p>
                      <a:pPr marL="0" lvl="0" indent="0" algn="l" rtl="0">
                        <a:spcBef>
                          <a:spcPts val="0"/>
                        </a:spcBef>
                        <a:spcAft>
                          <a:spcPts val="0"/>
                        </a:spcAft>
                        <a:buNone/>
                      </a:pPr>
                      <a:r>
                        <a:rPr lang="en"/>
                        <a:t>6.108%</a:t>
                      </a:r>
                      <a:endParaRPr/>
                    </a:p>
                  </a:txBody>
                  <a:tcPr marL="91425" marR="91425" marT="91425" marB="91425"/>
                </a:tc>
                <a:tc>
                  <a:txBody>
                    <a:bodyPr/>
                    <a:lstStyle/>
                    <a:p>
                      <a:pPr marL="0" lvl="0" indent="0" algn="l" rtl="0">
                        <a:spcBef>
                          <a:spcPts val="0"/>
                        </a:spcBef>
                        <a:spcAft>
                          <a:spcPts val="0"/>
                        </a:spcAft>
                        <a:buNone/>
                      </a:pPr>
                      <a:r>
                        <a:rPr lang="en"/>
                        <a:t>3.835%</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8.327%</a:t>
                      </a:r>
                      <a:endParaRPr>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8.327%</a:t>
                      </a:r>
                      <a:endParaRPr>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8.327%</a:t>
                      </a:r>
                      <a:endParaRPr>
                        <a:solidFill>
                          <a:schemeClr val="dk1"/>
                        </a:solidFill>
                      </a:endParaRPr>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a:t>CV sd</a:t>
                      </a:r>
                      <a:endParaRPr/>
                    </a:p>
                  </a:txBody>
                  <a:tcPr marL="91425" marR="91425" marT="91425" marB="91425"/>
                </a:tc>
                <a:tc>
                  <a:txBody>
                    <a:bodyPr/>
                    <a:lstStyle/>
                    <a:p>
                      <a:pPr marL="0" lvl="0" indent="0" algn="l" rtl="0">
                        <a:spcBef>
                          <a:spcPts val="0"/>
                        </a:spcBef>
                        <a:spcAft>
                          <a:spcPts val="0"/>
                        </a:spcAft>
                        <a:buNone/>
                      </a:pPr>
                      <a:r>
                        <a:rPr lang="en"/>
                        <a:t>1.182%</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0.567%</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dirty="0">
                          <a:solidFill>
                            <a:schemeClr val="dk1"/>
                          </a:solidFill>
                        </a:rPr>
                        <a:t>1.467%</a:t>
                      </a: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dirty="0">
                          <a:solidFill>
                            <a:schemeClr val="dk1"/>
                          </a:solidFill>
                        </a:rPr>
                        <a:t>1.467%</a:t>
                      </a:r>
                      <a:endParaRPr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dirty="0">
                          <a:solidFill>
                            <a:schemeClr val="dk1"/>
                          </a:solidFill>
                        </a:rPr>
                        <a:t>1.467%</a:t>
                      </a:r>
                      <a:endParaRPr dirty="0">
                        <a:solidFill>
                          <a:schemeClr val="dk1"/>
                        </a:solidFill>
                      </a:endParaRPr>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133" name="Google Shape;133;p24"/>
          <p:cNvGraphicFramePr/>
          <p:nvPr/>
        </p:nvGraphicFramePr>
        <p:xfrm>
          <a:off x="383900" y="3204675"/>
          <a:ext cx="8520600" cy="1615350"/>
        </p:xfrm>
        <a:graphic>
          <a:graphicData uri="http://schemas.openxmlformats.org/drawingml/2006/table">
            <a:tbl>
              <a:tblPr>
                <a:noFill/>
                <a:tableStyleId>{BF235B87-05E7-4757-B223-6D06A5088AFA}</a:tableStyleId>
              </a:tblPr>
              <a:tblGrid>
                <a:gridCol w="1420100">
                  <a:extLst>
                    <a:ext uri="{9D8B030D-6E8A-4147-A177-3AD203B41FA5}">
                      <a16:colId xmlns:a16="http://schemas.microsoft.com/office/drawing/2014/main" val="20000"/>
                    </a:ext>
                  </a:extLst>
                </a:gridCol>
                <a:gridCol w="1420100">
                  <a:extLst>
                    <a:ext uri="{9D8B030D-6E8A-4147-A177-3AD203B41FA5}">
                      <a16:colId xmlns:a16="http://schemas.microsoft.com/office/drawing/2014/main" val="20001"/>
                    </a:ext>
                  </a:extLst>
                </a:gridCol>
                <a:gridCol w="1420100">
                  <a:extLst>
                    <a:ext uri="{9D8B030D-6E8A-4147-A177-3AD203B41FA5}">
                      <a16:colId xmlns:a16="http://schemas.microsoft.com/office/drawing/2014/main" val="20002"/>
                    </a:ext>
                  </a:extLst>
                </a:gridCol>
                <a:gridCol w="1420100">
                  <a:extLst>
                    <a:ext uri="{9D8B030D-6E8A-4147-A177-3AD203B41FA5}">
                      <a16:colId xmlns:a16="http://schemas.microsoft.com/office/drawing/2014/main" val="20003"/>
                    </a:ext>
                  </a:extLst>
                </a:gridCol>
                <a:gridCol w="1420100">
                  <a:extLst>
                    <a:ext uri="{9D8B030D-6E8A-4147-A177-3AD203B41FA5}">
                      <a16:colId xmlns:a16="http://schemas.microsoft.com/office/drawing/2014/main" val="20004"/>
                    </a:ext>
                  </a:extLst>
                </a:gridCol>
                <a:gridCol w="1420100">
                  <a:extLst>
                    <a:ext uri="{9D8B030D-6E8A-4147-A177-3AD203B41FA5}">
                      <a16:colId xmlns:a16="http://schemas.microsoft.com/office/drawing/2014/main" val="20005"/>
                    </a:ext>
                  </a:extLst>
                </a:gridCol>
              </a:tblGrid>
              <a:tr h="6043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Decision Forest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SVM(linear)</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Naive Bayes</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Logistic with Lasso</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Neural Networks</a:t>
                      </a:r>
                      <a:endParaRPr/>
                    </a:p>
                  </a:txBody>
                  <a:tcPr marL="91425" marR="91425" marT="91425" marB="91425"/>
                </a:tc>
                <a:extLst>
                  <a:ext uri="{0D108BD9-81ED-4DB2-BD59-A6C34878D82A}">
                    <a16:rowId xmlns:a16="http://schemas.microsoft.com/office/drawing/2014/main" val="10000"/>
                  </a:ext>
                </a:extLst>
              </a:tr>
              <a:tr h="333150">
                <a:tc>
                  <a:txBody>
                    <a:bodyPr/>
                    <a:lstStyle/>
                    <a:p>
                      <a:pPr marL="0" lvl="0" indent="0" algn="l" rtl="0">
                        <a:spcBef>
                          <a:spcPts val="0"/>
                        </a:spcBef>
                        <a:spcAft>
                          <a:spcPts val="0"/>
                        </a:spcAft>
                        <a:buNone/>
                      </a:pPr>
                      <a:r>
                        <a:rPr lang="en">
                          <a:solidFill>
                            <a:schemeClr val="dk1"/>
                          </a:solidFill>
                        </a:rPr>
                        <a:t>CV error</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3.185%</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4.517%</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8.743%</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8.801%</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8.801%</a:t>
                      </a:r>
                      <a:endParaRPr>
                        <a:solidFill>
                          <a:schemeClr val="dk1"/>
                        </a:solidFill>
                      </a:endParaRPr>
                    </a:p>
                  </a:txBody>
                  <a:tcPr marL="91425" marR="91425" marT="91425" marB="91425"/>
                </a:tc>
                <a:extLst>
                  <a:ext uri="{0D108BD9-81ED-4DB2-BD59-A6C34878D82A}">
                    <a16:rowId xmlns:a16="http://schemas.microsoft.com/office/drawing/2014/main" val="10001"/>
                  </a:ext>
                </a:extLst>
              </a:tr>
              <a:tr h="403500">
                <a:tc>
                  <a:txBody>
                    <a:bodyPr/>
                    <a:lstStyle/>
                    <a:p>
                      <a:pPr marL="0" lvl="0" indent="0" algn="l" rtl="0">
                        <a:spcBef>
                          <a:spcPts val="0"/>
                        </a:spcBef>
                        <a:spcAft>
                          <a:spcPts val="0"/>
                        </a:spcAft>
                        <a:buNone/>
                      </a:pPr>
                      <a:r>
                        <a:rPr lang="en">
                          <a:solidFill>
                            <a:schemeClr val="dk1"/>
                          </a:solidFill>
                        </a:rPr>
                        <a:t>CV sd</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0.543%</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0.763%</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0.981%</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1.022%</a:t>
                      </a:r>
                      <a:endParaRPr>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1.022%</a:t>
                      </a:r>
                      <a:endParaRPr>
                        <a:solidFill>
                          <a:schemeClr val="dk1"/>
                        </a:solidFill>
                      </a:endParaRPr>
                    </a:p>
                    <a:p>
                      <a:pPr marL="0" lvl="0" indent="0" algn="l" rtl="0">
                        <a:spcBef>
                          <a:spcPts val="0"/>
                        </a:spcBef>
                        <a:spcAft>
                          <a:spcPts val="0"/>
                        </a:spcAft>
                        <a:buNone/>
                      </a:pPr>
                      <a:endParaRPr>
                        <a:solidFill>
                          <a:schemeClr val="dk1"/>
                        </a:solidFill>
                      </a:endParaRPr>
                    </a:p>
                  </a:txBody>
                  <a:tcPr marL="91425" marR="91425" marT="91425" marB="91425"/>
                </a:tc>
                <a:extLst>
                  <a:ext uri="{0D108BD9-81ED-4DB2-BD59-A6C34878D82A}">
                    <a16:rowId xmlns:a16="http://schemas.microsoft.com/office/drawing/2014/main" val="10002"/>
                  </a:ext>
                </a:extLst>
              </a:tr>
            </a:tbl>
          </a:graphicData>
        </a:graphic>
      </p:graphicFrame>
      <p:sp>
        <p:nvSpPr>
          <p:cNvPr id="134" name="Google Shape;134;p24"/>
          <p:cNvSpPr txBox="1"/>
          <p:nvPr/>
        </p:nvSpPr>
        <p:spPr>
          <a:xfrm>
            <a:off x="2409275" y="432075"/>
            <a:ext cx="3555300" cy="442200"/>
          </a:xfrm>
          <a:prstGeom prst="rect">
            <a:avLst/>
          </a:prstGeom>
          <a:noFill/>
          <a:ln>
            <a:noFill/>
          </a:ln>
        </p:spPr>
        <p:txBody>
          <a:bodyPr spcFirstLastPara="1" wrap="square" lIns="91425" tIns="91425" rIns="91425" bIns="91425" anchor="t" anchorCtr="0">
            <a:noAutofit/>
          </a:bodyPr>
          <a:lstStyle/>
          <a:p>
            <a:pPr marL="914400" lvl="0" indent="0" algn="l" rtl="0">
              <a:spcBef>
                <a:spcPts val="0"/>
              </a:spcBef>
              <a:spcAft>
                <a:spcPts val="0"/>
              </a:spcAft>
              <a:buNone/>
            </a:pPr>
            <a:r>
              <a:rPr lang="en" sz="2000"/>
              <a:t>Title(Bag of words)</a:t>
            </a:r>
            <a:endParaRPr sz="2000"/>
          </a:p>
        </p:txBody>
      </p:sp>
      <p:sp>
        <p:nvSpPr>
          <p:cNvPr id="135" name="Google Shape;135;p24"/>
          <p:cNvSpPr txBox="1"/>
          <p:nvPr/>
        </p:nvSpPr>
        <p:spPr>
          <a:xfrm>
            <a:off x="2695050" y="2546125"/>
            <a:ext cx="3753900" cy="4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000" dirty="0"/>
              <a:t>    </a:t>
            </a:r>
            <a:r>
              <a:rPr lang="en" sz="2000" dirty="0"/>
              <a:t>Abstract(Bag of bigrams)</a:t>
            </a:r>
            <a:endParaRPr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Interesting observation</a:t>
            </a:r>
            <a:endParaRPr/>
          </a:p>
        </p:txBody>
      </p:sp>
      <p:sp>
        <p:nvSpPr>
          <p:cNvPr id="141" name="Google Shape;14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Neural net &amp; Lasso give the same errors</a:t>
            </a:r>
            <a:endParaRPr sz="2000"/>
          </a:p>
          <a:p>
            <a:pPr marL="0" lvl="0" indent="0" algn="l" rtl="0">
              <a:spcBef>
                <a:spcPts val="1600"/>
              </a:spcBef>
              <a:spcAft>
                <a:spcPts val="1600"/>
              </a:spcAft>
              <a:buNone/>
            </a:pPr>
            <a:r>
              <a:rPr lang="en" sz="2000"/>
              <a:t>Possible reason: Neural net estimates Logistic with Lasso penalty in this case</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F597D-F449-EA47-8832-8A6D9526DD1B}"/>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C643B3FA-0EE2-0E4E-BA27-2CF9FE8E2E0D}"/>
              </a:ext>
            </a:extLst>
          </p:cNvPr>
          <p:cNvSpPr>
            <a:spLocks noGrp="1"/>
          </p:cNvSpPr>
          <p:nvPr>
            <p:ph type="body" idx="1"/>
          </p:nvPr>
        </p:nvSpPr>
        <p:spPr/>
        <p:txBody>
          <a:bodyPr/>
          <a:lstStyle/>
          <a:p>
            <a:r>
              <a:rPr lang="en-US" dirty="0"/>
              <a:t>All models give satisfactory accuracies</a:t>
            </a:r>
          </a:p>
          <a:p>
            <a:r>
              <a:rPr lang="en-US" dirty="0"/>
              <a:t>SVM is the best model considering all aspects</a:t>
            </a:r>
          </a:p>
          <a:p>
            <a:r>
              <a:rPr lang="en-US" dirty="0"/>
              <a:t>Possible improvement: Bag of words with word frequency counts might be give better results using Neural Nets</a:t>
            </a:r>
          </a:p>
        </p:txBody>
      </p:sp>
    </p:spTree>
    <p:extLst>
      <p:ext uri="{BB962C8B-B14F-4D97-AF65-F5344CB8AC3E}">
        <p14:creationId xmlns:p14="http://schemas.microsoft.com/office/powerpoint/2010/main" val="2637702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a:t>
            </a:r>
            <a:endParaRPr/>
          </a:p>
        </p:txBody>
      </p:sp>
      <p:sp>
        <p:nvSpPr>
          <p:cNvPr id="147" name="Google Shape;147;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Background</a:t>
            </a:r>
            <a:endParaRPr/>
          </a:p>
        </p:txBody>
      </p:sp>
      <p:sp>
        <p:nvSpPr>
          <p:cNvPr id="61" name="Google Shape;61;p14"/>
          <p:cNvSpPr txBox="1">
            <a:spLocks noGrp="1"/>
          </p:cNvSpPr>
          <p:nvPr>
            <p:ph type="body" idx="1"/>
          </p:nvPr>
        </p:nvSpPr>
        <p:spPr>
          <a:xfrm>
            <a:off x="610325" y="1464050"/>
            <a:ext cx="8118600" cy="3384000"/>
          </a:xfrm>
          <a:prstGeom prst="rect">
            <a:avLst/>
          </a:prstGeom>
        </p:spPr>
        <p:txBody>
          <a:bodyPr spcFirstLastPara="1" wrap="square" lIns="91425" tIns="91425" rIns="91425" bIns="91425" anchor="t" anchorCtr="0">
            <a:noAutofit/>
          </a:bodyPr>
          <a:lstStyle/>
          <a:p>
            <a:pPr marL="0" lvl="0" indent="0" algn="l" rtl="0">
              <a:spcBef>
                <a:spcPts val="2800"/>
              </a:spcBef>
              <a:spcAft>
                <a:spcPts val="0"/>
              </a:spcAft>
              <a:buNone/>
            </a:pPr>
            <a:endParaRPr sz="1500">
              <a:solidFill>
                <a:schemeClr val="dk1"/>
              </a:solidFill>
              <a:highlight>
                <a:srgbClr val="FFFFFF"/>
              </a:highlight>
            </a:endParaRPr>
          </a:p>
          <a:p>
            <a:pPr marL="0" lvl="0" indent="0" algn="l" rtl="0">
              <a:spcBef>
                <a:spcPts val="2800"/>
              </a:spcBef>
              <a:spcAft>
                <a:spcPts val="0"/>
              </a:spcAft>
              <a:buNone/>
            </a:pPr>
            <a:endParaRPr sz="1500">
              <a:solidFill>
                <a:schemeClr val="dk1"/>
              </a:solidFill>
              <a:highlight>
                <a:srgbClr val="FFFFFF"/>
              </a:highlight>
            </a:endParaRPr>
          </a:p>
          <a:p>
            <a:pPr marL="0" lvl="0" indent="0" algn="l" rtl="0">
              <a:spcBef>
                <a:spcPts val="2800"/>
              </a:spcBef>
              <a:spcAft>
                <a:spcPts val="0"/>
              </a:spcAft>
              <a:buNone/>
            </a:pPr>
            <a:endParaRPr sz="2000">
              <a:solidFill>
                <a:schemeClr val="dk1"/>
              </a:solidFill>
              <a:highlight>
                <a:srgbClr val="FFFFFF"/>
              </a:highlight>
            </a:endParaRPr>
          </a:p>
          <a:p>
            <a:pPr marL="0" lvl="0" indent="0" algn="l" rtl="0">
              <a:spcBef>
                <a:spcPts val="2800"/>
              </a:spcBef>
              <a:spcAft>
                <a:spcPts val="2800"/>
              </a:spcAft>
              <a:buNone/>
            </a:pPr>
            <a:r>
              <a:rPr lang="en" sz="2000">
                <a:solidFill>
                  <a:schemeClr val="dk1"/>
                </a:solidFill>
                <a:highlight>
                  <a:srgbClr val="FFFFFF"/>
                </a:highlight>
              </a:rPr>
              <a:t>Goal</a:t>
            </a:r>
            <a:r>
              <a:rPr lang="en" sz="1700">
                <a:solidFill>
                  <a:schemeClr val="dk1"/>
                </a:solidFill>
                <a:highlight>
                  <a:srgbClr val="FFFFFF"/>
                </a:highlight>
              </a:rPr>
              <a:t>:</a:t>
            </a:r>
            <a:r>
              <a:rPr lang="en" sz="1500">
                <a:solidFill>
                  <a:schemeClr val="dk1"/>
                </a:solidFill>
                <a:highlight>
                  <a:srgbClr val="FFFFFF"/>
                </a:highlight>
              </a:rPr>
              <a:t> </a:t>
            </a:r>
            <a:r>
              <a:rPr lang="en" sz="1700">
                <a:solidFill>
                  <a:schemeClr val="dk1"/>
                </a:solidFill>
                <a:highlight>
                  <a:srgbClr val="FFFFFF"/>
                </a:highlight>
              </a:rPr>
              <a:t>Use advance machine learning methods to quickly classify studies based on titles and abstracts to quickly identify controlled experimental studies in the fields of agricultural and nutritional research.</a:t>
            </a:r>
            <a:endParaRPr sz="2400"/>
          </a:p>
        </p:txBody>
      </p:sp>
      <p:pic>
        <p:nvPicPr>
          <p:cNvPr id="62" name="Google Shape;62;p14"/>
          <p:cNvPicPr preferRelativeResize="0"/>
          <p:nvPr/>
        </p:nvPicPr>
        <p:blipFill>
          <a:blip r:embed="rId3">
            <a:alphaModFix/>
          </a:blip>
          <a:stretch>
            <a:fillRect/>
          </a:stretch>
        </p:blipFill>
        <p:spPr>
          <a:xfrm>
            <a:off x="119650" y="699375"/>
            <a:ext cx="4129150" cy="3096850"/>
          </a:xfrm>
          <a:prstGeom prst="rect">
            <a:avLst/>
          </a:prstGeom>
          <a:noFill/>
          <a:ln>
            <a:noFill/>
          </a:ln>
        </p:spPr>
      </p:pic>
      <p:pic>
        <p:nvPicPr>
          <p:cNvPr id="63" name="Google Shape;63;p14"/>
          <p:cNvPicPr preferRelativeResize="0"/>
          <p:nvPr/>
        </p:nvPicPr>
        <p:blipFill>
          <a:blip r:embed="rId4">
            <a:alphaModFix/>
          </a:blip>
          <a:stretch>
            <a:fillRect/>
          </a:stretch>
        </p:blipFill>
        <p:spPr>
          <a:xfrm>
            <a:off x="4248800" y="699375"/>
            <a:ext cx="4770176" cy="3096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134425" y="88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a:t>
            </a:r>
            <a:endParaRPr/>
          </a:p>
          <a:p>
            <a:pPr marL="0" lvl="0" indent="0" algn="l" rtl="0">
              <a:spcBef>
                <a:spcPts val="0"/>
              </a:spcBef>
              <a:spcAft>
                <a:spcPts val="0"/>
              </a:spcAft>
              <a:buNone/>
            </a:pPr>
            <a:r>
              <a:rPr lang="en"/>
              <a:t>Medical</a:t>
            </a:r>
            <a:endParaRPr/>
          </a:p>
        </p:txBody>
      </p:sp>
      <p:pic>
        <p:nvPicPr>
          <p:cNvPr id="69" name="Google Shape;69;p15"/>
          <p:cNvPicPr preferRelativeResize="0"/>
          <p:nvPr/>
        </p:nvPicPr>
        <p:blipFill>
          <a:blip r:embed="rId3">
            <a:alphaModFix/>
          </a:blip>
          <a:stretch>
            <a:fillRect/>
          </a:stretch>
        </p:blipFill>
        <p:spPr>
          <a:xfrm>
            <a:off x="1696775" y="0"/>
            <a:ext cx="6898196" cy="5143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1545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Bag of Words</a:t>
            </a:r>
            <a:endParaRPr/>
          </a:p>
        </p:txBody>
      </p:sp>
      <p:sp>
        <p:nvSpPr>
          <p:cNvPr id="75" name="Google Shape;75;p16"/>
          <p:cNvSpPr txBox="1">
            <a:spLocks noGrp="1"/>
          </p:cNvSpPr>
          <p:nvPr>
            <p:ph type="body" idx="1"/>
          </p:nvPr>
        </p:nvSpPr>
        <p:spPr>
          <a:xfrm>
            <a:off x="174075" y="863550"/>
            <a:ext cx="4122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What is bag of words?</a:t>
            </a:r>
            <a:endParaRPr>
              <a:solidFill>
                <a:srgbClr val="000000"/>
              </a:solidFill>
            </a:endParaRPr>
          </a:p>
          <a:p>
            <a:pPr marL="0" lvl="0" indent="0" algn="l" rtl="0">
              <a:spcBef>
                <a:spcPts val="1600"/>
              </a:spcBef>
              <a:spcAft>
                <a:spcPts val="0"/>
              </a:spcAft>
              <a:buNone/>
            </a:pPr>
            <a:r>
              <a:rPr lang="en"/>
              <a:t>A data frame with words as attribute and each attribute can be boolean or numerical(integer)</a:t>
            </a:r>
            <a:endParaRPr/>
          </a:p>
          <a:p>
            <a:pPr marL="0" lvl="0" indent="0" algn="l" rtl="0">
              <a:spcBef>
                <a:spcPts val="1600"/>
              </a:spcBef>
              <a:spcAft>
                <a:spcPts val="0"/>
              </a:spcAft>
              <a:buNone/>
            </a:pPr>
            <a:r>
              <a:rPr lang="en">
                <a:solidFill>
                  <a:srgbClr val="000000"/>
                </a:solidFill>
              </a:rPr>
              <a:t>How did we implement it in the code?</a:t>
            </a:r>
            <a:endParaRPr>
              <a:solidFill>
                <a:srgbClr val="000000"/>
              </a:solidFill>
            </a:endParaRPr>
          </a:p>
          <a:p>
            <a:pPr marL="0" lvl="0" indent="0" algn="l" rtl="0">
              <a:spcBef>
                <a:spcPts val="1600"/>
              </a:spcBef>
              <a:spcAft>
                <a:spcPts val="0"/>
              </a:spcAft>
              <a:buNone/>
            </a:pPr>
            <a:r>
              <a:rPr lang="en"/>
              <a:t>Get the combined wordlist of all the texts(attributes) and create a dataframe where for each article, if its text has a word in the wordlist, that grid is assigned 1, otherwise 0.</a:t>
            </a:r>
            <a:endParaRPr/>
          </a:p>
          <a:p>
            <a:pPr marL="0" lvl="0" indent="0" algn="l" rtl="0">
              <a:spcBef>
                <a:spcPts val="1600"/>
              </a:spcBef>
              <a:spcAft>
                <a:spcPts val="1600"/>
              </a:spcAft>
              <a:buNone/>
            </a:pPr>
            <a:endParaRPr/>
          </a:p>
        </p:txBody>
      </p:sp>
      <p:pic>
        <p:nvPicPr>
          <p:cNvPr id="76" name="Google Shape;76;p16"/>
          <p:cNvPicPr preferRelativeResize="0"/>
          <p:nvPr/>
        </p:nvPicPr>
        <p:blipFill>
          <a:blip r:embed="rId3">
            <a:alphaModFix/>
          </a:blip>
          <a:stretch>
            <a:fillRect/>
          </a:stretch>
        </p:blipFill>
        <p:spPr>
          <a:xfrm>
            <a:off x="4174425" y="352650"/>
            <a:ext cx="4908399" cy="4555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Bag of bigrams</a:t>
            </a: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Similar to bag of words, one word = unigram</a:t>
            </a:r>
            <a:endParaRPr/>
          </a:p>
          <a:p>
            <a:pPr marL="0" lvl="0" indent="0" algn="l" rtl="0">
              <a:lnSpc>
                <a:spcPct val="100000"/>
              </a:lnSpc>
              <a:spcBef>
                <a:spcPts val="0"/>
              </a:spcBef>
              <a:spcAft>
                <a:spcPts val="0"/>
              </a:spcAft>
              <a:buNone/>
            </a:pPr>
            <a:endParaRPr/>
          </a:p>
          <a:p>
            <a:pPr marL="0" lvl="0" indent="0" algn="l" rtl="0">
              <a:spcBef>
                <a:spcPts val="0"/>
              </a:spcBef>
              <a:spcAft>
                <a:spcPts val="1600"/>
              </a:spcAft>
              <a:buNone/>
            </a:pPr>
            <a:endParaRPr/>
          </a:p>
        </p:txBody>
      </p:sp>
      <p:pic>
        <p:nvPicPr>
          <p:cNvPr id="83" name="Google Shape;83;p17"/>
          <p:cNvPicPr preferRelativeResize="0"/>
          <p:nvPr/>
        </p:nvPicPr>
        <p:blipFill>
          <a:blip r:embed="rId3">
            <a:alphaModFix/>
          </a:blip>
          <a:stretch>
            <a:fillRect/>
          </a:stretch>
        </p:blipFill>
        <p:spPr>
          <a:xfrm>
            <a:off x="1069963" y="1652625"/>
            <a:ext cx="6619875" cy="2724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1927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Naive Bayes</a:t>
            </a:r>
            <a:endParaRPr/>
          </a:p>
        </p:txBody>
      </p:sp>
      <p:sp>
        <p:nvSpPr>
          <p:cNvPr id="89" name="Google Shape;89;p18"/>
          <p:cNvSpPr txBox="1">
            <a:spLocks noGrp="1"/>
          </p:cNvSpPr>
          <p:nvPr>
            <p:ph type="body" idx="1"/>
          </p:nvPr>
        </p:nvSpPr>
        <p:spPr>
          <a:xfrm>
            <a:off x="169800" y="1017725"/>
            <a:ext cx="3566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000000"/>
                </a:solidFill>
              </a:rPr>
              <a:t>R Library/Packages:</a:t>
            </a:r>
            <a:r>
              <a:rPr lang="en"/>
              <a:t>  naivebayes</a:t>
            </a:r>
            <a:endParaRPr/>
          </a:p>
          <a:p>
            <a:pPr marL="0" lvl="0" indent="0" algn="l" rtl="0">
              <a:spcBef>
                <a:spcPts val="1600"/>
              </a:spcBef>
              <a:spcAft>
                <a:spcPts val="1600"/>
              </a:spcAft>
              <a:buClr>
                <a:schemeClr val="dk1"/>
              </a:buClr>
              <a:buSzPts val="1100"/>
              <a:buFont typeface="Arial"/>
              <a:buNone/>
            </a:pPr>
            <a:r>
              <a:rPr lang="en"/>
              <a:t>Generate probability distribution for each label class using parameters estimated by the attributes.</a:t>
            </a:r>
            <a:endParaRPr/>
          </a:p>
        </p:txBody>
      </p:sp>
      <p:pic>
        <p:nvPicPr>
          <p:cNvPr id="90" name="Google Shape;90;p18"/>
          <p:cNvPicPr preferRelativeResize="0"/>
          <p:nvPr/>
        </p:nvPicPr>
        <p:blipFill>
          <a:blip r:embed="rId3">
            <a:alphaModFix/>
          </a:blip>
          <a:stretch>
            <a:fillRect/>
          </a:stretch>
        </p:blipFill>
        <p:spPr>
          <a:xfrm>
            <a:off x="3830825" y="518800"/>
            <a:ext cx="5092249"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Logistic regression with Lasso</a:t>
            </a:r>
            <a:endParaRPr/>
          </a:p>
        </p:txBody>
      </p:sp>
      <p:sp>
        <p:nvSpPr>
          <p:cNvPr id="96" name="Google Shape;96;p19"/>
          <p:cNvSpPr txBox="1">
            <a:spLocks noGrp="1"/>
          </p:cNvSpPr>
          <p:nvPr>
            <p:ph type="body" idx="1"/>
          </p:nvPr>
        </p:nvSpPr>
        <p:spPr>
          <a:xfrm>
            <a:off x="311700" y="1152475"/>
            <a:ext cx="3646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000000"/>
                </a:solidFill>
              </a:rPr>
              <a:t>R Library/Packages:</a:t>
            </a:r>
            <a:r>
              <a:rPr lang="en"/>
              <a:t> glmnet</a:t>
            </a:r>
            <a:endParaRPr/>
          </a:p>
          <a:p>
            <a:pPr marL="0" lvl="0" indent="0" algn="l" rtl="0">
              <a:spcBef>
                <a:spcPts val="1600"/>
              </a:spcBef>
              <a:spcAft>
                <a:spcPts val="0"/>
              </a:spcAft>
              <a:buClr>
                <a:schemeClr val="dk1"/>
              </a:buClr>
              <a:buSzPts val="1100"/>
              <a:buFont typeface="Arial"/>
              <a:buNone/>
            </a:pPr>
            <a:r>
              <a:rPr lang="en">
                <a:solidFill>
                  <a:srgbClr val="000000"/>
                </a:solidFill>
              </a:rPr>
              <a:t>Logistic Regression:</a:t>
            </a:r>
            <a:r>
              <a:rPr lang="en"/>
              <a:t> Model the probability of a class and classify by a linear decision boundary</a:t>
            </a:r>
            <a:endParaRPr/>
          </a:p>
          <a:p>
            <a:pPr marL="0" lvl="0" indent="0" algn="l" rtl="0">
              <a:spcBef>
                <a:spcPts val="1600"/>
              </a:spcBef>
              <a:spcAft>
                <a:spcPts val="0"/>
              </a:spcAft>
              <a:buClr>
                <a:schemeClr val="dk1"/>
              </a:buClr>
              <a:buSzPts val="1100"/>
              <a:buFont typeface="Arial"/>
              <a:buNone/>
            </a:pPr>
            <a:r>
              <a:rPr lang="en">
                <a:solidFill>
                  <a:srgbClr val="000000"/>
                </a:solidFill>
              </a:rPr>
              <a:t>Lasso: </a:t>
            </a:r>
            <a:r>
              <a:rPr lang="en"/>
              <a:t>Add penalty to the regression model to prevent overfitting</a:t>
            </a:r>
            <a:endParaRPr/>
          </a:p>
          <a:p>
            <a:pPr marL="0" lvl="0" indent="0" algn="l" rtl="0">
              <a:spcBef>
                <a:spcPts val="1600"/>
              </a:spcBef>
              <a:spcAft>
                <a:spcPts val="1600"/>
              </a:spcAft>
              <a:buClr>
                <a:schemeClr val="dk1"/>
              </a:buClr>
              <a:buSzPts val="1100"/>
              <a:buFont typeface="Arial"/>
              <a:buNone/>
            </a:pPr>
            <a:endParaRPr/>
          </a:p>
        </p:txBody>
      </p:sp>
      <p:pic>
        <p:nvPicPr>
          <p:cNvPr id="97" name="Google Shape;97;p19"/>
          <p:cNvPicPr preferRelativeResize="0"/>
          <p:nvPr/>
        </p:nvPicPr>
        <p:blipFill>
          <a:blip r:embed="rId3">
            <a:alphaModFix/>
          </a:blip>
          <a:stretch>
            <a:fillRect/>
          </a:stretch>
        </p:blipFill>
        <p:spPr>
          <a:xfrm>
            <a:off x="6156225" y="2571750"/>
            <a:ext cx="2987775" cy="2492351"/>
          </a:xfrm>
          <a:prstGeom prst="rect">
            <a:avLst/>
          </a:prstGeom>
          <a:noFill/>
          <a:ln>
            <a:noFill/>
          </a:ln>
        </p:spPr>
      </p:pic>
      <p:pic>
        <p:nvPicPr>
          <p:cNvPr id="98" name="Google Shape;98;p19"/>
          <p:cNvPicPr preferRelativeResize="0"/>
          <p:nvPr/>
        </p:nvPicPr>
        <p:blipFill>
          <a:blip r:embed="rId4">
            <a:alphaModFix/>
          </a:blip>
          <a:stretch>
            <a:fillRect/>
          </a:stretch>
        </p:blipFill>
        <p:spPr>
          <a:xfrm>
            <a:off x="5497200" y="117244"/>
            <a:ext cx="3646800" cy="2042206"/>
          </a:xfrm>
          <a:prstGeom prst="rect">
            <a:avLst/>
          </a:prstGeom>
          <a:noFill/>
          <a:ln>
            <a:noFill/>
          </a:ln>
        </p:spPr>
      </p:pic>
      <p:pic>
        <p:nvPicPr>
          <p:cNvPr id="99" name="Google Shape;99;p19"/>
          <p:cNvPicPr preferRelativeResize="0"/>
          <p:nvPr/>
        </p:nvPicPr>
        <p:blipFill>
          <a:blip r:embed="rId5">
            <a:alphaModFix/>
          </a:blip>
          <a:stretch>
            <a:fillRect/>
          </a:stretch>
        </p:blipFill>
        <p:spPr>
          <a:xfrm>
            <a:off x="3359052" y="2571752"/>
            <a:ext cx="2797171" cy="2280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 Vector Machine</a:t>
            </a:r>
            <a:endParaRPr/>
          </a:p>
        </p:txBody>
      </p:sp>
      <p:sp>
        <p:nvSpPr>
          <p:cNvPr id="105" name="Google Shape;105;p20"/>
          <p:cNvSpPr txBox="1">
            <a:spLocks noGrp="1"/>
          </p:cNvSpPr>
          <p:nvPr>
            <p:ph type="body" idx="1"/>
          </p:nvPr>
        </p:nvSpPr>
        <p:spPr>
          <a:xfrm>
            <a:off x="311700" y="1152475"/>
            <a:ext cx="4000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R Library/Packages:</a:t>
            </a:r>
            <a:r>
              <a:rPr lang="en"/>
              <a:t> e1071</a:t>
            </a:r>
            <a:endParaRPr/>
          </a:p>
          <a:p>
            <a:pPr marL="0" lvl="0" indent="0" algn="l" rtl="0">
              <a:spcBef>
                <a:spcPts val="1600"/>
              </a:spcBef>
              <a:spcAft>
                <a:spcPts val="0"/>
              </a:spcAft>
              <a:buNone/>
            </a:pPr>
            <a:r>
              <a:rPr lang="en"/>
              <a:t>Similar to logistic regression(Linear decision boundary)</a:t>
            </a:r>
            <a:endParaRPr/>
          </a:p>
          <a:p>
            <a:pPr marL="0" lvl="0" indent="0" algn="l" rtl="0">
              <a:spcBef>
                <a:spcPts val="1600"/>
              </a:spcBef>
              <a:spcAft>
                <a:spcPts val="0"/>
              </a:spcAft>
              <a:buNone/>
            </a:pPr>
            <a:r>
              <a:rPr lang="en"/>
              <a:t>If not linear separable, soft margin can be used.</a:t>
            </a:r>
            <a:endParaRPr/>
          </a:p>
          <a:p>
            <a:pPr marL="0" lvl="0" indent="0" algn="l" rtl="0">
              <a:spcBef>
                <a:spcPts val="1600"/>
              </a:spcBef>
              <a:spcAft>
                <a:spcPts val="1600"/>
              </a:spcAft>
              <a:buNone/>
            </a:pPr>
            <a:endParaRPr/>
          </a:p>
        </p:txBody>
      </p:sp>
      <p:pic>
        <p:nvPicPr>
          <p:cNvPr id="106" name="Google Shape;106;p20"/>
          <p:cNvPicPr preferRelativeResize="0"/>
          <p:nvPr/>
        </p:nvPicPr>
        <p:blipFill>
          <a:blip r:embed="rId3">
            <a:alphaModFix/>
          </a:blip>
          <a:stretch>
            <a:fillRect/>
          </a:stretch>
        </p:blipFill>
        <p:spPr>
          <a:xfrm>
            <a:off x="4312200" y="305825"/>
            <a:ext cx="4831801" cy="4607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Decision Forest</a:t>
            </a:r>
            <a:endParaRPr/>
          </a:p>
        </p:txBody>
      </p:sp>
      <p:sp>
        <p:nvSpPr>
          <p:cNvPr id="112" name="Google Shape;112;p21"/>
          <p:cNvSpPr txBox="1">
            <a:spLocks noGrp="1"/>
          </p:cNvSpPr>
          <p:nvPr>
            <p:ph type="body" idx="1"/>
          </p:nvPr>
        </p:nvSpPr>
        <p:spPr>
          <a:xfrm>
            <a:off x="311700" y="572700"/>
            <a:ext cx="4260300" cy="42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700">
                <a:solidFill>
                  <a:srgbClr val="000000"/>
                </a:solidFill>
              </a:rPr>
              <a:t>R Library/Packages:</a:t>
            </a:r>
            <a:r>
              <a:rPr lang="en" sz="1700"/>
              <a:t> </a:t>
            </a:r>
            <a:r>
              <a:rPr lang="en"/>
              <a:t>randomForest</a:t>
            </a:r>
            <a:endParaRPr sz="1700"/>
          </a:p>
          <a:p>
            <a:pPr marL="0" lvl="0" indent="0" algn="l" rtl="0">
              <a:spcBef>
                <a:spcPts val="1600"/>
              </a:spcBef>
              <a:spcAft>
                <a:spcPts val="0"/>
              </a:spcAft>
              <a:buClr>
                <a:schemeClr val="dk1"/>
              </a:buClr>
              <a:buSzPts val="1100"/>
              <a:buFont typeface="Arial"/>
              <a:buNone/>
            </a:pPr>
            <a:r>
              <a:rPr lang="en" sz="1700">
                <a:solidFill>
                  <a:srgbClr val="000000"/>
                </a:solidFill>
              </a:rPr>
              <a:t>Description: </a:t>
            </a:r>
            <a:r>
              <a:rPr lang="en" sz="1700"/>
              <a:t>Ensemble method of decision trees i.e. Combining predictions of multiple decision trees.</a:t>
            </a:r>
            <a:endParaRPr sz="1700"/>
          </a:p>
          <a:p>
            <a:pPr marL="0" lvl="0" indent="0" algn="l" rtl="0">
              <a:spcBef>
                <a:spcPts val="1600"/>
              </a:spcBef>
              <a:spcAft>
                <a:spcPts val="0"/>
              </a:spcAft>
              <a:buClr>
                <a:schemeClr val="dk1"/>
              </a:buClr>
              <a:buSzPts val="1100"/>
              <a:buFont typeface="Arial"/>
              <a:buNone/>
            </a:pPr>
            <a:r>
              <a:rPr lang="en" sz="1700">
                <a:solidFill>
                  <a:srgbClr val="000000"/>
                </a:solidFill>
              </a:rPr>
              <a:t>Decision tree:</a:t>
            </a:r>
            <a:r>
              <a:rPr lang="en" sz="1700"/>
              <a:t> </a:t>
            </a:r>
            <a:r>
              <a:rPr lang="en" sz="1700">
                <a:solidFill>
                  <a:srgbClr val="666666"/>
                </a:solidFill>
              </a:rPr>
              <a:t>Predictive model that recursively partitions the attribute space into subspaces such that each subspace constitutes a basis for a different prediction function</a:t>
            </a:r>
            <a:endParaRPr sz="1700">
              <a:solidFill>
                <a:srgbClr val="666666"/>
              </a:solidFill>
            </a:endParaRPr>
          </a:p>
          <a:p>
            <a:pPr marL="0" lvl="0" indent="0" algn="l" rtl="0">
              <a:spcBef>
                <a:spcPts val="1600"/>
              </a:spcBef>
              <a:spcAft>
                <a:spcPts val="1600"/>
              </a:spcAft>
              <a:buNone/>
            </a:pPr>
            <a:endParaRPr/>
          </a:p>
        </p:txBody>
      </p:sp>
      <p:pic>
        <p:nvPicPr>
          <p:cNvPr id="113" name="Google Shape;113;p21"/>
          <p:cNvPicPr preferRelativeResize="0"/>
          <p:nvPr/>
        </p:nvPicPr>
        <p:blipFill>
          <a:blip r:embed="rId3">
            <a:alphaModFix/>
          </a:blip>
          <a:stretch>
            <a:fillRect/>
          </a:stretch>
        </p:blipFill>
        <p:spPr>
          <a:xfrm>
            <a:off x="4572000" y="539574"/>
            <a:ext cx="4464950" cy="38642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731</Words>
  <Application>Microsoft Macintosh PowerPoint</Application>
  <PresentationFormat>On-screen Show (16:9)</PresentationFormat>
  <Paragraphs>123</Paragraphs>
  <Slides>16</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SURA Presentation</vt:lpstr>
      <vt:lpstr>Background</vt:lpstr>
      <vt:lpstr>Data: Medical</vt:lpstr>
      <vt:lpstr>Bag of Words</vt:lpstr>
      <vt:lpstr>Bag of bigrams</vt:lpstr>
      <vt:lpstr>Naive Bayes</vt:lpstr>
      <vt:lpstr>Logistic regression with Lasso</vt:lpstr>
      <vt:lpstr>Support Vector Machine</vt:lpstr>
      <vt:lpstr>Decision Forest</vt:lpstr>
      <vt:lpstr>Neural Networks</vt:lpstr>
      <vt:lpstr>K-Folds Cross Validation</vt:lpstr>
      <vt:lpstr>Performance:</vt:lpstr>
      <vt:lpstr>Results</vt:lpstr>
      <vt:lpstr>Interesting observation</vt:lpstr>
      <vt:lpstr>Summary</vt:lpstr>
      <vt:lpstr>Questions?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SURA Presentation</dc:title>
  <cp:lastModifiedBy>Alvin Pan</cp:lastModifiedBy>
  <cp:revision>3</cp:revision>
  <dcterms:modified xsi:type="dcterms:W3CDTF">2020-06-29T03:37:44Z</dcterms:modified>
</cp:coreProperties>
</file>