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3" r:id="rId3"/>
    <p:sldId id="546" r:id="rId4"/>
    <p:sldId id="509" r:id="rId5"/>
    <p:sldId id="439" r:id="rId6"/>
    <p:sldId id="535" r:id="rId7"/>
    <p:sldId id="445" r:id="rId8"/>
    <p:sldId id="547" r:id="rId9"/>
    <p:sldId id="449" r:id="rId10"/>
    <p:sldId id="532" r:id="rId11"/>
    <p:sldId id="548" r:id="rId12"/>
    <p:sldId id="542" r:id="rId13"/>
    <p:sldId id="551" r:id="rId14"/>
    <p:sldId id="527" r:id="rId15"/>
    <p:sldId id="544" r:id="rId16"/>
    <p:sldId id="530" r:id="rId17"/>
    <p:sldId id="545" r:id="rId18"/>
    <p:sldId id="552" r:id="rId19"/>
    <p:sldId id="543" r:id="rId20"/>
    <p:sldId id="272" r:id="rId21"/>
    <p:sldId id="270" r:id="rId22"/>
    <p:sldId id="279" r:id="rId23"/>
    <p:sldId id="537" r:id="rId24"/>
    <p:sldId id="540" r:id="rId25"/>
    <p:sldId id="538" r:id="rId26"/>
    <p:sldId id="539" r:id="rId27"/>
    <p:sldId id="541"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146" autoAdjust="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91DB9B-E63F-5A2B-490A-4BDAAB8729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DA986E5-237A-BB86-BF30-BEDCFB03D3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IN"/>
          </a:p>
        </p:txBody>
      </p:sp>
      <p:sp>
        <p:nvSpPr>
          <p:cNvPr id="4" name="Footer Placeholder 3">
            <a:extLst>
              <a:ext uri="{FF2B5EF4-FFF2-40B4-BE49-F238E27FC236}">
                <a16:creationId xmlns:a16="http://schemas.microsoft.com/office/drawing/2014/main" id="{94304E88-1F59-FB71-3255-A835531CCB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D849D5C-53D8-38CF-3E80-C024F001D7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E45641-3BC9-4CB4-B591-166DE464E2F2}" type="slidenum">
              <a:rPr lang="en-IN" smtClean="0"/>
              <a:t>‹#›</a:t>
            </a:fld>
            <a:endParaRPr lang="en-IN"/>
          </a:p>
        </p:txBody>
      </p:sp>
    </p:spTree>
    <p:extLst>
      <p:ext uri="{BB962C8B-B14F-4D97-AF65-F5344CB8AC3E}">
        <p14:creationId xmlns:p14="http://schemas.microsoft.com/office/powerpoint/2010/main" val="335353343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6F025-93D9-4458-9C80-4F37FEDEF6DC}" type="slidenum">
              <a:rPr lang="en-IN" smtClean="0"/>
              <a:t>‹#›</a:t>
            </a:fld>
            <a:endParaRPr lang="en-IN"/>
          </a:p>
        </p:txBody>
      </p:sp>
    </p:spTree>
    <p:extLst>
      <p:ext uri="{BB962C8B-B14F-4D97-AF65-F5344CB8AC3E}">
        <p14:creationId xmlns:p14="http://schemas.microsoft.com/office/powerpoint/2010/main" val="1011268696"/>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AC1B6388-2E53-5998-FA91-6BE3198F6D22}"/>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267907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AC1B6388-2E53-5998-FA91-6BE3198F6D22}"/>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247150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Date Placeholder 4">
            <a:extLst>
              <a:ext uri="{FF2B5EF4-FFF2-40B4-BE49-F238E27FC236}">
                <a16:creationId xmlns:a16="http://schemas.microsoft.com/office/drawing/2014/main" id="{D7414284-3056-3BA2-7EBB-4D8578A14556}"/>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308420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Date Placeholder 4">
            <a:extLst>
              <a:ext uri="{FF2B5EF4-FFF2-40B4-BE49-F238E27FC236}">
                <a16:creationId xmlns:a16="http://schemas.microsoft.com/office/drawing/2014/main" id="{2B2A12A2-2387-D1FA-26B3-F68576926269}"/>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132463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Date Placeholder 4">
            <a:extLst>
              <a:ext uri="{FF2B5EF4-FFF2-40B4-BE49-F238E27FC236}">
                <a16:creationId xmlns:a16="http://schemas.microsoft.com/office/drawing/2014/main" id="{FD29C7E2-93F8-6679-632F-669EFC5316D6}"/>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364004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Date Placeholder 4">
            <a:extLst>
              <a:ext uri="{FF2B5EF4-FFF2-40B4-BE49-F238E27FC236}">
                <a16:creationId xmlns:a16="http://schemas.microsoft.com/office/drawing/2014/main" id="{063750F4-94F6-6C9B-D173-8CF3EE71CE39}"/>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192556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Date Placeholder 4">
            <a:extLst>
              <a:ext uri="{FF2B5EF4-FFF2-40B4-BE49-F238E27FC236}">
                <a16:creationId xmlns:a16="http://schemas.microsoft.com/office/drawing/2014/main" id="{9AE16D37-F143-8BDD-635B-DE2E4F8BC45C}"/>
              </a:ext>
            </a:extLst>
          </p:cNvPr>
          <p:cNvSpPr>
            <a:spLocks noGrp="1"/>
          </p:cNvSpPr>
          <p:nvPr>
            <p:ph type="dt" idx="1"/>
          </p:nvPr>
        </p:nvSpPr>
        <p:spPr/>
        <p:txBody>
          <a:bodyPr/>
          <a:lstStyle/>
          <a:p>
            <a:endParaRPr lang="en-IN"/>
          </a:p>
        </p:txBody>
      </p:sp>
    </p:spTree>
    <p:extLst>
      <p:ext uri="{BB962C8B-B14F-4D97-AF65-F5344CB8AC3E}">
        <p14:creationId xmlns:p14="http://schemas.microsoft.com/office/powerpoint/2010/main" val="212061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41E9-8827-9E74-6E89-160B6207D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366C58-4B03-419D-4529-6436C3DCA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0A936C-6E57-87C3-57CD-77CA5FD50280}"/>
              </a:ext>
            </a:extLst>
          </p:cNvPr>
          <p:cNvSpPr>
            <a:spLocks noGrp="1"/>
          </p:cNvSpPr>
          <p:nvPr>
            <p:ph type="dt" sz="half" idx="10"/>
          </p:nvPr>
        </p:nvSpPr>
        <p:spPr/>
        <p:txBody>
          <a:bodyPr/>
          <a:lstStyle/>
          <a:p>
            <a:r>
              <a:rPr lang="en-US"/>
              <a:t>24-04-2023</a:t>
            </a:r>
            <a:endParaRPr lang="en-IN"/>
          </a:p>
        </p:txBody>
      </p:sp>
      <p:sp>
        <p:nvSpPr>
          <p:cNvPr id="5" name="Footer Placeholder 4">
            <a:extLst>
              <a:ext uri="{FF2B5EF4-FFF2-40B4-BE49-F238E27FC236}">
                <a16:creationId xmlns:a16="http://schemas.microsoft.com/office/drawing/2014/main" id="{7C750D04-F408-0674-2A46-6ED94FDCFF0B}"/>
              </a:ext>
            </a:extLst>
          </p:cNvPr>
          <p:cNvSpPr>
            <a:spLocks noGrp="1"/>
          </p:cNvSpPr>
          <p:nvPr>
            <p:ph type="ftr" sz="quarter" idx="11"/>
          </p:nvPr>
        </p:nvSpPr>
        <p:spPr/>
        <p:txBody>
          <a:bodyPr/>
          <a:lstStyle/>
          <a:p>
            <a:r>
              <a:rPr lang="en-IN"/>
              <a:t>MAIN PROJECT PRESENTATION                                                                                                                                                                                                                                                                   </a:t>
            </a:r>
          </a:p>
        </p:txBody>
      </p:sp>
      <p:sp>
        <p:nvSpPr>
          <p:cNvPr id="6" name="Slide Number Placeholder 5">
            <a:extLst>
              <a:ext uri="{FF2B5EF4-FFF2-40B4-BE49-F238E27FC236}">
                <a16:creationId xmlns:a16="http://schemas.microsoft.com/office/drawing/2014/main" id="{8964610E-4187-724D-9D7F-EA1DA0E91DFE}"/>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409665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3D2F-BA7B-C68D-3056-DE3069BA73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7B4DC-1C49-2D9A-4F44-C4714E5FE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3418-46C2-2632-0275-0F582DF9E8D4}"/>
              </a:ext>
            </a:extLst>
          </p:cNvPr>
          <p:cNvSpPr>
            <a:spLocks noGrp="1"/>
          </p:cNvSpPr>
          <p:nvPr>
            <p:ph type="dt" sz="half" idx="10"/>
          </p:nvPr>
        </p:nvSpPr>
        <p:spPr/>
        <p:txBody>
          <a:bodyPr/>
          <a:lstStyle/>
          <a:p>
            <a:r>
              <a:rPr lang="en-US"/>
              <a:t>24-04-2023</a:t>
            </a:r>
            <a:endParaRPr lang="en-IN"/>
          </a:p>
        </p:txBody>
      </p:sp>
      <p:sp>
        <p:nvSpPr>
          <p:cNvPr id="5" name="Footer Placeholder 4">
            <a:extLst>
              <a:ext uri="{FF2B5EF4-FFF2-40B4-BE49-F238E27FC236}">
                <a16:creationId xmlns:a16="http://schemas.microsoft.com/office/drawing/2014/main" id="{382CB77A-BE12-7E77-FEA1-81CCFE32935B}"/>
              </a:ext>
            </a:extLst>
          </p:cNvPr>
          <p:cNvSpPr>
            <a:spLocks noGrp="1"/>
          </p:cNvSpPr>
          <p:nvPr>
            <p:ph type="ftr" sz="quarter" idx="11"/>
          </p:nvPr>
        </p:nvSpPr>
        <p:spPr/>
        <p:txBody>
          <a:bodyPr/>
          <a:lstStyle/>
          <a:p>
            <a:r>
              <a:rPr lang="en-IN"/>
              <a:t>MAIN PROJECT PRESENTATION                                                                                                                                                                                                                                                                   </a:t>
            </a:r>
          </a:p>
        </p:txBody>
      </p:sp>
      <p:sp>
        <p:nvSpPr>
          <p:cNvPr id="6" name="Slide Number Placeholder 5">
            <a:extLst>
              <a:ext uri="{FF2B5EF4-FFF2-40B4-BE49-F238E27FC236}">
                <a16:creationId xmlns:a16="http://schemas.microsoft.com/office/drawing/2014/main" id="{B8737F9F-13D3-E359-E895-329844BA6202}"/>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186197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F5F8D-310E-32C5-596A-8B71FA315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26C7D3-5AC7-C541-6A8A-9E867EF845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DFD3F-9A68-AE23-501B-2DF40BCFF6A2}"/>
              </a:ext>
            </a:extLst>
          </p:cNvPr>
          <p:cNvSpPr>
            <a:spLocks noGrp="1"/>
          </p:cNvSpPr>
          <p:nvPr>
            <p:ph type="dt" sz="half" idx="10"/>
          </p:nvPr>
        </p:nvSpPr>
        <p:spPr/>
        <p:txBody>
          <a:bodyPr/>
          <a:lstStyle/>
          <a:p>
            <a:r>
              <a:rPr lang="en-US"/>
              <a:t>24-04-2023</a:t>
            </a:r>
            <a:endParaRPr lang="en-IN"/>
          </a:p>
        </p:txBody>
      </p:sp>
      <p:sp>
        <p:nvSpPr>
          <p:cNvPr id="5" name="Footer Placeholder 4">
            <a:extLst>
              <a:ext uri="{FF2B5EF4-FFF2-40B4-BE49-F238E27FC236}">
                <a16:creationId xmlns:a16="http://schemas.microsoft.com/office/drawing/2014/main" id="{6477B10F-3039-F372-EECC-FDF89A7FD90C}"/>
              </a:ext>
            </a:extLst>
          </p:cNvPr>
          <p:cNvSpPr>
            <a:spLocks noGrp="1"/>
          </p:cNvSpPr>
          <p:nvPr>
            <p:ph type="ftr" sz="quarter" idx="11"/>
          </p:nvPr>
        </p:nvSpPr>
        <p:spPr/>
        <p:txBody>
          <a:bodyPr/>
          <a:lstStyle/>
          <a:p>
            <a:r>
              <a:rPr lang="en-IN"/>
              <a:t>MAIN PROJECT PRESENTATION                                                                                                                                                                                                                                                                   </a:t>
            </a:r>
          </a:p>
        </p:txBody>
      </p:sp>
      <p:sp>
        <p:nvSpPr>
          <p:cNvPr id="6" name="Slide Number Placeholder 5">
            <a:extLst>
              <a:ext uri="{FF2B5EF4-FFF2-40B4-BE49-F238E27FC236}">
                <a16:creationId xmlns:a16="http://schemas.microsoft.com/office/drawing/2014/main" id="{52B8A2C1-2C6A-B039-E347-67640310B6AE}"/>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284954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2BD3-84B4-CB62-E0AB-1CBB1FC7B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FB0C82-06E9-BA30-4DAC-77062EF97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426BA-04D0-A0BA-049D-9472C03EB3D8}"/>
              </a:ext>
            </a:extLst>
          </p:cNvPr>
          <p:cNvSpPr>
            <a:spLocks noGrp="1"/>
          </p:cNvSpPr>
          <p:nvPr>
            <p:ph type="dt" sz="half" idx="10"/>
          </p:nvPr>
        </p:nvSpPr>
        <p:spPr/>
        <p:txBody>
          <a:bodyPr/>
          <a:lstStyle/>
          <a:p>
            <a:r>
              <a:rPr lang="en-US"/>
              <a:t>24-04-2023</a:t>
            </a:r>
            <a:endParaRPr lang="en-IN"/>
          </a:p>
        </p:txBody>
      </p:sp>
      <p:sp>
        <p:nvSpPr>
          <p:cNvPr id="5" name="Footer Placeholder 4">
            <a:extLst>
              <a:ext uri="{FF2B5EF4-FFF2-40B4-BE49-F238E27FC236}">
                <a16:creationId xmlns:a16="http://schemas.microsoft.com/office/drawing/2014/main" id="{8A858B4F-01E8-8768-8D31-965070C8D595}"/>
              </a:ext>
            </a:extLst>
          </p:cNvPr>
          <p:cNvSpPr>
            <a:spLocks noGrp="1"/>
          </p:cNvSpPr>
          <p:nvPr>
            <p:ph type="ftr" sz="quarter" idx="11"/>
          </p:nvPr>
        </p:nvSpPr>
        <p:spPr/>
        <p:txBody>
          <a:bodyPr/>
          <a:lstStyle/>
          <a:p>
            <a:r>
              <a:rPr lang="en-IN"/>
              <a:t>MAIN PROJECT PRESENTATION                                                                                                                                                                                                                                                                   </a:t>
            </a:r>
          </a:p>
        </p:txBody>
      </p:sp>
      <p:sp>
        <p:nvSpPr>
          <p:cNvPr id="6" name="Slide Number Placeholder 5">
            <a:extLst>
              <a:ext uri="{FF2B5EF4-FFF2-40B4-BE49-F238E27FC236}">
                <a16:creationId xmlns:a16="http://schemas.microsoft.com/office/drawing/2014/main" id="{0F816E75-1C16-F3E7-B0E0-F2DC433D673B}"/>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162177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1502-C6FF-AFF8-1125-71F96C31B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CB773-A80F-7AC0-DCF6-0E1A18E523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480B1F-D0C8-45E6-4045-8980AEBD81EA}"/>
              </a:ext>
            </a:extLst>
          </p:cNvPr>
          <p:cNvSpPr>
            <a:spLocks noGrp="1"/>
          </p:cNvSpPr>
          <p:nvPr>
            <p:ph type="dt" sz="half" idx="10"/>
          </p:nvPr>
        </p:nvSpPr>
        <p:spPr/>
        <p:txBody>
          <a:bodyPr/>
          <a:lstStyle/>
          <a:p>
            <a:r>
              <a:rPr lang="en-US"/>
              <a:t>24-04-2023</a:t>
            </a:r>
            <a:endParaRPr lang="en-IN"/>
          </a:p>
        </p:txBody>
      </p:sp>
      <p:sp>
        <p:nvSpPr>
          <p:cNvPr id="5" name="Footer Placeholder 4">
            <a:extLst>
              <a:ext uri="{FF2B5EF4-FFF2-40B4-BE49-F238E27FC236}">
                <a16:creationId xmlns:a16="http://schemas.microsoft.com/office/drawing/2014/main" id="{3FB29A82-25B9-B48C-51D5-620808639183}"/>
              </a:ext>
            </a:extLst>
          </p:cNvPr>
          <p:cNvSpPr>
            <a:spLocks noGrp="1"/>
          </p:cNvSpPr>
          <p:nvPr>
            <p:ph type="ftr" sz="quarter" idx="11"/>
          </p:nvPr>
        </p:nvSpPr>
        <p:spPr/>
        <p:txBody>
          <a:bodyPr/>
          <a:lstStyle/>
          <a:p>
            <a:r>
              <a:rPr lang="en-IN"/>
              <a:t>MAIN PROJECT PRESENTATION                                                                                                                                                                                                                                                                   </a:t>
            </a:r>
          </a:p>
        </p:txBody>
      </p:sp>
      <p:sp>
        <p:nvSpPr>
          <p:cNvPr id="6" name="Slide Number Placeholder 5">
            <a:extLst>
              <a:ext uri="{FF2B5EF4-FFF2-40B4-BE49-F238E27FC236}">
                <a16:creationId xmlns:a16="http://schemas.microsoft.com/office/drawing/2014/main" id="{7FEC2352-572F-95D9-F858-C1702FB69E7A}"/>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95802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E5A6-D223-6204-8BF1-FD507016C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67EA61-6841-ECF4-ADBC-C745B50BE4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2CE760-A2A2-9650-E484-FDDB930AA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54E6A7-DBF6-9561-6E97-8487367B069C}"/>
              </a:ext>
            </a:extLst>
          </p:cNvPr>
          <p:cNvSpPr>
            <a:spLocks noGrp="1"/>
          </p:cNvSpPr>
          <p:nvPr>
            <p:ph type="dt" sz="half" idx="10"/>
          </p:nvPr>
        </p:nvSpPr>
        <p:spPr/>
        <p:txBody>
          <a:bodyPr/>
          <a:lstStyle/>
          <a:p>
            <a:r>
              <a:rPr lang="en-US"/>
              <a:t>24-04-2023</a:t>
            </a:r>
            <a:endParaRPr lang="en-IN"/>
          </a:p>
        </p:txBody>
      </p:sp>
      <p:sp>
        <p:nvSpPr>
          <p:cNvPr id="6" name="Footer Placeholder 5">
            <a:extLst>
              <a:ext uri="{FF2B5EF4-FFF2-40B4-BE49-F238E27FC236}">
                <a16:creationId xmlns:a16="http://schemas.microsoft.com/office/drawing/2014/main" id="{021966AC-C133-D9B6-F3C4-FAED86C5BFF4}"/>
              </a:ext>
            </a:extLst>
          </p:cNvPr>
          <p:cNvSpPr>
            <a:spLocks noGrp="1"/>
          </p:cNvSpPr>
          <p:nvPr>
            <p:ph type="ftr" sz="quarter" idx="11"/>
          </p:nvPr>
        </p:nvSpPr>
        <p:spPr/>
        <p:txBody>
          <a:bodyPr/>
          <a:lstStyle/>
          <a:p>
            <a:r>
              <a:rPr lang="en-IN"/>
              <a:t>MAIN PROJECT PRESENTATION                                                                                                                                                                                                                                                                   </a:t>
            </a:r>
          </a:p>
        </p:txBody>
      </p:sp>
      <p:sp>
        <p:nvSpPr>
          <p:cNvPr id="7" name="Slide Number Placeholder 6">
            <a:extLst>
              <a:ext uri="{FF2B5EF4-FFF2-40B4-BE49-F238E27FC236}">
                <a16:creationId xmlns:a16="http://schemas.microsoft.com/office/drawing/2014/main" id="{639F3BDA-0F64-68B3-AA9E-C52CE89E9A87}"/>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176663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AF2F-21E3-5150-722A-E766772F42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A01B7-EC60-91C6-A88B-FEF734A29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9C2C5-B65B-6297-04B5-5FCF4F8D32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F6BA2C-12AD-A826-25FD-474C261E0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17FDF-F60C-91AC-0218-43DFAAFD5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9BE578-419F-D74B-A2A5-FEBB88946777}"/>
              </a:ext>
            </a:extLst>
          </p:cNvPr>
          <p:cNvSpPr>
            <a:spLocks noGrp="1"/>
          </p:cNvSpPr>
          <p:nvPr>
            <p:ph type="dt" sz="half" idx="10"/>
          </p:nvPr>
        </p:nvSpPr>
        <p:spPr/>
        <p:txBody>
          <a:bodyPr/>
          <a:lstStyle/>
          <a:p>
            <a:r>
              <a:rPr lang="en-US"/>
              <a:t>24-04-2023</a:t>
            </a:r>
            <a:endParaRPr lang="en-IN"/>
          </a:p>
        </p:txBody>
      </p:sp>
      <p:sp>
        <p:nvSpPr>
          <p:cNvPr id="8" name="Footer Placeholder 7">
            <a:extLst>
              <a:ext uri="{FF2B5EF4-FFF2-40B4-BE49-F238E27FC236}">
                <a16:creationId xmlns:a16="http://schemas.microsoft.com/office/drawing/2014/main" id="{5A5109FD-2E4A-A60C-83CB-99CEA4ABBB8E}"/>
              </a:ext>
            </a:extLst>
          </p:cNvPr>
          <p:cNvSpPr>
            <a:spLocks noGrp="1"/>
          </p:cNvSpPr>
          <p:nvPr>
            <p:ph type="ftr" sz="quarter" idx="11"/>
          </p:nvPr>
        </p:nvSpPr>
        <p:spPr/>
        <p:txBody>
          <a:bodyPr/>
          <a:lstStyle/>
          <a:p>
            <a:r>
              <a:rPr lang="en-IN"/>
              <a:t>MAIN PROJECT PRESENTATION                                                                                                                                                                                                                                                                   </a:t>
            </a:r>
          </a:p>
        </p:txBody>
      </p:sp>
      <p:sp>
        <p:nvSpPr>
          <p:cNvPr id="9" name="Slide Number Placeholder 8">
            <a:extLst>
              <a:ext uri="{FF2B5EF4-FFF2-40B4-BE49-F238E27FC236}">
                <a16:creationId xmlns:a16="http://schemas.microsoft.com/office/drawing/2014/main" id="{04932C35-3C92-4909-F90C-7A2B95F4041C}"/>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91758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3246-D8A0-3FC5-C62B-DDC199EB08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E0F115-092C-541C-2E71-832CD522581B}"/>
              </a:ext>
            </a:extLst>
          </p:cNvPr>
          <p:cNvSpPr>
            <a:spLocks noGrp="1"/>
          </p:cNvSpPr>
          <p:nvPr>
            <p:ph type="dt" sz="half" idx="10"/>
          </p:nvPr>
        </p:nvSpPr>
        <p:spPr/>
        <p:txBody>
          <a:bodyPr/>
          <a:lstStyle/>
          <a:p>
            <a:r>
              <a:rPr lang="en-US"/>
              <a:t>24-04-2023</a:t>
            </a:r>
            <a:endParaRPr lang="en-IN"/>
          </a:p>
        </p:txBody>
      </p:sp>
      <p:sp>
        <p:nvSpPr>
          <p:cNvPr id="4" name="Footer Placeholder 3">
            <a:extLst>
              <a:ext uri="{FF2B5EF4-FFF2-40B4-BE49-F238E27FC236}">
                <a16:creationId xmlns:a16="http://schemas.microsoft.com/office/drawing/2014/main" id="{984E522E-F7DD-54F9-3F75-EBDDDB31B746}"/>
              </a:ext>
            </a:extLst>
          </p:cNvPr>
          <p:cNvSpPr>
            <a:spLocks noGrp="1"/>
          </p:cNvSpPr>
          <p:nvPr>
            <p:ph type="ftr" sz="quarter" idx="11"/>
          </p:nvPr>
        </p:nvSpPr>
        <p:spPr/>
        <p:txBody>
          <a:bodyPr/>
          <a:lstStyle/>
          <a:p>
            <a:r>
              <a:rPr lang="en-IN"/>
              <a:t>MAIN PROJECT PRESENTATION                                                                                                                                                                                                                                                                   </a:t>
            </a:r>
          </a:p>
        </p:txBody>
      </p:sp>
      <p:sp>
        <p:nvSpPr>
          <p:cNvPr id="5" name="Slide Number Placeholder 4">
            <a:extLst>
              <a:ext uri="{FF2B5EF4-FFF2-40B4-BE49-F238E27FC236}">
                <a16:creationId xmlns:a16="http://schemas.microsoft.com/office/drawing/2014/main" id="{6965BCF7-BD4C-D002-A8AB-756F716433F5}"/>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319480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0ADCD-D7DC-3939-AF38-78D3F5112C7D}"/>
              </a:ext>
            </a:extLst>
          </p:cNvPr>
          <p:cNvSpPr>
            <a:spLocks noGrp="1"/>
          </p:cNvSpPr>
          <p:nvPr>
            <p:ph type="dt" sz="half" idx="10"/>
          </p:nvPr>
        </p:nvSpPr>
        <p:spPr/>
        <p:txBody>
          <a:bodyPr/>
          <a:lstStyle/>
          <a:p>
            <a:r>
              <a:rPr lang="en-US"/>
              <a:t>24-04-2023</a:t>
            </a:r>
            <a:endParaRPr lang="en-IN"/>
          </a:p>
        </p:txBody>
      </p:sp>
      <p:sp>
        <p:nvSpPr>
          <p:cNvPr id="3" name="Footer Placeholder 2">
            <a:extLst>
              <a:ext uri="{FF2B5EF4-FFF2-40B4-BE49-F238E27FC236}">
                <a16:creationId xmlns:a16="http://schemas.microsoft.com/office/drawing/2014/main" id="{FD4E245B-5C50-B15D-E9BB-772CD1B15A48}"/>
              </a:ext>
            </a:extLst>
          </p:cNvPr>
          <p:cNvSpPr>
            <a:spLocks noGrp="1"/>
          </p:cNvSpPr>
          <p:nvPr>
            <p:ph type="ftr" sz="quarter" idx="11"/>
          </p:nvPr>
        </p:nvSpPr>
        <p:spPr/>
        <p:txBody>
          <a:bodyPr/>
          <a:lstStyle/>
          <a:p>
            <a:r>
              <a:rPr lang="en-IN"/>
              <a:t>MAIN PROJECT PRESENTATION                                                                                                                                                                                                                                                                   </a:t>
            </a:r>
          </a:p>
        </p:txBody>
      </p:sp>
      <p:sp>
        <p:nvSpPr>
          <p:cNvPr id="4" name="Slide Number Placeholder 3">
            <a:extLst>
              <a:ext uri="{FF2B5EF4-FFF2-40B4-BE49-F238E27FC236}">
                <a16:creationId xmlns:a16="http://schemas.microsoft.com/office/drawing/2014/main" id="{6F9D58DA-DC61-9EBA-4277-89556F22A8D5}"/>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161253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DE96-3A7A-F999-3808-0A894C448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FEF48D-FA16-0C92-F404-A291253A5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6CA082-2595-D8D0-7935-E629C8CF4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AF80A-D9AC-732C-FA3C-2F02B20E7F73}"/>
              </a:ext>
            </a:extLst>
          </p:cNvPr>
          <p:cNvSpPr>
            <a:spLocks noGrp="1"/>
          </p:cNvSpPr>
          <p:nvPr>
            <p:ph type="dt" sz="half" idx="10"/>
          </p:nvPr>
        </p:nvSpPr>
        <p:spPr/>
        <p:txBody>
          <a:bodyPr/>
          <a:lstStyle/>
          <a:p>
            <a:r>
              <a:rPr lang="en-US"/>
              <a:t>24-04-2023</a:t>
            </a:r>
            <a:endParaRPr lang="en-IN"/>
          </a:p>
        </p:txBody>
      </p:sp>
      <p:sp>
        <p:nvSpPr>
          <p:cNvPr id="6" name="Footer Placeholder 5">
            <a:extLst>
              <a:ext uri="{FF2B5EF4-FFF2-40B4-BE49-F238E27FC236}">
                <a16:creationId xmlns:a16="http://schemas.microsoft.com/office/drawing/2014/main" id="{AD9A3426-A383-C8D9-EA06-9180D3E32642}"/>
              </a:ext>
            </a:extLst>
          </p:cNvPr>
          <p:cNvSpPr>
            <a:spLocks noGrp="1"/>
          </p:cNvSpPr>
          <p:nvPr>
            <p:ph type="ftr" sz="quarter" idx="11"/>
          </p:nvPr>
        </p:nvSpPr>
        <p:spPr/>
        <p:txBody>
          <a:bodyPr/>
          <a:lstStyle/>
          <a:p>
            <a:r>
              <a:rPr lang="en-IN"/>
              <a:t>MAIN PROJECT PRESENTATION                                                                                                                                                                                                                                                                   </a:t>
            </a:r>
          </a:p>
        </p:txBody>
      </p:sp>
      <p:sp>
        <p:nvSpPr>
          <p:cNvPr id="7" name="Slide Number Placeholder 6">
            <a:extLst>
              <a:ext uri="{FF2B5EF4-FFF2-40B4-BE49-F238E27FC236}">
                <a16:creationId xmlns:a16="http://schemas.microsoft.com/office/drawing/2014/main" id="{C79D5C21-B9B1-5B43-FCD3-5714818EE1B3}"/>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129494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7F9B-6E54-F722-67BE-6D66CC91A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9B99FF-0804-57A8-AE17-830695A5C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038EBF-3B73-6AB2-0B23-73ACFFEB7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7887B-70A5-05C2-3BBC-16136A53A5A0}"/>
              </a:ext>
            </a:extLst>
          </p:cNvPr>
          <p:cNvSpPr>
            <a:spLocks noGrp="1"/>
          </p:cNvSpPr>
          <p:nvPr>
            <p:ph type="dt" sz="half" idx="10"/>
          </p:nvPr>
        </p:nvSpPr>
        <p:spPr/>
        <p:txBody>
          <a:bodyPr/>
          <a:lstStyle/>
          <a:p>
            <a:r>
              <a:rPr lang="en-US"/>
              <a:t>24-04-2023</a:t>
            </a:r>
            <a:endParaRPr lang="en-IN"/>
          </a:p>
        </p:txBody>
      </p:sp>
      <p:sp>
        <p:nvSpPr>
          <p:cNvPr id="6" name="Footer Placeholder 5">
            <a:extLst>
              <a:ext uri="{FF2B5EF4-FFF2-40B4-BE49-F238E27FC236}">
                <a16:creationId xmlns:a16="http://schemas.microsoft.com/office/drawing/2014/main" id="{FB6BB9F2-48A5-D1B0-A1E5-0905B04ED820}"/>
              </a:ext>
            </a:extLst>
          </p:cNvPr>
          <p:cNvSpPr>
            <a:spLocks noGrp="1"/>
          </p:cNvSpPr>
          <p:nvPr>
            <p:ph type="ftr" sz="quarter" idx="11"/>
          </p:nvPr>
        </p:nvSpPr>
        <p:spPr/>
        <p:txBody>
          <a:bodyPr/>
          <a:lstStyle/>
          <a:p>
            <a:r>
              <a:rPr lang="en-IN"/>
              <a:t>MAIN PROJECT PRESENTATION                                                                                                                                                                                                                                                                   </a:t>
            </a:r>
          </a:p>
        </p:txBody>
      </p:sp>
      <p:sp>
        <p:nvSpPr>
          <p:cNvPr id="7" name="Slide Number Placeholder 6">
            <a:extLst>
              <a:ext uri="{FF2B5EF4-FFF2-40B4-BE49-F238E27FC236}">
                <a16:creationId xmlns:a16="http://schemas.microsoft.com/office/drawing/2014/main" id="{896E0E40-46A4-D9AA-EBD9-1383F87904CF}"/>
              </a:ext>
            </a:extLst>
          </p:cNvPr>
          <p:cNvSpPr>
            <a:spLocks noGrp="1"/>
          </p:cNvSpPr>
          <p:nvPr>
            <p:ph type="sldNum" sz="quarter" idx="12"/>
          </p:nvPr>
        </p:nvSpPr>
        <p:spPr/>
        <p:txBody>
          <a:bodyPr/>
          <a:lstStyle/>
          <a:p>
            <a:fld id="{C8A2373A-4CDF-4289-9B0F-05F1A07D978C}" type="slidenum">
              <a:rPr lang="en-IN" smtClean="0"/>
              <a:t>‹#›</a:t>
            </a:fld>
            <a:endParaRPr lang="en-IN"/>
          </a:p>
        </p:txBody>
      </p:sp>
    </p:spTree>
    <p:extLst>
      <p:ext uri="{BB962C8B-B14F-4D97-AF65-F5344CB8AC3E}">
        <p14:creationId xmlns:p14="http://schemas.microsoft.com/office/powerpoint/2010/main" val="206069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03CDB-7AC6-AAFD-595D-EC5FF6582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CCF976-0BD1-6606-24F5-6B9E878C1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6168-515C-EE27-CA12-B11A8004A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24-04-2023</a:t>
            </a:r>
            <a:endParaRPr lang="en-IN"/>
          </a:p>
        </p:txBody>
      </p:sp>
      <p:sp>
        <p:nvSpPr>
          <p:cNvPr id="5" name="Footer Placeholder 4">
            <a:extLst>
              <a:ext uri="{FF2B5EF4-FFF2-40B4-BE49-F238E27FC236}">
                <a16:creationId xmlns:a16="http://schemas.microsoft.com/office/drawing/2014/main" id="{1544017D-B1FA-C0CB-C40C-16A8F1670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MAIN PROJECT PRESENTATION                                                                                                                                                                                                                                                                   </a:t>
            </a:r>
          </a:p>
        </p:txBody>
      </p:sp>
      <p:sp>
        <p:nvSpPr>
          <p:cNvPr id="6" name="Slide Number Placeholder 5">
            <a:extLst>
              <a:ext uri="{FF2B5EF4-FFF2-40B4-BE49-F238E27FC236}">
                <a16:creationId xmlns:a16="http://schemas.microsoft.com/office/drawing/2014/main" id="{35FB015A-88C6-4544-ABD0-AD34D66A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2373A-4CDF-4289-9B0F-05F1A07D978C}" type="slidenum">
              <a:rPr lang="en-IN" smtClean="0"/>
              <a:t>‹#›</a:t>
            </a:fld>
            <a:endParaRPr lang="en-IN"/>
          </a:p>
        </p:txBody>
      </p:sp>
    </p:spTree>
    <p:extLst>
      <p:ext uri="{BB962C8B-B14F-4D97-AF65-F5344CB8AC3E}">
        <p14:creationId xmlns:p14="http://schemas.microsoft.com/office/powerpoint/2010/main" val="667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E1D-E305-C217-13B8-1D81A78B8B62}"/>
              </a:ext>
            </a:extLst>
          </p:cNvPr>
          <p:cNvSpPr>
            <a:spLocks noGrp="1"/>
          </p:cNvSpPr>
          <p:nvPr>
            <p:ph type="ctrTitle"/>
          </p:nvPr>
        </p:nvSpPr>
        <p:spPr>
          <a:xfrm>
            <a:off x="710057" y="2867074"/>
            <a:ext cx="11005348" cy="2052530"/>
          </a:xfrm>
        </p:spPr>
        <p:txBody>
          <a:bodyPr>
            <a:noAutofit/>
          </a:bodyPr>
          <a:lstStyle/>
          <a:p>
            <a:pPr>
              <a:lnSpc>
                <a:spcPct val="150000"/>
              </a:lnSpc>
            </a:pPr>
            <a:r>
              <a:rPr lang="en-GB"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FACIAL MOVEMENT BASED ROBOTIC ARM CONTROL USING ARDUINO AND PYTHON</a:t>
            </a:r>
            <a:br>
              <a:rPr lang="en-GB"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5581CF-BD99-3BEE-3B55-813B6A2418BD}"/>
              </a:ext>
            </a:extLst>
          </p:cNvPr>
          <p:cNvPicPr>
            <a:picLocks noChangeAspect="1"/>
          </p:cNvPicPr>
          <p:nvPr/>
        </p:nvPicPr>
        <p:blipFill rotWithShape="1">
          <a:blip r:embed="rId2"/>
          <a:srcRect r="82547" b="19896"/>
          <a:stretch/>
        </p:blipFill>
        <p:spPr>
          <a:xfrm>
            <a:off x="172156" y="12458"/>
            <a:ext cx="1646869" cy="1828800"/>
          </a:xfrm>
          <a:prstGeom prst="rect">
            <a:avLst/>
          </a:prstGeom>
        </p:spPr>
      </p:pic>
      <p:sp>
        <p:nvSpPr>
          <p:cNvPr id="10" name="TextBox 9">
            <a:extLst>
              <a:ext uri="{FF2B5EF4-FFF2-40B4-BE49-F238E27FC236}">
                <a16:creationId xmlns:a16="http://schemas.microsoft.com/office/drawing/2014/main" id="{9F3952E7-3FB9-AF83-D9A2-B1B8CADA913A}"/>
              </a:ext>
            </a:extLst>
          </p:cNvPr>
          <p:cNvSpPr txBox="1"/>
          <p:nvPr/>
        </p:nvSpPr>
        <p:spPr>
          <a:xfrm>
            <a:off x="172156" y="4009876"/>
            <a:ext cx="4724877"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PRESENTED BY:</a:t>
            </a:r>
          </a:p>
        </p:txBody>
      </p:sp>
      <p:sp>
        <p:nvSpPr>
          <p:cNvPr id="11" name="TextBox 10">
            <a:extLst>
              <a:ext uri="{FF2B5EF4-FFF2-40B4-BE49-F238E27FC236}">
                <a16:creationId xmlns:a16="http://schemas.microsoft.com/office/drawing/2014/main" id="{5C30E4C4-E0E7-B43F-43CC-3C3709E4278E}"/>
              </a:ext>
            </a:extLst>
          </p:cNvPr>
          <p:cNvSpPr txBox="1"/>
          <p:nvPr/>
        </p:nvSpPr>
        <p:spPr>
          <a:xfrm>
            <a:off x="6893969" y="3991762"/>
            <a:ext cx="5194269" cy="1308050"/>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PROJECT SUPERVISOR:</a:t>
            </a:r>
          </a:p>
          <a:p>
            <a:endParaRPr lang="en-GB" sz="700" b="1" dirty="0">
              <a:latin typeface="Times New Roman" panose="02020603050405020304" pitchFamily="18" charset="0"/>
              <a:cs typeface="Times New Roman" panose="02020603050405020304" pitchFamily="18" charset="0"/>
            </a:endParaRPr>
          </a:p>
          <a:p>
            <a:pPr algn="ctr">
              <a:buNone/>
              <a:defRPr/>
            </a:pPr>
            <a:r>
              <a:rPr lang="en-US" sz="2400" b="1" dirty="0">
                <a:latin typeface="Times New Roman" pitchFamily="18" charset="0"/>
              </a:rPr>
              <a:t>DR. S. RAMESH M.E., Ph.D.,</a:t>
            </a:r>
          </a:p>
          <a:p>
            <a:pPr algn="ctr">
              <a:buNone/>
              <a:defRPr/>
            </a:pPr>
            <a:r>
              <a:rPr lang="en-US" sz="2400" b="1" dirty="0">
                <a:latin typeface="Times New Roman" pitchFamily="18" charset="0"/>
              </a:rPr>
              <a:t>Professor and Head</a:t>
            </a:r>
          </a:p>
        </p:txBody>
      </p:sp>
      <p:sp>
        <p:nvSpPr>
          <p:cNvPr id="12" name="Rectangle 11">
            <a:extLst>
              <a:ext uri="{FF2B5EF4-FFF2-40B4-BE49-F238E27FC236}">
                <a16:creationId xmlns:a16="http://schemas.microsoft.com/office/drawing/2014/main" id="{15E4F941-E1E6-2A95-D00D-4146A2DDCDF9}"/>
              </a:ext>
            </a:extLst>
          </p:cNvPr>
          <p:cNvSpPr/>
          <p:nvPr/>
        </p:nvSpPr>
        <p:spPr>
          <a:xfrm>
            <a:off x="733270" y="294037"/>
            <a:ext cx="10725458" cy="1200329"/>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K.S.R. COLLEGE OF ENGINEERING</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(Autonomous)</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ELECTRICAL AND ELECTRONICS ENGINEERING</a:t>
            </a:r>
          </a:p>
        </p:txBody>
      </p:sp>
      <p:pic>
        <p:nvPicPr>
          <p:cNvPr id="3" name="Picture 2">
            <a:extLst>
              <a:ext uri="{FF2B5EF4-FFF2-40B4-BE49-F238E27FC236}">
                <a16:creationId xmlns:a16="http://schemas.microsoft.com/office/drawing/2014/main" id="{B5F3C188-479C-8227-205A-5265E6B05B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1345" y="80399"/>
            <a:ext cx="1618499" cy="1608106"/>
          </a:xfrm>
          <a:prstGeom prst="rect">
            <a:avLst/>
          </a:prstGeom>
          <a:noFill/>
        </p:spPr>
      </p:pic>
      <p:graphicFrame>
        <p:nvGraphicFramePr>
          <p:cNvPr id="4" name="Table 8">
            <a:extLst>
              <a:ext uri="{FF2B5EF4-FFF2-40B4-BE49-F238E27FC236}">
                <a16:creationId xmlns:a16="http://schemas.microsoft.com/office/drawing/2014/main" id="{E5725EC0-0266-00FC-FB64-78C1D748EADB}"/>
              </a:ext>
            </a:extLst>
          </p:cNvPr>
          <p:cNvGraphicFramePr>
            <a:graphicFrameLocks noGrp="1"/>
          </p:cNvGraphicFramePr>
          <p:nvPr>
            <p:extLst>
              <p:ext uri="{D42A27DB-BD31-4B8C-83A1-F6EECF244321}">
                <p14:modId xmlns:p14="http://schemas.microsoft.com/office/powerpoint/2010/main" val="802230210"/>
              </p:ext>
            </p:extLst>
          </p:nvPr>
        </p:nvGraphicFramePr>
        <p:xfrm>
          <a:off x="337224" y="4550263"/>
          <a:ext cx="5397500" cy="2089896"/>
        </p:xfrm>
        <a:graphic>
          <a:graphicData uri="http://schemas.openxmlformats.org/drawingml/2006/table">
            <a:tbl>
              <a:tblPr firstRow="1" bandRow="1">
                <a:tableStyleId>{073A0DAA-6AF3-43AB-8588-CEC1D06C72B9}</a:tableStyleId>
              </a:tblPr>
              <a:tblGrid>
                <a:gridCol w="3767285">
                  <a:extLst>
                    <a:ext uri="{9D8B030D-6E8A-4147-A177-3AD203B41FA5}">
                      <a16:colId xmlns:a16="http://schemas.microsoft.com/office/drawing/2014/main" val="4271576766"/>
                    </a:ext>
                  </a:extLst>
                </a:gridCol>
                <a:gridCol w="1630215">
                  <a:extLst>
                    <a:ext uri="{9D8B030D-6E8A-4147-A177-3AD203B41FA5}">
                      <a16:colId xmlns:a16="http://schemas.microsoft.com/office/drawing/2014/main" val="1434856616"/>
                    </a:ext>
                  </a:extLst>
                </a:gridCol>
              </a:tblGrid>
              <a:tr h="505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MOHAMMED AL FAHAD </a:t>
                      </a:r>
                      <a:endParaRPr lang="en-IN" sz="2200" b="1" dirty="0">
                        <a:ln>
                          <a:noFill/>
                        </a:ln>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(1914026)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5123551"/>
                  </a:ext>
                </a:extLst>
              </a:tr>
              <a:tr h="535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PREM PRAKASH S </a:t>
                      </a:r>
                      <a:endParaRPr lang="en-IN" sz="2200" b="1" dirty="0">
                        <a:ln>
                          <a:noFill/>
                        </a:ln>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(1914035)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4141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KAVINRAJ V</a:t>
                      </a:r>
                      <a:endParaRPr lang="en-IN" sz="2200" b="1" dirty="0">
                        <a:ln>
                          <a:noFill/>
                        </a:ln>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(1914507)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976940"/>
                  </a:ext>
                </a:extLst>
              </a:tr>
              <a:tr h="622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DEEPA V</a:t>
                      </a:r>
                      <a:endParaRPr lang="en-IN" sz="2200" b="1" dirty="0">
                        <a:ln>
                          <a:noFill/>
                        </a:ln>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1" dirty="0">
                          <a:ln>
                            <a:noFill/>
                          </a:ln>
                          <a:solidFill>
                            <a:schemeClr val="tx1"/>
                          </a:solidFill>
                          <a:latin typeface="Times New Roman" panose="02020603050405020304" pitchFamily="18" charset="0"/>
                          <a:cs typeface="Times New Roman" panose="02020603050405020304" pitchFamily="18" charset="0"/>
                        </a:rPr>
                        <a:t>(1914701)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54606"/>
                  </a:ext>
                </a:extLst>
              </a:tr>
            </a:tbl>
          </a:graphicData>
        </a:graphic>
      </p:graphicFrame>
    </p:spTree>
    <p:extLst>
      <p:ext uri="{BB962C8B-B14F-4D97-AF65-F5344CB8AC3E}">
        <p14:creationId xmlns:p14="http://schemas.microsoft.com/office/powerpoint/2010/main" val="105086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907A-9B81-6A68-2F78-9F8A95D3E47E}"/>
              </a:ext>
            </a:extLst>
          </p:cNvPr>
          <p:cNvSpPr>
            <a:spLocks noGrp="1"/>
          </p:cNvSpPr>
          <p:nvPr>
            <p:ph type="title"/>
          </p:nvPr>
        </p:nvSpPr>
        <p:spPr>
          <a:xfrm>
            <a:off x="339436" y="0"/>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pic>
        <p:nvPicPr>
          <p:cNvPr id="1026" name="Picture 1" descr="Diagram&#10;&#10;Description automatically generated">
            <a:extLst>
              <a:ext uri="{FF2B5EF4-FFF2-40B4-BE49-F238E27FC236}">
                <a16:creationId xmlns:a16="http://schemas.microsoft.com/office/drawing/2014/main" id="{A3930E47-44E5-6781-58EA-7F417A09C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377" y="1325563"/>
            <a:ext cx="7129246" cy="464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EFC6CD91-CA25-A171-0665-AF118B309398}"/>
              </a:ext>
            </a:extLst>
          </p:cNvPr>
          <p:cNvSpPr>
            <a:spLocks noGrp="1"/>
          </p:cNvSpPr>
          <p:nvPr>
            <p:ph type="dt" sz="half" idx="10"/>
          </p:nvPr>
        </p:nvSpPr>
        <p:spPr/>
        <p:txBody>
          <a:bodyPr/>
          <a:lstStyle/>
          <a:p>
            <a:r>
              <a:rPr lang="en-US"/>
              <a:t>24-04-2023</a:t>
            </a:r>
            <a:endParaRPr lang="en-IN"/>
          </a:p>
        </p:txBody>
      </p:sp>
      <p:sp>
        <p:nvSpPr>
          <p:cNvPr id="5" name="Slide Number Placeholder 4">
            <a:extLst>
              <a:ext uri="{FF2B5EF4-FFF2-40B4-BE49-F238E27FC236}">
                <a16:creationId xmlns:a16="http://schemas.microsoft.com/office/drawing/2014/main" id="{4CA47229-D78D-D149-4BAC-F8AA218A762E}"/>
              </a:ext>
            </a:extLst>
          </p:cNvPr>
          <p:cNvSpPr>
            <a:spLocks noGrp="1"/>
          </p:cNvSpPr>
          <p:nvPr>
            <p:ph type="sldNum" sz="quarter" idx="12"/>
          </p:nvPr>
        </p:nvSpPr>
        <p:spPr/>
        <p:txBody>
          <a:bodyPr/>
          <a:lstStyle/>
          <a:p>
            <a:fld id="{C8A2373A-4CDF-4289-9B0F-05F1A07D978C}" type="slidenum">
              <a:rPr lang="en-IN" smtClean="0"/>
              <a:t>10</a:t>
            </a:fld>
            <a:endParaRPr lang="en-IN"/>
          </a:p>
        </p:txBody>
      </p:sp>
    </p:spTree>
    <p:extLst>
      <p:ext uri="{BB962C8B-B14F-4D97-AF65-F5344CB8AC3E}">
        <p14:creationId xmlns:p14="http://schemas.microsoft.com/office/powerpoint/2010/main" val="304976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E187-503D-71AE-1BE6-BBABD2B8086D}"/>
              </a:ext>
            </a:extLst>
          </p:cNvPr>
          <p:cNvSpPr>
            <a:spLocks noGrp="1"/>
          </p:cNvSpPr>
          <p:nvPr>
            <p:ph type="title"/>
          </p:nvPr>
        </p:nvSpPr>
        <p:spPr>
          <a:xfrm>
            <a:off x="222380" y="164161"/>
            <a:ext cx="10515600" cy="1325563"/>
          </a:xfrm>
        </p:spPr>
        <p:txBody>
          <a:bodyPr>
            <a:normAutofit/>
          </a:bodyPr>
          <a:lstStyle/>
          <a:p>
            <a:r>
              <a:rPr lang="en-IN" sz="4000" b="1" dirty="0">
                <a:solidFill>
                  <a:srgbClr val="000000"/>
                </a:solidFill>
                <a:effectLst/>
                <a:latin typeface="Times New Roman" panose="02020603050405020304" pitchFamily="18" charset="0"/>
                <a:ea typeface="Times New Roman" panose="02020603050405020304" pitchFamily="18" charset="0"/>
              </a:rPr>
              <a:t>PROPOSED SYSTEM</a:t>
            </a:r>
            <a:r>
              <a:rPr lang="en-IN" sz="4000" dirty="0">
                <a:solidFill>
                  <a:srgbClr val="000000"/>
                </a:solidFill>
                <a:effectLst/>
                <a:latin typeface="Times New Roman" panose="02020603050405020304" pitchFamily="18" charset="0"/>
                <a:ea typeface="Times New Roman" panose="02020603050405020304" pitchFamily="18" charset="0"/>
              </a:rPr>
              <a:t> </a:t>
            </a:r>
            <a:r>
              <a:rPr lang="en-IN" sz="4000" b="1" dirty="0">
                <a:solidFill>
                  <a:srgbClr val="000000"/>
                </a:solidFill>
                <a:effectLst/>
                <a:latin typeface="Times New Roman" panose="02020603050405020304" pitchFamily="18" charset="0"/>
                <a:ea typeface="Times New Roman" panose="02020603050405020304" pitchFamily="18" charset="0"/>
              </a:rPr>
              <a:t>ARCHITECTURE</a:t>
            </a:r>
            <a:endParaRPr lang="en-IN" sz="8000" dirty="0"/>
          </a:p>
        </p:txBody>
      </p:sp>
      <p:pic>
        <p:nvPicPr>
          <p:cNvPr id="5" name="Content Placeholder 4">
            <a:extLst>
              <a:ext uri="{FF2B5EF4-FFF2-40B4-BE49-F238E27FC236}">
                <a16:creationId xmlns:a16="http://schemas.microsoft.com/office/drawing/2014/main" id="{972F58E7-CA0A-3DD7-A188-6418B8167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364" y="1359096"/>
            <a:ext cx="6393271" cy="4842312"/>
          </a:xfrm>
          <a:prstGeom prst="rect">
            <a:avLst/>
          </a:prstGeom>
        </p:spPr>
      </p:pic>
      <p:sp>
        <p:nvSpPr>
          <p:cNvPr id="7" name="Date Placeholder 6">
            <a:extLst>
              <a:ext uri="{FF2B5EF4-FFF2-40B4-BE49-F238E27FC236}">
                <a16:creationId xmlns:a16="http://schemas.microsoft.com/office/drawing/2014/main" id="{FEA043DA-448D-F392-77E6-2235987339B3}"/>
              </a:ext>
            </a:extLst>
          </p:cNvPr>
          <p:cNvSpPr>
            <a:spLocks noGrp="1"/>
          </p:cNvSpPr>
          <p:nvPr>
            <p:ph type="dt" sz="half" idx="10"/>
          </p:nvPr>
        </p:nvSpPr>
        <p:spPr/>
        <p:txBody>
          <a:bodyPr/>
          <a:lstStyle/>
          <a:p>
            <a:r>
              <a:rPr lang="en-US"/>
              <a:t>24-04-2023</a:t>
            </a:r>
            <a:endParaRPr lang="en-IN"/>
          </a:p>
        </p:txBody>
      </p:sp>
      <p:sp>
        <p:nvSpPr>
          <p:cNvPr id="8" name="Slide Number Placeholder 7">
            <a:extLst>
              <a:ext uri="{FF2B5EF4-FFF2-40B4-BE49-F238E27FC236}">
                <a16:creationId xmlns:a16="http://schemas.microsoft.com/office/drawing/2014/main" id="{46991EBB-4011-62CE-4F01-A1BBF82EB062}"/>
              </a:ext>
            </a:extLst>
          </p:cNvPr>
          <p:cNvSpPr>
            <a:spLocks noGrp="1"/>
          </p:cNvSpPr>
          <p:nvPr>
            <p:ph type="sldNum" sz="quarter" idx="12"/>
          </p:nvPr>
        </p:nvSpPr>
        <p:spPr/>
        <p:txBody>
          <a:bodyPr/>
          <a:lstStyle/>
          <a:p>
            <a:fld id="{C8A2373A-4CDF-4289-9B0F-05F1A07D978C}" type="slidenum">
              <a:rPr lang="en-IN" smtClean="0"/>
              <a:t>11</a:t>
            </a:fld>
            <a:endParaRPr lang="en-IN"/>
          </a:p>
        </p:txBody>
      </p:sp>
    </p:spTree>
    <p:extLst>
      <p:ext uri="{BB962C8B-B14F-4D97-AF65-F5344CB8AC3E}">
        <p14:creationId xmlns:p14="http://schemas.microsoft.com/office/powerpoint/2010/main" val="148932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A287-DA48-61B1-A9D1-BE0AD71B37B6}"/>
              </a:ext>
            </a:extLst>
          </p:cNvPr>
          <p:cNvSpPr>
            <a:spLocks noGrp="1"/>
          </p:cNvSpPr>
          <p:nvPr>
            <p:ph type="title"/>
          </p:nvPr>
        </p:nvSpPr>
        <p:spPr>
          <a:xfrm>
            <a:off x="91751" y="0"/>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HARDWARE SETUP</a:t>
            </a:r>
            <a:endParaRPr lang="en-IN" sz="4000" b="1" dirty="0">
              <a:latin typeface="Times New Roman" panose="02020603050405020304" pitchFamily="18" charset="0"/>
              <a:cs typeface="Times New Roman" panose="02020603050405020304" pitchFamily="18" charset="0"/>
            </a:endParaRPr>
          </a:p>
        </p:txBody>
      </p:sp>
      <p:pic>
        <p:nvPicPr>
          <p:cNvPr id="5" name="Picture 4" descr="A picture containing automaton&#10;&#10;Description automatically generated">
            <a:extLst>
              <a:ext uri="{FF2B5EF4-FFF2-40B4-BE49-F238E27FC236}">
                <a16:creationId xmlns:a16="http://schemas.microsoft.com/office/drawing/2014/main" id="{059D1D12-1F83-5922-2766-33066F6CB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910" y="1474758"/>
            <a:ext cx="3496503" cy="3908485"/>
          </a:xfrm>
          <a:prstGeom prst="rect">
            <a:avLst/>
          </a:prstGeom>
          <a:ln>
            <a:solidFill>
              <a:schemeClr val="tx1"/>
            </a:solidFill>
          </a:ln>
        </p:spPr>
      </p:pic>
      <p:pic>
        <p:nvPicPr>
          <p:cNvPr id="7" name="Picture 6" descr="A picture containing text, indoor, monitor, black&#10;&#10;Description automatically generated">
            <a:extLst>
              <a:ext uri="{FF2B5EF4-FFF2-40B4-BE49-F238E27FC236}">
                <a16:creationId xmlns:a16="http://schemas.microsoft.com/office/drawing/2014/main" id="{7F2D2B6C-668D-9748-9D6F-47429B96C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33" y="1474757"/>
            <a:ext cx="5796604" cy="3908486"/>
          </a:xfrm>
          <a:prstGeom prst="rect">
            <a:avLst/>
          </a:prstGeom>
          <a:ln>
            <a:solidFill>
              <a:schemeClr val="tx1"/>
            </a:solidFill>
          </a:ln>
        </p:spPr>
      </p:pic>
      <p:sp>
        <p:nvSpPr>
          <p:cNvPr id="9" name="TextBox 8">
            <a:extLst>
              <a:ext uri="{FF2B5EF4-FFF2-40B4-BE49-F238E27FC236}">
                <a16:creationId xmlns:a16="http://schemas.microsoft.com/office/drawing/2014/main" id="{A7B7E4EA-8EF0-8836-CCC6-F6DC39D9A1DA}"/>
              </a:ext>
            </a:extLst>
          </p:cNvPr>
          <p:cNvSpPr txBox="1"/>
          <p:nvPr/>
        </p:nvSpPr>
        <p:spPr>
          <a:xfrm>
            <a:off x="1393788" y="5571816"/>
            <a:ext cx="4270077" cy="646331"/>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Figure 1 Reading the input from user</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42969434-1B5C-7431-CBC8-3DB8D128712D}"/>
              </a:ext>
            </a:extLst>
          </p:cNvPr>
          <p:cNvSpPr txBox="1"/>
          <p:nvPr/>
        </p:nvSpPr>
        <p:spPr>
          <a:xfrm>
            <a:off x="8709827" y="5571815"/>
            <a:ext cx="2342342" cy="646331"/>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Figure 2 Robotic arm</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E9560D46-8974-A234-E074-EBB767D86A21}"/>
              </a:ext>
            </a:extLst>
          </p:cNvPr>
          <p:cNvSpPr>
            <a:spLocks noGrp="1"/>
          </p:cNvSpPr>
          <p:nvPr>
            <p:ph type="dt" sz="half" idx="10"/>
          </p:nvPr>
        </p:nvSpPr>
        <p:spPr/>
        <p:txBody>
          <a:bodyPr/>
          <a:lstStyle/>
          <a:p>
            <a:r>
              <a:rPr lang="en-US"/>
              <a:t>24-04-2023</a:t>
            </a:r>
            <a:endParaRPr lang="en-IN"/>
          </a:p>
        </p:txBody>
      </p:sp>
      <p:sp>
        <p:nvSpPr>
          <p:cNvPr id="4" name="Slide Number Placeholder 3">
            <a:extLst>
              <a:ext uri="{FF2B5EF4-FFF2-40B4-BE49-F238E27FC236}">
                <a16:creationId xmlns:a16="http://schemas.microsoft.com/office/drawing/2014/main" id="{EDACE629-CF0A-3DF0-3C6B-1A3EBC01970B}"/>
              </a:ext>
            </a:extLst>
          </p:cNvPr>
          <p:cNvSpPr>
            <a:spLocks noGrp="1"/>
          </p:cNvSpPr>
          <p:nvPr>
            <p:ph type="sldNum" sz="quarter" idx="12"/>
          </p:nvPr>
        </p:nvSpPr>
        <p:spPr/>
        <p:txBody>
          <a:bodyPr/>
          <a:lstStyle/>
          <a:p>
            <a:fld id="{C8A2373A-4CDF-4289-9B0F-05F1A07D978C}" type="slidenum">
              <a:rPr lang="en-IN" smtClean="0"/>
              <a:t>12</a:t>
            </a:fld>
            <a:endParaRPr lang="en-IN"/>
          </a:p>
        </p:txBody>
      </p:sp>
    </p:spTree>
    <p:extLst>
      <p:ext uri="{BB962C8B-B14F-4D97-AF65-F5344CB8AC3E}">
        <p14:creationId xmlns:p14="http://schemas.microsoft.com/office/powerpoint/2010/main" val="253030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9A6E-15A4-DADB-4D81-AF6947C45BEC}"/>
              </a:ext>
            </a:extLst>
          </p:cNvPr>
          <p:cNvSpPr>
            <a:spLocks noGrp="1"/>
          </p:cNvSpPr>
          <p:nvPr>
            <p:ph type="title"/>
          </p:nvPr>
        </p:nvSpPr>
        <p:spPr>
          <a:xfrm>
            <a:off x="267851" y="99997"/>
            <a:ext cx="9333294" cy="1143000"/>
          </a:xfrm>
        </p:spPr>
        <p:txBody>
          <a:bodyPr>
            <a:noAutofit/>
          </a:bodyPr>
          <a:lstStyle/>
          <a:p>
            <a:r>
              <a:rPr lang="en-US" sz="4000" b="1" dirty="0">
                <a:latin typeface="Times New Roman" panose="02020603050405020304" pitchFamily="18" charset="0"/>
                <a:cs typeface="Times New Roman" panose="02020603050405020304" pitchFamily="18" charset="0"/>
              </a:rPr>
              <a:t>PROPOSED SYSTEM OPERATION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C70419-61AE-F19D-5627-587C8E66935E}"/>
              </a:ext>
            </a:extLst>
          </p:cNvPr>
          <p:cNvSpPr>
            <a:spLocks noGrp="1"/>
          </p:cNvSpPr>
          <p:nvPr>
            <p:ph idx="1"/>
          </p:nvPr>
        </p:nvSpPr>
        <p:spPr>
          <a:xfrm>
            <a:off x="351827" y="1242997"/>
            <a:ext cx="11572322" cy="5353746"/>
          </a:xfrm>
        </p:spPr>
        <p:txBody>
          <a:bodyPr>
            <a:normAutofit lnSpcReduction="10000"/>
          </a:bodyPr>
          <a:lstStyle/>
          <a:p>
            <a:pPr algn="just">
              <a:lnSpc>
                <a:spcPct val="120000"/>
              </a:lnSpc>
              <a:buFont typeface="Wingdings" panose="05000000000000000000" pitchFamily="2" charset="2"/>
              <a:buChar char="Ø"/>
            </a:pPr>
            <a:r>
              <a:rPr lang="en-IN" sz="3000" dirty="0">
                <a:solidFill>
                  <a:srgbClr val="000000"/>
                </a:solidFill>
                <a:effectLst/>
                <a:latin typeface="Times New Roman" panose="02020603050405020304" pitchFamily="18" charset="0"/>
                <a:ea typeface="Times New Roman" panose="02020603050405020304" pitchFamily="18" charset="0"/>
              </a:rPr>
              <a:t>The proposed system uses a camera with 20 megapixels to capture the image of the users face and eyes at 30 frames per </a:t>
            </a:r>
            <a:r>
              <a:rPr lang="en-GB" sz="3000" dirty="0">
                <a:solidFill>
                  <a:srgbClr val="000000"/>
                </a:solidFill>
                <a:effectLst/>
                <a:latin typeface="Times New Roman" panose="02020603050405020304" pitchFamily="18" charset="0"/>
                <a:ea typeface="Times New Roman" panose="02020603050405020304" pitchFamily="18" charset="0"/>
              </a:rPr>
              <a:t>second</a:t>
            </a:r>
          </a:p>
          <a:p>
            <a:pPr algn="just">
              <a:lnSpc>
                <a:spcPct val="120000"/>
              </a:lnSpc>
              <a:buFont typeface="Wingdings" panose="05000000000000000000" pitchFamily="2" charset="2"/>
              <a:buChar char="Ø"/>
            </a:pPr>
            <a:r>
              <a:rPr lang="en-IN" sz="3000" dirty="0">
                <a:solidFill>
                  <a:srgbClr val="000000"/>
                </a:solidFill>
                <a:latin typeface="Times New Roman" panose="02020603050405020304" pitchFamily="18" charset="0"/>
                <a:ea typeface="Times New Roman" panose="02020603050405020304" pitchFamily="18" charset="0"/>
              </a:rPr>
              <a:t>W</a:t>
            </a:r>
            <a:r>
              <a:rPr lang="en-IN" sz="3000" dirty="0">
                <a:solidFill>
                  <a:srgbClr val="000000"/>
                </a:solidFill>
                <a:effectLst/>
                <a:latin typeface="Times New Roman" panose="02020603050405020304" pitchFamily="18" charset="0"/>
                <a:ea typeface="Times New Roman" panose="02020603050405020304" pitchFamily="18" charset="0"/>
              </a:rPr>
              <a:t>ith the help of the dlib program, facial landmarks or points are placed over the face in the captured image to aid the facial tracking component.</a:t>
            </a:r>
          </a:p>
          <a:p>
            <a:pPr algn="just">
              <a:lnSpc>
                <a:spcPct val="120000"/>
              </a:lnSpc>
              <a:buFont typeface="Wingdings" panose="05000000000000000000" pitchFamily="2" charset="2"/>
              <a:buChar char="Ø"/>
            </a:pPr>
            <a:r>
              <a:rPr lang="en-IN" sz="3000" dirty="0">
                <a:solidFill>
                  <a:srgbClr val="000000"/>
                </a:solidFill>
                <a:latin typeface="Times New Roman" panose="02020603050405020304" pitchFamily="18" charset="0"/>
                <a:ea typeface="Times New Roman" panose="02020603050405020304" pitchFamily="18" charset="0"/>
              </a:rPr>
              <a:t>T</a:t>
            </a:r>
            <a:r>
              <a:rPr lang="en-IN" sz="3000" dirty="0">
                <a:solidFill>
                  <a:srgbClr val="000000"/>
                </a:solidFill>
                <a:effectLst/>
                <a:latin typeface="Times New Roman" panose="02020603050405020304" pitchFamily="18" charset="0"/>
                <a:ea typeface="Times New Roman" panose="02020603050405020304" pitchFamily="18" charset="0"/>
              </a:rPr>
              <a:t>his data is processed by Python and the facial movement data is converted into servo motor angles and this data is fed into the pyfimata program to transfer the data to the Arduino </a:t>
            </a:r>
          </a:p>
          <a:p>
            <a:pPr algn="just">
              <a:lnSpc>
                <a:spcPct val="120000"/>
              </a:lnSpc>
              <a:buFont typeface="Wingdings" panose="05000000000000000000" pitchFamily="2" charset="2"/>
              <a:buChar char="Ø"/>
            </a:pPr>
            <a:r>
              <a:rPr lang="en-IN" sz="3000" dirty="0">
                <a:solidFill>
                  <a:srgbClr val="000000"/>
                </a:solidFill>
                <a:latin typeface="Times New Roman" panose="02020603050405020304" pitchFamily="18" charset="0"/>
                <a:ea typeface="Times New Roman" panose="02020603050405020304" pitchFamily="18" charset="0"/>
              </a:rPr>
              <a:t>This data is used</a:t>
            </a:r>
            <a:r>
              <a:rPr lang="en-IN" sz="3000" dirty="0">
                <a:solidFill>
                  <a:srgbClr val="000000"/>
                </a:solidFill>
                <a:effectLst/>
                <a:latin typeface="Times New Roman" panose="02020603050405020304" pitchFamily="18" charset="0"/>
                <a:ea typeface="Times New Roman" panose="02020603050405020304" pitchFamily="18" charset="0"/>
              </a:rPr>
              <a:t> to control the servo motor which moves the robotic arm as per the users desire and movement.</a:t>
            </a:r>
          </a:p>
          <a:p>
            <a:endParaRPr lang="en-IN" dirty="0"/>
          </a:p>
        </p:txBody>
      </p:sp>
      <p:sp>
        <p:nvSpPr>
          <p:cNvPr id="4" name="Date Placeholder 3">
            <a:extLst>
              <a:ext uri="{FF2B5EF4-FFF2-40B4-BE49-F238E27FC236}">
                <a16:creationId xmlns:a16="http://schemas.microsoft.com/office/drawing/2014/main" id="{492E9F51-32DC-C80C-7E2D-F87720140DBE}"/>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1E39B189-1CE6-1CE1-5EAF-691CC0977FA4}"/>
              </a:ext>
            </a:extLst>
          </p:cNvPr>
          <p:cNvSpPr>
            <a:spLocks noGrp="1"/>
          </p:cNvSpPr>
          <p:nvPr>
            <p:ph type="sldNum" sz="quarter" idx="12"/>
          </p:nvPr>
        </p:nvSpPr>
        <p:spPr/>
        <p:txBody>
          <a:bodyPr/>
          <a:lstStyle/>
          <a:p>
            <a:fld id="{C8A2373A-4CDF-4289-9B0F-05F1A07D978C}" type="slidenum">
              <a:rPr lang="en-IN" smtClean="0"/>
              <a:t>13</a:t>
            </a:fld>
            <a:endParaRPr lang="en-IN"/>
          </a:p>
        </p:txBody>
      </p:sp>
    </p:spTree>
    <p:extLst>
      <p:ext uri="{BB962C8B-B14F-4D97-AF65-F5344CB8AC3E}">
        <p14:creationId xmlns:p14="http://schemas.microsoft.com/office/powerpoint/2010/main" val="173017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9A6E-15A4-DADB-4D81-AF6947C45BEC}"/>
              </a:ext>
            </a:extLst>
          </p:cNvPr>
          <p:cNvSpPr>
            <a:spLocks noGrp="1"/>
          </p:cNvSpPr>
          <p:nvPr>
            <p:ph type="title"/>
          </p:nvPr>
        </p:nvSpPr>
        <p:spPr>
          <a:xfrm>
            <a:off x="249190" y="201403"/>
            <a:ext cx="9333294" cy="1143000"/>
          </a:xfrm>
        </p:spPr>
        <p:txBody>
          <a:bodyPr>
            <a:noAutofit/>
          </a:bodyPr>
          <a:lstStyle/>
          <a:p>
            <a:r>
              <a:rPr lang="en-US" sz="4000" b="1" dirty="0">
                <a:latin typeface="Times New Roman" panose="02020603050405020304" pitchFamily="18" charset="0"/>
                <a:cs typeface="Times New Roman" panose="02020603050405020304" pitchFamily="18" charset="0"/>
              </a:rPr>
              <a:t>PROPOSED SYSTEM OPERATION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C70419-61AE-F19D-5627-587C8E66935E}"/>
              </a:ext>
            </a:extLst>
          </p:cNvPr>
          <p:cNvSpPr>
            <a:spLocks noGrp="1"/>
          </p:cNvSpPr>
          <p:nvPr>
            <p:ph idx="1"/>
          </p:nvPr>
        </p:nvSpPr>
        <p:spPr>
          <a:xfrm>
            <a:off x="249190" y="1606891"/>
            <a:ext cx="9333294" cy="4151471"/>
          </a:xfrm>
        </p:spPr>
        <p:txBody>
          <a:bodyPr>
            <a:normAutofit fontScale="92500"/>
          </a:bodyPr>
          <a:lstStyle/>
          <a:p>
            <a:pPr marL="0" indent="0">
              <a:lnSpc>
                <a:spcPct val="150000"/>
              </a:lnSpc>
              <a:buNone/>
            </a:pPr>
            <a:r>
              <a:rPr lang="en-IN" sz="3200" dirty="0">
                <a:solidFill>
                  <a:srgbClr val="000000"/>
                </a:solidFill>
                <a:latin typeface="Times New Roman" panose="02020603050405020304" pitchFamily="18" charset="0"/>
                <a:ea typeface="Times New Roman" panose="02020603050405020304" pitchFamily="18" charset="0"/>
              </a:rPr>
              <a:t>The proposed system can be divided into two components:</a:t>
            </a:r>
          </a:p>
          <a:p>
            <a:pPr marL="257175" indent="-257175" algn="just">
              <a:lnSpc>
                <a:spcPct val="150000"/>
              </a:lnSpc>
              <a:spcAft>
                <a:spcPts val="758"/>
              </a:spcAft>
              <a:buFont typeface="+mj-lt"/>
              <a:buAutoNum type="arabicParenR"/>
            </a:pPr>
            <a:r>
              <a:rPr lang="en-IN" sz="3200" dirty="0">
                <a:solidFill>
                  <a:srgbClr val="000000"/>
                </a:solidFill>
                <a:latin typeface="Times New Roman" panose="02020603050405020304" pitchFamily="18" charset="0"/>
                <a:ea typeface="Times New Roman" panose="02020603050405020304" pitchFamily="18" charset="0"/>
              </a:rPr>
              <a:t>Face detection component</a:t>
            </a:r>
          </a:p>
          <a:p>
            <a:pPr marL="257175" indent="-257175" algn="just">
              <a:lnSpc>
                <a:spcPct val="150000"/>
              </a:lnSpc>
              <a:spcAft>
                <a:spcPts val="758"/>
              </a:spcAft>
              <a:buFont typeface="+mj-lt"/>
              <a:buAutoNum type="arabicParenR"/>
            </a:pPr>
            <a:r>
              <a:rPr lang="en-IN" sz="3200" dirty="0">
                <a:solidFill>
                  <a:srgbClr val="000000"/>
                </a:solidFill>
                <a:latin typeface="Times New Roman" panose="02020603050405020304" pitchFamily="18" charset="0"/>
                <a:ea typeface="Times New Roman" panose="02020603050405020304" pitchFamily="18" charset="0"/>
              </a:rPr>
              <a:t>Robotic arm movement mapping component</a:t>
            </a: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r>
              <a:rPr lang="en-IN"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4522FFF1-2D29-9C33-2019-BBD50641591E}"/>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F42F287B-A97E-1DDF-BD6E-5D895007662C}"/>
              </a:ext>
            </a:extLst>
          </p:cNvPr>
          <p:cNvSpPr>
            <a:spLocks noGrp="1"/>
          </p:cNvSpPr>
          <p:nvPr>
            <p:ph type="sldNum" sz="quarter" idx="12"/>
          </p:nvPr>
        </p:nvSpPr>
        <p:spPr/>
        <p:txBody>
          <a:bodyPr/>
          <a:lstStyle/>
          <a:p>
            <a:fld id="{C8A2373A-4CDF-4289-9B0F-05F1A07D978C}" type="slidenum">
              <a:rPr lang="en-IN" smtClean="0"/>
              <a:t>14</a:t>
            </a:fld>
            <a:endParaRPr lang="en-IN"/>
          </a:p>
        </p:txBody>
      </p:sp>
    </p:spTree>
    <p:extLst>
      <p:ext uri="{BB962C8B-B14F-4D97-AF65-F5344CB8AC3E}">
        <p14:creationId xmlns:p14="http://schemas.microsoft.com/office/powerpoint/2010/main" val="318705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9620-0A0B-2413-AF99-E19D56F8A8E4}"/>
              </a:ext>
            </a:extLst>
          </p:cNvPr>
          <p:cNvSpPr>
            <a:spLocks noGrp="1"/>
          </p:cNvSpPr>
          <p:nvPr>
            <p:ph type="title"/>
          </p:nvPr>
        </p:nvSpPr>
        <p:spPr>
          <a:xfrm>
            <a:off x="149290" y="-29299"/>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FACIAL LANDMARK PLACEMENT</a:t>
            </a:r>
            <a:endParaRPr lang="en-IN" sz="4000" b="1" dirty="0">
              <a:latin typeface="Times New Roman" panose="02020603050405020304" pitchFamily="18" charset="0"/>
              <a:cs typeface="Times New Roman" panose="02020603050405020304" pitchFamily="18" charset="0"/>
            </a:endParaRPr>
          </a:p>
        </p:txBody>
      </p:sp>
      <p:pic>
        <p:nvPicPr>
          <p:cNvPr id="5" name="Picture 4" descr="enter image description here">
            <a:extLst>
              <a:ext uri="{FF2B5EF4-FFF2-40B4-BE49-F238E27FC236}">
                <a16:creationId xmlns:a16="http://schemas.microsoft.com/office/drawing/2014/main" id="{06956EDF-0F2D-9094-16F1-A78C65444C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408" y="2885007"/>
            <a:ext cx="3889184" cy="3134544"/>
          </a:xfrm>
          <a:prstGeom prst="rect">
            <a:avLst/>
          </a:prstGeom>
          <a:noFill/>
          <a:ln w="9525">
            <a:solidFill>
              <a:schemeClr val="tx1"/>
            </a:solidFill>
          </a:ln>
        </p:spPr>
      </p:pic>
      <p:sp>
        <p:nvSpPr>
          <p:cNvPr id="7" name="TextBox 6">
            <a:extLst>
              <a:ext uri="{FF2B5EF4-FFF2-40B4-BE49-F238E27FC236}">
                <a16:creationId xmlns:a16="http://schemas.microsoft.com/office/drawing/2014/main" id="{882CE1B7-81A5-69B4-2E2B-79FC0CD00BC5}"/>
              </a:ext>
            </a:extLst>
          </p:cNvPr>
          <p:cNvSpPr txBox="1"/>
          <p:nvPr/>
        </p:nvSpPr>
        <p:spPr>
          <a:xfrm>
            <a:off x="79310" y="1146948"/>
            <a:ext cx="11795449" cy="1569660"/>
          </a:xfrm>
          <a:prstGeom prst="rect">
            <a:avLst/>
          </a:prstGeom>
          <a:noFill/>
        </p:spPr>
        <p:txBody>
          <a:bodyPr wrap="square">
            <a:spAutoFit/>
          </a:bodyPr>
          <a:lstStyle/>
          <a:p>
            <a:pPr marL="457200" indent="-457200" algn="just">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The Dlib facial landmark detector marks the face into 68 points as shown in figure below. These points will be used to measure the Eye Aspect Ratio and Mouth Aspect Ratio</a:t>
            </a:r>
            <a:endParaRPr lang="en-IN" sz="3200" dirty="0"/>
          </a:p>
        </p:txBody>
      </p:sp>
      <p:sp>
        <p:nvSpPr>
          <p:cNvPr id="3" name="Date Placeholder 2">
            <a:extLst>
              <a:ext uri="{FF2B5EF4-FFF2-40B4-BE49-F238E27FC236}">
                <a16:creationId xmlns:a16="http://schemas.microsoft.com/office/drawing/2014/main" id="{7BA8E6DF-C0F0-4D3D-D172-3AFF57099BC0}"/>
              </a:ext>
            </a:extLst>
          </p:cNvPr>
          <p:cNvSpPr>
            <a:spLocks noGrp="1"/>
          </p:cNvSpPr>
          <p:nvPr>
            <p:ph type="dt" sz="half" idx="10"/>
          </p:nvPr>
        </p:nvSpPr>
        <p:spPr/>
        <p:txBody>
          <a:bodyPr/>
          <a:lstStyle/>
          <a:p>
            <a:r>
              <a:rPr lang="en-US"/>
              <a:t>24-04-2023</a:t>
            </a:r>
            <a:endParaRPr lang="en-IN"/>
          </a:p>
        </p:txBody>
      </p:sp>
      <p:sp>
        <p:nvSpPr>
          <p:cNvPr id="4" name="Slide Number Placeholder 3">
            <a:extLst>
              <a:ext uri="{FF2B5EF4-FFF2-40B4-BE49-F238E27FC236}">
                <a16:creationId xmlns:a16="http://schemas.microsoft.com/office/drawing/2014/main" id="{8DD8E8F8-BEDF-4CBD-6DF7-200440EC6398}"/>
              </a:ext>
            </a:extLst>
          </p:cNvPr>
          <p:cNvSpPr>
            <a:spLocks noGrp="1"/>
          </p:cNvSpPr>
          <p:nvPr>
            <p:ph type="sldNum" sz="quarter" idx="12"/>
          </p:nvPr>
        </p:nvSpPr>
        <p:spPr/>
        <p:txBody>
          <a:bodyPr/>
          <a:lstStyle/>
          <a:p>
            <a:fld id="{C8A2373A-4CDF-4289-9B0F-05F1A07D978C}" type="slidenum">
              <a:rPr lang="en-IN" smtClean="0"/>
              <a:t>15</a:t>
            </a:fld>
            <a:endParaRPr lang="en-IN"/>
          </a:p>
        </p:txBody>
      </p:sp>
    </p:spTree>
    <p:extLst>
      <p:ext uri="{BB962C8B-B14F-4D97-AF65-F5344CB8AC3E}">
        <p14:creationId xmlns:p14="http://schemas.microsoft.com/office/powerpoint/2010/main" val="2494174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1603-77D5-0BE0-84D7-7870225E523A}"/>
              </a:ext>
            </a:extLst>
          </p:cNvPr>
          <p:cNvSpPr>
            <a:spLocks noGrp="1"/>
          </p:cNvSpPr>
          <p:nvPr>
            <p:ph type="title"/>
          </p:nvPr>
        </p:nvSpPr>
        <p:spPr>
          <a:xfrm>
            <a:off x="313716" y="41259"/>
            <a:ext cx="9225280" cy="1143000"/>
          </a:xfrm>
        </p:spPr>
        <p:txBody>
          <a:bodyPr>
            <a:noAutofit/>
          </a:bodyPr>
          <a:lstStyle/>
          <a:p>
            <a:r>
              <a:rPr lang="en-GB" sz="4000" b="1" dirty="0">
                <a:latin typeface="Times New Roman" panose="02020603050405020304" pitchFamily="18" charset="0"/>
                <a:cs typeface="Times New Roman" panose="02020603050405020304" pitchFamily="18" charset="0"/>
              </a:rPr>
              <a:t>EYE ASPECT RATIO</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C468206-71BD-93A0-4CC9-2CA09C555B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06" r="6885" b="28168"/>
          <a:stretch/>
        </p:blipFill>
        <p:spPr>
          <a:xfrm>
            <a:off x="2137179" y="3760233"/>
            <a:ext cx="8010242" cy="2179865"/>
          </a:xfrm>
          <a:ln>
            <a:solidFill>
              <a:schemeClr val="tx1"/>
            </a:solidFill>
          </a:ln>
        </p:spPr>
      </p:pic>
      <p:sp>
        <p:nvSpPr>
          <p:cNvPr id="6" name="TextBox 5">
            <a:extLst>
              <a:ext uri="{FF2B5EF4-FFF2-40B4-BE49-F238E27FC236}">
                <a16:creationId xmlns:a16="http://schemas.microsoft.com/office/drawing/2014/main" id="{EDB9014E-916C-98B7-0143-99FB78523E85}"/>
              </a:ext>
            </a:extLst>
          </p:cNvPr>
          <p:cNvSpPr txBox="1"/>
          <p:nvPr/>
        </p:nvSpPr>
        <p:spPr>
          <a:xfrm>
            <a:off x="82420" y="1184259"/>
            <a:ext cx="11821886" cy="2062103"/>
          </a:xfrm>
          <a:prstGeom prst="rect">
            <a:avLst/>
          </a:prstGeom>
          <a:noFill/>
        </p:spPr>
        <p:txBody>
          <a:bodyPr wrap="square">
            <a:spAutoFit/>
          </a:bodyPr>
          <a:lstStyle/>
          <a:p>
            <a:pPr marL="457200" indent="-457200" algn="just">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It is the measure used in facial recognition and computer vision to detect eye blinks and track eye movements. It is calculated as the ratio of the distance between the vertical landmarks of the eye to the distance between the horizontal landmarks of the eye </a:t>
            </a:r>
            <a:endParaRPr lang="en-IN" sz="3200" dirty="0"/>
          </a:p>
        </p:txBody>
      </p:sp>
      <p:sp>
        <p:nvSpPr>
          <p:cNvPr id="3" name="Date Placeholder 2">
            <a:extLst>
              <a:ext uri="{FF2B5EF4-FFF2-40B4-BE49-F238E27FC236}">
                <a16:creationId xmlns:a16="http://schemas.microsoft.com/office/drawing/2014/main" id="{1B689A8B-BE89-3165-C1DB-BA4B0BC5174D}"/>
              </a:ext>
            </a:extLst>
          </p:cNvPr>
          <p:cNvSpPr>
            <a:spLocks noGrp="1"/>
          </p:cNvSpPr>
          <p:nvPr>
            <p:ph type="dt" sz="half" idx="10"/>
          </p:nvPr>
        </p:nvSpPr>
        <p:spPr/>
        <p:txBody>
          <a:bodyPr/>
          <a:lstStyle/>
          <a:p>
            <a:r>
              <a:rPr lang="en-US"/>
              <a:t>24-04-2023</a:t>
            </a:r>
            <a:endParaRPr lang="en-IN"/>
          </a:p>
        </p:txBody>
      </p:sp>
      <p:sp>
        <p:nvSpPr>
          <p:cNvPr id="4" name="Slide Number Placeholder 3">
            <a:extLst>
              <a:ext uri="{FF2B5EF4-FFF2-40B4-BE49-F238E27FC236}">
                <a16:creationId xmlns:a16="http://schemas.microsoft.com/office/drawing/2014/main" id="{AEC4C607-E9A8-F73E-EE71-5D63DE445BE4}"/>
              </a:ext>
            </a:extLst>
          </p:cNvPr>
          <p:cNvSpPr>
            <a:spLocks noGrp="1"/>
          </p:cNvSpPr>
          <p:nvPr>
            <p:ph type="sldNum" sz="quarter" idx="12"/>
          </p:nvPr>
        </p:nvSpPr>
        <p:spPr/>
        <p:txBody>
          <a:bodyPr/>
          <a:lstStyle/>
          <a:p>
            <a:fld id="{C8A2373A-4CDF-4289-9B0F-05F1A07D978C}" type="slidenum">
              <a:rPr lang="en-IN" smtClean="0"/>
              <a:t>16</a:t>
            </a:fld>
            <a:endParaRPr lang="en-IN"/>
          </a:p>
        </p:txBody>
      </p:sp>
    </p:spTree>
    <p:extLst>
      <p:ext uri="{BB962C8B-B14F-4D97-AF65-F5344CB8AC3E}">
        <p14:creationId xmlns:p14="http://schemas.microsoft.com/office/powerpoint/2010/main" val="2647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B978-0A4E-6476-A84F-B759A7A247CC}"/>
              </a:ext>
            </a:extLst>
          </p:cNvPr>
          <p:cNvSpPr>
            <a:spLocks noGrp="1"/>
          </p:cNvSpPr>
          <p:nvPr>
            <p:ph type="title"/>
          </p:nvPr>
        </p:nvSpPr>
        <p:spPr>
          <a:xfrm>
            <a:off x="306355" y="136525"/>
            <a:ext cx="10515600" cy="1325563"/>
          </a:xfrm>
        </p:spPr>
        <p:txBody>
          <a:bodyPr/>
          <a:lstStyle/>
          <a:p>
            <a:r>
              <a:rPr lang="en-GB" sz="4400" b="1" dirty="0">
                <a:latin typeface="Times New Roman" panose="02020603050405020304" pitchFamily="18" charset="0"/>
                <a:cs typeface="Times New Roman" panose="02020603050405020304" pitchFamily="18" charset="0"/>
              </a:rPr>
              <a:t>MOUTH ASPECT RATIO</a:t>
            </a:r>
            <a:endParaRPr lang="en-IN" dirty="0"/>
          </a:p>
        </p:txBody>
      </p:sp>
      <p:pic>
        <p:nvPicPr>
          <p:cNvPr id="5" name="Content Placeholder 4">
            <a:extLst>
              <a:ext uri="{FF2B5EF4-FFF2-40B4-BE49-F238E27FC236}">
                <a16:creationId xmlns:a16="http://schemas.microsoft.com/office/drawing/2014/main" id="{D90A11DB-1CC5-3FB4-CB1A-8D4D7CE505B8}"/>
              </a:ext>
            </a:extLst>
          </p:cNvPr>
          <p:cNvPicPr>
            <a:picLocks noChangeAspect="1"/>
          </p:cNvPicPr>
          <p:nvPr/>
        </p:nvPicPr>
        <p:blipFill rotWithShape="1">
          <a:blip r:embed="rId2">
            <a:extLst>
              <a:ext uri="{28A0092B-C50C-407E-A947-70E740481C1C}">
                <a14:useLocalDpi xmlns:a14="http://schemas.microsoft.com/office/drawing/2010/main" val="0"/>
              </a:ext>
            </a:extLst>
          </a:blip>
          <a:srcRect t="2629" b="7291"/>
          <a:stretch/>
        </p:blipFill>
        <p:spPr>
          <a:xfrm>
            <a:off x="2530596" y="3573334"/>
            <a:ext cx="7270766" cy="2468190"/>
          </a:xfrm>
          <a:prstGeom prst="rect">
            <a:avLst/>
          </a:prstGeom>
          <a:ln>
            <a:solidFill>
              <a:schemeClr val="tx1"/>
            </a:solidFill>
          </a:ln>
        </p:spPr>
      </p:pic>
      <p:sp>
        <p:nvSpPr>
          <p:cNvPr id="7" name="TextBox 6">
            <a:extLst>
              <a:ext uri="{FF2B5EF4-FFF2-40B4-BE49-F238E27FC236}">
                <a16:creationId xmlns:a16="http://schemas.microsoft.com/office/drawing/2014/main" id="{BB2FC8B8-BCEB-AEF0-0B68-4C7FF1B578B7}"/>
              </a:ext>
            </a:extLst>
          </p:cNvPr>
          <p:cNvSpPr txBox="1"/>
          <p:nvPr/>
        </p:nvSpPr>
        <p:spPr>
          <a:xfrm>
            <a:off x="306355" y="1297850"/>
            <a:ext cx="11719249" cy="2062103"/>
          </a:xfrm>
          <a:prstGeom prst="rect">
            <a:avLst/>
          </a:prstGeom>
          <a:noFill/>
        </p:spPr>
        <p:txBody>
          <a:bodyPr wrap="square">
            <a:spAutoFit/>
          </a:bodyPr>
          <a:lstStyle/>
          <a:p>
            <a:pPr marL="285750" indent="-285750" algn="just">
              <a:buFont typeface="Wingdings" panose="05000000000000000000" pitchFamily="2" charset="2"/>
              <a:buChar char="Ø"/>
            </a:pPr>
            <a:r>
              <a:rPr lang="en-GB" sz="3200" dirty="0">
                <a:solidFill>
                  <a:srgbClr val="000000"/>
                </a:solidFill>
                <a:effectLst/>
                <a:latin typeface="Times New Roman" panose="02020603050405020304" pitchFamily="18" charset="0"/>
                <a:ea typeface="Times New Roman" panose="02020603050405020304" pitchFamily="18" charset="0"/>
              </a:rPr>
              <a:t>It is used to detect whether a person is opening their mouth or not. This is a similar mathematical approach as that of EAR as places points on the user’s mouth and also measures the ratio of the length of the mouth to the width of the mouth</a:t>
            </a:r>
            <a:endParaRPr lang="en-IN" sz="3200" dirty="0"/>
          </a:p>
        </p:txBody>
      </p:sp>
      <p:sp>
        <p:nvSpPr>
          <p:cNvPr id="3" name="Date Placeholder 2">
            <a:extLst>
              <a:ext uri="{FF2B5EF4-FFF2-40B4-BE49-F238E27FC236}">
                <a16:creationId xmlns:a16="http://schemas.microsoft.com/office/drawing/2014/main" id="{B91EA5A2-7F4F-2F33-E78C-DDB66A6A7698}"/>
              </a:ext>
            </a:extLst>
          </p:cNvPr>
          <p:cNvSpPr>
            <a:spLocks noGrp="1"/>
          </p:cNvSpPr>
          <p:nvPr>
            <p:ph type="dt" sz="half" idx="10"/>
          </p:nvPr>
        </p:nvSpPr>
        <p:spPr/>
        <p:txBody>
          <a:bodyPr/>
          <a:lstStyle/>
          <a:p>
            <a:r>
              <a:rPr lang="en-US"/>
              <a:t>24-04-2023</a:t>
            </a:r>
            <a:endParaRPr lang="en-IN"/>
          </a:p>
        </p:txBody>
      </p:sp>
      <p:sp>
        <p:nvSpPr>
          <p:cNvPr id="4" name="Slide Number Placeholder 3">
            <a:extLst>
              <a:ext uri="{FF2B5EF4-FFF2-40B4-BE49-F238E27FC236}">
                <a16:creationId xmlns:a16="http://schemas.microsoft.com/office/drawing/2014/main" id="{4A52450F-BD36-D195-B2E3-DE9250364287}"/>
              </a:ext>
            </a:extLst>
          </p:cNvPr>
          <p:cNvSpPr>
            <a:spLocks noGrp="1"/>
          </p:cNvSpPr>
          <p:nvPr>
            <p:ph type="sldNum" sz="quarter" idx="12"/>
          </p:nvPr>
        </p:nvSpPr>
        <p:spPr/>
        <p:txBody>
          <a:bodyPr/>
          <a:lstStyle/>
          <a:p>
            <a:fld id="{C8A2373A-4CDF-4289-9B0F-05F1A07D978C}" type="slidenum">
              <a:rPr lang="en-IN" smtClean="0"/>
              <a:t>17</a:t>
            </a:fld>
            <a:endParaRPr lang="en-IN"/>
          </a:p>
        </p:txBody>
      </p:sp>
    </p:spTree>
    <p:extLst>
      <p:ext uri="{BB962C8B-B14F-4D97-AF65-F5344CB8AC3E}">
        <p14:creationId xmlns:p14="http://schemas.microsoft.com/office/powerpoint/2010/main" val="153027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3D9-DC3A-E7D7-FB7D-ED304215C1FE}"/>
              </a:ext>
            </a:extLst>
          </p:cNvPr>
          <p:cNvSpPr>
            <a:spLocks noGrp="1"/>
          </p:cNvSpPr>
          <p:nvPr>
            <p:ph type="title"/>
          </p:nvPr>
        </p:nvSpPr>
        <p:spPr>
          <a:xfrm>
            <a:off x="0" y="0"/>
            <a:ext cx="10887269" cy="1325563"/>
          </a:xfrm>
        </p:spPr>
        <p:txBody>
          <a:bodyPr/>
          <a:lstStyle/>
          <a:p>
            <a:r>
              <a:rPr lang="en-IN" sz="4400" b="1" dirty="0">
                <a:solidFill>
                  <a:srgbClr val="000000"/>
                </a:solidFill>
                <a:latin typeface="Times New Roman" panose="02020603050405020304" pitchFamily="18" charset="0"/>
                <a:ea typeface="Times New Roman" panose="02020603050405020304" pitchFamily="18" charset="0"/>
              </a:rPr>
              <a:t>ROBOTIC ARM MOVEMENT MAPPING</a:t>
            </a:r>
            <a:endParaRPr lang="en-IN" b="1" dirty="0"/>
          </a:p>
        </p:txBody>
      </p:sp>
      <p:sp>
        <p:nvSpPr>
          <p:cNvPr id="3" name="Content Placeholder 2">
            <a:extLst>
              <a:ext uri="{FF2B5EF4-FFF2-40B4-BE49-F238E27FC236}">
                <a16:creationId xmlns:a16="http://schemas.microsoft.com/office/drawing/2014/main" id="{53073C94-0FC1-4FB0-5FDD-3A479E1B5530}"/>
              </a:ext>
            </a:extLst>
          </p:cNvPr>
          <p:cNvSpPr>
            <a:spLocks noGrp="1"/>
          </p:cNvSpPr>
          <p:nvPr>
            <p:ph idx="1"/>
          </p:nvPr>
        </p:nvSpPr>
        <p:spPr>
          <a:xfrm>
            <a:off x="185833" y="1253331"/>
            <a:ext cx="10887269" cy="4351338"/>
          </a:xfrm>
        </p:spPr>
        <p:txBody>
          <a:bodyPr>
            <a:normAutofit/>
          </a:bodyPr>
          <a:lstStyle/>
          <a:p>
            <a:pPr algn="just">
              <a:lnSpc>
                <a:spcPct val="100000"/>
              </a:lnSpc>
              <a:buFont typeface="Wingdings" panose="05000000000000000000" pitchFamily="2" charset="2"/>
              <a:buChar char="Ø"/>
            </a:pPr>
            <a:r>
              <a:rPr lang="en-GB" sz="3600" dirty="0">
                <a:latin typeface="Times New Roman" panose="02020603050405020304" pitchFamily="18" charset="0"/>
                <a:cs typeface="Times New Roman" panose="02020603050405020304" pitchFamily="18" charset="0"/>
              </a:rPr>
              <a:t>The facial movement data, eye aspect ratio and mouth aspect ratio is converted into servo motor angles.</a:t>
            </a:r>
          </a:p>
          <a:p>
            <a:pPr algn="just">
              <a:lnSpc>
                <a:spcPct val="100000"/>
              </a:lnSpc>
              <a:buFont typeface="Wingdings" panose="05000000000000000000" pitchFamily="2" charset="2"/>
              <a:buChar char="Ø"/>
            </a:pPr>
            <a:r>
              <a:rPr lang="en-GB" sz="3600" dirty="0">
                <a:latin typeface="Times New Roman" panose="02020603050405020304" pitchFamily="18" charset="0"/>
                <a:cs typeface="Times New Roman" panose="02020603050405020304" pitchFamily="18" charset="0"/>
              </a:rPr>
              <a:t>The servo motor angle Data is sent to the pyfirmata so that it can be used to transfer the data to the arduino</a:t>
            </a:r>
          </a:p>
          <a:p>
            <a:pPr algn="just">
              <a:lnSpc>
                <a:spcPct val="100000"/>
              </a:lnSpc>
              <a:buFont typeface="Wingdings" panose="05000000000000000000" pitchFamily="2" charset="2"/>
              <a:buChar char="Ø"/>
            </a:pPr>
            <a:r>
              <a:rPr lang="en-GB" sz="3600" dirty="0">
                <a:latin typeface="Times New Roman" panose="02020603050405020304" pitchFamily="18" charset="0"/>
                <a:cs typeface="Times New Roman" panose="02020603050405020304" pitchFamily="18" charset="0"/>
              </a:rPr>
              <a:t>Based the inputs the arduino controls the servo motor the manipulate the robotic arm</a:t>
            </a:r>
            <a:endParaRPr lang="en-IN" sz="36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D973FEAE-4F8D-E7FF-B5F9-93AFA44B2C07}"/>
              </a:ext>
            </a:extLst>
          </p:cNvPr>
          <p:cNvSpPr>
            <a:spLocks noGrp="1"/>
          </p:cNvSpPr>
          <p:nvPr>
            <p:ph type="dt" sz="half" idx="10"/>
          </p:nvPr>
        </p:nvSpPr>
        <p:spPr/>
        <p:txBody>
          <a:bodyPr/>
          <a:lstStyle/>
          <a:p>
            <a:r>
              <a:rPr lang="en-US"/>
              <a:t>24-04-2023</a:t>
            </a:r>
            <a:endParaRPr lang="en-IN"/>
          </a:p>
        </p:txBody>
      </p:sp>
      <p:sp>
        <p:nvSpPr>
          <p:cNvPr id="7" name="Slide Number Placeholder 6">
            <a:extLst>
              <a:ext uri="{FF2B5EF4-FFF2-40B4-BE49-F238E27FC236}">
                <a16:creationId xmlns:a16="http://schemas.microsoft.com/office/drawing/2014/main" id="{5DCF3E1E-30C3-1294-4271-6903E4F0284E}"/>
              </a:ext>
            </a:extLst>
          </p:cNvPr>
          <p:cNvSpPr>
            <a:spLocks noGrp="1"/>
          </p:cNvSpPr>
          <p:nvPr>
            <p:ph type="sldNum" sz="quarter" idx="12"/>
          </p:nvPr>
        </p:nvSpPr>
        <p:spPr/>
        <p:txBody>
          <a:bodyPr/>
          <a:lstStyle/>
          <a:p>
            <a:fld id="{C8A2373A-4CDF-4289-9B0F-05F1A07D978C}" type="slidenum">
              <a:rPr lang="en-IN" smtClean="0"/>
              <a:t>18</a:t>
            </a:fld>
            <a:endParaRPr lang="en-IN"/>
          </a:p>
        </p:txBody>
      </p:sp>
    </p:spTree>
    <p:extLst>
      <p:ext uri="{BB962C8B-B14F-4D97-AF65-F5344CB8AC3E}">
        <p14:creationId xmlns:p14="http://schemas.microsoft.com/office/powerpoint/2010/main" val="19945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DF38-6709-05AF-5FC7-79AEE08C5302}"/>
              </a:ext>
            </a:extLst>
          </p:cNvPr>
          <p:cNvSpPr>
            <a:spLocks noGrp="1"/>
          </p:cNvSpPr>
          <p:nvPr>
            <p:ph type="title"/>
          </p:nvPr>
        </p:nvSpPr>
        <p:spPr>
          <a:xfrm>
            <a:off x="261258" y="850317"/>
            <a:ext cx="11140751" cy="92075"/>
          </a:xfrm>
        </p:spPr>
        <p:txBody>
          <a:bodyPr>
            <a:noAutofit/>
          </a:bodyPr>
          <a:lstStyle/>
          <a:p>
            <a:r>
              <a:rPr lang="en-IN" sz="3600" b="1" dirty="0">
                <a:solidFill>
                  <a:srgbClr val="000000"/>
                </a:solidFill>
                <a:effectLst/>
                <a:latin typeface="Times New Roman" panose="02020603050405020304" pitchFamily="18" charset="0"/>
                <a:ea typeface="Times New Roman" panose="02020603050405020304" pitchFamily="18" charset="0"/>
              </a:rPr>
              <a:t>FACIAL MOVEMENTS AND IT’S FUNCTION</a:t>
            </a:r>
            <a:br>
              <a:rPr lang="en-IN" sz="3600" dirty="0">
                <a:solidFill>
                  <a:srgbClr val="000000"/>
                </a:solidFill>
                <a:effectLst/>
                <a:latin typeface="Times New Roman" panose="02020603050405020304" pitchFamily="18" charset="0"/>
                <a:ea typeface="Times New Roman" panose="02020603050405020304" pitchFamily="18" charset="0"/>
              </a:rPr>
            </a:br>
            <a:endParaRPr lang="en-IN" sz="3600" dirty="0"/>
          </a:p>
        </p:txBody>
      </p:sp>
      <p:pic>
        <p:nvPicPr>
          <p:cNvPr id="5" name="Picture 4" descr="Diagram, shape&#10;&#10;Description automatically generated">
            <a:extLst>
              <a:ext uri="{FF2B5EF4-FFF2-40B4-BE49-F238E27FC236}">
                <a16:creationId xmlns:a16="http://schemas.microsoft.com/office/drawing/2014/main" id="{B3E4B10E-E757-DA83-FED8-BDF19E660C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1739" y="1034469"/>
            <a:ext cx="5784979" cy="5099292"/>
          </a:xfrm>
          <a:prstGeom prst="rect">
            <a:avLst/>
          </a:prstGeom>
          <a:noFill/>
          <a:ln>
            <a:noFill/>
          </a:ln>
        </p:spPr>
      </p:pic>
      <p:sp>
        <p:nvSpPr>
          <p:cNvPr id="4" name="Date Placeholder 3">
            <a:extLst>
              <a:ext uri="{FF2B5EF4-FFF2-40B4-BE49-F238E27FC236}">
                <a16:creationId xmlns:a16="http://schemas.microsoft.com/office/drawing/2014/main" id="{592E8050-E5EA-C318-F18C-B8ABF746E2E9}"/>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F75030CD-0AEA-4438-A02B-E9FD66BF6C7C}"/>
              </a:ext>
            </a:extLst>
          </p:cNvPr>
          <p:cNvSpPr>
            <a:spLocks noGrp="1"/>
          </p:cNvSpPr>
          <p:nvPr>
            <p:ph type="sldNum" sz="quarter" idx="12"/>
          </p:nvPr>
        </p:nvSpPr>
        <p:spPr/>
        <p:txBody>
          <a:bodyPr/>
          <a:lstStyle/>
          <a:p>
            <a:fld id="{C8A2373A-4CDF-4289-9B0F-05F1A07D978C}" type="slidenum">
              <a:rPr lang="en-IN" smtClean="0"/>
              <a:t>19</a:t>
            </a:fld>
            <a:endParaRPr lang="en-IN"/>
          </a:p>
        </p:txBody>
      </p:sp>
    </p:spTree>
    <p:extLst>
      <p:ext uri="{BB962C8B-B14F-4D97-AF65-F5344CB8AC3E}">
        <p14:creationId xmlns:p14="http://schemas.microsoft.com/office/powerpoint/2010/main" val="331802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85B3-0EEA-B8CB-DCC6-92CDFEAE4494}"/>
              </a:ext>
            </a:extLst>
          </p:cNvPr>
          <p:cNvSpPr>
            <a:spLocks noGrp="1"/>
          </p:cNvSpPr>
          <p:nvPr>
            <p:ph type="title"/>
          </p:nvPr>
        </p:nvSpPr>
        <p:spPr>
          <a:xfrm>
            <a:off x="150062" y="18661"/>
            <a:ext cx="10515600" cy="1325563"/>
          </a:xfrm>
        </p:spPr>
        <p:txBody>
          <a:bodyPr/>
          <a:lstStyle/>
          <a:p>
            <a:r>
              <a:rPr lang="en-IN" sz="4000" b="1" dirty="0">
                <a:solidFill>
                  <a:srgbClr val="000000"/>
                </a:solidFill>
                <a:effectLst/>
                <a:latin typeface="Times New Roman" panose="02020603050405020304" pitchFamily="18" charset="0"/>
                <a:ea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29257F7B-671E-E6EF-CB31-55E4E055267D}"/>
              </a:ext>
            </a:extLst>
          </p:cNvPr>
          <p:cNvSpPr>
            <a:spLocks noGrp="1"/>
          </p:cNvSpPr>
          <p:nvPr>
            <p:ph idx="1"/>
          </p:nvPr>
        </p:nvSpPr>
        <p:spPr>
          <a:xfrm>
            <a:off x="150062" y="1138278"/>
            <a:ext cx="11891876" cy="5299844"/>
          </a:xfrm>
        </p:spPr>
        <p:txBody>
          <a:bodyPr>
            <a:normAutofit/>
          </a:bodyPr>
          <a:lstStyle/>
          <a:p>
            <a:pPr marL="514350" indent="-514350">
              <a:spcBef>
                <a:spcPts val="100"/>
              </a:spcBef>
              <a:spcAft>
                <a:spcPts val="800"/>
              </a:spcAft>
              <a:buFont typeface="+mj-lt"/>
              <a:buAutoNum type="arabicParenR"/>
            </a:pPr>
            <a:r>
              <a:rPr lang="en-US" sz="3200" dirty="0">
                <a:latin typeface="Times New Roman" panose="02020603050405020304" pitchFamily="18" charset="0"/>
                <a:cs typeface="Times New Roman" panose="02020603050405020304" pitchFamily="18" charset="0"/>
              </a:rPr>
              <a:t>Abstract</a:t>
            </a:r>
          </a:p>
          <a:p>
            <a:pPr marL="514350" indent="-514350">
              <a:spcBef>
                <a:spcPts val="100"/>
              </a:spcBef>
              <a:spcAft>
                <a:spcPts val="800"/>
              </a:spcAft>
              <a:buFont typeface="+mj-lt"/>
              <a:buAutoNum type="arabicParenR"/>
            </a:pPr>
            <a:r>
              <a:rPr lang="en-GB" sz="3200" dirty="0">
                <a:latin typeface="Times New Roman" panose="02020603050405020304" pitchFamily="18" charset="0"/>
                <a:cs typeface="Times New Roman" panose="02020603050405020304" pitchFamily="18" charset="0"/>
              </a:rPr>
              <a:t>Introduction </a:t>
            </a:r>
            <a:endParaRPr lang="en-US" sz="3200" dirty="0">
              <a:latin typeface="Times New Roman" panose="02020603050405020304" pitchFamily="18" charset="0"/>
              <a:cs typeface="Times New Roman" panose="02020603050405020304" pitchFamily="18" charset="0"/>
            </a:endParaRPr>
          </a:p>
          <a:p>
            <a:pPr marL="514350" indent="-514350">
              <a:spcBef>
                <a:spcPts val="100"/>
              </a:spcBef>
              <a:spcAft>
                <a:spcPts val="800"/>
              </a:spcAft>
              <a:buFont typeface="+mj-lt"/>
              <a:buAutoNum type="arabicParenR"/>
            </a:pPr>
            <a:r>
              <a:rPr lang="en-US" sz="3200" dirty="0">
                <a:latin typeface="Times New Roman" panose="02020603050405020304" pitchFamily="18" charset="0"/>
                <a:cs typeface="Times New Roman" panose="02020603050405020304" pitchFamily="18" charset="0"/>
              </a:rPr>
              <a:t>Objective</a:t>
            </a:r>
          </a:p>
          <a:p>
            <a:pPr marL="514350" indent="-514350">
              <a:spcBef>
                <a:spcPts val="100"/>
              </a:spcBef>
              <a:spcAft>
                <a:spcPts val="800"/>
              </a:spcAft>
              <a:buFont typeface="+mj-lt"/>
              <a:buAutoNum type="arabicParenR"/>
            </a:pPr>
            <a:r>
              <a:rPr lang="en-GB" sz="3200" dirty="0">
                <a:latin typeface="Times New Roman" panose="02020603050405020304" pitchFamily="18" charset="0"/>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a:p>
            <a:pPr marL="514350" lvl="0" indent="-514350">
              <a:spcBef>
                <a:spcPts val="100"/>
              </a:spcBef>
              <a:spcAft>
                <a:spcPts val="800"/>
              </a:spcAft>
              <a:buFont typeface="+mj-lt"/>
              <a:buAutoNum type="arabicParenR"/>
            </a:pPr>
            <a:r>
              <a:rPr lang="en-US" sz="3200" spc="-50" dirty="0">
                <a:latin typeface="Times New Roman" panose="02020603050405020304" pitchFamily="18" charset="0"/>
                <a:cs typeface="Times New Roman" panose="02020603050405020304" pitchFamily="18" charset="0"/>
              </a:rPr>
              <a:t>Existing System</a:t>
            </a:r>
          </a:p>
          <a:p>
            <a:pPr marL="514350" lvl="0" indent="-514350">
              <a:spcBef>
                <a:spcPts val="100"/>
              </a:spcBef>
              <a:spcAft>
                <a:spcPts val="800"/>
              </a:spcAft>
              <a:buFont typeface="+mj-lt"/>
              <a:buAutoNum type="arabicParenR"/>
            </a:pPr>
            <a:r>
              <a:rPr lang="en-IN" sz="3200" dirty="0">
                <a:latin typeface="Times New Roman" panose="02020603050405020304" pitchFamily="18" charset="0"/>
                <a:cs typeface="Times New Roman" panose="02020603050405020304" pitchFamily="18" charset="0"/>
              </a:rPr>
              <a:t>Proposed System </a:t>
            </a:r>
            <a:r>
              <a:rPr lang="en-GB" sz="3200" dirty="0">
                <a:latin typeface="Times New Roman" panose="02020603050405020304" pitchFamily="18" charset="0"/>
                <a:cs typeface="Times New Roman" panose="02020603050405020304" pitchFamily="18" charset="0"/>
              </a:rPr>
              <a:t>for Facial Movement Based Robotic Arm Control</a:t>
            </a:r>
          </a:p>
          <a:p>
            <a:pPr marL="514350" lvl="0" indent="-514350">
              <a:spcBef>
                <a:spcPts val="100"/>
              </a:spcBef>
              <a:spcAft>
                <a:spcPts val="800"/>
              </a:spcAft>
              <a:buFont typeface="+mj-lt"/>
              <a:buAutoNum type="arabicParenR"/>
            </a:pPr>
            <a:r>
              <a:rPr lang="en-US" sz="3200" dirty="0">
                <a:latin typeface="Times New Roman" panose="02020603050405020304" pitchFamily="18" charset="0"/>
                <a:cs typeface="Times New Roman" panose="02020603050405020304" pitchFamily="18" charset="0"/>
              </a:rPr>
              <a:t>Conclusion and Future Scope</a:t>
            </a:r>
          </a:p>
          <a:p>
            <a:pPr marL="514350" indent="-514350">
              <a:spcBef>
                <a:spcPts val="100"/>
              </a:spcBef>
              <a:spcAft>
                <a:spcPts val="800"/>
              </a:spcAft>
              <a:buFont typeface="+mj-lt"/>
              <a:buAutoNum type="arabicParenR" startAt="11"/>
            </a:pPr>
            <a:r>
              <a:rPr lang="en-US" sz="3200" dirty="0">
                <a:latin typeface="Times New Roman" panose="02020603050405020304" pitchFamily="18" charset="0"/>
                <a:cs typeface="Times New Roman" panose="02020603050405020304" pitchFamily="18" charset="0"/>
              </a:rPr>
              <a:t> References</a:t>
            </a:r>
          </a:p>
          <a:p>
            <a:pPr marL="514350" indent="-514350">
              <a:spcBef>
                <a:spcPts val="100"/>
              </a:spcBef>
              <a:spcAft>
                <a:spcPts val="800"/>
              </a:spcAft>
              <a:buFont typeface="+mj-lt"/>
              <a:buAutoNum type="arabicParenR" startAt="11"/>
            </a:pPr>
            <a:r>
              <a:rPr lang="en-US" sz="3200" dirty="0">
                <a:latin typeface="Times New Roman" panose="02020603050405020304" pitchFamily="18" charset="0"/>
                <a:cs typeface="Times New Roman" panose="02020603050405020304" pitchFamily="18" charset="0"/>
              </a:rPr>
              <a:t> List of Publications</a:t>
            </a:r>
          </a:p>
        </p:txBody>
      </p:sp>
      <p:sp>
        <p:nvSpPr>
          <p:cNvPr id="4" name="Date Placeholder 3">
            <a:extLst>
              <a:ext uri="{FF2B5EF4-FFF2-40B4-BE49-F238E27FC236}">
                <a16:creationId xmlns:a16="http://schemas.microsoft.com/office/drawing/2014/main" id="{6FBF599F-9F91-C595-ED2B-4EDBEE1F1CB0}"/>
              </a:ext>
            </a:extLst>
          </p:cNvPr>
          <p:cNvSpPr>
            <a:spLocks noGrp="1"/>
          </p:cNvSpPr>
          <p:nvPr>
            <p:ph type="dt" sz="half" idx="10"/>
          </p:nvPr>
        </p:nvSpPr>
        <p:spPr/>
        <p:txBody>
          <a:bodyPr/>
          <a:lstStyle/>
          <a:p>
            <a:r>
              <a:rPr lang="en-US"/>
              <a:t>24-04-2023</a:t>
            </a:r>
            <a:endParaRPr lang="en-IN" dirty="0"/>
          </a:p>
        </p:txBody>
      </p:sp>
      <p:sp>
        <p:nvSpPr>
          <p:cNvPr id="6" name="Slide Number Placeholder 5">
            <a:extLst>
              <a:ext uri="{FF2B5EF4-FFF2-40B4-BE49-F238E27FC236}">
                <a16:creationId xmlns:a16="http://schemas.microsoft.com/office/drawing/2014/main" id="{4EF3A4DA-0528-D099-EE29-FF8243C86095}"/>
              </a:ext>
            </a:extLst>
          </p:cNvPr>
          <p:cNvSpPr>
            <a:spLocks noGrp="1"/>
          </p:cNvSpPr>
          <p:nvPr>
            <p:ph type="sldNum" sz="quarter" idx="12"/>
          </p:nvPr>
        </p:nvSpPr>
        <p:spPr/>
        <p:txBody>
          <a:bodyPr/>
          <a:lstStyle/>
          <a:p>
            <a:fld id="{C8A2373A-4CDF-4289-9B0F-05F1A07D978C}" type="slidenum">
              <a:rPr lang="en-IN" smtClean="0"/>
              <a:t>2</a:t>
            </a:fld>
            <a:endParaRPr lang="en-IN" dirty="0"/>
          </a:p>
        </p:txBody>
      </p:sp>
    </p:spTree>
    <p:extLst>
      <p:ext uri="{BB962C8B-B14F-4D97-AF65-F5344CB8AC3E}">
        <p14:creationId xmlns:p14="http://schemas.microsoft.com/office/powerpoint/2010/main" val="264393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B7A0-44AD-C64C-3E84-0C7F7BB29213}"/>
              </a:ext>
            </a:extLst>
          </p:cNvPr>
          <p:cNvSpPr>
            <a:spLocks noGrp="1"/>
          </p:cNvSpPr>
          <p:nvPr>
            <p:ph type="title"/>
          </p:nvPr>
        </p:nvSpPr>
        <p:spPr>
          <a:xfrm>
            <a:off x="297872" y="-66320"/>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APPICATIONS OF 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2711AE-26D2-27AF-42F3-27963912BF2D}"/>
              </a:ext>
            </a:extLst>
          </p:cNvPr>
          <p:cNvSpPr>
            <a:spLocks noGrp="1"/>
          </p:cNvSpPr>
          <p:nvPr>
            <p:ph idx="1"/>
          </p:nvPr>
        </p:nvSpPr>
        <p:spPr>
          <a:xfrm>
            <a:off x="400362" y="965518"/>
            <a:ext cx="11320583" cy="5892482"/>
          </a:xfrm>
        </p:spPr>
        <p:txBody>
          <a:bodyPr>
            <a:normAutofit/>
          </a:bodyPr>
          <a:lstStyle/>
          <a:p>
            <a:pPr lvl="0" algn="just">
              <a:lnSpc>
                <a:spcPct val="150000"/>
              </a:lnSpc>
              <a:spcAft>
                <a:spcPts val="800"/>
              </a:spcAft>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Used by disabled people for getting more job opportunities</a:t>
            </a:r>
          </a:p>
          <a:p>
            <a:pPr lvl="0" algn="just">
              <a:lnSpc>
                <a:spcPct val="150000"/>
              </a:lnSpc>
              <a:spcAft>
                <a:spcPts val="800"/>
              </a:spcAft>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In automotive industry it is used for assembly of various parts</a:t>
            </a:r>
          </a:p>
          <a:p>
            <a:pPr lvl="0" algn="just">
              <a:lnSpc>
                <a:spcPct val="150000"/>
              </a:lnSpc>
              <a:spcAft>
                <a:spcPts val="800"/>
              </a:spcAft>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It is used in the medical field to perform non – invasive surgeries and laboratory work</a:t>
            </a:r>
          </a:p>
        </p:txBody>
      </p:sp>
      <p:sp>
        <p:nvSpPr>
          <p:cNvPr id="5" name="Date Placeholder 4">
            <a:extLst>
              <a:ext uri="{FF2B5EF4-FFF2-40B4-BE49-F238E27FC236}">
                <a16:creationId xmlns:a16="http://schemas.microsoft.com/office/drawing/2014/main" id="{D769BB93-3E22-D632-8868-EA0960A4403D}"/>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E00D4364-4371-5715-574A-458318E11A81}"/>
              </a:ext>
            </a:extLst>
          </p:cNvPr>
          <p:cNvSpPr>
            <a:spLocks noGrp="1"/>
          </p:cNvSpPr>
          <p:nvPr>
            <p:ph type="sldNum" sz="quarter" idx="12"/>
          </p:nvPr>
        </p:nvSpPr>
        <p:spPr/>
        <p:txBody>
          <a:bodyPr/>
          <a:lstStyle/>
          <a:p>
            <a:fld id="{C8A2373A-4CDF-4289-9B0F-05F1A07D978C}" type="slidenum">
              <a:rPr lang="en-IN" smtClean="0"/>
              <a:t>20</a:t>
            </a:fld>
            <a:endParaRPr lang="en-IN"/>
          </a:p>
        </p:txBody>
      </p:sp>
    </p:spTree>
    <p:extLst>
      <p:ext uri="{BB962C8B-B14F-4D97-AF65-F5344CB8AC3E}">
        <p14:creationId xmlns:p14="http://schemas.microsoft.com/office/powerpoint/2010/main" val="3209603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278-2FE9-4FA1-810D-63074052FA1C}"/>
              </a:ext>
            </a:extLst>
          </p:cNvPr>
          <p:cNvSpPr>
            <a:spLocks noGrp="1"/>
          </p:cNvSpPr>
          <p:nvPr>
            <p:ph type="title"/>
          </p:nvPr>
        </p:nvSpPr>
        <p:spPr>
          <a:xfrm>
            <a:off x="235527" y="-62346"/>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6697A-8B07-9265-72DE-A01E1279FC84}"/>
              </a:ext>
            </a:extLst>
          </p:cNvPr>
          <p:cNvSpPr>
            <a:spLocks noGrp="1"/>
          </p:cNvSpPr>
          <p:nvPr>
            <p:ph idx="1"/>
          </p:nvPr>
        </p:nvSpPr>
        <p:spPr>
          <a:xfrm>
            <a:off x="431327" y="1043064"/>
            <a:ext cx="11525145" cy="5814936"/>
          </a:xfrm>
        </p:spPr>
        <p:txBody>
          <a:bodyPr>
            <a:normAutofit fontScale="62500" lnSpcReduction="20000"/>
          </a:bodyPr>
          <a:lstStyle/>
          <a:p>
            <a:pPr algn="just">
              <a:lnSpc>
                <a:spcPct val="150000"/>
              </a:lnSpc>
              <a:buFont typeface="Wingdings" panose="05000000000000000000" pitchFamily="2" charset="2"/>
              <a:buChar char="Ø"/>
            </a:pPr>
            <a:r>
              <a:rPr lang="en-IN" sz="4500" dirty="0">
                <a:solidFill>
                  <a:srgbClr val="000000"/>
                </a:solidFill>
                <a:effectLst/>
                <a:latin typeface="Times New Roman" panose="02020603050405020304" pitchFamily="18" charset="0"/>
                <a:ea typeface="Times New Roman" panose="02020603050405020304" pitchFamily="18" charset="0"/>
              </a:rPr>
              <a:t>With the use of a camera and python technology, the system architecture is prepared. User is able to view head and eye movements through the camera display, the user is able to select a part of the robotic arm and move it as needed and perform various actions without any calibration</a:t>
            </a:r>
          </a:p>
          <a:p>
            <a:pPr algn="just">
              <a:lnSpc>
                <a:spcPct val="150000"/>
              </a:lnSpc>
              <a:buFont typeface="Wingdings" panose="05000000000000000000" pitchFamily="2" charset="2"/>
              <a:buChar char="Ø"/>
            </a:pPr>
            <a:r>
              <a:rPr lang="en-IN" sz="4500" dirty="0">
                <a:solidFill>
                  <a:srgbClr val="000000"/>
                </a:solidFill>
                <a:effectLst/>
                <a:latin typeface="Times New Roman" panose="02020603050405020304" pitchFamily="18" charset="0"/>
                <a:ea typeface="Times New Roman" panose="02020603050405020304" pitchFamily="18" charset="0"/>
              </a:rPr>
              <a:t>This application benefit disabled individuals who wants to achieve greater mobility or use it in the same way as ordinary people</a:t>
            </a:r>
            <a:endParaRPr lang="en-IN" sz="4500" dirty="0">
              <a:solidFill>
                <a:srgbClr val="000000"/>
              </a:solidFill>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IN" sz="4500" dirty="0">
                <a:solidFill>
                  <a:srgbClr val="000000"/>
                </a:solidFill>
                <a:effectLst/>
                <a:latin typeface="Times New Roman" panose="02020603050405020304" pitchFamily="18" charset="0"/>
                <a:ea typeface="Times New Roman" panose="02020603050405020304" pitchFamily="18" charset="0"/>
              </a:rPr>
              <a:t>The Goal and soul purpose of making this project is to simplify the use of the robotic arm with only one software and also make it cost effective so it will be used by people with severe disabilities</a:t>
            </a:r>
          </a:p>
          <a:p>
            <a:pPr marL="0" indent="0" algn="just">
              <a:lnSpc>
                <a:spcPct val="150000"/>
              </a:lnSpc>
              <a:buNone/>
            </a:pPr>
            <a:endParaRPr lang="en-IN" sz="2400" dirty="0"/>
          </a:p>
        </p:txBody>
      </p:sp>
      <p:sp>
        <p:nvSpPr>
          <p:cNvPr id="5" name="Date Placeholder 4">
            <a:extLst>
              <a:ext uri="{FF2B5EF4-FFF2-40B4-BE49-F238E27FC236}">
                <a16:creationId xmlns:a16="http://schemas.microsoft.com/office/drawing/2014/main" id="{C6DA3885-D3E1-97C4-9EBB-C082C50D340A}"/>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B0CD874A-4AFF-E902-D7A4-639174D1ED6C}"/>
              </a:ext>
            </a:extLst>
          </p:cNvPr>
          <p:cNvSpPr>
            <a:spLocks noGrp="1"/>
          </p:cNvSpPr>
          <p:nvPr>
            <p:ph type="sldNum" sz="quarter" idx="12"/>
          </p:nvPr>
        </p:nvSpPr>
        <p:spPr/>
        <p:txBody>
          <a:bodyPr/>
          <a:lstStyle/>
          <a:p>
            <a:fld id="{C8A2373A-4CDF-4289-9B0F-05F1A07D978C}" type="slidenum">
              <a:rPr lang="en-IN" smtClean="0"/>
              <a:t>21</a:t>
            </a:fld>
            <a:endParaRPr lang="en-IN"/>
          </a:p>
        </p:txBody>
      </p:sp>
    </p:spTree>
    <p:extLst>
      <p:ext uri="{BB962C8B-B14F-4D97-AF65-F5344CB8AC3E}">
        <p14:creationId xmlns:p14="http://schemas.microsoft.com/office/powerpoint/2010/main" val="58631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D731-D2D3-58DD-8D93-B3F5EEE418DC}"/>
              </a:ext>
            </a:extLst>
          </p:cNvPr>
          <p:cNvSpPr>
            <a:spLocks noGrp="1"/>
          </p:cNvSpPr>
          <p:nvPr>
            <p:ph type="title"/>
          </p:nvPr>
        </p:nvSpPr>
        <p:spPr>
          <a:xfrm>
            <a:off x="225137" y="49065"/>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FUTURE SCOPE</a:t>
            </a:r>
            <a:endParaRPr lang="en-IN" sz="4000" dirty="0"/>
          </a:p>
        </p:txBody>
      </p:sp>
      <p:sp>
        <p:nvSpPr>
          <p:cNvPr id="3" name="Content Placeholder 2">
            <a:extLst>
              <a:ext uri="{FF2B5EF4-FFF2-40B4-BE49-F238E27FC236}">
                <a16:creationId xmlns:a16="http://schemas.microsoft.com/office/drawing/2014/main" id="{647A3FE3-D500-C5C0-7437-9241F2418BB5}"/>
              </a:ext>
            </a:extLst>
          </p:cNvPr>
          <p:cNvSpPr>
            <a:spLocks noGrp="1"/>
          </p:cNvSpPr>
          <p:nvPr>
            <p:ph idx="1"/>
          </p:nvPr>
        </p:nvSpPr>
        <p:spPr>
          <a:xfrm>
            <a:off x="425217" y="1282664"/>
            <a:ext cx="11461435" cy="5229773"/>
          </a:xfrm>
        </p:spPr>
        <p:txBody>
          <a:bodyPr>
            <a:normAutofit lnSpcReduction="10000"/>
          </a:bodyPr>
          <a:lstStyle/>
          <a:p>
            <a:pPr algn="just">
              <a:lnSpc>
                <a:spcPct val="150000"/>
              </a:lnSpc>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Since the type of gripper used is limited to jaw type gripper, It may be vastly improved by providing a modular gripper system that enables the user to select any type of gripper that is necessary for a specific application</a:t>
            </a:r>
          </a:p>
          <a:p>
            <a:pPr algn="just">
              <a:lnSpc>
                <a:spcPct val="150000"/>
              </a:lnSpc>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Improvement in the system’s accuracy and precision will help in use various high precision tasks in industries such as fabric painting, welding and non – invasive surgeries</a:t>
            </a:r>
          </a:p>
          <a:p>
            <a:pPr algn="just"/>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E2FBA03-A5D4-8D41-7447-7F4F77086A70}"/>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4A06F684-D47C-69FD-400F-DAD52EE59274}"/>
              </a:ext>
            </a:extLst>
          </p:cNvPr>
          <p:cNvSpPr>
            <a:spLocks noGrp="1"/>
          </p:cNvSpPr>
          <p:nvPr>
            <p:ph type="sldNum" sz="quarter" idx="12"/>
          </p:nvPr>
        </p:nvSpPr>
        <p:spPr/>
        <p:txBody>
          <a:bodyPr/>
          <a:lstStyle/>
          <a:p>
            <a:fld id="{C8A2373A-4CDF-4289-9B0F-05F1A07D978C}" type="slidenum">
              <a:rPr lang="en-IN" smtClean="0"/>
              <a:t>22</a:t>
            </a:fld>
            <a:endParaRPr lang="en-IN"/>
          </a:p>
        </p:txBody>
      </p:sp>
    </p:spTree>
    <p:extLst>
      <p:ext uri="{BB962C8B-B14F-4D97-AF65-F5344CB8AC3E}">
        <p14:creationId xmlns:p14="http://schemas.microsoft.com/office/powerpoint/2010/main" val="173084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D904-0026-C020-6175-C2C24B7F9DD2}"/>
              </a:ext>
            </a:extLst>
          </p:cNvPr>
          <p:cNvSpPr>
            <a:spLocks noGrp="1"/>
          </p:cNvSpPr>
          <p:nvPr>
            <p:ph type="title"/>
          </p:nvPr>
        </p:nvSpPr>
        <p:spPr>
          <a:xfrm>
            <a:off x="159700" y="-135083"/>
            <a:ext cx="7886700" cy="994172"/>
          </a:xfrm>
        </p:spPr>
        <p:txBody>
          <a:bodyPr>
            <a:normAutofit/>
          </a:bodyPr>
          <a:lstStyle/>
          <a:p>
            <a:r>
              <a:rPr lang="en-GB" sz="4000" b="1" dirty="0">
                <a:latin typeface="Times New Roman" panose="02020603050405020304" pitchFamily="18" charset="0"/>
                <a:cs typeface="Times New Roman" panose="02020603050405020304" pitchFamily="18" charset="0"/>
              </a:rPr>
              <a:t>REFERENCES</a:t>
            </a:r>
            <a:r>
              <a:rPr lang="en-GB" sz="4000" dirty="0">
                <a:solidFill>
                  <a:srgbClr val="2116FC"/>
                </a:solidFill>
              </a:rPr>
              <a:t> </a:t>
            </a:r>
            <a:endParaRPr lang="en-IN" sz="4000" dirty="0">
              <a:solidFill>
                <a:srgbClr val="2116FC"/>
              </a:solidFill>
            </a:endParaRPr>
          </a:p>
        </p:txBody>
      </p:sp>
      <p:sp>
        <p:nvSpPr>
          <p:cNvPr id="9" name="TextBox 8">
            <a:extLst>
              <a:ext uri="{FF2B5EF4-FFF2-40B4-BE49-F238E27FC236}">
                <a16:creationId xmlns:a16="http://schemas.microsoft.com/office/drawing/2014/main" id="{26D30824-E701-E738-D93E-7632EFB7B914}"/>
              </a:ext>
            </a:extLst>
          </p:cNvPr>
          <p:cNvSpPr txBox="1"/>
          <p:nvPr/>
        </p:nvSpPr>
        <p:spPr>
          <a:xfrm>
            <a:off x="159700" y="653623"/>
            <a:ext cx="11882238" cy="5669757"/>
          </a:xfrm>
          <a:prstGeom prst="rect">
            <a:avLst/>
          </a:prstGeom>
          <a:noFill/>
        </p:spPr>
        <p:txBody>
          <a:bodyPr wrap="square">
            <a:spAutoFit/>
          </a:bodyPr>
          <a:lstStyle/>
          <a:p>
            <a:pPr marL="270510" indent="-27051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 V. Krishna Sharma, K. Saluja, V. </a:t>
            </a:r>
            <a:r>
              <a:rPr lang="en-IN" sz="1800" dirty="0" err="1">
                <a:solidFill>
                  <a:srgbClr val="000000"/>
                </a:solidFill>
                <a:effectLst/>
                <a:latin typeface="Times New Roman" panose="02020603050405020304" pitchFamily="18" charset="0"/>
                <a:ea typeface="Times New Roman" panose="02020603050405020304" pitchFamily="18" charset="0"/>
              </a:rPr>
              <a:t>Mollyn</a:t>
            </a:r>
            <a:r>
              <a:rPr lang="en-IN" sz="1800" dirty="0">
                <a:solidFill>
                  <a:srgbClr val="000000"/>
                </a:solidFill>
                <a:effectLst/>
                <a:latin typeface="Times New Roman" panose="02020603050405020304" pitchFamily="18" charset="0"/>
                <a:ea typeface="Times New Roman" panose="02020603050405020304" pitchFamily="18" charset="0"/>
              </a:rPr>
              <a:t> and P. Biswas (2021), "Eye gaze controlled robotic arm for persons with severe speech and motor impairment", ACM Symposium on Eye Tracking Research and Applications ser. ETRA'20 Full Papers, 2021. (pp 113 – 119) </a:t>
            </a:r>
          </a:p>
          <a:p>
            <a:pPr marL="270510" indent="-27051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[2]. </a:t>
            </a:r>
            <a:r>
              <a:rPr lang="en-IN" sz="1800" dirty="0" err="1">
                <a:solidFill>
                  <a:srgbClr val="000000"/>
                </a:solidFill>
                <a:effectLst/>
                <a:latin typeface="Times New Roman" panose="02020603050405020304" pitchFamily="18" charset="0"/>
                <a:ea typeface="Times New Roman" panose="02020603050405020304" pitchFamily="18" charset="0"/>
              </a:rPr>
              <a:t>Jeevithashree</a:t>
            </a:r>
            <a:r>
              <a:rPr lang="en-IN" sz="1800" dirty="0">
                <a:solidFill>
                  <a:srgbClr val="000000"/>
                </a:solidFill>
                <a:effectLst/>
                <a:latin typeface="Times New Roman" panose="02020603050405020304" pitchFamily="18" charset="0"/>
                <a:ea typeface="Times New Roman" panose="02020603050405020304" pitchFamily="18" charset="0"/>
              </a:rPr>
              <a:t>, D. V., Saluja, K. S., Biswas, P. (2019). A case study of developing gaze controlled interface for users with severe speech and motor impairment. Technology and Disability, (pp 63-76). </a:t>
            </a:r>
          </a:p>
          <a:p>
            <a:pPr marL="270510" indent="-27051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[3]. </a:t>
            </a:r>
            <a:r>
              <a:rPr lang="en-IN" sz="1800" dirty="0" err="1">
                <a:solidFill>
                  <a:srgbClr val="000000"/>
                </a:solidFill>
                <a:effectLst/>
                <a:latin typeface="Times New Roman" panose="02020603050405020304" pitchFamily="18" charset="0"/>
                <a:ea typeface="Times New Roman" panose="02020603050405020304" pitchFamily="18" charset="0"/>
              </a:rPr>
              <a:t>Rosebrock</a:t>
            </a:r>
            <a:r>
              <a:rPr lang="en-IN" sz="1800" dirty="0">
                <a:solidFill>
                  <a:srgbClr val="000000"/>
                </a:solidFill>
                <a:effectLst/>
                <a:latin typeface="Times New Roman" panose="02020603050405020304" pitchFamily="18" charset="0"/>
                <a:ea typeface="Times New Roman" panose="02020603050405020304" pitchFamily="18" charset="0"/>
              </a:rPr>
              <a:t> A. (2019), Facial landmarks with dlib, OpenCV, and Python, Available at https://www.pyimagesearch.com/2017/04/03/facial- landmarks-dlib-</a:t>
            </a:r>
            <a:r>
              <a:rPr lang="en-IN" sz="1800" dirty="0" err="1">
                <a:solidFill>
                  <a:srgbClr val="000000"/>
                </a:solidFill>
                <a:effectLst/>
                <a:latin typeface="Times New Roman" panose="02020603050405020304" pitchFamily="18" charset="0"/>
                <a:ea typeface="Times New Roman" panose="02020603050405020304" pitchFamily="18" charset="0"/>
              </a:rPr>
              <a:t>opencv</a:t>
            </a:r>
            <a:r>
              <a:rPr lang="en-IN" sz="1800" dirty="0">
                <a:solidFill>
                  <a:srgbClr val="000000"/>
                </a:solidFill>
                <a:effectLst/>
                <a:latin typeface="Times New Roman" panose="02020603050405020304" pitchFamily="18" charset="0"/>
                <a:ea typeface="Times New Roman" panose="02020603050405020304" pitchFamily="18" charset="0"/>
              </a:rPr>
              <a:t>-python/ </a:t>
            </a:r>
          </a:p>
          <a:p>
            <a:pPr marL="270510" indent="-27051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[4]. </a:t>
            </a:r>
            <a:r>
              <a:rPr lang="en-IN" sz="1800" dirty="0" err="1">
                <a:solidFill>
                  <a:srgbClr val="000000"/>
                </a:solidFill>
                <a:effectLst/>
                <a:latin typeface="Times New Roman" panose="02020603050405020304" pitchFamily="18" charset="0"/>
                <a:ea typeface="Times New Roman" panose="02020603050405020304" pitchFamily="18" charset="0"/>
              </a:rPr>
              <a:t>Baltrusaitis</a:t>
            </a:r>
            <a:r>
              <a:rPr lang="en-IN" sz="1800" dirty="0">
                <a:solidFill>
                  <a:srgbClr val="000000"/>
                </a:solidFill>
                <a:effectLst/>
                <a:latin typeface="Times New Roman" panose="02020603050405020304" pitchFamily="18" charset="0"/>
                <a:ea typeface="Times New Roman" panose="02020603050405020304" pitchFamily="18" charset="0"/>
              </a:rPr>
              <a:t>, T., Zadeh, A., Lim, Y. C., </a:t>
            </a:r>
            <a:r>
              <a:rPr lang="en-IN" sz="1800" dirty="0" err="1">
                <a:solidFill>
                  <a:srgbClr val="000000"/>
                </a:solidFill>
                <a:effectLst/>
                <a:latin typeface="Times New Roman" panose="02020603050405020304" pitchFamily="18" charset="0"/>
                <a:ea typeface="Times New Roman" panose="02020603050405020304" pitchFamily="18" charset="0"/>
              </a:rPr>
              <a:t>Morency</a:t>
            </a:r>
            <a:r>
              <a:rPr lang="en-IN" sz="1800" dirty="0">
                <a:solidFill>
                  <a:srgbClr val="000000"/>
                </a:solidFill>
                <a:effectLst/>
                <a:latin typeface="Times New Roman" panose="02020603050405020304" pitchFamily="18" charset="0"/>
                <a:ea typeface="Times New Roman" panose="02020603050405020304" pitchFamily="18" charset="0"/>
              </a:rPr>
              <a:t>, L. P. (2018). Facial </a:t>
            </a:r>
            <a:r>
              <a:rPr lang="en-IN" sz="1800" dirty="0" err="1">
                <a:solidFill>
                  <a:srgbClr val="000000"/>
                </a:solidFill>
                <a:effectLst/>
                <a:latin typeface="Times New Roman" panose="02020603050405020304" pitchFamily="18" charset="0"/>
                <a:ea typeface="Times New Roman" panose="02020603050405020304" pitchFamily="18" charset="0"/>
              </a:rPr>
              <a:t>behavior</a:t>
            </a:r>
            <a:r>
              <a:rPr lang="en-IN" sz="1800" dirty="0">
                <a:solidFill>
                  <a:srgbClr val="000000"/>
                </a:solidFill>
                <a:effectLst/>
                <a:latin typeface="Times New Roman" panose="02020603050405020304" pitchFamily="18" charset="0"/>
                <a:ea typeface="Times New Roman" panose="02020603050405020304" pitchFamily="18" charset="0"/>
              </a:rPr>
              <a:t> analysis. In 2018 13th IEEE International Conference on Automatic Face </a:t>
            </a:r>
            <a:r>
              <a:rPr lang="en-IN" sz="1800" dirty="0" err="1">
                <a:solidFill>
                  <a:srgbClr val="000000"/>
                </a:solidFill>
                <a:effectLst/>
                <a:latin typeface="Times New Roman" panose="02020603050405020304" pitchFamily="18" charset="0"/>
                <a:ea typeface="Times New Roman" panose="02020603050405020304" pitchFamily="18" charset="0"/>
              </a:rPr>
              <a:t>andGesture</a:t>
            </a:r>
            <a:r>
              <a:rPr lang="en-IN" sz="1800" dirty="0">
                <a:solidFill>
                  <a:srgbClr val="000000"/>
                </a:solidFill>
                <a:effectLst/>
                <a:latin typeface="Times New Roman" panose="02020603050405020304" pitchFamily="18" charset="0"/>
                <a:ea typeface="Times New Roman" panose="02020603050405020304" pitchFamily="18" charset="0"/>
              </a:rPr>
              <a:t> Recognition (FG 2018) (pp. 59-66). IEEE. </a:t>
            </a:r>
          </a:p>
          <a:p>
            <a:pPr marL="270510" indent="-27051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[5]. Biswas P. and </a:t>
            </a:r>
            <a:r>
              <a:rPr lang="en-IN" sz="1800" dirty="0" err="1">
                <a:solidFill>
                  <a:srgbClr val="000000"/>
                </a:solidFill>
                <a:effectLst/>
                <a:latin typeface="Times New Roman" panose="02020603050405020304" pitchFamily="18" charset="0"/>
                <a:ea typeface="Times New Roman" panose="02020603050405020304" pitchFamily="18" charset="0"/>
              </a:rPr>
              <a:t>Jeevithashree</a:t>
            </a:r>
            <a:r>
              <a:rPr lang="en-IN" sz="1800" dirty="0">
                <a:solidFill>
                  <a:srgbClr val="000000"/>
                </a:solidFill>
                <a:effectLst/>
                <a:latin typeface="Times New Roman" panose="02020603050405020304" pitchFamily="18" charset="0"/>
                <a:ea typeface="Times New Roman" panose="02020603050405020304" pitchFamily="18" charset="0"/>
              </a:rPr>
              <a:t> DV (2018), Eye Gaze Controlled MFD for Military Aviation, ACM International Conference on Intelligent User Interfaces (IUI) 2018 (pp 165 – 170)</a:t>
            </a:r>
          </a:p>
          <a:p>
            <a:pPr marL="270510" indent="-270510" algn="just">
              <a:lnSpc>
                <a:spcPct val="150000"/>
              </a:lnSpc>
              <a:spcAft>
                <a:spcPts val="101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678D1772-817B-8B82-16CB-E8E22DF180A9}"/>
              </a:ext>
            </a:extLst>
          </p:cNvPr>
          <p:cNvSpPr>
            <a:spLocks noGrp="1"/>
          </p:cNvSpPr>
          <p:nvPr>
            <p:ph type="dt" sz="half" idx="10"/>
          </p:nvPr>
        </p:nvSpPr>
        <p:spPr/>
        <p:txBody>
          <a:bodyPr/>
          <a:lstStyle/>
          <a:p>
            <a:r>
              <a:rPr lang="en-US"/>
              <a:t>24-04-2023</a:t>
            </a:r>
            <a:endParaRPr lang="en-IN"/>
          </a:p>
        </p:txBody>
      </p:sp>
      <p:sp>
        <p:nvSpPr>
          <p:cNvPr id="5" name="Slide Number Placeholder 4">
            <a:extLst>
              <a:ext uri="{FF2B5EF4-FFF2-40B4-BE49-F238E27FC236}">
                <a16:creationId xmlns:a16="http://schemas.microsoft.com/office/drawing/2014/main" id="{4DA8AC1B-64F9-84E8-B998-19E88D87FA6B}"/>
              </a:ext>
            </a:extLst>
          </p:cNvPr>
          <p:cNvSpPr>
            <a:spLocks noGrp="1"/>
          </p:cNvSpPr>
          <p:nvPr>
            <p:ph type="sldNum" sz="quarter" idx="12"/>
          </p:nvPr>
        </p:nvSpPr>
        <p:spPr/>
        <p:txBody>
          <a:bodyPr/>
          <a:lstStyle/>
          <a:p>
            <a:fld id="{C8A2373A-4CDF-4289-9B0F-05F1A07D978C}" type="slidenum">
              <a:rPr lang="en-IN" smtClean="0"/>
              <a:t>23</a:t>
            </a:fld>
            <a:endParaRPr lang="en-IN"/>
          </a:p>
        </p:txBody>
      </p:sp>
    </p:spTree>
    <p:extLst>
      <p:ext uri="{BB962C8B-B14F-4D97-AF65-F5344CB8AC3E}">
        <p14:creationId xmlns:p14="http://schemas.microsoft.com/office/powerpoint/2010/main" val="1102948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D904-0026-C020-6175-C2C24B7F9DD2}"/>
              </a:ext>
            </a:extLst>
          </p:cNvPr>
          <p:cNvSpPr>
            <a:spLocks noGrp="1"/>
          </p:cNvSpPr>
          <p:nvPr>
            <p:ph type="title"/>
          </p:nvPr>
        </p:nvSpPr>
        <p:spPr>
          <a:xfrm>
            <a:off x="159700" y="-135083"/>
            <a:ext cx="7886700" cy="994172"/>
          </a:xfrm>
        </p:spPr>
        <p:txBody>
          <a:bodyPr>
            <a:normAutofit/>
          </a:bodyPr>
          <a:lstStyle/>
          <a:p>
            <a:r>
              <a:rPr lang="en-GB" sz="4000" b="1" dirty="0">
                <a:latin typeface="Times New Roman" panose="02020603050405020304" pitchFamily="18" charset="0"/>
                <a:cs typeface="Times New Roman" panose="02020603050405020304" pitchFamily="18" charset="0"/>
              </a:rPr>
              <a:t>REFERENCES</a:t>
            </a:r>
            <a:r>
              <a:rPr lang="en-GB" sz="4000" dirty="0">
                <a:solidFill>
                  <a:srgbClr val="2116FC"/>
                </a:solidFill>
              </a:rPr>
              <a:t> </a:t>
            </a:r>
            <a:endParaRPr lang="en-IN" sz="4000" dirty="0">
              <a:solidFill>
                <a:srgbClr val="2116FC"/>
              </a:solidFill>
            </a:endParaRPr>
          </a:p>
        </p:txBody>
      </p:sp>
      <p:sp>
        <p:nvSpPr>
          <p:cNvPr id="9" name="TextBox 8">
            <a:extLst>
              <a:ext uri="{FF2B5EF4-FFF2-40B4-BE49-F238E27FC236}">
                <a16:creationId xmlns:a16="http://schemas.microsoft.com/office/drawing/2014/main" id="{26D30824-E701-E738-D93E-7632EFB7B914}"/>
              </a:ext>
            </a:extLst>
          </p:cNvPr>
          <p:cNvSpPr txBox="1"/>
          <p:nvPr/>
        </p:nvSpPr>
        <p:spPr>
          <a:xfrm>
            <a:off x="-800100" y="653623"/>
            <a:ext cx="12842038" cy="6085256"/>
          </a:xfrm>
          <a:prstGeom prst="rect">
            <a:avLst/>
          </a:prstGeom>
          <a:noFill/>
        </p:spPr>
        <p:txBody>
          <a:bodyPr wrap="square">
            <a:spAutoFit/>
          </a:bodyPr>
          <a:lstStyle/>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[6]. Koch, P. J., van Amstel, M. K., </a:t>
            </a:r>
            <a:r>
              <a:rPr lang="en-IN" sz="1800" dirty="0" err="1">
                <a:solidFill>
                  <a:srgbClr val="000000"/>
                </a:solidFill>
                <a:effectLst/>
                <a:latin typeface="Times New Roman" panose="02020603050405020304" pitchFamily="18" charset="0"/>
                <a:ea typeface="Times New Roman" panose="02020603050405020304" pitchFamily="18" charset="0"/>
              </a:rPr>
              <a:t>Dębska</a:t>
            </a:r>
            <a:r>
              <a:rPr lang="en-IN" sz="1800" dirty="0">
                <a:solidFill>
                  <a:srgbClr val="000000"/>
                </a:solidFill>
                <a:effectLst/>
                <a:latin typeface="Times New Roman" panose="02020603050405020304" pitchFamily="18" charset="0"/>
                <a:ea typeface="Times New Roman" panose="02020603050405020304" pitchFamily="18" charset="0"/>
              </a:rPr>
              <a:t>, P., </a:t>
            </a:r>
            <a:r>
              <a:rPr lang="en-IN" sz="1800" dirty="0" err="1">
                <a:solidFill>
                  <a:srgbClr val="000000"/>
                </a:solidFill>
                <a:effectLst/>
                <a:latin typeface="Times New Roman" panose="02020603050405020304" pitchFamily="18" charset="0"/>
                <a:ea typeface="Times New Roman" panose="02020603050405020304" pitchFamily="18" charset="0"/>
              </a:rPr>
              <a:t>Thormann</a:t>
            </a:r>
            <a:r>
              <a:rPr lang="en-IN" sz="1800" dirty="0">
                <a:solidFill>
                  <a:srgbClr val="000000"/>
                </a:solidFill>
                <a:effectLst/>
                <a:latin typeface="Times New Roman" panose="02020603050405020304" pitchFamily="18" charset="0"/>
                <a:ea typeface="Times New Roman" panose="02020603050405020304" pitchFamily="18" charset="0"/>
              </a:rPr>
              <a:t>, M. A., </a:t>
            </a:r>
            <a:r>
              <a:rPr lang="en-IN" sz="1800" dirty="0" err="1">
                <a:solidFill>
                  <a:srgbClr val="000000"/>
                </a:solidFill>
                <a:effectLst/>
                <a:latin typeface="Times New Roman" panose="02020603050405020304" pitchFamily="18" charset="0"/>
                <a:ea typeface="Times New Roman" panose="02020603050405020304" pitchFamily="18" charset="0"/>
              </a:rPr>
              <a:t>Tetzlaff</a:t>
            </a:r>
            <a:r>
              <a:rPr lang="en-IN" sz="1800" dirty="0">
                <a:solidFill>
                  <a:srgbClr val="000000"/>
                </a:solidFill>
                <a:effectLst/>
                <a:latin typeface="Times New Roman" panose="02020603050405020304" pitchFamily="18" charset="0"/>
                <a:ea typeface="Times New Roman" panose="02020603050405020304" pitchFamily="18" charset="0"/>
              </a:rPr>
              <a:t>, A. J., </a:t>
            </a:r>
            <a:r>
              <a:rPr lang="en-IN" sz="1800" dirty="0" err="1">
                <a:solidFill>
                  <a:srgbClr val="000000"/>
                </a:solidFill>
                <a:effectLst/>
                <a:latin typeface="Times New Roman" panose="02020603050405020304" pitchFamily="18" charset="0"/>
                <a:ea typeface="Times New Roman" panose="02020603050405020304" pitchFamily="18" charset="0"/>
              </a:rPr>
              <a:t>Bøgh</a:t>
            </a:r>
            <a:r>
              <a:rPr lang="en-IN" sz="1800" dirty="0">
                <a:solidFill>
                  <a:srgbClr val="000000"/>
                </a:solidFill>
                <a:effectLst/>
                <a:latin typeface="Times New Roman" panose="02020603050405020304" pitchFamily="18" charset="0"/>
                <a:ea typeface="Times New Roman" panose="02020603050405020304" pitchFamily="18" charset="0"/>
              </a:rPr>
              <a:t>, S., </a:t>
            </a:r>
            <a:r>
              <a:rPr lang="en-IN" sz="1800" dirty="0" err="1">
                <a:solidFill>
                  <a:srgbClr val="000000"/>
                </a:solidFill>
                <a:effectLst/>
                <a:latin typeface="Times New Roman" panose="02020603050405020304" pitchFamily="18" charset="0"/>
                <a:ea typeface="Times New Roman" panose="02020603050405020304" pitchFamily="18" charset="0"/>
              </a:rPr>
              <a:t>Chrysostomou</a:t>
            </a:r>
            <a:r>
              <a:rPr lang="en-IN" sz="1800" dirty="0">
                <a:solidFill>
                  <a:srgbClr val="000000"/>
                </a:solidFill>
                <a:effectLst/>
                <a:latin typeface="Times New Roman" panose="02020603050405020304" pitchFamily="18" charset="0"/>
                <a:ea typeface="Times New Roman" panose="02020603050405020304" pitchFamily="18" charset="0"/>
              </a:rPr>
              <a:t>, D. (2017). A skill-based robot co-worker for industrial maintenance tasks. Procedia Manufacturing, 11, (pp 83-90).</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[7]. </a:t>
            </a:r>
            <a:r>
              <a:rPr lang="en-IN" sz="1800" dirty="0" err="1">
                <a:solidFill>
                  <a:srgbClr val="000000"/>
                </a:solidFill>
                <a:effectLst/>
                <a:latin typeface="Times New Roman" panose="02020603050405020304" pitchFamily="18" charset="0"/>
                <a:ea typeface="Times New Roman" panose="02020603050405020304" pitchFamily="18" charset="0"/>
              </a:rPr>
              <a:t>Alsharif</a:t>
            </a:r>
            <a:r>
              <a:rPr lang="en-IN" sz="1800" dirty="0">
                <a:solidFill>
                  <a:srgbClr val="000000"/>
                </a:solidFill>
                <a:effectLst/>
                <a:latin typeface="Times New Roman" panose="02020603050405020304" pitchFamily="18" charset="0"/>
                <a:ea typeface="Times New Roman" panose="02020603050405020304" pitchFamily="18" charset="0"/>
              </a:rPr>
              <a:t> S., </a:t>
            </a:r>
            <a:r>
              <a:rPr lang="en-IN" sz="1800" dirty="0" err="1">
                <a:solidFill>
                  <a:srgbClr val="000000"/>
                </a:solidFill>
                <a:effectLst/>
                <a:latin typeface="Times New Roman" panose="02020603050405020304" pitchFamily="18" charset="0"/>
                <a:ea typeface="Times New Roman" panose="02020603050405020304" pitchFamily="18" charset="0"/>
              </a:rPr>
              <a:t>Kuzmicheva</a:t>
            </a:r>
            <a:r>
              <a:rPr lang="en-IN" sz="1800" dirty="0">
                <a:solidFill>
                  <a:srgbClr val="000000"/>
                </a:solidFill>
                <a:effectLst/>
                <a:latin typeface="Times New Roman" panose="02020603050405020304" pitchFamily="18" charset="0"/>
                <a:ea typeface="Times New Roman" panose="02020603050405020304" pitchFamily="18" charset="0"/>
              </a:rPr>
              <a:t> O. and </a:t>
            </a:r>
            <a:r>
              <a:rPr lang="en-IN" sz="1800" dirty="0" err="1">
                <a:solidFill>
                  <a:srgbClr val="000000"/>
                </a:solidFill>
                <a:effectLst/>
                <a:latin typeface="Times New Roman" panose="02020603050405020304" pitchFamily="18" charset="0"/>
                <a:ea typeface="Times New Roman" panose="02020603050405020304" pitchFamily="18" charset="0"/>
              </a:rPr>
              <a:t>Gräser</a:t>
            </a:r>
            <a:r>
              <a:rPr lang="en-IN" sz="1800" dirty="0">
                <a:solidFill>
                  <a:srgbClr val="000000"/>
                </a:solidFill>
                <a:effectLst/>
                <a:latin typeface="Times New Roman" panose="02020603050405020304" pitchFamily="18" charset="0"/>
                <a:ea typeface="Times New Roman" panose="02020603050405020304" pitchFamily="18" charset="0"/>
              </a:rPr>
              <a:t> A. (2016), Gaze Gesture-Based Human Robot Interface, </a:t>
            </a:r>
            <a:r>
              <a:rPr lang="en-IN" sz="1800" dirty="0" err="1">
                <a:solidFill>
                  <a:srgbClr val="000000"/>
                </a:solidFill>
                <a:effectLst/>
                <a:latin typeface="Times New Roman" panose="02020603050405020304" pitchFamily="18" charset="0"/>
                <a:ea typeface="Times New Roman" panose="02020603050405020304" pitchFamily="18" charset="0"/>
              </a:rPr>
              <a:t>Zweite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transdisziplinäre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Konferenz,Technische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Unterstützungssysteme</a:t>
            </a:r>
            <a:r>
              <a:rPr lang="en-IN" sz="1800" dirty="0">
                <a:solidFill>
                  <a:srgbClr val="000000"/>
                </a:solidFill>
                <a:effectLst/>
                <a:latin typeface="Times New Roman" panose="02020603050405020304" pitchFamily="18" charset="0"/>
                <a:ea typeface="Times New Roman" panose="02020603050405020304" pitchFamily="18" charset="0"/>
              </a:rPr>
              <a:t>, die Menschen </a:t>
            </a:r>
            <a:r>
              <a:rPr lang="en-IN" sz="1800" dirty="0" err="1">
                <a:solidFill>
                  <a:srgbClr val="000000"/>
                </a:solidFill>
                <a:effectLst/>
                <a:latin typeface="Times New Roman" panose="02020603050405020304" pitchFamily="18" charset="0"/>
                <a:ea typeface="Times New Roman" panose="02020603050405020304" pitchFamily="18" charset="0"/>
              </a:rPr>
              <a:t>wirklich</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wollen</a:t>
            </a:r>
            <a:r>
              <a:rPr lang="en-IN" sz="1800" dirty="0">
                <a:solidFill>
                  <a:srgbClr val="000000"/>
                </a:solidFill>
                <a:effectLst/>
                <a:latin typeface="Times New Roman" panose="02020603050405020304" pitchFamily="18" charset="0"/>
                <a:ea typeface="Times New Roman" panose="02020603050405020304" pitchFamily="18" charset="0"/>
              </a:rPr>
              <a:t>, 2016 (pp 34–40)</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[8]. Bremner, P., </a:t>
            </a:r>
            <a:r>
              <a:rPr lang="en-IN" sz="1800" dirty="0" err="1">
                <a:solidFill>
                  <a:srgbClr val="000000"/>
                </a:solidFill>
                <a:effectLst/>
                <a:latin typeface="Times New Roman" panose="02020603050405020304" pitchFamily="18" charset="0"/>
                <a:ea typeface="Times New Roman" panose="02020603050405020304" pitchFamily="18" charset="0"/>
              </a:rPr>
              <a:t>Celiktutan</a:t>
            </a:r>
            <a:r>
              <a:rPr lang="en-IN" sz="1800" dirty="0">
                <a:solidFill>
                  <a:srgbClr val="000000"/>
                </a:solidFill>
                <a:effectLst/>
                <a:latin typeface="Times New Roman" panose="02020603050405020304" pitchFamily="18" charset="0"/>
                <a:ea typeface="Times New Roman" panose="02020603050405020304" pitchFamily="18" charset="0"/>
              </a:rPr>
              <a:t>, O., </a:t>
            </a:r>
            <a:r>
              <a:rPr lang="en-IN" sz="1800" dirty="0" err="1">
                <a:solidFill>
                  <a:srgbClr val="000000"/>
                </a:solidFill>
                <a:effectLst/>
                <a:latin typeface="Times New Roman" panose="02020603050405020304" pitchFamily="18" charset="0"/>
                <a:ea typeface="Times New Roman" panose="02020603050405020304" pitchFamily="18" charset="0"/>
              </a:rPr>
              <a:t>Gunes</a:t>
            </a:r>
            <a:r>
              <a:rPr lang="en-IN" sz="1800" dirty="0">
                <a:solidFill>
                  <a:srgbClr val="000000"/>
                </a:solidFill>
                <a:effectLst/>
                <a:latin typeface="Times New Roman" panose="02020603050405020304" pitchFamily="18" charset="0"/>
                <a:ea typeface="Times New Roman" panose="02020603050405020304" pitchFamily="18" charset="0"/>
              </a:rPr>
              <a:t>, H. (2016). Personality perception of robot avatar teleoperators. In 2016 11th ACM/IEEE International Conference on Human-Robot Interaction (HRI) (pp. 141-148). IEEE</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[9]. </a:t>
            </a:r>
            <a:r>
              <a:rPr lang="en-IN" sz="1800" dirty="0" err="1">
                <a:solidFill>
                  <a:srgbClr val="000000"/>
                </a:solidFill>
                <a:effectLst/>
                <a:latin typeface="Times New Roman" panose="02020603050405020304" pitchFamily="18" charset="0"/>
                <a:ea typeface="Times New Roman" panose="02020603050405020304" pitchFamily="18" charset="0"/>
              </a:rPr>
              <a:t>Dziemian</a:t>
            </a:r>
            <a:r>
              <a:rPr lang="en-IN" sz="1800" dirty="0">
                <a:solidFill>
                  <a:srgbClr val="000000"/>
                </a:solidFill>
                <a:effectLst/>
                <a:latin typeface="Times New Roman" panose="02020603050405020304" pitchFamily="18" charset="0"/>
                <a:ea typeface="Times New Roman" panose="02020603050405020304" pitchFamily="18" charset="0"/>
              </a:rPr>
              <a:t>, Sabine, William W. Abbott, and A. Aldo Faisal (2016), Gaze-based </a:t>
            </a:r>
            <a:r>
              <a:rPr lang="en-IN" sz="1800" dirty="0" err="1">
                <a:solidFill>
                  <a:srgbClr val="000000"/>
                </a:solidFill>
                <a:effectLst/>
                <a:latin typeface="Times New Roman" panose="02020603050405020304" pitchFamily="18" charset="0"/>
                <a:ea typeface="Times New Roman" panose="02020603050405020304" pitchFamily="18" charset="0"/>
              </a:rPr>
              <a:t>teleprosthetic</a:t>
            </a:r>
            <a:r>
              <a:rPr lang="en-IN" sz="1800" dirty="0">
                <a:solidFill>
                  <a:srgbClr val="000000"/>
                </a:solidFill>
                <a:effectLst/>
                <a:latin typeface="Times New Roman" panose="02020603050405020304" pitchFamily="18" charset="0"/>
                <a:ea typeface="Times New Roman" panose="02020603050405020304" pitchFamily="18" charset="0"/>
              </a:rPr>
              <a:t> enables intuitive continuous control of complex robot arm use: Writing &amp;amp; drawing. 2016 6th IEEE International Conference on Biomedical Robotics and </a:t>
            </a:r>
            <a:r>
              <a:rPr lang="en-IN" sz="1800" dirty="0" err="1">
                <a:solidFill>
                  <a:srgbClr val="000000"/>
                </a:solidFill>
                <a:effectLst/>
                <a:latin typeface="Times New Roman" panose="02020603050405020304" pitchFamily="18" charset="0"/>
                <a:ea typeface="Times New Roman" panose="02020603050405020304" pitchFamily="18" charset="0"/>
              </a:rPr>
              <a:t>Biomechatronics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BioRob</a:t>
            </a:r>
            <a:r>
              <a:rPr lang="en-IN" sz="1800" dirty="0">
                <a:solidFill>
                  <a:srgbClr val="000000"/>
                </a:solidFill>
                <a:effectLst/>
                <a:latin typeface="Times New Roman" panose="02020603050405020304" pitchFamily="18" charset="0"/>
                <a:ea typeface="Times New Roman" panose="02020603050405020304" pitchFamily="18" charset="0"/>
              </a:rPr>
              <a:t>). (pp 102 – 107).</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[10]. Khonglah, J. R., &amp;amp; Khosla, A. (2015). A low cost webcam based eye tracker for communicating through the eyes of young children with ASD. In Next Generation Computing Technologies (NGCT), 2015 1st IEEE International Conference (pp 925-928)</a:t>
            </a:r>
          </a:p>
          <a:p>
            <a:pPr marL="947420" indent="-6350" algn="just">
              <a:lnSpc>
                <a:spcPct val="150000"/>
              </a:lnSpc>
              <a:spcAft>
                <a:spcPts val="101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996D7691-EBD6-A3F4-3DBE-78A8CD07BA51}"/>
              </a:ext>
            </a:extLst>
          </p:cNvPr>
          <p:cNvSpPr>
            <a:spLocks noGrp="1"/>
          </p:cNvSpPr>
          <p:nvPr>
            <p:ph type="dt" sz="half" idx="10"/>
          </p:nvPr>
        </p:nvSpPr>
        <p:spPr/>
        <p:txBody>
          <a:bodyPr/>
          <a:lstStyle/>
          <a:p>
            <a:r>
              <a:rPr lang="en-US"/>
              <a:t>24-04-2023</a:t>
            </a:r>
            <a:endParaRPr lang="en-IN"/>
          </a:p>
        </p:txBody>
      </p:sp>
      <p:sp>
        <p:nvSpPr>
          <p:cNvPr id="5" name="Slide Number Placeholder 4">
            <a:extLst>
              <a:ext uri="{FF2B5EF4-FFF2-40B4-BE49-F238E27FC236}">
                <a16:creationId xmlns:a16="http://schemas.microsoft.com/office/drawing/2014/main" id="{7BF57E3D-770A-2964-2D45-6390680005DB}"/>
              </a:ext>
            </a:extLst>
          </p:cNvPr>
          <p:cNvSpPr>
            <a:spLocks noGrp="1"/>
          </p:cNvSpPr>
          <p:nvPr>
            <p:ph type="sldNum" sz="quarter" idx="12"/>
          </p:nvPr>
        </p:nvSpPr>
        <p:spPr/>
        <p:txBody>
          <a:bodyPr/>
          <a:lstStyle/>
          <a:p>
            <a:fld id="{C8A2373A-4CDF-4289-9B0F-05F1A07D978C}" type="slidenum">
              <a:rPr lang="en-IN" smtClean="0"/>
              <a:t>24</a:t>
            </a:fld>
            <a:endParaRPr lang="en-IN"/>
          </a:p>
        </p:txBody>
      </p:sp>
    </p:spTree>
    <p:extLst>
      <p:ext uri="{BB962C8B-B14F-4D97-AF65-F5344CB8AC3E}">
        <p14:creationId xmlns:p14="http://schemas.microsoft.com/office/powerpoint/2010/main" val="427065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D904-0026-C020-6175-C2C24B7F9DD2}"/>
              </a:ext>
            </a:extLst>
          </p:cNvPr>
          <p:cNvSpPr>
            <a:spLocks noGrp="1"/>
          </p:cNvSpPr>
          <p:nvPr>
            <p:ph type="title"/>
          </p:nvPr>
        </p:nvSpPr>
        <p:spPr>
          <a:xfrm>
            <a:off x="159700" y="-135083"/>
            <a:ext cx="7886700" cy="994172"/>
          </a:xfrm>
        </p:spPr>
        <p:txBody>
          <a:bodyPr>
            <a:normAutofit/>
          </a:bodyPr>
          <a:lstStyle/>
          <a:p>
            <a:r>
              <a:rPr lang="en-GB" sz="4000" b="1" dirty="0">
                <a:latin typeface="Times New Roman" panose="02020603050405020304" pitchFamily="18" charset="0"/>
                <a:cs typeface="Times New Roman" panose="02020603050405020304" pitchFamily="18" charset="0"/>
              </a:rPr>
              <a:t>REFERENCES</a:t>
            </a:r>
            <a:r>
              <a:rPr lang="en-GB" sz="4000" dirty="0">
                <a:solidFill>
                  <a:srgbClr val="2116FC"/>
                </a:solidFill>
              </a:rPr>
              <a:t> </a:t>
            </a:r>
            <a:endParaRPr lang="en-IN" sz="4000" dirty="0">
              <a:solidFill>
                <a:srgbClr val="2116FC"/>
              </a:solidFill>
            </a:endParaRPr>
          </a:p>
        </p:txBody>
      </p:sp>
      <p:sp>
        <p:nvSpPr>
          <p:cNvPr id="9" name="TextBox 8">
            <a:extLst>
              <a:ext uri="{FF2B5EF4-FFF2-40B4-BE49-F238E27FC236}">
                <a16:creationId xmlns:a16="http://schemas.microsoft.com/office/drawing/2014/main" id="{26D30824-E701-E738-D93E-7632EFB7B914}"/>
              </a:ext>
            </a:extLst>
          </p:cNvPr>
          <p:cNvSpPr txBox="1"/>
          <p:nvPr/>
        </p:nvSpPr>
        <p:spPr>
          <a:xfrm>
            <a:off x="-893618" y="707256"/>
            <a:ext cx="12935556" cy="6085256"/>
          </a:xfrm>
          <a:prstGeom prst="rect">
            <a:avLst/>
          </a:prstGeom>
          <a:noFill/>
        </p:spPr>
        <p:txBody>
          <a:bodyPr wrap="square">
            <a:spAutoFit/>
          </a:bodyPr>
          <a:lstStyle/>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[11]. Hansen, J. P., </a:t>
            </a:r>
            <a:r>
              <a:rPr lang="en-IN" sz="1800" dirty="0" err="1">
                <a:solidFill>
                  <a:srgbClr val="000000"/>
                </a:solidFill>
                <a:effectLst/>
                <a:latin typeface="Times New Roman" panose="02020603050405020304" pitchFamily="18" charset="0"/>
                <a:ea typeface="Times New Roman" panose="02020603050405020304" pitchFamily="18" charset="0"/>
              </a:rPr>
              <a:t>Alapetite</a:t>
            </a:r>
            <a:r>
              <a:rPr lang="en-IN" sz="1800" dirty="0">
                <a:solidFill>
                  <a:srgbClr val="000000"/>
                </a:solidFill>
                <a:effectLst/>
                <a:latin typeface="Times New Roman" panose="02020603050405020304" pitchFamily="18" charset="0"/>
                <a:ea typeface="Times New Roman" panose="02020603050405020304" pitchFamily="18" charset="0"/>
              </a:rPr>
              <a:t>, A., </a:t>
            </a:r>
            <a:r>
              <a:rPr lang="en-IN" sz="1800" dirty="0" err="1">
                <a:solidFill>
                  <a:srgbClr val="000000"/>
                </a:solidFill>
                <a:effectLst/>
                <a:latin typeface="Times New Roman" panose="02020603050405020304" pitchFamily="18" charset="0"/>
                <a:ea typeface="Times New Roman" panose="02020603050405020304" pitchFamily="18" charset="0"/>
              </a:rPr>
              <a:t>MacKenzie</a:t>
            </a:r>
            <a:r>
              <a:rPr lang="en-IN" sz="1800" dirty="0">
                <a:solidFill>
                  <a:srgbClr val="000000"/>
                </a:solidFill>
                <a:effectLst/>
                <a:latin typeface="Times New Roman" panose="02020603050405020304" pitchFamily="18" charset="0"/>
                <a:ea typeface="Times New Roman" panose="02020603050405020304" pitchFamily="18" charset="0"/>
              </a:rPr>
              <a:t>, I. S., </a:t>
            </a:r>
            <a:r>
              <a:rPr lang="en-IN" sz="1800" dirty="0" err="1">
                <a:solidFill>
                  <a:srgbClr val="000000"/>
                </a:solidFill>
                <a:effectLst/>
                <a:latin typeface="Times New Roman" panose="02020603050405020304" pitchFamily="18" charset="0"/>
                <a:ea typeface="Times New Roman" panose="02020603050405020304" pitchFamily="18" charset="0"/>
              </a:rPr>
              <a:t>Møllenbach</a:t>
            </a:r>
            <a:r>
              <a:rPr lang="en-IN" sz="1800" dirty="0">
                <a:solidFill>
                  <a:srgbClr val="000000"/>
                </a:solidFill>
                <a:effectLst/>
                <a:latin typeface="Times New Roman" panose="02020603050405020304" pitchFamily="18" charset="0"/>
                <a:ea typeface="Times New Roman" panose="02020603050405020304" pitchFamily="18" charset="0"/>
              </a:rPr>
              <a:t>, E. (2014). The use of gaze to control drones. In Proceedings of the Symposium on Eye Tracking Research and Applications (pp. 27-34)</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[12]. Dostal, J., </a:t>
            </a:r>
            <a:r>
              <a:rPr lang="en-IN" sz="1800" dirty="0" err="1">
                <a:solidFill>
                  <a:srgbClr val="000000"/>
                </a:solidFill>
                <a:effectLst/>
                <a:latin typeface="Times New Roman" panose="02020603050405020304" pitchFamily="18" charset="0"/>
                <a:ea typeface="Times New Roman" panose="02020603050405020304" pitchFamily="18" charset="0"/>
              </a:rPr>
              <a:t>Kristensson</a:t>
            </a:r>
            <a:r>
              <a:rPr lang="en-IN" sz="1800" dirty="0">
                <a:solidFill>
                  <a:srgbClr val="000000"/>
                </a:solidFill>
                <a:effectLst/>
                <a:latin typeface="Times New Roman" panose="02020603050405020304" pitchFamily="18" charset="0"/>
                <a:ea typeface="Times New Roman" panose="02020603050405020304" pitchFamily="18" charset="0"/>
              </a:rPr>
              <a:t>, P. O., Quigley, A. (2013). Subtle gaze-dependent techniques for visualising display changes in multi-display environments. In Proceedings of the 2013 international conference on Intelligent user interfaces (pp. 137-148). </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[13]. </a:t>
            </a:r>
            <a:r>
              <a:rPr lang="en-IN" sz="1800" dirty="0" err="1">
                <a:solidFill>
                  <a:srgbClr val="000000"/>
                </a:solidFill>
                <a:effectLst/>
                <a:latin typeface="Times New Roman" panose="02020603050405020304" pitchFamily="18" charset="0"/>
                <a:ea typeface="Times New Roman" panose="02020603050405020304" pitchFamily="18" charset="0"/>
              </a:rPr>
              <a:t>Bannat</a:t>
            </a:r>
            <a:r>
              <a:rPr lang="en-IN" sz="1800" dirty="0">
                <a:solidFill>
                  <a:srgbClr val="000000"/>
                </a:solidFill>
                <a:effectLst/>
                <a:latin typeface="Times New Roman" panose="02020603050405020304" pitchFamily="18" charset="0"/>
                <a:ea typeface="Times New Roman" panose="02020603050405020304" pitchFamily="18" charset="0"/>
              </a:rPr>
              <a:t>, A., Gast, J., </a:t>
            </a:r>
            <a:r>
              <a:rPr lang="en-IN" sz="1800" dirty="0" err="1">
                <a:solidFill>
                  <a:srgbClr val="000000"/>
                </a:solidFill>
                <a:effectLst/>
                <a:latin typeface="Times New Roman" panose="02020603050405020304" pitchFamily="18" charset="0"/>
                <a:ea typeface="Times New Roman" panose="02020603050405020304" pitchFamily="18" charset="0"/>
              </a:rPr>
              <a:t>Rehrl</a:t>
            </a:r>
            <a:r>
              <a:rPr lang="en-IN" sz="1800" dirty="0">
                <a:solidFill>
                  <a:srgbClr val="000000"/>
                </a:solidFill>
                <a:effectLst/>
                <a:latin typeface="Times New Roman" panose="02020603050405020304" pitchFamily="18" charset="0"/>
                <a:ea typeface="Times New Roman" panose="02020603050405020304" pitchFamily="18" charset="0"/>
              </a:rPr>
              <a:t>, T., </a:t>
            </a:r>
            <a:r>
              <a:rPr lang="en-IN" sz="1800" dirty="0" err="1">
                <a:solidFill>
                  <a:srgbClr val="000000"/>
                </a:solidFill>
                <a:effectLst/>
                <a:latin typeface="Times New Roman" panose="02020603050405020304" pitchFamily="18" charset="0"/>
                <a:ea typeface="Times New Roman" panose="02020603050405020304" pitchFamily="18" charset="0"/>
              </a:rPr>
              <a:t>Rösel</a:t>
            </a:r>
            <a:r>
              <a:rPr lang="en-IN" sz="1800" dirty="0">
                <a:solidFill>
                  <a:srgbClr val="000000"/>
                </a:solidFill>
                <a:effectLst/>
                <a:latin typeface="Times New Roman" panose="02020603050405020304" pitchFamily="18" charset="0"/>
                <a:ea typeface="Times New Roman" panose="02020603050405020304" pitchFamily="18" charset="0"/>
              </a:rPr>
              <a:t>, W., Rigoll, G., </a:t>
            </a:r>
            <a:r>
              <a:rPr lang="en-IN" sz="1800" dirty="0" err="1">
                <a:solidFill>
                  <a:srgbClr val="000000"/>
                </a:solidFill>
                <a:effectLst/>
                <a:latin typeface="Times New Roman" panose="02020603050405020304" pitchFamily="18" charset="0"/>
                <a:ea typeface="Times New Roman" panose="02020603050405020304" pitchFamily="18" charset="0"/>
              </a:rPr>
              <a:t>Wallhoff</a:t>
            </a:r>
            <a:r>
              <a:rPr lang="en-IN" sz="1800" dirty="0">
                <a:solidFill>
                  <a:srgbClr val="000000"/>
                </a:solidFill>
                <a:effectLst/>
                <a:latin typeface="Times New Roman" panose="02020603050405020304" pitchFamily="18" charset="0"/>
                <a:ea typeface="Times New Roman" panose="02020603050405020304" pitchFamily="18" charset="0"/>
              </a:rPr>
              <a:t>, F. (2011). A multimodal human-robot-interaction scenario: Working together with an industrial robot. In International Conference on Human-Computer Interaction (pp. 303-311). Springer, Berlin, Heidelberg.</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[14]. San Agustin, J., </a:t>
            </a:r>
            <a:r>
              <a:rPr lang="en-IN" sz="1800" dirty="0" err="1">
                <a:solidFill>
                  <a:srgbClr val="000000"/>
                </a:solidFill>
                <a:effectLst/>
                <a:latin typeface="Times New Roman" panose="02020603050405020304" pitchFamily="18" charset="0"/>
                <a:ea typeface="Times New Roman" panose="02020603050405020304" pitchFamily="18" charset="0"/>
              </a:rPr>
              <a:t>Skovsgaard</a:t>
            </a:r>
            <a:r>
              <a:rPr lang="en-IN" sz="1800" dirty="0">
                <a:solidFill>
                  <a:srgbClr val="000000"/>
                </a:solidFill>
                <a:effectLst/>
                <a:latin typeface="Times New Roman" panose="02020603050405020304" pitchFamily="18" charset="0"/>
                <a:ea typeface="Times New Roman" panose="02020603050405020304" pitchFamily="18" charset="0"/>
              </a:rPr>
              <a:t>, H., </a:t>
            </a:r>
            <a:r>
              <a:rPr lang="en-IN" sz="1800" dirty="0" err="1">
                <a:solidFill>
                  <a:srgbClr val="000000"/>
                </a:solidFill>
                <a:effectLst/>
                <a:latin typeface="Times New Roman" panose="02020603050405020304" pitchFamily="18" charset="0"/>
                <a:ea typeface="Times New Roman" panose="02020603050405020304" pitchFamily="18" charset="0"/>
              </a:rPr>
              <a:t>Mollenbach</a:t>
            </a:r>
            <a:r>
              <a:rPr lang="en-IN" sz="1800" dirty="0">
                <a:solidFill>
                  <a:srgbClr val="000000"/>
                </a:solidFill>
                <a:effectLst/>
                <a:latin typeface="Times New Roman" panose="02020603050405020304" pitchFamily="18" charset="0"/>
                <a:ea typeface="Times New Roman" panose="02020603050405020304" pitchFamily="18" charset="0"/>
              </a:rPr>
              <a:t>, E., Barret, M., Tall, M., Hansen, D. W., Hansen, J. P. (2010). Evaluation of a low-cost open- source gaze tracker. In Proceedings of the 2010 Symposium on Eye-Tracking Research (pp 77-80).</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[15]. </a:t>
            </a:r>
            <a:r>
              <a:rPr lang="en-IN" sz="1800" dirty="0" err="1">
                <a:solidFill>
                  <a:srgbClr val="000000"/>
                </a:solidFill>
                <a:effectLst/>
                <a:latin typeface="Times New Roman" panose="02020603050405020304" pitchFamily="18" charset="0"/>
                <a:ea typeface="Times New Roman" panose="02020603050405020304" pitchFamily="18" charset="0"/>
              </a:rPr>
              <a:t>Betke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Margrit</a:t>
            </a:r>
            <a:r>
              <a:rPr lang="en-IN" sz="1800" dirty="0">
                <a:solidFill>
                  <a:srgbClr val="000000"/>
                </a:solidFill>
                <a:effectLst/>
                <a:latin typeface="Times New Roman" panose="02020603050405020304" pitchFamily="18" charset="0"/>
                <a:ea typeface="Times New Roman" panose="02020603050405020304" pitchFamily="18" charset="0"/>
              </a:rPr>
              <a:t>, James Gips, and Peter Fleming (2009) &amp;</a:t>
            </a:r>
            <a:r>
              <a:rPr lang="en-IN" sz="1800" dirty="0" err="1">
                <a:solidFill>
                  <a:srgbClr val="000000"/>
                </a:solidFill>
                <a:effectLst/>
                <a:latin typeface="Times New Roman" panose="02020603050405020304" pitchFamily="18" charset="0"/>
                <a:ea typeface="Times New Roman" panose="02020603050405020304" pitchFamily="18" charset="0"/>
              </a:rPr>
              <a:t>quot;The</a:t>
            </a:r>
            <a:r>
              <a:rPr lang="en-IN" sz="1800" dirty="0">
                <a:solidFill>
                  <a:srgbClr val="000000"/>
                </a:solidFill>
                <a:effectLst/>
                <a:latin typeface="Times New Roman" panose="02020603050405020304" pitchFamily="18" charset="0"/>
                <a:ea typeface="Times New Roman" panose="02020603050405020304" pitchFamily="18" charset="0"/>
              </a:rPr>
              <a:t> camera mouse: visual tracking of body features to provide computer access for people with severe disabilities.&amp;</a:t>
            </a:r>
            <a:r>
              <a:rPr lang="en-IN" sz="1800" dirty="0" err="1">
                <a:solidFill>
                  <a:srgbClr val="000000"/>
                </a:solidFill>
                <a:effectLst/>
                <a:latin typeface="Times New Roman" panose="02020603050405020304" pitchFamily="18" charset="0"/>
                <a:ea typeface="Times New Roman" panose="02020603050405020304" pitchFamily="18" charset="0"/>
              </a:rPr>
              <a:t>quot</a:t>
            </a:r>
            <a:r>
              <a:rPr lang="en-IN" sz="1800" dirty="0">
                <a:solidFill>
                  <a:srgbClr val="000000"/>
                </a:solidFill>
                <a:effectLst/>
                <a:latin typeface="Times New Roman" panose="02020603050405020304" pitchFamily="18" charset="0"/>
                <a:ea typeface="Times New Roman" panose="02020603050405020304" pitchFamily="18" charset="0"/>
              </a:rPr>
              <a:t>; IEEE Transactions on neural systems and Rehabilitation Engineering 10.1: (pp 1-10).</a:t>
            </a:r>
          </a:p>
          <a:p>
            <a:pPr marL="947420" indent="-6350" algn="just">
              <a:lnSpc>
                <a:spcPct val="150000"/>
              </a:lnSpc>
              <a:spcAft>
                <a:spcPts val="101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953A17A0-1222-464B-E351-849BE63D06EC}"/>
              </a:ext>
            </a:extLst>
          </p:cNvPr>
          <p:cNvSpPr>
            <a:spLocks noGrp="1"/>
          </p:cNvSpPr>
          <p:nvPr>
            <p:ph type="dt" sz="half" idx="10"/>
          </p:nvPr>
        </p:nvSpPr>
        <p:spPr/>
        <p:txBody>
          <a:bodyPr/>
          <a:lstStyle/>
          <a:p>
            <a:r>
              <a:rPr lang="en-US"/>
              <a:t>24-04-2023</a:t>
            </a:r>
            <a:endParaRPr lang="en-IN"/>
          </a:p>
        </p:txBody>
      </p:sp>
      <p:sp>
        <p:nvSpPr>
          <p:cNvPr id="5" name="Slide Number Placeholder 4">
            <a:extLst>
              <a:ext uri="{FF2B5EF4-FFF2-40B4-BE49-F238E27FC236}">
                <a16:creationId xmlns:a16="http://schemas.microsoft.com/office/drawing/2014/main" id="{3BEFE40A-B4BD-6DE7-60D2-7F7325BCF0F5}"/>
              </a:ext>
            </a:extLst>
          </p:cNvPr>
          <p:cNvSpPr>
            <a:spLocks noGrp="1"/>
          </p:cNvSpPr>
          <p:nvPr>
            <p:ph type="sldNum" sz="quarter" idx="12"/>
          </p:nvPr>
        </p:nvSpPr>
        <p:spPr/>
        <p:txBody>
          <a:bodyPr/>
          <a:lstStyle/>
          <a:p>
            <a:fld id="{C8A2373A-4CDF-4289-9B0F-05F1A07D978C}" type="slidenum">
              <a:rPr lang="en-IN" smtClean="0"/>
              <a:t>25</a:t>
            </a:fld>
            <a:endParaRPr lang="en-IN"/>
          </a:p>
        </p:txBody>
      </p:sp>
    </p:spTree>
    <p:extLst>
      <p:ext uri="{BB962C8B-B14F-4D97-AF65-F5344CB8AC3E}">
        <p14:creationId xmlns:p14="http://schemas.microsoft.com/office/powerpoint/2010/main" val="224213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D904-0026-C020-6175-C2C24B7F9DD2}"/>
              </a:ext>
            </a:extLst>
          </p:cNvPr>
          <p:cNvSpPr>
            <a:spLocks noGrp="1"/>
          </p:cNvSpPr>
          <p:nvPr>
            <p:ph type="title"/>
          </p:nvPr>
        </p:nvSpPr>
        <p:spPr>
          <a:xfrm>
            <a:off x="159700" y="-135083"/>
            <a:ext cx="7886700" cy="994172"/>
          </a:xfrm>
        </p:spPr>
        <p:txBody>
          <a:bodyPr>
            <a:normAutofit/>
          </a:bodyPr>
          <a:lstStyle/>
          <a:p>
            <a:r>
              <a:rPr lang="en-GB" sz="4000" b="1" dirty="0">
                <a:latin typeface="Times New Roman" panose="02020603050405020304" pitchFamily="18" charset="0"/>
                <a:cs typeface="Times New Roman" panose="02020603050405020304" pitchFamily="18" charset="0"/>
              </a:rPr>
              <a:t>REFERENCES</a:t>
            </a:r>
            <a:r>
              <a:rPr lang="en-GB" sz="4000" dirty="0">
                <a:solidFill>
                  <a:srgbClr val="2116FC"/>
                </a:solidFill>
              </a:rPr>
              <a:t> </a:t>
            </a:r>
            <a:endParaRPr lang="en-IN" sz="4000" dirty="0">
              <a:solidFill>
                <a:srgbClr val="2116FC"/>
              </a:solidFill>
            </a:endParaRPr>
          </a:p>
        </p:txBody>
      </p:sp>
      <p:sp>
        <p:nvSpPr>
          <p:cNvPr id="9" name="TextBox 8">
            <a:extLst>
              <a:ext uri="{FF2B5EF4-FFF2-40B4-BE49-F238E27FC236}">
                <a16:creationId xmlns:a16="http://schemas.microsoft.com/office/drawing/2014/main" id="{26D30824-E701-E738-D93E-7632EFB7B914}"/>
              </a:ext>
            </a:extLst>
          </p:cNvPr>
          <p:cNvSpPr txBox="1"/>
          <p:nvPr/>
        </p:nvSpPr>
        <p:spPr>
          <a:xfrm>
            <a:off x="-810491" y="653623"/>
            <a:ext cx="12852429" cy="4710520"/>
          </a:xfrm>
          <a:prstGeom prst="rect">
            <a:avLst/>
          </a:prstGeom>
          <a:noFill/>
        </p:spPr>
        <p:txBody>
          <a:bodyPr wrap="square">
            <a:spAutoFit/>
          </a:bodyPr>
          <a:lstStyle/>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[16]. Bonneau, E., Taha, F., </a:t>
            </a:r>
            <a:r>
              <a:rPr lang="en-IN" sz="1800" dirty="0" err="1">
                <a:solidFill>
                  <a:srgbClr val="000000"/>
                </a:solidFill>
                <a:effectLst/>
                <a:latin typeface="Times New Roman" panose="02020603050405020304" pitchFamily="18" charset="0"/>
                <a:ea typeface="Times New Roman" panose="02020603050405020304" pitchFamily="18" charset="0"/>
              </a:rPr>
              <a:t>Gravez</a:t>
            </a:r>
            <a:r>
              <a:rPr lang="en-IN" sz="1800" dirty="0">
                <a:solidFill>
                  <a:srgbClr val="000000"/>
                </a:solidFill>
                <a:effectLst/>
                <a:latin typeface="Times New Roman" panose="02020603050405020304" pitchFamily="18" charset="0"/>
                <a:ea typeface="Times New Roman" panose="02020603050405020304" pitchFamily="18" charset="0"/>
              </a:rPr>
              <a:t>, P., Lamy, S. (2009). </a:t>
            </a:r>
            <a:r>
              <a:rPr lang="en-IN" sz="1800" dirty="0" err="1">
                <a:solidFill>
                  <a:srgbClr val="000000"/>
                </a:solidFill>
                <a:effectLst/>
                <a:latin typeface="Times New Roman" panose="02020603050405020304" pitchFamily="18" charset="0"/>
                <a:ea typeface="Times New Roman" panose="02020603050405020304" pitchFamily="18" charset="0"/>
              </a:rPr>
              <a:t>Surgicobot</a:t>
            </a:r>
            <a:r>
              <a:rPr lang="en-IN" sz="1800" dirty="0">
                <a:solidFill>
                  <a:srgbClr val="000000"/>
                </a:solidFill>
                <a:effectLst/>
                <a:latin typeface="Times New Roman" panose="02020603050405020304" pitchFamily="18" charset="0"/>
                <a:ea typeface="Times New Roman" panose="02020603050405020304" pitchFamily="18" charset="0"/>
              </a:rPr>
              <a:t>: Surgical gesture assistance </a:t>
            </a:r>
            <a:r>
              <a:rPr lang="en-IN" sz="1800" dirty="0" err="1">
                <a:solidFill>
                  <a:srgbClr val="000000"/>
                </a:solidFill>
                <a:effectLst/>
                <a:latin typeface="Times New Roman" panose="02020603050405020304" pitchFamily="18" charset="0"/>
                <a:ea typeface="Times New Roman" panose="02020603050405020304" pitchFamily="18" charset="0"/>
              </a:rPr>
              <a:t>cobot</a:t>
            </a:r>
            <a:r>
              <a:rPr lang="en-IN" sz="1800" dirty="0">
                <a:solidFill>
                  <a:srgbClr val="000000"/>
                </a:solidFill>
                <a:effectLst/>
                <a:latin typeface="Times New Roman" panose="02020603050405020304" pitchFamily="18" charset="0"/>
                <a:ea typeface="Times New Roman" panose="02020603050405020304" pitchFamily="18" charset="0"/>
              </a:rPr>
              <a:t> for maxillo-facial interventions. In Perspective in Image-Guided Surgery(pp. 353-360).</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[17]. Chen Y. and Newman W. S. (2008), A Human-Robot Interface Based on Electrooculography, Proceedings of the IEEE Intl Conf on Robotics and Automation. (pp 212 – 216)</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[18]. </a:t>
            </a:r>
            <a:r>
              <a:rPr lang="en-IN" sz="1800" dirty="0" err="1">
                <a:solidFill>
                  <a:srgbClr val="000000"/>
                </a:solidFill>
                <a:effectLst/>
                <a:latin typeface="Times New Roman" panose="02020603050405020304" pitchFamily="18" charset="0"/>
                <a:ea typeface="Times New Roman" panose="02020603050405020304" pitchFamily="18" charset="0"/>
              </a:rPr>
              <a:t>Dautenhahn</a:t>
            </a:r>
            <a:r>
              <a:rPr lang="en-IN" sz="1800" dirty="0">
                <a:solidFill>
                  <a:srgbClr val="000000"/>
                </a:solidFill>
                <a:effectLst/>
                <a:latin typeface="Times New Roman" panose="02020603050405020304" pitchFamily="18" charset="0"/>
                <a:ea typeface="Times New Roman" panose="02020603050405020304" pitchFamily="18" charset="0"/>
              </a:rPr>
              <a:t>, K., Woods, S., </a:t>
            </a:r>
            <a:r>
              <a:rPr lang="en-IN" sz="1800" dirty="0" err="1">
                <a:solidFill>
                  <a:srgbClr val="000000"/>
                </a:solidFill>
                <a:effectLst/>
                <a:latin typeface="Times New Roman" panose="02020603050405020304" pitchFamily="18" charset="0"/>
                <a:ea typeface="Times New Roman" panose="02020603050405020304" pitchFamily="18" charset="0"/>
              </a:rPr>
              <a:t>Kaouri</a:t>
            </a:r>
            <a:r>
              <a:rPr lang="en-IN" sz="1800" dirty="0">
                <a:solidFill>
                  <a:srgbClr val="000000"/>
                </a:solidFill>
                <a:effectLst/>
                <a:latin typeface="Times New Roman" panose="02020603050405020304" pitchFamily="18" charset="0"/>
                <a:ea typeface="Times New Roman" panose="02020603050405020304" pitchFamily="18" charset="0"/>
              </a:rPr>
              <a:t>, C., Walters, M. L., </a:t>
            </a:r>
            <a:r>
              <a:rPr lang="en-IN" sz="1800" dirty="0" err="1">
                <a:solidFill>
                  <a:srgbClr val="000000"/>
                </a:solidFill>
                <a:effectLst/>
                <a:latin typeface="Times New Roman" panose="02020603050405020304" pitchFamily="18" charset="0"/>
                <a:ea typeface="Times New Roman" panose="02020603050405020304" pitchFamily="18" charset="0"/>
              </a:rPr>
              <a:t>Koay</a:t>
            </a:r>
            <a:r>
              <a:rPr lang="en-IN" sz="1800" dirty="0">
                <a:solidFill>
                  <a:srgbClr val="000000"/>
                </a:solidFill>
                <a:effectLst/>
                <a:latin typeface="Times New Roman" panose="02020603050405020304" pitchFamily="18" charset="0"/>
                <a:ea typeface="Times New Roman" panose="02020603050405020304" pitchFamily="18" charset="0"/>
              </a:rPr>
              <a:t>, K. L., </a:t>
            </a:r>
            <a:r>
              <a:rPr lang="en-IN" sz="1800" dirty="0" err="1">
                <a:solidFill>
                  <a:srgbClr val="000000"/>
                </a:solidFill>
                <a:effectLst/>
                <a:latin typeface="Times New Roman" panose="02020603050405020304" pitchFamily="18" charset="0"/>
                <a:ea typeface="Times New Roman" panose="02020603050405020304" pitchFamily="18" charset="0"/>
              </a:rPr>
              <a:t>Werry</a:t>
            </a:r>
            <a:r>
              <a:rPr lang="en-IN" sz="1800" dirty="0">
                <a:solidFill>
                  <a:srgbClr val="000000"/>
                </a:solidFill>
                <a:effectLst/>
                <a:latin typeface="Times New Roman" panose="02020603050405020304" pitchFamily="18" charset="0"/>
                <a:ea typeface="Times New Roman" panose="02020603050405020304" pitchFamily="18" charset="0"/>
              </a:rPr>
              <a:t>, I. (2005). What is a robot companion-friend, assistant or butler?. In 2005 IEEE/RSJ international conference on intelligent robots and systems (pp. 1192-1197). IEEE.</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[19]. Kim, D. H., Kim, J. H., </a:t>
            </a:r>
            <a:r>
              <a:rPr lang="en-IN" sz="1800" dirty="0" err="1">
                <a:solidFill>
                  <a:srgbClr val="000000"/>
                </a:solidFill>
                <a:effectLst/>
                <a:latin typeface="Times New Roman" panose="02020603050405020304" pitchFamily="18" charset="0"/>
                <a:ea typeface="Times New Roman" panose="02020603050405020304" pitchFamily="18" charset="0"/>
              </a:rPr>
              <a:t>Yoo</a:t>
            </a:r>
            <a:r>
              <a:rPr lang="en-IN" sz="1800" dirty="0">
                <a:solidFill>
                  <a:srgbClr val="000000"/>
                </a:solidFill>
                <a:effectLst/>
                <a:latin typeface="Times New Roman" panose="02020603050405020304" pitchFamily="18" charset="0"/>
                <a:ea typeface="Times New Roman" panose="02020603050405020304" pitchFamily="18" charset="0"/>
              </a:rPr>
              <a:t>, D. H., Lee, Y. J., Chung, M. J. (2001). A human-robot interface using eye-gaze tracking system for people with motor disabilities. Transaction on Control, Automation and Systems Engineering,(pp 229-235).</a:t>
            </a:r>
          </a:p>
          <a:p>
            <a:pPr marL="947420" indent="-6350" algn="just">
              <a:lnSpc>
                <a:spcPct val="150000"/>
              </a:lnSpc>
              <a:spcAft>
                <a:spcPts val="1010"/>
              </a:spcAft>
            </a:pPr>
            <a:r>
              <a:rPr lang="en-IN" sz="1800" dirty="0">
                <a:solidFill>
                  <a:srgbClr val="000000"/>
                </a:solidFill>
                <a:effectLst/>
                <a:latin typeface="Times New Roman" panose="02020603050405020304" pitchFamily="18" charset="0"/>
                <a:ea typeface="Times New Roman" panose="02020603050405020304" pitchFamily="18" charset="0"/>
              </a:rPr>
              <a:t>[20]. Fitts P.M. (2001), The Information Capacity of the Human Motor System In Controlling The Amplitude of Movement, Journal of Experimental Psychology 47 (1954): (pp 381-391).</a:t>
            </a:r>
          </a:p>
        </p:txBody>
      </p:sp>
      <p:sp>
        <p:nvSpPr>
          <p:cNvPr id="3" name="Date Placeholder 2">
            <a:extLst>
              <a:ext uri="{FF2B5EF4-FFF2-40B4-BE49-F238E27FC236}">
                <a16:creationId xmlns:a16="http://schemas.microsoft.com/office/drawing/2014/main" id="{D94ED0F3-0E42-C060-45B1-27C835CB9748}"/>
              </a:ext>
            </a:extLst>
          </p:cNvPr>
          <p:cNvSpPr>
            <a:spLocks noGrp="1"/>
          </p:cNvSpPr>
          <p:nvPr>
            <p:ph type="dt" sz="half" idx="10"/>
          </p:nvPr>
        </p:nvSpPr>
        <p:spPr/>
        <p:txBody>
          <a:bodyPr/>
          <a:lstStyle/>
          <a:p>
            <a:r>
              <a:rPr lang="en-US"/>
              <a:t>24-04-2023</a:t>
            </a:r>
            <a:endParaRPr lang="en-IN"/>
          </a:p>
        </p:txBody>
      </p:sp>
      <p:sp>
        <p:nvSpPr>
          <p:cNvPr id="5" name="Slide Number Placeholder 4">
            <a:extLst>
              <a:ext uri="{FF2B5EF4-FFF2-40B4-BE49-F238E27FC236}">
                <a16:creationId xmlns:a16="http://schemas.microsoft.com/office/drawing/2014/main" id="{82F7458D-4BA1-C0C1-8408-6CAF92C0AF7D}"/>
              </a:ext>
            </a:extLst>
          </p:cNvPr>
          <p:cNvSpPr>
            <a:spLocks noGrp="1"/>
          </p:cNvSpPr>
          <p:nvPr>
            <p:ph type="sldNum" sz="quarter" idx="12"/>
          </p:nvPr>
        </p:nvSpPr>
        <p:spPr/>
        <p:txBody>
          <a:bodyPr/>
          <a:lstStyle/>
          <a:p>
            <a:fld id="{C8A2373A-4CDF-4289-9B0F-05F1A07D978C}" type="slidenum">
              <a:rPr lang="en-IN" smtClean="0"/>
              <a:t>26</a:t>
            </a:fld>
            <a:endParaRPr lang="en-IN"/>
          </a:p>
        </p:txBody>
      </p:sp>
    </p:spTree>
    <p:extLst>
      <p:ext uri="{BB962C8B-B14F-4D97-AF65-F5344CB8AC3E}">
        <p14:creationId xmlns:p14="http://schemas.microsoft.com/office/powerpoint/2010/main" val="1115114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2F9E-85A2-B678-26AD-6801F6A15546}"/>
              </a:ext>
            </a:extLst>
          </p:cNvPr>
          <p:cNvSpPr>
            <a:spLocks noGrp="1"/>
          </p:cNvSpPr>
          <p:nvPr>
            <p:ph type="title"/>
          </p:nvPr>
        </p:nvSpPr>
        <p:spPr>
          <a:xfrm>
            <a:off x="90196" y="66546"/>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LIST OF PUBLICATIONS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17F41-FC05-7B5F-427A-DD13C456908D}"/>
              </a:ext>
            </a:extLst>
          </p:cNvPr>
          <p:cNvSpPr>
            <a:spLocks noGrp="1"/>
          </p:cNvSpPr>
          <p:nvPr>
            <p:ph idx="1"/>
          </p:nvPr>
        </p:nvSpPr>
        <p:spPr>
          <a:xfrm>
            <a:off x="-783772" y="1392109"/>
            <a:ext cx="12792270" cy="4243891"/>
          </a:xfrm>
        </p:spPr>
        <p:txBody>
          <a:bodyPr>
            <a:normAutofit fontScale="47500" lnSpcReduction="20000"/>
          </a:bodyPr>
          <a:lstStyle/>
          <a:p>
            <a:pPr marL="941070" indent="0" algn="just">
              <a:lnSpc>
                <a:spcPct val="150000"/>
              </a:lnSpc>
              <a:spcAft>
                <a:spcPts val="1010"/>
              </a:spcAft>
              <a:buNone/>
            </a:pPr>
            <a:r>
              <a:rPr lang="en-IN" sz="4500" dirty="0">
                <a:solidFill>
                  <a:srgbClr val="000000"/>
                </a:solidFill>
                <a:effectLst/>
                <a:latin typeface="Times New Roman" panose="02020603050405020304" pitchFamily="18" charset="0"/>
                <a:ea typeface="Times New Roman" panose="02020603050405020304" pitchFamily="18" charset="0"/>
              </a:rPr>
              <a:t>[1] Mohammed Al Fahad, Prem Prakash S, Kavinraj V, Deepa V has presented a paper titled "FACIAL MOVEMENT BASED ROBOTIC ARM CONTROL USING ARDUINO AND PYTHON” in the International Conference on Computing and Information Technology (ICCIT – 2023) organized by the Faculty of Computers and Information Technology, University of Tabuk, Saudi Arabia on March 28</a:t>
            </a:r>
            <a:r>
              <a:rPr lang="en-IN" sz="4500" baseline="30000" dirty="0">
                <a:solidFill>
                  <a:srgbClr val="000000"/>
                </a:solidFill>
                <a:effectLst/>
                <a:latin typeface="Times New Roman" panose="02020603050405020304" pitchFamily="18" charset="0"/>
                <a:ea typeface="Times New Roman" panose="02020603050405020304" pitchFamily="18" charset="0"/>
              </a:rPr>
              <a:t>th </a:t>
            </a:r>
            <a:r>
              <a:rPr lang="en-IN" sz="4500" dirty="0">
                <a:solidFill>
                  <a:srgbClr val="000000"/>
                </a:solidFill>
                <a:effectLst/>
                <a:latin typeface="Times New Roman" panose="02020603050405020304" pitchFamily="18" charset="0"/>
                <a:ea typeface="Times New Roman" panose="02020603050405020304" pitchFamily="18" charset="0"/>
              </a:rPr>
              <a:t>2023.</a:t>
            </a:r>
          </a:p>
          <a:p>
            <a:pPr marL="941070" indent="0" algn="just">
              <a:lnSpc>
                <a:spcPct val="150000"/>
              </a:lnSpc>
              <a:spcAft>
                <a:spcPts val="1010"/>
              </a:spcAft>
              <a:buNone/>
            </a:pPr>
            <a:r>
              <a:rPr lang="en-IN" sz="4500" dirty="0">
                <a:solidFill>
                  <a:srgbClr val="000000"/>
                </a:solidFill>
                <a:effectLst/>
                <a:latin typeface="Times New Roman" panose="02020603050405020304" pitchFamily="18" charset="0"/>
                <a:ea typeface="Times New Roman" panose="02020603050405020304" pitchFamily="18" charset="0"/>
              </a:rPr>
              <a:t> </a:t>
            </a:r>
          </a:p>
          <a:p>
            <a:pPr marL="941070" indent="0" algn="just">
              <a:lnSpc>
                <a:spcPct val="150000"/>
              </a:lnSpc>
              <a:spcAft>
                <a:spcPts val="1010"/>
              </a:spcAft>
              <a:buNone/>
            </a:pPr>
            <a:r>
              <a:rPr lang="en-IN" sz="4500" dirty="0">
                <a:solidFill>
                  <a:srgbClr val="000000"/>
                </a:solidFill>
                <a:effectLst/>
                <a:latin typeface="Times New Roman" panose="02020603050405020304" pitchFamily="18" charset="0"/>
                <a:ea typeface="Times New Roman" panose="02020603050405020304" pitchFamily="18" charset="0"/>
              </a:rPr>
              <a:t>[2] Mohammed Al Fahad, Prem Prakash S, Kavinraj V, Deepa V has published a paper titled "FACIAL MOVEMENT BASED ROBOTIC ARM CONTROL USING ARDUINO AND PYTHON” in the International Journal on Innovative Research in Engineering (IJIRE), Volume no: 4,  Issue no: 1, pp 151-154.</a:t>
            </a:r>
          </a:p>
          <a:p>
            <a:endParaRPr lang="en-IN" dirty="0"/>
          </a:p>
        </p:txBody>
      </p:sp>
      <p:sp>
        <p:nvSpPr>
          <p:cNvPr id="5" name="Date Placeholder 4">
            <a:extLst>
              <a:ext uri="{FF2B5EF4-FFF2-40B4-BE49-F238E27FC236}">
                <a16:creationId xmlns:a16="http://schemas.microsoft.com/office/drawing/2014/main" id="{F6848D08-289F-A6A0-F026-4AD49E5CE979}"/>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EA67407E-949F-D5CD-8B33-079306551291}"/>
              </a:ext>
            </a:extLst>
          </p:cNvPr>
          <p:cNvSpPr>
            <a:spLocks noGrp="1"/>
          </p:cNvSpPr>
          <p:nvPr>
            <p:ph type="sldNum" sz="quarter" idx="12"/>
          </p:nvPr>
        </p:nvSpPr>
        <p:spPr/>
        <p:txBody>
          <a:bodyPr/>
          <a:lstStyle/>
          <a:p>
            <a:fld id="{C8A2373A-4CDF-4289-9B0F-05F1A07D978C}" type="slidenum">
              <a:rPr lang="en-IN" smtClean="0"/>
              <a:t>27</a:t>
            </a:fld>
            <a:endParaRPr lang="en-IN"/>
          </a:p>
        </p:txBody>
      </p:sp>
    </p:spTree>
    <p:extLst>
      <p:ext uri="{BB962C8B-B14F-4D97-AF65-F5344CB8AC3E}">
        <p14:creationId xmlns:p14="http://schemas.microsoft.com/office/powerpoint/2010/main" val="130038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A61A-6EBD-3198-07EC-601EB3E74CF9}"/>
              </a:ext>
            </a:extLst>
          </p:cNvPr>
          <p:cNvSpPr>
            <a:spLocks noGrp="1"/>
          </p:cNvSpPr>
          <p:nvPr>
            <p:ph type="title"/>
          </p:nvPr>
        </p:nvSpPr>
        <p:spPr>
          <a:xfrm>
            <a:off x="2735580" y="2536551"/>
            <a:ext cx="6720840" cy="1325563"/>
          </a:xfrm>
        </p:spPr>
        <p:txBody>
          <a:bodyPr>
            <a:normAutofit fontScale="90000"/>
          </a:bodyPr>
          <a:lstStyle/>
          <a:p>
            <a:r>
              <a:rPr lang="en-GB"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1EC890-8193-21B8-0CD6-E885F469B981}"/>
              </a:ext>
            </a:extLst>
          </p:cNvPr>
          <p:cNvSpPr>
            <a:spLocks noGrp="1"/>
          </p:cNvSpPr>
          <p:nvPr>
            <p:ph type="dt" sz="half" idx="10"/>
          </p:nvPr>
        </p:nvSpPr>
        <p:spPr/>
        <p:txBody>
          <a:bodyPr/>
          <a:lstStyle/>
          <a:p>
            <a:r>
              <a:rPr lang="en-US" dirty="0"/>
              <a:t>24-04-2023</a:t>
            </a:r>
            <a:endParaRPr lang="en-IN" dirty="0"/>
          </a:p>
        </p:txBody>
      </p:sp>
      <p:sp>
        <p:nvSpPr>
          <p:cNvPr id="5" name="Slide Number Placeholder 4">
            <a:extLst>
              <a:ext uri="{FF2B5EF4-FFF2-40B4-BE49-F238E27FC236}">
                <a16:creationId xmlns:a16="http://schemas.microsoft.com/office/drawing/2014/main" id="{B7808D01-0CC2-00B6-0EDB-82C6CF817E07}"/>
              </a:ext>
            </a:extLst>
          </p:cNvPr>
          <p:cNvSpPr>
            <a:spLocks noGrp="1"/>
          </p:cNvSpPr>
          <p:nvPr>
            <p:ph type="sldNum" sz="quarter" idx="12"/>
          </p:nvPr>
        </p:nvSpPr>
        <p:spPr/>
        <p:txBody>
          <a:bodyPr/>
          <a:lstStyle/>
          <a:p>
            <a:fld id="{C8A2373A-4CDF-4289-9B0F-05F1A07D978C}" type="slidenum">
              <a:rPr lang="en-IN" smtClean="0"/>
              <a:t>28</a:t>
            </a:fld>
            <a:endParaRPr lang="en-IN"/>
          </a:p>
        </p:txBody>
      </p:sp>
    </p:spTree>
    <p:extLst>
      <p:ext uri="{BB962C8B-B14F-4D97-AF65-F5344CB8AC3E}">
        <p14:creationId xmlns:p14="http://schemas.microsoft.com/office/powerpoint/2010/main" val="242895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92726"/>
            <a:ext cx="8229600" cy="503284"/>
          </a:xfrm>
        </p:spPr>
        <p:txBody>
          <a:bodyPr>
            <a:noAutofit/>
          </a:bodyPr>
          <a:lstStyle/>
          <a:p>
            <a:r>
              <a:rPr lang="en-US" sz="4000" b="1" dirty="0">
                <a:latin typeface="Times New Roman" panose="02020603050405020304" pitchFamily="18" charset="0"/>
                <a:cs typeface="Times New Roman" panose="02020603050405020304" pitchFamily="18" charset="0"/>
              </a:rPr>
              <a:t>ABSTRACT</a:t>
            </a:r>
            <a:r>
              <a:rPr lang="en-US" sz="4000" b="1" dirty="0"/>
              <a:t> </a:t>
            </a:r>
          </a:p>
        </p:txBody>
      </p:sp>
      <p:sp>
        <p:nvSpPr>
          <p:cNvPr id="7" name="Content Placeholder 2">
            <a:extLst>
              <a:ext uri="{FF2B5EF4-FFF2-40B4-BE49-F238E27FC236}">
                <a16:creationId xmlns:a16="http://schemas.microsoft.com/office/drawing/2014/main" id="{094557EF-D12F-8668-9494-FA4C88ECD3D7}"/>
              </a:ext>
            </a:extLst>
          </p:cNvPr>
          <p:cNvSpPr>
            <a:spLocks noGrp="1"/>
          </p:cNvSpPr>
          <p:nvPr>
            <p:ph idx="1"/>
          </p:nvPr>
        </p:nvSpPr>
        <p:spPr>
          <a:xfrm>
            <a:off x="207819" y="1261232"/>
            <a:ext cx="11565081" cy="5232956"/>
          </a:xfrm>
        </p:spPr>
        <p:txBody>
          <a:bodyPr>
            <a:noAutofit/>
          </a:bodyPr>
          <a:lstStyle/>
          <a:p>
            <a:pPr algn="just">
              <a:lnSpc>
                <a:spcPct val="100000"/>
              </a:lnSpc>
              <a:spcAft>
                <a:spcPts val="2400"/>
              </a:spcAft>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rPr>
              <a:t>Physically disabled people are an important part of the society who has not yet received the same opportunities of inclusion as others in the Society</a:t>
            </a:r>
          </a:p>
          <a:p>
            <a:pPr algn="just">
              <a:lnSpc>
                <a:spcPct val="100000"/>
              </a:lnSpc>
              <a:spcAft>
                <a:spcPts val="2400"/>
              </a:spcAft>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rPr>
              <a:t>Therefore, it is necessary to develop easily accessible systems to achieve their inclusion within the new technologies</a:t>
            </a:r>
          </a:p>
          <a:p>
            <a:pPr algn="just">
              <a:lnSpc>
                <a:spcPct val="100000"/>
              </a:lnSpc>
              <a:spcAft>
                <a:spcPts val="2400"/>
              </a:spcAft>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rPr>
              <a:t> In this project an assistive multimodal system is presented that enables physically disabled individuals to control the robotic arm movement with the help of facial movements</a:t>
            </a:r>
            <a:endParaRPr lang="en-IN" sz="3200" dirty="0"/>
          </a:p>
        </p:txBody>
      </p:sp>
      <p:sp>
        <p:nvSpPr>
          <p:cNvPr id="4" name="Date Placeholder 3">
            <a:extLst>
              <a:ext uri="{FF2B5EF4-FFF2-40B4-BE49-F238E27FC236}">
                <a16:creationId xmlns:a16="http://schemas.microsoft.com/office/drawing/2014/main" id="{E323CE5E-46AB-96B8-7424-F82CC642C02E}"/>
              </a:ext>
            </a:extLst>
          </p:cNvPr>
          <p:cNvSpPr>
            <a:spLocks noGrp="1"/>
          </p:cNvSpPr>
          <p:nvPr>
            <p:ph type="dt" sz="half" idx="10"/>
          </p:nvPr>
        </p:nvSpPr>
        <p:spPr/>
        <p:txBody>
          <a:bodyPr/>
          <a:lstStyle/>
          <a:p>
            <a:r>
              <a:rPr lang="en-US"/>
              <a:t>24-04-2023</a:t>
            </a:r>
            <a:endParaRPr lang="en-IN"/>
          </a:p>
        </p:txBody>
      </p:sp>
      <p:sp>
        <p:nvSpPr>
          <p:cNvPr id="5" name="Slide Number Placeholder 4">
            <a:extLst>
              <a:ext uri="{FF2B5EF4-FFF2-40B4-BE49-F238E27FC236}">
                <a16:creationId xmlns:a16="http://schemas.microsoft.com/office/drawing/2014/main" id="{F4EE9A87-413B-3014-06E5-63983C8F252C}"/>
              </a:ext>
            </a:extLst>
          </p:cNvPr>
          <p:cNvSpPr>
            <a:spLocks noGrp="1"/>
          </p:cNvSpPr>
          <p:nvPr>
            <p:ph type="sldNum" sz="quarter" idx="12"/>
          </p:nvPr>
        </p:nvSpPr>
        <p:spPr/>
        <p:txBody>
          <a:bodyPr/>
          <a:lstStyle/>
          <a:p>
            <a:fld id="{C8A2373A-4CDF-4289-9B0F-05F1A07D978C}" type="slidenum">
              <a:rPr lang="en-IN" smtClean="0"/>
              <a:t>3</a:t>
            </a:fld>
            <a:endParaRPr lang="en-IN"/>
          </a:p>
        </p:txBody>
      </p:sp>
    </p:spTree>
    <p:extLst>
      <p:ext uri="{BB962C8B-B14F-4D97-AF65-F5344CB8AC3E}">
        <p14:creationId xmlns:p14="http://schemas.microsoft.com/office/powerpoint/2010/main" val="304845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92726"/>
            <a:ext cx="8229600" cy="503284"/>
          </a:xfrm>
        </p:spPr>
        <p:txBody>
          <a:bodyPr>
            <a:noAutofit/>
          </a:bodyPr>
          <a:lstStyle/>
          <a:p>
            <a:r>
              <a:rPr lang="en-US" sz="4000" b="1" dirty="0">
                <a:latin typeface="Times New Roman" panose="02020603050405020304" pitchFamily="18" charset="0"/>
                <a:cs typeface="Times New Roman" panose="02020603050405020304" pitchFamily="18" charset="0"/>
              </a:rPr>
              <a:t>INTRODUCTION</a:t>
            </a:r>
            <a:r>
              <a:rPr lang="en-US" sz="4000" b="1" dirty="0"/>
              <a:t> </a:t>
            </a:r>
          </a:p>
        </p:txBody>
      </p:sp>
      <p:sp>
        <p:nvSpPr>
          <p:cNvPr id="7" name="Content Placeholder 2">
            <a:extLst>
              <a:ext uri="{FF2B5EF4-FFF2-40B4-BE49-F238E27FC236}">
                <a16:creationId xmlns:a16="http://schemas.microsoft.com/office/drawing/2014/main" id="{094557EF-D12F-8668-9494-FA4C88ECD3D7}"/>
              </a:ext>
            </a:extLst>
          </p:cNvPr>
          <p:cNvSpPr>
            <a:spLocks noGrp="1"/>
          </p:cNvSpPr>
          <p:nvPr>
            <p:ph idx="1"/>
          </p:nvPr>
        </p:nvSpPr>
        <p:spPr>
          <a:xfrm>
            <a:off x="207819" y="1261232"/>
            <a:ext cx="11565081" cy="5232956"/>
          </a:xfrm>
        </p:spPr>
        <p:txBody>
          <a:bodyPr>
            <a:noAutofit/>
          </a:bodyPr>
          <a:lstStyle/>
          <a:p>
            <a:pPr algn="just">
              <a:lnSpc>
                <a:spcPct val="100000"/>
              </a:lnSpc>
              <a:spcAft>
                <a:spcPts val="2400"/>
              </a:spcAft>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rPr>
              <a:t>Robotic arm is a programmable manipulator, that comprises of linear and rotary joints to allow for controlled movements</a:t>
            </a:r>
          </a:p>
          <a:p>
            <a:pPr algn="just">
              <a:lnSpc>
                <a:spcPct val="100000"/>
              </a:lnSpc>
              <a:spcAft>
                <a:spcPts val="2400"/>
              </a:spcAft>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rPr>
              <a:t>Nowadays Robotic arm is widely used in various fields such as industries such as medical and even military due to its abilities of high accuracy, efficiency, and repeatability</a:t>
            </a:r>
          </a:p>
          <a:p>
            <a:pPr algn="just">
              <a:lnSpc>
                <a:spcPct val="100000"/>
              </a:lnSpc>
              <a:spcAft>
                <a:spcPts val="2400"/>
              </a:spcAft>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rPr>
              <a:t>While this is not a problem for a healthy individual, this may be an insurmountable bound for people with limited freedom of movement of their limbs</a:t>
            </a:r>
            <a:endParaRPr lang="en-IN" sz="3200" dirty="0"/>
          </a:p>
        </p:txBody>
      </p:sp>
      <p:sp>
        <p:nvSpPr>
          <p:cNvPr id="5" name="Date Placeholder 4">
            <a:extLst>
              <a:ext uri="{FF2B5EF4-FFF2-40B4-BE49-F238E27FC236}">
                <a16:creationId xmlns:a16="http://schemas.microsoft.com/office/drawing/2014/main" id="{58FD970B-14CA-4AE6-C575-CD9B22605471}"/>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521527AB-ADE4-9CE1-5558-CFA38B2E97BD}"/>
              </a:ext>
            </a:extLst>
          </p:cNvPr>
          <p:cNvSpPr>
            <a:spLocks noGrp="1"/>
          </p:cNvSpPr>
          <p:nvPr>
            <p:ph type="sldNum" sz="quarter" idx="12"/>
          </p:nvPr>
        </p:nvSpPr>
        <p:spPr/>
        <p:txBody>
          <a:bodyPr/>
          <a:lstStyle/>
          <a:p>
            <a:fld id="{C8A2373A-4CDF-4289-9B0F-05F1A07D978C}" type="slidenum">
              <a:rPr lang="en-IN" smtClean="0"/>
              <a:t>4</a:t>
            </a:fld>
            <a:endParaRPr lang="en-IN"/>
          </a:p>
        </p:txBody>
      </p:sp>
    </p:spTree>
    <p:extLst>
      <p:ext uri="{BB962C8B-B14F-4D97-AF65-F5344CB8AC3E}">
        <p14:creationId xmlns:p14="http://schemas.microsoft.com/office/powerpoint/2010/main" val="26911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7341" y="479486"/>
            <a:ext cx="8229600" cy="563562"/>
          </a:xfrm>
          <a:prstGeom prst="rect">
            <a:avLst/>
          </a:prstGeom>
        </p:spPr>
        <p:txBody>
          <a:bodyPr>
            <a:noAutofit/>
          </a:bodyPr>
          <a:lstStyle/>
          <a:p>
            <a:pPr algn="ctr">
              <a:spcBef>
                <a:spcPct val="0"/>
              </a:spcBef>
              <a:defRPr/>
            </a:pPr>
            <a:r>
              <a:rPr lang="en-US" sz="4000" b="1" dirty="0">
                <a:latin typeface="Times New Roman" pitchFamily="18" charset="0"/>
                <a:ea typeface="+mj-ea"/>
                <a:cs typeface="Times New Roman" pitchFamily="18" charset="0"/>
              </a:rPr>
              <a:t>OBJECTIVE</a:t>
            </a:r>
          </a:p>
        </p:txBody>
      </p:sp>
      <p:sp>
        <p:nvSpPr>
          <p:cNvPr id="5" name="Content Placeholder 2"/>
          <p:cNvSpPr txBox="1">
            <a:spLocks/>
          </p:cNvSpPr>
          <p:nvPr/>
        </p:nvSpPr>
        <p:spPr>
          <a:xfrm>
            <a:off x="405114" y="1463675"/>
            <a:ext cx="11516809" cy="5257800"/>
          </a:xfrm>
          <a:prstGeom prst="rect">
            <a:avLst/>
          </a:prstGeom>
        </p:spPr>
        <p:txBody>
          <a:bodyPr>
            <a:noAutofit/>
          </a:bodyPr>
          <a:lstStyle/>
          <a:p>
            <a:pPr marL="342900" indent="-342900" algn="just">
              <a:spcBef>
                <a:spcPts val="1200"/>
              </a:spcBef>
              <a:buClr>
                <a:schemeClr val="tx1"/>
              </a:buClr>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To present an assistive multimodal robotic arm control system that is aimed for the disabled people such as quadriplegic or people with severe speech and motor impairment</a:t>
            </a:r>
          </a:p>
          <a:p>
            <a:pPr marL="342900" indent="-342900" algn="just">
              <a:spcBef>
                <a:spcPts val="1200"/>
              </a:spcBef>
              <a:buClr>
                <a:schemeClr val="tx1"/>
              </a:buClr>
              <a:buFont typeface="Wingdings" panose="05000000000000000000" pitchFamily="2" charset="2"/>
              <a:buChar char="Ø"/>
            </a:pPr>
            <a:endParaRPr lang="en-GB" sz="1000" dirty="0">
              <a:latin typeface="Times New Roman" panose="02020603050405020304" pitchFamily="18" charset="0"/>
              <a:cs typeface="Times New Roman" panose="02020603050405020304" pitchFamily="18" charset="0"/>
            </a:endParaRPr>
          </a:p>
          <a:p>
            <a:pPr marL="342900" indent="-342900" algn="just">
              <a:spcBef>
                <a:spcPts val="1200"/>
              </a:spcBef>
              <a:buClr>
                <a:schemeClr val="tx1"/>
              </a:buClr>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To enable physically disabled individuals to control the robotic arm movement with the use of facial and eye movements</a:t>
            </a:r>
          </a:p>
        </p:txBody>
      </p:sp>
      <p:sp>
        <p:nvSpPr>
          <p:cNvPr id="6" name="Date Placeholder 5">
            <a:extLst>
              <a:ext uri="{FF2B5EF4-FFF2-40B4-BE49-F238E27FC236}">
                <a16:creationId xmlns:a16="http://schemas.microsoft.com/office/drawing/2014/main" id="{55FCEB25-35B7-3698-0631-16127CD31BFB}"/>
              </a:ext>
            </a:extLst>
          </p:cNvPr>
          <p:cNvSpPr>
            <a:spLocks noGrp="1"/>
          </p:cNvSpPr>
          <p:nvPr>
            <p:ph type="dt" sz="half" idx="10"/>
          </p:nvPr>
        </p:nvSpPr>
        <p:spPr/>
        <p:txBody>
          <a:bodyPr/>
          <a:lstStyle/>
          <a:p>
            <a:r>
              <a:rPr lang="en-US"/>
              <a:t>24-04-2023</a:t>
            </a:r>
            <a:endParaRPr lang="en-IN"/>
          </a:p>
        </p:txBody>
      </p:sp>
      <p:sp>
        <p:nvSpPr>
          <p:cNvPr id="7" name="Slide Number Placeholder 6">
            <a:extLst>
              <a:ext uri="{FF2B5EF4-FFF2-40B4-BE49-F238E27FC236}">
                <a16:creationId xmlns:a16="http://schemas.microsoft.com/office/drawing/2014/main" id="{19938C10-05D9-0A10-A803-830D275F16F9}"/>
              </a:ext>
            </a:extLst>
          </p:cNvPr>
          <p:cNvSpPr>
            <a:spLocks noGrp="1"/>
          </p:cNvSpPr>
          <p:nvPr>
            <p:ph type="sldNum" sz="quarter" idx="12"/>
          </p:nvPr>
        </p:nvSpPr>
        <p:spPr/>
        <p:txBody>
          <a:bodyPr/>
          <a:lstStyle/>
          <a:p>
            <a:fld id="{C8A2373A-4CDF-4289-9B0F-05F1A07D978C}" type="slidenum">
              <a:rPr lang="en-IN" smtClean="0"/>
              <a:t>5</a:t>
            </a:fld>
            <a:endParaRPr lang="en-IN"/>
          </a:p>
        </p:txBody>
      </p:sp>
    </p:spTree>
    <p:extLst>
      <p:ext uri="{BB962C8B-B14F-4D97-AF65-F5344CB8AC3E}">
        <p14:creationId xmlns:p14="http://schemas.microsoft.com/office/powerpoint/2010/main" val="76382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853FDEBC-8718-DE07-BEEF-559A42F5AAB1}"/>
              </a:ext>
            </a:extLst>
          </p:cNvPr>
          <p:cNvSpPr txBox="1">
            <a:spLocks/>
          </p:cNvSpPr>
          <p:nvPr/>
        </p:nvSpPr>
        <p:spPr>
          <a:xfrm>
            <a:off x="502534" y="13652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latin typeface="Times New Roman" panose="02020603050405020304" pitchFamily="18" charset="0"/>
                <a:cs typeface="Times New Roman" panose="02020603050405020304" pitchFamily="18" charset="0"/>
              </a:rPr>
              <a:t>LITERATURE</a:t>
            </a:r>
            <a:r>
              <a:rPr lang="en-US" sz="4000" b="1" dirty="0">
                <a:latin typeface="Times New Roman" panose="02020603050405020304" pitchFamily="18" charset="0"/>
                <a:cs typeface="Times New Roman" panose="02020603050405020304" pitchFamily="18" charset="0"/>
              </a:rPr>
              <a:t> SURVEY</a:t>
            </a:r>
            <a:endParaRPr lang="en-IN" sz="40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06073B93-55EF-F66E-4677-EE642C96779F}"/>
              </a:ext>
            </a:extLst>
          </p:cNvPr>
          <p:cNvGraphicFramePr>
            <a:graphicFrameLocks noGrp="1"/>
          </p:cNvGraphicFramePr>
          <p:nvPr>
            <p:extLst>
              <p:ext uri="{D42A27DB-BD31-4B8C-83A1-F6EECF244321}">
                <p14:modId xmlns:p14="http://schemas.microsoft.com/office/powerpoint/2010/main" val="1369829791"/>
              </p:ext>
            </p:extLst>
          </p:nvPr>
        </p:nvGraphicFramePr>
        <p:xfrm>
          <a:off x="1607822" y="820911"/>
          <a:ext cx="9068955" cy="5622160"/>
        </p:xfrm>
        <a:graphic>
          <a:graphicData uri="http://schemas.openxmlformats.org/drawingml/2006/table">
            <a:tbl>
              <a:tblPr firstRow="1" bandRow="1">
                <a:tableStyleId>{073A0DAA-6AF3-43AB-8588-CEC1D06C72B9}</a:tableStyleId>
              </a:tblPr>
              <a:tblGrid>
                <a:gridCol w="3022985">
                  <a:extLst>
                    <a:ext uri="{9D8B030D-6E8A-4147-A177-3AD203B41FA5}">
                      <a16:colId xmlns:a16="http://schemas.microsoft.com/office/drawing/2014/main" val="2920119569"/>
                    </a:ext>
                  </a:extLst>
                </a:gridCol>
                <a:gridCol w="3022985">
                  <a:extLst>
                    <a:ext uri="{9D8B030D-6E8A-4147-A177-3AD203B41FA5}">
                      <a16:colId xmlns:a16="http://schemas.microsoft.com/office/drawing/2014/main" val="222562217"/>
                    </a:ext>
                  </a:extLst>
                </a:gridCol>
                <a:gridCol w="3022985">
                  <a:extLst>
                    <a:ext uri="{9D8B030D-6E8A-4147-A177-3AD203B41FA5}">
                      <a16:colId xmlns:a16="http://schemas.microsoft.com/office/drawing/2014/main" val="63748449"/>
                    </a:ext>
                  </a:extLst>
                </a:gridCol>
              </a:tblGrid>
              <a:tr h="599562">
                <a:tc>
                  <a:txBody>
                    <a:bodyPr/>
                    <a:lstStyle/>
                    <a:p>
                      <a:pPr algn="ctr"/>
                      <a:r>
                        <a:rPr lang="en-GB"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GB" sz="2000" dirty="0">
                          <a:latin typeface="Times New Roman" panose="02020603050405020304" pitchFamily="18" charset="0"/>
                          <a:cs typeface="Times New Roman" panose="02020603050405020304" pitchFamily="18" charset="0"/>
                        </a:rPr>
                        <a:t>PROPOSED SYSTEM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GB" sz="2000"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1796414"/>
                  </a:ext>
                </a:extLst>
              </a:tr>
              <a:tr h="1478372">
                <a:tc>
                  <a:txBody>
                    <a:bodyPr/>
                    <a:lstStyle/>
                    <a:p>
                      <a:r>
                        <a:rPr lang="en-IN" sz="2400" b="1" dirty="0">
                          <a:latin typeface="Times New Roman" panose="02020603050405020304" pitchFamily="18" charset="0"/>
                          <a:cs typeface="Times New Roman" panose="02020603050405020304" pitchFamily="18" charset="0"/>
                        </a:rPr>
                        <a:t>V K Sharma et al. (2021)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latin typeface="Times New Roman" panose="02020603050405020304" pitchFamily="18" charset="0"/>
                          <a:cs typeface="Times New Roman" panose="02020603050405020304" pitchFamily="18" charset="0"/>
                        </a:rPr>
                        <a:t>Gaze Controlled Robotic Arm for Persons with SSMI</a:t>
                      </a:r>
                      <a:endParaRPr lang="en-GB" sz="240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r>
                        <a:rPr lang="en-GB" sz="2400" dirty="0">
                          <a:latin typeface="Times New Roman" panose="02020603050405020304" pitchFamily="18" charset="0"/>
                          <a:cs typeface="Times New Roman" panose="02020603050405020304" pitchFamily="18" charset="0"/>
                        </a:rPr>
                        <a:t>Only provide 4 degrees of freedom of movement and used JavaScript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9659085"/>
                  </a:ext>
                </a:extLst>
              </a:tr>
              <a:tr h="1921884">
                <a:tc>
                  <a:txBody>
                    <a:bodyPr/>
                    <a:lstStyle/>
                    <a:p>
                      <a:r>
                        <a:rPr lang="en-IN" sz="2400" b="1" dirty="0">
                          <a:latin typeface="Times New Roman" panose="02020603050405020304" pitchFamily="18" charset="0"/>
                          <a:cs typeface="Times New Roman" panose="02020603050405020304" pitchFamily="18" charset="0"/>
                        </a:rPr>
                        <a:t>Margret et al. (2018)</a:t>
                      </a:r>
                    </a:p>
                  </a:txBody>
                  <a:tcPr/>
                </a:tc>
                <a:tc>
                  <a:txBody>
                    <a:bodyPr/>
                    <a:lstStyle/>
                    <a:p>
                      <a:r>
                        <a:rPr lang="en-GB" sz="2400" dirty="0">
                          <a:effectLst/>
                          <a:latin typeface="Times New Roman" panose="02020603050405020304" pitchFamily="18" charset="0"/>
                          <a:cs typeface="Times New Roman" panose="02020603050405020304" pitchFamily="18" charset="0"/>
                        </a:rPr>
                        <a:t>Hand Gesture Controlled Robotic Arm for Nonverbal People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GB" sz="2400" dirty="0">
                          <a:latin typeface="Times New Roman" panose="02020603050405020304" pitchFamily="18" charset="0"/>
                          <a:cs typeface="Times New Roman" panose="02020603050405020304" pitchFamily="18" charset="0"/>
                        </a:rPr>
                        <a:t>Could not be used by disable people such as quadriplegic</a:t>
                      </a:r>
                    </a:p>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311152"/>
                  </a:ext>
                </a:extLst>
              </a:tr>
              <a:tr h="1546234">
                <a:tc>
                  <a:txBody>
                    <a:bodyPr/>
                    <a:lstStyle/>
                    <a:p>
                      <a:pPr>
                        <a:lnSpc>
                          <a:spcPct val="107000"/>
                        </a:lnSpc>
                        <a:spcAft>
                          <a:spcPts val="800"/>
                        </a:spcAft>
                      </a:pPr>
                      <a:r>
                        <a:rPr lang="da-DK" sz="2400" b="1" dirty="0">
                          <a:effectLst/>
                          <a:latin typeface="Times New Roman" panose="02020603050405020304" pitchFamily="18" charset="0"/>
                          <a:cs typeface="Times New Roman" panose="02020603050405020304" pitchFamily="18" charset="0"/>
                        </a:rPr>
                        <a:t>Eric Sung et al. (2017)</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709" marR="59709" marT="0" marB="0"/>
                </a:tc>
                <a:tc>
                  <a:txBody>
                    <a:bodyPr/>
                    <a:lstStyle/>
                    <a:p>
                      <a:pPr>
                        <a:lnSpc>
                          <a:spcPct val="107000"/>
                        </a:lnSpc>
                        <a:spcAft>
                          <a:spcPts val="800"/>
                        </a:spcAft>
                      </a:pPr>
                      <a:r>
                        <a:rPr lang="en-IN" sz="2400" dirty="0">
                          <a:solidFill>
                            <a:srgbClr val="000000"/>
                          </a:solidFill>
                          <a:effectLst/>
                          <a:latin typeface="Times New Roman" panose="02020603050405020304" pitchFamily="18" charset="0"/>
                          <a:cs typeface="Times New Roman" panose="02020603050405020304" pitchFamily="18" charset="0"/>
                        </a:rPr>
                        <a:t>Eye tracking using Hough transform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709" marR="59709" marT="0" marB="0"/>
                </a:tc>
                <a:tc>
                  <a:txBody>
                    <a:bodyPr/>
                    <a:lstStyle/>
                    <a:p>
                      <a:pPr>
                        <a:lnSpc>
                          <a:spcPct val="107000"/>
                        </a:lnSpc>
                        <a:spcAft>
                          <a:spcPts val="800"/>
                        </a:spcAft>
                      </a:pPr>
                      <a:r>
                        <a:rPr lang="en-IN" sz="2400" dirty="0">
                          <a:effectLst/>
                          <a:latin typeface="Times New Roman" panose="02020603050405020304" pitchFamily="18" charset="0"/>
                          <a:cs typeface="Times New Roman" panose="02020603050405020304" pitchFamily="18" charset="0"/>
                        </a:rPr>
                        <a:t>Used complex algorithm so processing time and latency was too high</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9709" marR="59709" marT="0" marB="0"/>
                </a:tc>
                <a:extLst>
                  <a:ext uri="{0D108BD9-81ED-4DB2-BD59-A6C34878D82A}">
                    <a16:rowId xmlns:a16="http://schemas.microsoft.com/office/drawing/2014/main" val="801604117"/>
                  </a:ext>
                </a:extLst>
              </a:tr>
            </a:tbl>
          </a:graphicData>
        </a:graphic>
      </p:graphicFrame>
      <p:sp>
        <p:nvSpPr>
          <p:cNvPr id="5" name="Date Placeholder 4">
            <a:extLst>
              <a:ext uri="{FF2B5EF4-FFF2-40B4-BE49-F238E27FC236}">
                <a16:creationId xmlns:a16="http://schemas.microsoft.com/office/drawing/2014/main" id="{9EF47F8F-8E51-4A48-5086-28E2CDC17195}"/>
              </a:ext>
            </a:extLst>
          </p:cNvPr>
          <p:cNvSpPr>
            <a:spLocks noGrp="1"/>
          </p:cNvSpPr>
          <p:nvPr>
            <p:ph type="dt" sz="half" idx="10"/>
          </p:nvPr>
        </p:nvSpPr>
        <p:spPr/>
        <p:txBody>
          <a:bodyPr/>
          <a:lstStyle/>
          <a:p>
            <a:r>
              <a:rPr lang="en-US"/>
              <a:t>24-04-2023</a:t>
            </a:r>
            <a:endParaRPr lang="en-IN" dirty="0"/>
          </a:p>
        </p:txBody>
      </p:sp>
      <p:sp>
        <p:nvSpPr>
          <p:cNvPr id="7" name="Slide Number Placeholder 6">
            <a:extLst>
              <a:ext uri="{FF2B5EF4-FFF2-40B4-BE49-F238E27FC236}">
                <a16:creationId xmlns:a16="http://schemas.microsoft.com/office/drawing/2014/main" id="{C2E6F3F0-9022-9C09-7B82-76C615CBE559}"/>
              </a:ext>
            </a:extLst>
          </p:cNvPr>
          <p:cNvSpPr>
            <a:spLocks noGrp="1"/>
          </p:cNvSpPr>
          <p:nvPr>
            <p:ph type="sldNum" sz="quarter" idx="12"/>
          </p:nvPr>
        </p:nvSpPr>
        <p:spPr/>
        <p:txBody>
          <a:bodyPr/>
          <a:lstStyle/>
          <a:p>
            <a:fld id="{C8A2373A-4CDF-4289-9B0F-05F1A07D978C}" type="slidenum">
              <a:rPr lang="en-IN" smtClean="0"/>
              <a:t>6</a:t>
            </a:fld>
            <a:endParaRPr lang="en-IN" dirty="0"/>
          </a:p>
        </p:txBody>
      </p:sp>
    </p:spTree>
    <p:extLst>
      <p:ext uri="{BB962C8B-B14F-4D97-AF65-F5344CB8AC3E}">
        <p14:creationId xmlns:p14="http://schemas.microsoft.com/office/powerpoint/2010/main" val="32876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1C7431-D2FC-04BF-A6FE-19B5E018C40E}"/>
              </a:ext>
            </a:extLst>
          </p:cNvPr>
          <p:cNvSpPr>
            <a:spLocks noGrp="1"/>
          </p:cNvSpPr>
          <p:nvPr>
            <p:ph type="title"/>
          </p:nvPr>
        </p:nvSpPr>
        <p:spPr>
          <a:xfrm>
            <a:off x="502534" y="13652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A4C090DF-4B28-E261-8614-AB1EFF164977}"/>
              </a:ext>
            </a:extLst>
          </p:cNvPr>
          <p:cNvSpPr>
            <a:spLocks noGrp="1"/>
          </p:cNvSpPr>
          <p:nvPr>
            <p:ph idx="1"/>
          </p:nvPr>
        </p:nvSpPr>
        <p:spPr>
          <a:xfrm>
            <a:off x="152400" y="1417638"/>
            <a:ext cx="11908420" cy="5908204"/>
          </a:xfrm>
        </p:spPr>
        <p:txBody>
          <a:bodyPr>
            <a:normAutofit/>
          </a:bodyPr>
          <a:lstStyle/>
          <a:p>
            <a:pPr marL="850900" marR="670560" indent="-457200" algn="just">
              <a:lnSpc>
                <a:spcPct val="100000"/>
              </a:lnSpc>
              <a:spcBef>
                <a:spcPts val="5"/>
              </a:spcBef>
              <a:buFont typeface="Wingdings" panose="05000000000000000000" pitchFamily="2" charset="2"/>
              <a:buChar char="Ø"/>
            </a:pPr>
            <a:r>
              <a:rPr lang="en-GB" sz="3200" dirty="0">
                <a:latin typeface="Times New Roman" panose="02020603050405020304" pitchFamily="18" charset="0"/>
                <a:ea typeface="Times New Roman" panose="02020603050405020304" pitchFamily="18" charset="0"/>
              </a:rPr>
              <a:t>The existing system has drawbacks such as using costly external hardware such as lasers and IR sensors for tracking</a:t>
            </a:r>
          </a:p>
          <a:p>
            <a:pPr marL="850900" marR="670560" indent="-457200" algn="just">
              <a:lnSpc>
                <a:spcPct val="100000"/>
              </a:lnSpc>
              <a:spcBef>
                <a:spcPts val="5"/>
              </a:spcBef>
              <a:buFont typeface="Wingdings" panose="05000000000000000000" pitchFamily="2" charset="2"/>
              <a:buChar char="Ø"/>
            </a:pPr>
            <a:endParaRPr lang="en-GB" sz="3200" dirty="0">
              <a:latin typeface="Times New Roman" panose="02020603050405020304" pitchFamily="18" charset="0"/>
              <a:ea typeface="Times New Roman" panose="02020603050405020304" pitchFamily="18" charset="0"/>
            </a:endParaRPr>
          </a:p>
          <a:p>
            <a:pPr marL="850900" marR="670560" indent="-457200" algn="just">
              <a:lnSpc>
                <a:spcPct val="100000"/>
              </a:lnSpc>
              <a:spcBef>
                <a:spcPts val="5"/>
              </a:spcBef>
              <a:buFont typeface="Wingdings" panose="05000000000000000000" pitchFamily="2" charset="2"/>
              <a:buChar char="Ø"/>
            </a:pPr>
            <a:r>
              <a:rPr lang="en-GB" sz="3200" dirty="0">
                <a:latin typeface="Times New Roman" panose="02020603050405020304" pitchFamily="18" charset="0"/>
                <a:ea typeface="Times New Roman" panose="02020603050405020304" pitchFamily="18" charset="0"/>
              </a:rPr>
              <a:t>It also has only 4 degrees of freedom for the movement of the robotic arm and complex software requirements that were not user friendly</a:t>
            </a:r>
            <a:endParaRPr lang="en-IN" sz="3200" dirty="0"/>
          </a:p>
          <a:p>
            <a:pPr marL="393700" marR="670560" indent="0" algn="just">
              <a:lnSpc>
                <a:spcPct val="120000"/>
              </a:lnSpc>
              <a:spcBef>
                <a:spcPts val="5"/>
              </a:spcBef>
              <a:buNone/>
            </a:pPr>
            <a:endParaRPr lang="en-GB" dirty="0">
              <a:latin typeface="Times New Roman" panose="02020603050405020304" pitchFamily="18" charset="0"/>
              <a:ea typeface="Times New Roman" panose="02020603050405020304" pitchFamily="18" charset="0"/>
            </a:endParaRPr>
          </a:p>
        </p:txBody>
      </p:sp>
      <p:sp>
        <p:nvSpPr>
          <p:cNvPr id="6" name="Title 1"/>
          <p:cNvSpPr txBox="1">
            <a:spLocks/>
          </p:cNvSpPr>
          <p:nvPr/>
        </p:nvSpPr>
        <p:spPr>
          <a:xfrm>
            <a:off x="1729278" y="-297574"/>
            <a:ext cx="8349174" cy="86819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solidFill>
                <a:srgbClr val="2116FC"/>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68ACF71-397D-9643-58B5-CD5B197CDFE4}"/>
              </a:ext>
            </a:extLst>
          </p:cNvPr>
          <p:cNvSpPr>
            <a:spLocks noGrp="1"/>
          </p:cNvSpPr>
          <p:nvPr>
            <p:ph type="dt" sz="half" idx="10"/>
          </p:nvPr>
        </p:nvSpPr>
        <p:spPr/>
        <p:txBody>
          <a:bodyPr/>
          <a:lstStyle/>
          <a:p>
            <a:r>
              <a:rPr lang="en-US"/>
              <a:t>24-04-2023</a:t>
            </a:r>
            <a:endParaRPr lang="en-IN"/>
          </a:p>
        </p:txBody>
      </p:sp>
      <p:sp>
        <p:nvSpPr>
          <p:cNvPr id="4" name="Slide Number Placeholder 3">
            <a:extLst>
              <a:ext uri="{FF2B5EF4-FFF2-40B4-BE49-F238E27FC236}">
                <a16:creationId xmlns:a16="http://schemas.microsoft.com/office/drawing/2014/main" id="{5F7FC663-2135-7EA9-A9C4-15314C02B272}"/>
              </a:ext>
            </a:extLst>
          </p:cNvPr>
          <p:cNvSpPr>
            <a:spLocks noGrp="1"/>
          </p:cNvSpPr>
          <p:nvPr>
            <p:ph type="sldNum" sz="quarter" idx="12"/>
          </p:nvPr>
        </p:nvSpPr>
        <p:spPr/>
        <p:txBody>
          <a:bodyPr/>
          <a:lstStyle/>
          <a:p>
            <a:fld id="{C8A2373A-4CDF-4289-9B0F-05F1A07D978C}" type="slidenum">
              <a:rPr lang="en-IN" smtClean="0"/>
              <a:t>7</a:t>
            </a:fld>
            <a:endParaRPr lang="en-IN"/>
          </a:p>
        </p:txBody>
      </p:sp>
    </p:spTree>
    <p:extLst>
      <p:ext uri="{BB962C8B-B14F-4D97-AF65-F5344CB8AC3E}">
        <p14:creationId xmlns:p14="http://schemas.microsoft.com/office/powerpoint/2010/main" val="370038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60AC-58CA-9D69-1028-0EFE93CCFDA1}"/>
              </a:ext>
            </a:extLst>
          </p:cNvPr>
          <p:cNvSpPr>
            <a:spLocks noGrp="1"/>
          </p:cNvSpPr>
          <p:nvPr>
            <p:ph type="title"/>
          </p:nvPr>
        </p:nvSpPr>
        <p:spPr>
          <a:xfrm>
            <a:off x="315686" y="19892"/>
            <a:ext cx="10515600" cy="1325563"/>
          </a:xfrm>
        </p:spPr>
        <p:txBody>
          <a:bodyPr>
            <a:normAutofit/>
          </a:bodyPr>
          <a:lstStyle/>
          <a:p>
            <a:r>
              <a:rPr lang="en-GB" sz="4000" b="1" dirty="0">
                <a:latin typeface="Times New Roman" panose="02020603050405020304" pitchFamily="18" charset="0"/>
                <a:cs typeface="Times New Roman" panose="02020603050405020304" pitchFamily="18" charset="0"/>
              </a:rPr>
              <a:t>DRAWBACKS OF EXSISTING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1E2543-B340-1E71-64F2-E723182E20F6}"/>
              </a:ext>
            </a:extLst>
          </p:cNvPr>
          <p:cNvSpPr>
            <a:spLocks noGrp="1"/>
          </p:cNvSpPr>
          <p:nvPr>
            <p:ph idx="1"/>
          </p:nvPr>
        </p:nvSpPr>
        <p:spPr>
          <a:xfrm>
            <a:off x="193610" y="1113728"/>
            <a:ext cx="11848328" cy="5483015"/>
          </a:xfrm>
        </p:spPr>
        <p:txBody>
          <a:bodyPr>
            <a:normAutofit fontScale="92500"/>
          </a:bodyPr>
          <a:lstStyle/>
          <a:p>
            <a:pPr lvl="0" algn="just">
              <a:lnSpc>
                <a:spcPct val="120000"/>
              </a:lnSpc>
              <a:spcAft>
                <a:spcPts val="1010"/>
              </a:spcAft>
              <a:buFont typeface="Wingdings" panose="05000000000000000000" pitchFamily="2" charset="2"/>
              <a:buChar char="Ø"/>
            </a:pPr>
            <a:r>
              <a:rPr lang="en-IN" sz="3200" b="1" dirty="0">
                <a:solidFill>
                  <a:srgbClr val="000000"/>
                </a:solidFill>
                <a:effectLst/>
                <a:latin typeface="Times New Roman" panose="02020603050405020304" pitchFamily="18" charset="0"/>
                <a:ea typeface="Times New Roman" panose="02020603050405020304" pitchFamily="18" charset="0"/>
              </a:rPr>
              <a:t>Mounting devices:</a:t>
            </a:r>
            <a:r>
              <a:rPr lang="en-IN" sz="3200" dirty="0">
                <a:solidFill>
                  <a:srgbClr val="000000"/>
                </a:solidFill>
                <a:effectLst/>
                <a:latin typeface="Times New Roman" panose="02020603050405020304" pitchFamily="18" charset="0"/>
                <a:ea typeface="Times New Roman" panose="02020603050405020304" pitchFamily="18" charset="0"/>
              </a:rPr>
              <a:t> These systems needed a mounted device like lasers or cameras on the user which became tedious </a:t>
            </a:r>
          </a:p>
          <a:p>
            <a:pPr lvl="0" algn="just">
              <a:lnSpc>
                <a:spcPct val="120000"/>
              </a:lnSpc>
              <a:spcAft>
                <a:spcPts val="1010"/>
              </a:spcAft>
              <a:buFont typeface="Wingdings" panose="05000000000000000000" pitchFamily="2" charset="2"/>
              <a:buChar char="Ø"/>
            </a:pPr>
            <a:r>
              <a:rPr lang="en-IN" sz="3200" b="1" dirty="0">
                <a:solidFill>
                  <a:srgbClr val="000000"/>
                </a:solidFill>
                <a:effectLst/>
                <a:latin typeface="Times New Roman" panose="02020603050405020304" pitchFamily="18" charset="0"/>
                <a:ea typeface="Times New Roman" panose="02020603050405020304" pitchFamily="18" charset="0"/>
              </a:rPr>
              <a:t> Biometric identification:</a:t>
            </a:r>
            <a:r>
              <a:rPr lang="en-IN" sz="3200" dirty="0">
                <a:solidFill>
                  <a:srgbClr val="000000"/>
                </a:solidFill>
                <a:effectLst/>
                <a:latin typeface="Times New Roman" panose="02020603050405020304" pitchFamily="18" charset="0"/>
                <a:ea typeface="Times New Roman" panose="02020603050405020304" pitchFamily="18" charset="0"/>
              </a:rPr>
              <a:t> The system used biometric identification for which the users had to register themselves before using the system. It wasn’t open for all which has been rectified by the proposed application</a:t>
            </a:r>
          </a:p>
          <a:p>
            <a:pPr lvl="0" algn="just">
              <a:lnSpc>
                <a:spcPct val="120000"/>
              </a:lnSpc>
              <a:spcAft>
                <a:spcPts val="1010"/>
              </a:spcAft>
              <a:buFont typeface="Wingdings" panose="05000000000000000000" pitchFamily="2" charset="2"/>
              <a:buChar char="Ø"/>
            </a:pPr>
            <a:r>
              <a:rPr lang="en-IN" sz="3200" dirty="0">
                <a:solidFill>
                  <a:srgbClr val="000000"/>
                </a:solidFill>
                <a:effectLst/>
                <a:latin typeface="Times New Roman" panose="02020603050405020304" pitchFamily="18" charset="0"/>
                <a:ea typeface="Times New Roman" panose="02020603050405020304" pitchFamily="18" charset="0"/>
              </a:rPr>
              <a:t> </a:t>
            </a:r>
            <a:r>
              <a:rPr lang="en-IN" sz="3200" b="1" dirty="0">
                <a:solidFill>
                  <a:srgbClr val="000000"/>
                </a:solidFill>
                <a:effectLst/>
                <a:latin typeface="Times New Roman" panose="02020603050405020304" pitchFamily="18" charset="0"/>
                <a:ea typeface="Times New Roman" panose="02020603050405020304" pitchFamily="18" charset="0"/>
              </a:rPr>
              <a:t>Complex algorithms:</a:t>
            </a:r>
            <a:r>
              <a:rPr lang="en-IN" sz="3200" dirty="0">
                <a:solidFill>
                  <a:srgbClr val="000000"/>
                </a:solidFill>
                <a:effectLst/>
                <a:latin typeface="Times New Roman" panose="02020603050405020304" pitchFamily="18" charset="0"/>
                <a:ea typeface="Times New Roman" panose="02020603050405020304" pitchFamily="18" charset="0"/>
              </a:rPr>
              <a:t> The previous systems used many complex algorithms that needed a lot of calculations to be done depending on various markers</a:t>
            </a:r>
          </a:p>
          <a:p>
            <a:endParaRPr lang="en-IN" dirty="0"/>
          </a:p>
        </p:txBody>
      </p:sp>
      <p:sp>
        <p:nvSpPr>
          <p:cNvPr id="6" name="Date Placeholder 5">
            <a:extLst>
              <a:ext uri="{FF2B5EF4-FFF2-40B4-BE49-F238E27FC236}">
                <a16:creationId xmlns:a16="http://schemas.microsoft.com/office/drawing/2014/main" id="{E1F0C31A-27F6-77C5-EA6A-120D861FA61D}"/>
              </a:ext>
            </a:extLst>
          </p:cNvPr>
          <p:cNvSpPr>
            <a:spLocks noGrp="1"/>
          </p:cNvSpPr>
          <p:nvPr>
            <p:ph type="dt" sz="half" idx="10"/>
          </p:nvPr>
        </p:nvSpPr>
        <p:spPr/>
        <p:txBody>
          <a:bodyPr/>
          <a:lstStyle/>
          <a:p>
            <a:r>
              <a:rPr lang="en-US"/>
              <a:t>24-04-2023</a:t>
            </a:r>
            <a:endParaRPr lang="en-IN"/>
          </a:p>
        </p:txBody>
      </p:sp>
      <p:sp>
        <p:nvSpPr>
          <p:cNvPr id="7" name="Slide Number Placeholder 6">
            <a:extLst>
              <a:ext uri="{FF2B5EF4-FFF2-40B4-BE49-F238E27FC236}">
                <a16:creationId xmlns:a16="http://schemas.microsoft.com/office/drawing/2014/main" id="{6979080A-AE4C-1344-A68D-054DC732EEE4}"/>
              </a:ext>
            </a:extLst>
          </p:cNvPr>
          <p:cNvSpPr>
            <a:spLocks noGrp="1"/>
          </p:cNvSpPr>
          <p:nvPr>
            <p:ph type="sldNum" sz="quarter" idx="12"/>
          </p:nvPr>
        </p:nvSpPr>
        <p:spPr/>
        <p:txBody>
          <a:bodyPr/>
          <a:lstStyle/>
          <a:p>
            <a:fld id="{C8A2373A-4CDF-4289-9B0F-05F1A07D978C}" type="slidenum">
              <a:rPr lang="en-IN" smtClean="0"/>
              <a:t>8</a:t>
            </a:fld>
            <a:endParaRPr lang="en-IN"/>
          </a:p>
        </p:txBody>
      </p:sp>
    </p:spTree>
    <p:extLst>
      <p:ext uri="{BB962C8B-B14F-4D97-AF65-F5344CB8AC3E}">
        <p14:creationId xmlns:p14="http://schemas.microsoft.com/office/powerpoint/2010/main" val="246037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33" y="102327"/>
            <a:ext cx="11614976" cy="1325563"/>
          </a:xfrm>
        </p:spPr>
        <p:txBody>
          <a:bodyPr>
            <a:normAutofit/>
          </a:bodyPr>
          <a:lstStyle/>
          <a:p>
            <a:r>
              <a:rPr lang="en-IN" sz="3600" b="1" dirty="0">
                <a:latin typeface="Times New Roman" panose="02020603050405020304" pitchFamily="18" charset="0"/>
                <a:cs typeface="Times New Roman" panose="02020603050405020304" pitchFamily="18" charset="0"/>
              </a:rPr>
              <a:t>PROPOSED SYSTEM FOR FACIAL MOVEMENT BASED ROBOTIC ARM CONTROL</a:t>
            </a:r>
          </a:p>
        </p:txBody>
      </p:sp>
      <p:sp>
        <p:nvSpPr>
          <p:cNvPr id="3" name="Content Placeholder 2">
            <a:extLst>
              <a:ext uri="{FF2B5EF4-FFF2-40B4-BE49-F238E27FC236}">
                <a16:creationId xmlns:a16="http://schemas.microsoft.com/office/drawing/2014/main" id="{329879DE-0E65-63F2-15CA-BB342DF669A7}"/>
              </a:ext>
            </a:extLst>
          </p:cNvPr>
          <p:cNvSpPr>
            <a:spLocks noGrp="1"/>
          </p:cNvSpPr>
          <p:nvPr>
            <p:ph idx="1"/>
          </p:nvPr>
        </p:nvSpPr>
        <p:spPr>
          <a:xfrm>
            <a:off x="135366" y="1455167"/>
            <a:ext cx="11867909" cy="5029993"/>
          </a:xfrm>
        </p:spPr>
        <p:txBody>
          <a:bodyPr>
            <a:normAutofit/>
          </a:bodyPr>
          <a:lstStyle/>
          <a:p>
            <a:pPr algn="just">
              <a:lnSpc>
                <a:spcPct val="100000"/>
              </a:lnSpc>
              <a:spcAft>
                <a:spcPts val="2400"/>
              </a:spcAft>
              <a:buFont typeface="Wingdings" panose="05000000000000000000" pitchFamily="2" charset="2"/>
              <a:buChar char="Ø"/>
            </a:pPr>
            <a:r>
              <a:rPr lang="en-GB" sz="3200" dirty="0">
                <a:latin typeface="Times New Roman" panose="02020603050405020304" pitchFamily="18" charset="0"/>
                <a:ea typeface="Times New Roman" panose="02020603050405020304" pitchFamily="18" charset="0"/>
              </a:rPr>
              <a:t>Currently, the existing systems use a mounted device like lasers on the user and use slow and complex algorithms to track facial movements</a:t>
            </a:r>
          </a:p>
          <a:p>
            <a:pPr algn="just">
              <a:lnSpc>
                <a:spcPct val="100000"/>
              </a:lnSpc>
              <a:spcAft>
                <a:spcPts val="2400"/>
              </a:spcAft>
              <a:buFont typeface="Wingdings" panose="05000000000000000000" pitchFamily="2" charset="2"/>
              <a:buChar char="Ø"/>
            </a:pPr>
            <a:r>
              <a:rPr lang="en-GB" sz="3200" dirty="0">
                <a:latin typeface="Times New Roman" panose="02020603050405020304" pitchFamily="18" charset="0"/>
                <a:ea typeface="Times New Roman" panose="02020603050405020304" pitchFamily="18" charset="0"/>
              </a:rPr>
              <a:t>So, to overcome such issues our proposed system is an universal software with plug and play technology for facial movement tracking and controlling the robotic arm using the data</a:t>
            </a:r>
          </a:p>
        </p:txBody>
      </p:sp>
      <p:sp>
        <p:nvSpPr>
          <p:cNvPr id="5" name="Date Placeholder 4">
            <a:extLst>
              <a:ext uri="{FF2B5EF4-FFF2-40B4-BE49-F238E27FC236}">
                <a16:creationId xmlns:a16="http://schemas.microsoft.com/office/drawing/2014/main" id="{5AFEDC09-6125-5211-2783-0C849EBE2221}"/>
              </a:ext>
            </a:extLst>
          </p:cNvPr>
          <p:cNvSpPr>
            <a:spLocks noGrp="1"/>
          </p:cNvSpPr>
          <p:nvPr>
            <p:ph type="dt" sz="half" idx="10"/>
          </p:nvPr>
        </p:nvSpPr>
        <p:spPr/>
        <p:txBody>
          <a:bodyPr/>
          <a:lstStyle/>
          <a:p>
            <a:r>
              <a:rPr lang="en-US"/>
              <a:t>24-04-2023</a:t>
            </a:r>
            <a:endParaRPr lang="en-IN"/>
          </a:p>
        </p:txBody>
      </p:sp>
      <p:sp>
        <p:nvSpPr>
          <p:cNvPr id="6" name="Slide Number Placeholder 5">
            <a:extLst>
              <a:ext uri="{FF2B5EF4-FFF2-40B4-BE49-F238E27FC236}">
                <a16:creationId xmlns:a16="http://schemas.microsoft.com/office/drawing/2014/main" id="{5EE497EB-7497-2AAB-DF54-C37F99289A45}"/>
              </a:ext>
            </a:extLst>
          </p:cNvPr>
          <p:cNvSpPr>
            <a:spLocks noGrp="1"/>
          </p:cNvSpPr>
          <p:nvPr>
            <p:ph type="sldNum" sz="quarter" idx="12"/>
          </p:nvPr>
        </p:nvSpPr>
        <p:spPr/>
        <p:txBody>
          <a:bodyPr/>
          <a:lstStyle/>
          <a:p>
            <a:fld id="{C8A2373A-4CDF-4289-9B0F-05F1A07D978C}" type="slidenum">
              <a:rPr lang="en-IN" smtClean="0"/>
              <a:t>9</a:t>
            </a:fld>
            <a:endParaRPr lang="en-IN"/>
          </a:p>
        </p:txBody>
      </p:sp>
    </p:spTree>
    <p:extLst>
      <p:ext uri="{BB962C8B-B14F-4D97-AF65-F5344CB8AC3E}">
        <p14:creationId xmlns:p14="http://schemas.microsoft.com/office/powerpoint/2010/main" val="206480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2334</Words>
  <Application>Microsoft Office PowerPoint</Application>
  <PresentationFormat>Widescreen</PresentationFormat>
  <Paragraphs>182</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FACIAL MOVEMENT BASED ROBOTIC ARM CONTROL USING ARDUINO AND PYTHON </vt:lpstr>
      <vt:lpstr>CONTENTS</vt:lpstr>
      <vt:lpstr>ABSTRACT </vt:lpstr>
      <vt:lpstr>INTRODUCTION </vt:lpstr>
      <vt:lpstr>PowerPoint Presentation</vt:lpstr>
      <vt:lpstr>PowerPoint Presentation</vt:lpstr>
      <vt:lpstr>EXISTING SYSTEM</vt:lpstr>
      <vt:lpstr>DRAWBACKS OF EXSISTING SYSTEM</vt:lpstr>
      <vt:lpstr>PROPOSED SYSTEM FOR FACIAL MOVEMENT BASED ROBOTIC ARM CONTROL</vt:lpstr>
      <vt:lpstr>BLOCK DIAGRAM</vt:lpstr>
      <vt:lpstr>PROPOSED SYSTEM ARCHITECTURE</vt:lpstr>
      <vt:lpstr>HARDWARE SETUP</vt:lpstr>
      <vt:lpstr>PROPOSED SYSTEM OPERATION</vt:lpstr>
      <vt:lpstr>PROPOSED SYSTEM OPERATION</vt:lpstr>
      <vt:lpstr>FACIAL LANDMARK PLACEMENT</vt:lpstr>
      <vt:lpstr>EYE ASPECT RATIO</vt:lpstr>
      <vt:lpstr>MOUTH ASPECT RATIO</vt:lpstr>
      <vt:lpstr>ROBOTIC ARM MOVEMENT MAPPING</vt:lpstr>
      <vt:lpstr>FACIAL MOVEMENTS AND IT’S FUNCTION </vt:lpstr>
      <vt:lpstr>APPICATIONS OF PROPOSED SYSTEM</vt:lpstr>
      <vt:lpstr>CONCLUSION</vt:lpstr>
      <vt:lpstr>FUTURE SCOPE</vt:lpstr>
      <vt:lpstr>REFERENCES </vt:lpstr>
      <vt:lpstr>REFERENCES </vt:lpstr>
      <vt:lpstr>REFERENCES </vt:lpstr>
      <vt:lpstr>REFERENCES </vt:lpstr>
      <vt:lpstr>LIST OF PUBLICATIONS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CONTROLLED CURSOR</dc:title>
  <dc:creator>Suhail 543</dc:creator>
  <cp:lastModifiedBy>EEE 1914026 Mohammed Al Fahad</cp:lastModifiedBy>
  <cp:revision>74</cp:revision>
  <cp:lastPrinted>2023-04-17T04:20:06Z</cp:lastPrinted>
  <dcterms:created xsi:type="dcterms:W3CDTF">2022-10-31T04:09:47Z</dcterms:created>
  <dcterms:modified xsi:type="dcterms:W3CDTF">2023-04-21T06:59:48Z</dcterms:modified>
</cp:coreProperties>
</file>