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642"/>
    <a:srgbClr val="FCE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نمط متوسط 3 - تميي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122" d="100"/>
          <a:sy n="122" d="100"/>
        </p:scale>
        <p:origin x="2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1710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76918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06414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74593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تحرير أنماط النص الرئيسي</a:t>
            </a:r>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4152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11/24/2024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406787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p:cNvSpPr>
            <a:spLocks noGrp="1"/>
          </p:cNvSpPr>
          <p:nvPr>
            <p:ph type="dt" sz="half" idx="10"/>
          </p:nvPr>
        </p:nvSpPr>
        <p:spPr/>
        <p:txBody>
          <a:bodyPr/>
          <a:lstStyle/>
          <a:p>
            <a:fld id="{43D19DDB-72E9-420C-86C5-8D0CCB23C4F5}" type="datetimeFigureOut">
              <a:rPr lang="en-US" smtClean="0"/>
              <a:t>11/24/2024</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9828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43D19DDB-72E9-420C-86C5-8D0CCB23C4F5}" type="datetimeFigureOut">
              <a:rPr lang="en-US" smtClean="0"/>
              <a:t>11/24/2024</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22452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43D19DDB-72E9-420C-86C5-8D0CCB23C4F5}" type="datetimeFigureOut">
              <a:rPr lang="en-US" smtClean="0"/>
              <a:t>11/24/2024</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12503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11/24/2024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66942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11/24/2024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2953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3D19DDB-72E9-420C-86C5-8D0CCB23C4F5}" type="datetimeFigureOut">
              <a:rPr lang="en-US" smtClean="0"/>
              <a:t>11/24/2024</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F8A5D9-50DC-4956-8446-BB921772155D}" type="slidenum">
              <a:rPr lang="en-US" smtClean="0"/>
              <a:t>‹#›</a:t>
            </a:fld>
            <a:endParaRPr lang="en-US"/>
          </a:p>
        </p:txBody>
      </p:sp>
    </p:spTree>
    <p:extLst>
      <p:ext uri="{BB962C8B-B14F-4D97-AF65-F5344CB8AC3E}">
        <p14:creationId xmlns:p14="http://schemas.microsoft.com/office/powerpoint/2010/main" val="367117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 y="-83820"/>
            <a:ext cx="12329159" cy="7025639"/>
          </a:xfrm>
          <a:prstGeom prst="rect">
            <a:avLst/>
          </a:prstGeom>
        </p:spPr>
      </p:pic>
      <p:sp>
        <p:nvSpPr>
          <p:cNvPr id="5" name="مربع نص 4"/>
          <p:cNvSpPr txBox="1"/>
          <p:nvPr/>
        </p:nvSpPr>
        <p:spPr>
          <a:xfrm flipH="1">
            <a:off x="5303520" y="1600200"/>
            <a:ext cx="1392154" cy="369332"/>
          </a:xfrm>
          <a:prstGeom prst="rect">
            <a:avLst/>
          </a:prstGeom>
          <a:noFill/>
        </p:spPr>
        <p:txBody>
          <a:bodyPr wrap="square" rtlCol="0">
            <a:spAutoFit/>
          </a:bodyPr>
          <a:lstStyle/>
          <a:p>
            <a:r>
              <a:rPr lang="ar-OM" dirty="0"/>
              <a:t>التعلم النشط </a:t>
            </a:r>
            <a:endParaRPr lang="en-US" dirty="0"/>
          </a:p>
        </p:txBody>
      </p:sp>
      <p:pic>
        <p:nvPicPr>
          <p:cNvPr id="7" name="صورة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4838">
            <a:off x="6955537" y="4223004"/>
            <a:ext cx="2791968" cy="1825752"/>
          </a:xfrm>
          <a:prstGeom prst="rect">
            <a:avLst/>
          </a:prstGeom>
        </p:spPr>
      </p:pic>
      <p:sp>
        <p:nvSpPr>
          <p:cNvPr id="8" name="مستطيل 7"/>
          <p:cNvSpPr/>
          <p:nvPr/>
        </p:nvSpPr>
        <p:spPr>
          <a:xfrm rot="180828">
            <a:off x="2979419" y="2497156"/>
            <a:ext cx="6096000" cy="2031325"/>
          </a:xfrm>
          <a:prstGeom prst="rect">
            <a:avLst/>
          </a:prstGeom>
        </p:spPr>
        <p:txBody>
          <a:bodyPr>
            <a:spAutoFit/>
          </a:bodyPr>
          <a:lstStyle/>
          <a:p>
            <a:r>
              <a:rPr lang="ar-OM" b="0" i="0" dirty="0">
                <a:solidFill>
                  <a:srgbClr val="333333"/>
                </a:solidFill>
                <a:effectLst/>
                <a:latin typeface="DroidArabicKufi-Regular"/>
              </a:rPr>
              <a:t>يُعرف التعلّم النشط على أنّه فلسفة تربوية تهدف إلى تفعيل دور الطالب في العملية التعليمية بشكل إيجابي، واعتماد التعلم الذاتي في الحصول على المعلومة، واكتساب المهارات التعليمية من خلال البحث والتجريب، إذ لا يُركّز التعلم النشط على التعليم التلقيني؛ إنّما يكون تركيزه على تنمية التفكير والقدرة على حل المشكلات، وتعزيز روح التعاون والعمل الجماعي</a:t>
            </a:r>
            <a:br>
              <a:rPr lang="ar-OM" dirty="0"/>
            </a:br>
            <a:br>
              <a:rPr lang="ar-OM" dirty="0"/>
            </a:br>
            <a:endParaRPr lang="en-US" dirty="0"/>
          </a:p>
        </p:txBody>
      </p:sp>
      <p:graphicFrame>
        <p:nvGraphicFramePr>
          <p:cNvPr id="2" name="جدول 1">
            <a:extLst>
              <a:ext uri="{FF2B5EF4-FFF2-40B4-BE49-F238E27FC236}">
                <a16:creationId xmlns:a16="http://schemas.microsoft.com/office/drawing/2014/main" id="{85C79336-64EB-EA1C-9ACC-71604D5963CC}"/>
              </a:ext>
            </a:extLst>
          </p:cNvPr>
          <p:cNvGraphicFramePr>
            <a:graphicFrameLocks noGrp="1"/>
          </p:cNvGraphicFramePr>
          <p:nvPr>
            <p:extLst>
              <p:ext uri="{D42A27DB-BD31-4B8C-83A1-F6EECF244321}">
                <p14:modId xmlns:p14="http://schemas.microsoft.com/office/powerpoint/2010/main" val="466028346"/>
              </p:ext>
            </p:extLst>
          </p:nvPr>
        </p:nvGraphicFramePr>
        <p:xfrm>
          <a:off x="2031042" y="56458"/>
          <a:ext cx="8129915" cy="674372"/>
        </p:xfrm>
        <a:graphic>
          <a:graphicData uri="http://schemas.openxmlformats.org/drawingml/2006/table">
            <a:tbl>
              <a:tblPr rtl="1" firstRow="1" bandRow="1">
                <a:tableStyleId>{5C22544A-7EE6-4342-B048-85BDC9FD1C3A}</a:tableStyleId>
              </a:tblPr>
              <a:tblGrid>
                <a:gridCol w="1625983">
                  <a:extLst>
                    <a:ext uri="{9D8B030D-6E8A-4147-A177-3AD203B41FA5}">
                      <a16:colId xmlns:a16="http://schemas.microsoft.com/office/drawing/2014/main" val="2278641860"/>
                    </a:ext>
                  </a:extLst>
                </a:gridCol>
                <a:gridCol w="1625983">
                  <a:extLst>
                    <a:ext uri="{9D8B030D-6E8A-4147-A177-3AD203B41FA5}">
                      <a16:colId xmlns:a16="http://schemas.microsoft.com/office/drawing/2014/main" val="2522696403"/>
                    </a:ext>
                  </a:extLst>
                </a:gridCol>
                <a:gridCol w="1672960">
                  <a:extLst>
                    <a:ext uri="{9D8B030D-6E8A-4147-A177-3AD203B41FA5}">
                      <a16:colId xmlns:a16="http://schemas.microsoft.com/office/drawing/2014/main" val="2592155235"/>
                    </a:ext>
                  </a:extLst>
                </a:gridCol>
                <a:gridCol w="1579006">
                  <a:extLst>
                    <a:ext uri="{9D8B030D-6E8A-4147-A177-3AD203B41FA5}">
                      <a16:colId xmlns:a16="http://schemas.microsoft.com/office/drawing/2014/main" val="504141143"/>
                    </a:ext>
                  </a:extLst>
                </a:gridCol>
                <a:gridCol w="1625983">
                  <a:extLst>
                    <a:ext uri="{9D8B030D-6E8A-4147-A177-3AD203B41FA5}">
                      <a16:colId xmlns:a16="http://schemas.microsoft.com/office/drawing/2014/main" val="1372760282"/>
                    </a:ext>
                  </a:extLst>
                </a:gridCol>
              </a:tblGrid>
              <a:tr h="674372">
                <a:tc>
                  <a:txBody>
                    <a:bodyPr/>
                    <a:lstStyle/>
                    <a:p>
                      <a:pPr rtl="1"/>
                      <a:endParaRPr lang="ar-OM" dirty="0"/>
                    </a:p>
                  </a:txBody>
                  <a:tcPr>
                    <a:solidFill>
                      <a:schemeClr val="bg2">
                        <a:lumMod val="90000"/>
                      </a:schemeClr>
                    </a:solidFill>
                  </a:tcPr>
                </a:tc>
                <a:tc>
                  <a:txBody>
                    <a:bodyPr/>
                    <a:lstStyle/>
                    <a:p>
                      <a:pPr rtl="1"/>
                      <a:r>
                        <a:rPr lang="ar-OM" b="0" i="0" dirty="0">
                          <a:solidFill>
                            <a:schemeClr val="bg1"/>
                          </a:solidFill>
                        </a:rPr>
                        <a:t> اهداف التعلم النشط</a:t>
                      </a:r>
                    </a:p>
                  </a:txBody>
                  <a:tcPr>
                    <a:solidFill>
                      <a:schemeClr val="accent5">
                        <a:lumMod val="75000"/>
                      </a:schemeClr>
                    </a:solidFill>
                  </a:tcPr>
                </a:tc>
                <a:tc>
                  <a:txBody>
                    <a:bodyPr/>
                    <a:lstStyle/>
                    <a:p>
                      <a:pPr rtl="1"/>
                      <a:r>
                        <a:rPr lang="ar-OM" sz="1400" b="0"/>
                        <a:t>الفرق بين التعلم النشط و التعلم التقليدي </a:t>
                      </a:r>
                      <a:endParaRPr lang="ar-OM" sz="1400" b="0" dirty="0"/>
                    </a:p>
                  </a:txBody>
                  <a:tcPr>
                    <a:solidFill>
                      <a:schemeClr val="accent5">
                        <a:lumMod val="75000"/>
                      </a:schemeClr>
                    </a:solidFill>
                  </a:tcPr>
                </a:tc>
                <a:tc>
                  <a:txBody>
                    <a:bodyPr/>
                    <a:lstStyle/>
                    <a:p>
                      <a:pPr rtl="1"/>
                      <a:r>
                        <a:rPr lang="ar-OM" sz="1600" b="0"/>
                        <a:t>عناصر التعلم النشط </a:t>
                      </a:r>
                      <a:endParaRPr lang="ar-OM" sz="1600" b="0" dirty="0"/>
                    </a:p>
                  </a:txBody>
                  <a:tcPr>
                    <a:solidFill>
                      <a:schemeClr val="accent5">
                        <a:lumMod val="75000"/>
                      </a:schemeClr>
                    </a:solidFill>
                  </a:tcPr>
                </a:tc>
                <a:tc>
                  <a:txBody>
                    <a:bodyPr/>
                    <a:lstStyle/>
                    <a:p>
                      <a:pPr rtl="1"/>
                      <a:r>
                        <a:rPr lang="ar-OM" b="0" dirty="0"/>
                        <a:t>امثله على التعلم النشط</a:t>
                      </a:r>
                    </a:p>
                  </a:txBody>
                  <a:tcPr>
                    <a:solidFill>
                      <a:schemeClr val="accent5">
                        <a:lumMod val="75000"/>
                      </a:schemeClr>
                    </a:solidFill>
                  </a:tcPr>
                </a:tc>
                <a:extLst>
                  <a:ext uri="{0D108BD9-81ED-4DB2-BD59-A6C34878D82A}">
                    <a16:rowId xmlns:a16="http://schemas.microsoft.com/office/drawing/2014/main" val="1772348683"/>
                  </a:ext>
                </a:extLst>
              </a:tr>
            </a:tbl>
          </a:graphicData>
        </a:graphic>
      </p:graphicFrame>
      <p:sp>
        <p:nvSpPr>
          <p:cNvPr id="3" name="مربع نص 2">
            <a:extLst>
              <a:ext uri="{FF2B5EF4-FFF2-40B4-BE49-F238E27FC236}">
                <a16:creationId xmlns:a16="http://schemas.microsoft.com/office/drawing/2014/main" id="{9C9278AD-0606-F701-656B-FDD5EF713C3F}"/>
              </a:ext>
            </a:extLst>
          </p:cNvPr>
          <p:cNvSpPr txBox="1"/>
          <p:nvPr/>
        </p:nvSpPr>
        <p:spPr>
          <a:xfrm>
            <a:off x="8676885" y="189781"/>
            <a:ext cx="1394934" cy="369332"/>
          </a:xfrm>
          <a:prstGeom prst="rect">
            <a:avLst/>
          </a:prstGeom>
          <a:noFill/>
        </p:spPr>
        <p:txBody>
          <a:bodyPr wrap="none" rtlCol="1">
            <a:spAutoFit/>
          </a:bodyPr>
          <a:lstStyle/>
          <a:p>
            <a:r>
              <a:rPr lang="ar-OM" dirty="0"/>
              <a:t>الصفحة الرئيسية</a:t>
            </a:r>
          </a:p>
        </p:txBody>
      </p:sp>
      <p:sp>
        <p:nvSpPr>
          <p:cNvPr id="6" name="مربع نص 5">
            <a:extLst>
              <a:ext uri="{FF2B5EF4-FFF2-40B4-BE49-F238E27FC236}">
                <a16:creationId xmlns:a16="http://schemas.microsoft.com/office/drawing/2014/main" id="{327704F0-4543-0D14-F5AD-6977F5B29B7B}"/>
              </a:ext>
            </a:extLst>
          </p:cNvPr>
          <p:cNvSpPr txBox="1"/>
          <p:nvPr/>
        </p:nvSpPr>
        <p:spPr>
          <a:xfrm>
            <a:off x="5056619" y="6445432"/>
            <a:ext cx="1475083" cy="246221"/>
          </a:xfrm>
          <a:prstGeom prst="rect">
            <a:avLst/>
          </a:prstGeom>
          <a:noFill/>
        </p:spPr>
        <p:txBody>
          <a:bodyPr wrap="none" rtlCol="1">
            <a:spAutoFit/>
          </a:bodyPr>
          <a:lstStyle/>
          <a:p>
            <a:r>
              <a:rPr lang="ar-OM" sz="1000" dirty="0"/>
              <a:t>جميع الحقوق محفوظه@</a:t>
            </a:r>
            <a:r>
              <a:rPr lang="en-US" sz="1000" dirty="0"/>
              <a:t>2024</a:t>
            </a:r>
            <a:endParaRPr lang="ar-OM" sz="1000" dirty="0"/>
          </a:p>
        </p:txBody>
      </p:sp>
    </p:spTree>
    <p:extLst>
      <p:ext uri="{BB962C8B-B14F-4D97-AF65-F5344CB8AC3E}">
        <p14:creationId xmlns:p14="http://schemas.microsoft.com/office/powerpoint/2010/main" val="163119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9" y="0"/>
            <a:ext cx="12192000" cy="6858000"/>
          </a:xfrm>
          <a:prstGeom prst="rect">
            <a:avLst/>
          </a:prstGeom>
        </p:spPr>
      </p:pic>
      <p:sp>
        <p:nvSpPr>
          <p:cNvPr id="15" name="مربع نص 14"/>
          <p:cNvSpPr txBox="1"/>
          <p:nvPr/>
        </p:nvSpPr>
        <p:spPr>
          <a:xfrm rot="10800000" flipV="1">
            <a:off x="4328160" y="762046"/>
            <a:ext cx="3535680" cy="707886"/>
          </a:xfrm>
          <a:prstGeom prst="rect">
            <a:avLst/>
          </a:prstGeom>
          <a:noFill/>
        </p:spPr>
        <p:txBody>
          <a:bodyPr wrap="square" rtlCol="0">
            <a:spAutoFit/>
          </a:bodyPr>
          <a:lstStyle/>
          <a:p>
            <a:r>
              <a:rPr lang="ar-OM" sz="4000" kern="1200" dirty="0">
                <a:solidFill>
                  <a:schemeClr val="tx1"/>
                </a:solidFill>
                <a:latin typeface="+mn-lt"/>
                <a:ea typeface="+mn-ea"/>
                <a:cs typeface="+mn-cs"/>
              </a:rPr>
              <a:t>اهداف التعلم النشط </a:t>
            </a:r>
            <a:endParaRPr lang="ar-SA" sz="4000" kern="1200" dirty="0">
              <a:solidFill>
                <a:schemeClr val="tx1"/>
              </a:solidFill>
              <a:latin typeface="+mn-lt"/>
              <a:ea typeface="+mn-ea"/>
              <a:cs typeface="+mn-cs"/>
            </a:endParaRPr>
          </a:p>
        </p:txBody>
      </p:sp>
      <p:sp>
        <p:nvSpPr>
          <p:cNvPr id="17" name="مستطيل 16"/>
          <p:cNvSpPr/>
          <p:nvPr/>
        </p:nvSpPr>
        <p:spPr>
          <a:xfrm>
            <a:off x="7665720" y="1664538"/>
            <a:ext cx="2926080" cy="1200329"/>
          </a:xfrm>
          <a:prstGeom prst="rect">
            <a:avLst/>
          </a:prstGeom>
        </p:spPr>
        <p:txBody>
          <a:bodyPr wrap="square">
            <a:spAutoFit/>
          </a:bodyPr>
          <a:lstStyle/>
          <a:p>
            <a:r>
              <a:rPr lang="ar-OM" b="0" i="0" dirty="0">
                <a:solidFill>
                  <a:srgbClr val="333333"/>
                </a:solidFill>
                <a:effectLst/>
                <a:latin typeface="DroidArabicKufi-Regular"/>
              </a:rPr>
              <a:t>تحفيز الطالب على اكتساب مهارات التفكير المختلفة ومهارة القراءة الناقدة.</a:t>
            </a:r>
            <a:br>
              <a:rPr lang="ar-OM" dirty="0"/>
            </a:br>
            <a:br>
              <a:rPr lang="ar-OM" dirty="0"/>
            </a:br>
            <a:endParaRPr lang="en-US" dirty="0"/>
          </a:p>
        </p:txBody>
      </p:sp>
      <p:sp>
        <p:nvSpPr>
          <p:cNvPr id="18" name="مستطيل 17"/>
          <p:cNvSpPr/>
          <p:nvPr/>
        </p:nvSpPr>
        <p:spPr>
          <a:xfrm>
            <a:off x="1028700" y="1557858"/>
            <a:ext cx="3314700" cy="1477328"/>
          </a:xfrm>
          <a:prstGeom prst="rect">
            <a:avLst/>
          </a:prstGeom>
        </p:spPr>
        <p:txBody>
          <a:bodyPr wrap="square">
            <a:spAutoFit/>
          </a:bodyPr>
          <a:lstStyle/>
          <a:p>
            <a:r>
              <a:rPr lang="ar-OM" b="0" i="0" dirty="0">
                <a:solidFill>
                  <a:srgbClr val="333333"/>
                </a:solidFill>
                <a:effectLst/>
                <a:latin typeface="DroidArabicKufi-Regular"/>
              </a:rPr>
              <a:t>تشجيع الطالب على التعلمّ الذاتي، وحلّ المشكلات، واكتشاف القضايا المختلفة وطرحها.</a:t>
            </a:r>
            <a:br>
              <a:rPr lang="ar-OM" dirty="0"/>
            </a:br>
            <a:br>
              <a:rPr lang="ar-OM" dirty="0"/>
            </a:br>
            <a:endParaRPr lang="en-US" dirty="0"/>
          </a:p>
        </p:txBody>
      </p:sp>
      <p:sp>
        <p:nvSpPr>
          <p:cNvPr id="19" name="مستطيل 18"/>
          <p:cNvSpPr/>
          <p:nvPr/>
        </p:nvSpPr>
        <p:spPr>
          <a:xfrm>
            <a:off x="7399020" y="3060940"/>
            <a:ext cx="3459480" cy="1200329"/>
          </a:xfrm>
          <a:prstGeom prst="rect">
            <a:avLst/>
          </a:prstGeom>
        </p:spPr>
        <p:txBody>
          <a:bodyPr wrap="square">
            <a:spAutoFit/>
          </a:bodyPr>
          <a:lstStyle/>
          <a:p>
            <a:r>
              <a:rPr lang="ar-OM" b="0" i="0" dirty="0">
                <a:solidFill>
                  <a:srgbClr val="333333"/>
                </a:solidFill>
                <a:effectLst/>
                <a:latin typeface="DroidArabicKufi-Regular"/>
              </a:rPr>
              <a:t>إكساب الطالب مهارات التواصل، والتفاعل، والحوار، والمناقشة.</a:t>
            </a:r>
            <a:br>
              <a:rPr lang="ar-OM" dirty="0"/>
            </a:br>
            <a:br>
              <a:rPr lang="ar-OM" dirty="0"/>
            </a:br>
            <a:endParaRPr lang="en-US" dirty="0"/>
          </a:p>
        </p:txBody>
      </p:sp>
      <p:sp>
        <p:nvSpPr>
          <p:cNvPr id="20" name="مستطيل 19"/>
          <p:cNvSpPr/>
          <p:nvPr/>
        </p:nvSpPr>
        <p:spPr>
          <a:xfrm>
            <a:off x="883920" y="3035186"/>
            <a:ext cx="3931920" cy="1477328"/>
          </a:xfrm>
          <a:prstGeom prst="rect">
            <a:avLst/>
          </a:prstGeom>
        </p:spPr>
        <p:txBody>
          <a:bodyPr wrap="square">
            <a:spAutoFit/>
          </a:bodyPr>
          <a:lstStyle/>
          <a:p>
            <a:r>
              <a:rPr lang="ar-OM" dirty="0">
                <a:solidFill>
                  <a:srgbClr val="333333"/>
                </a:solidFill>
                <a:latin typeface="DroidArabicKufi-Regular"/>
              </a:rPr>
              <a:t>مساعدة </a:t>
            </a:r>
            <a:r>
              <a:rPr lang="ar-OM" b="0" i="0" dirty="0">
                <a:solidFill>
                  <a:srgbClr val="333333"/>
                </a:solidFill>
                <a:effectLst/>
                <a:latin typeface="DroidArabicKufi-Regular"/>
              </a:rPr>
              <a:t>الطلاب على ممارسة الأنشطة المتنوّعة الملائمة لهم، وذلك بهدف تحقيق الأهداف المرجوّة من المحتوى الدراسي.</a:t>
            </a:r>
            <a:br>
              <a:rPr lang="ar-OM" dirty="0"/>
            </a:br>
            <a:br>
              <a:rPr lang="ar-OM" dirty="0"/>
            </a:br>
            <a:endParaRPr lang="en-US" dirty="0"/>
          </a:p>
        </p:txBody>
      </p:sp>
      <p:sp>
        <p:nvSpPr>
          <p:cNvPr id="21" name="مستطيل 20"/>
          <p:cNvSpPr/>
          <p:nvPr/>
        </p:nvSpPr>
        <p:spPr>
          <a:xfrm>
            <a:off x="7128510" y="4359305"/>
            <a:ext cx="4000500" cy="1200329"/>
          </a:xfrm>
          <a:prstGeom prst="rect">
            <a:avLst/>
          </a:prstGeom>
        </p:spPr>
        <p:txBody>
          <a:bodyPr wrap="square">
            <a:spAutoFit/>
          </a:bodyPr>
          <a:lstStyle/>
          <a:p>
            <a:r>
              <a:rPr lang="ar-OM" b="0" i="0" dirty="0">
                <a:solidFill>
                  <a:srgbClr val="333333"/>
                </a:solidFill>
                <a:effectLst/>
                <a:latin typeface="DroidArabicKufi-Regular"/>
              </a:rPr>
              <a:t>تطوير الدافع الداخلي للطالب وتحفيزه على التعلّم الذاتي.</a:t>
            </a:r>
            <a:br>
              <a:rPr lang="ar-OM" dirty="0"/>
            </a:br>
            <a:br>
              <a:rPr lang="ar-OM" dirty="0"/>
            </a:br>
            <a:endParaRPr lang="en-US" dirty="0"/>
          </a:p>
        </p:txBody>
      </p:sp>
      <p:sp>
        <p:nvSpPr>
          <p:cNvPr id="22" name="مستطيل 21"/>
          <p:cNvSpPr/>
          <p:nvPr/>
        </p:nvSpPr>
        <p:spPr>
          <a:xfrm>
            <a:off x="1028700" y="4420813"/>
            <a:ext cx="3524250" cy="1200329"/>
          </a:xfrm>
          <a:prstGeom prst="rect">
            <a:avLst/>
          </a:prstGeom>
        </p:spPr>
        <p:txBody>
          <a:bodyPr wrap="square">
            <a:spAutoFit/>
          </a:bodyPr>
          <a:lstStyle/>
          <a:p>
            <a:r>
              <a:rPr lang="ar-OM" b="0" i="0" dirty="0">
                <a:solidFill>
                  <a:srgbClr val="333333"/>
                </a:solidFill>
                <a:effectLst/>
                <a:latin typeface="DroidArabicKufi-Regular"/>
              </a:rPr>
              <a:t>زيادة اندماج الطالب في البيئة التعليمية، وتحفيزه على الإنتاج والعمل.</a:t>
            </a:r>
            <a:br>
              <a:rPr lang="ar-OM" dirty="0"/>
            </a:br>
            <a:br>
              <a:rPr lang="ar-OM" dirty="0"/>
            </a:br>
            <a:endParaRPr lang="en-US" dirty="0"/>
          </a:p>
        </p:txBody>
      </p:sp>
      <p:sp>
        <p:nvSpPr>
          <p:cNvPr id="3" name="مربع نص 2">
            <a:extLst>
              <a:ext uri="{FF2B5EF4-FFF2-40B4-BE49-F238E27FC236}">
                <a16:creationId xmlns:a16="http://schemas.microsoft.com/office/drawing/2014/main" id="{C8A2E57B-A348-E9BA-B5F4-256C2173D9D9}"/>
              </a:ext>
            </a:extLst>
          </p:cNvPr>
          <p:cNvSpPr txBox="1"/>
          <p:nvPr/>
        </p:nvSpPr>
        <p:spPr>
          <a:xfrm>
            <a:off x="-84682" y="6171405"/>
            <a:ext cx="6049273" cy="261610"/>
          </a:xfrm>
          <a:prstGeom prst="rect">
            <a:avLst/>
          </a:prstGeom>
          <a:noFill/>
        </p:spPr>
        <p:txBody>
          <a:bodyPr wrap="square">
            <a:spAutoFit/>
          </a:bodyPr>
          <a:lstStyle/>
          <a:p>
            <a:r>
              <a:rPr lang="ar-OM" sz="1100" dirty="0"/>
              <a:t>جميع الحقوق محفوظه@</a:t>
            </a:r>
            <a:r>
              <a:rPr lang="en-US" sz="1100" dirty="0"/>
              <a:t>2024</a:t>
            </a:r>
            <a:endParaRPr lang="ar-OM" sz="1100" dirty="0"/>
          </a:p>
        </p:txBody>
      </p:sp>
      <p:graphicFrame>
        <p:nvGraphicFramePr>
          <p:cNvPr id="4" name="جدول 3">
            <a:extLst>
              <a:ext uri="{FF2B5EF4-FFF2-40B4-BE49-F238E27FC236}">
                <a16:creationId xmlns:a16="http://schemas.microsoft.com/office/drawing/2014/main" id="{CEBCA637-369F-772E-BCAA-E1BD412FE4BE}"/>
              </a:ext>
            </a:extLst>
          </p:cNvPr>
          <p:cNvGraphicFramePr>
            <a:graphicFrameLocks noGrp="1"/>
          </p:cNvGraphicFramePr>
          <p:nvPr>
            <p:extLst>
              <p:ext uri="{D42A27DB-BD31-4B8C-83A1-F6EECF244321}">
                <p14:modId xmlns:p14="http://schemas.microsoft.com/office/powerpoint/2010/main" val="3450157597"/>
              </p:ext>
            </p:extLst>
          </p:nvPr>
        </p:nvGraphicFramePr>
        <p:xfrm>
          <a:off x="2032001" y="83818"/>
          <a:ext cx="8086784" cy="674372"/>
        </p:xfrm>
        <a:graphic>
          <a:graphicData uri="http://schemas.openxmlformats.org/drawingml/2006/table">
            <a:tbl>
              <a:tblPr rtl="1" firstRow="1" bandRow="1">
                <a:tableStyleId>{5C22544A-7EE6-4342-B048-85BDC9FD1C3A}</a:tableStyleId>
              </a:tblPr>
              <a:tblGrid>
                <a:gridCol w="1582852">
                  <a:extLst>
                    <a:ext uri="{9D8B030D-6E8A-4147-A177-3AD203B41FA5}">
                      <a16:colId xmlns:a16="http://schemas.microsoft.com/office/drawing/2014/main" val="2278641860"/>
                    </a:ext>
                  </a:extLst>
                </a:gridCol>
                <a:gridCol w="1625983">
                  <a:extLst>
                    <a:ext uri="{9D8B030D-6E8A-4147-A177-3AD203B41FA5}">
                      <a16:colId xmlns:a16="http://schemas.microsoft.com/office/drawing/2014/main" val="2522696403"/>
                    </a:ext>
                  </a:extLst>
                </a:gridCol>
                <a:gridCol w="1672960">
                  <a:extLst>
                    <a:ext uri="{9D8B030D-6E8A-4147-A177-3AD203B41FA5}">
                      <a16:colId xmlns:a16="http://schemas.microsoft.com/office/drawing/2014/main" val="2592155235"/>
                    </a:ext>
                  </a:extLst>
                </a:gridCol>
                <a:gridCol w="1579006">
                  <a:extLst>
                    <a:ext uri="{9D8B030D-6E8A-4147-A177-3AD203B41FA5}">
                      <a16:colId xmlns:a16="http://schemas.microsoft.com/office/drawing/2014/main" val="504141143"/>
                    </a:ext>
                  </a:extLst>
                </a:gridCol>
                <a:gridCol w="1625983">
                  <a:extLst>
                    <a:ext uri="{9D8B030D-6E8A-4147-A177-3AD203B41FA5}">
                      <a16:colId xmlns:a16="http://schemas.microsoft.com/office/drawing/2014/main" val="1372760282"/>
                    </a:ext>
                  </a:extLst>
                </a:gridCol>
              </a:tblGrid>
              <a:tr h="674372">
                <a:tc>
                  <a:txBody>
                    <a:bodyPr/>
                    <a:lstStyle/>
                    <a:p>
                      <a:pPr rtl="1"/>
                      <a:r>
                        <a:rPr lang="ar-OM" dirty="0" err="1"/>
                        <a:t>الصفحه</a:t>
                      </a:r>
                      <a:r>
                        <a:rPr lang="ar-OM" dirty="0"/>
                        <a:t> الرئيسية</a:t>
                      </a:r>
                    </a:p>
                  </a:txBody>
                  <a:tcPr>
                    <a:solidFill>
                      <a:schemeClr val="accent5">
                        <a:lumMod val="75000"/>
                      </a:schemeClr>
                    </a:solidFill>
                  </a:tcPr>
                </a:tc>
                <a:tc>
                  <a:txBody>
                    <a:bodyPr/>
                    <a:lstStyle/>
                    <a:p>
                      <a:pPr rtl="1"/>
                      <a:r>
                        <a:rPr lang="ar-OM" b="0" i="0" dirty="0">
                          <a:solidFill>
                            <a:schemeClr val="bg1"/>
                          </a:solidFill>
                        </a:rPr>
                        <a:t> </a:t>
                      </a:r>
                      <a:r>
                        <a:rPr lang="ar-OM" b="0" i="0" dirty="0">
                          <a:solidFill>
                            <a:schemeClr val="tx1"/>
                          </a:solidFill>
                        </a:rPr>
                        <a:t>اهداف التعلم النشط</a:t>
                      </a:r>
                    </a:p>
                  </a:txBody>
                  <a:tcPr>
                    <a:solidFill>
                      <a:schemeClr val="bg2">
                        <a:lumMod val="90000"/>
                      </a:schemeClr>
                    </a:solidFill>
                  </a:tcPr>
                </a:tc>
                <a:tc>
                  <a:txBody>
                    <a:bodyPr/>
                    <a:lstStyle/>
                    <a:p>
                      <a:pPr rtl="1"/>
                      <a:r>
                        <a:rPr lang="ar-OM" sz="1400" b="0" dirty="0"/>
                        <a:t>الفرق بين التعلم النشط و التعلم التقليدي </a:t>
                      </a:r>
                    </a:p>
                  </a:txBody>
                  <a:tcPr>
                    <a:solidFill>
                      <a:schemeClr val="accent5">
                        <a:lumMod val="75000"/>
                      </a:schemeClr>
                    </a:solidFill>
                  </a:tcPr>
                </a:tc>
                <a:tc>
                  <a:txBody>
                    <a:bodyPr/>
                    <a:lstStyle/>
                    <a:p>
                      <a:pPr rtl="1"/>
                      <a:r>
                        <a:rPr lang="ar-OM" sz="1600" b="0" dirty="0"/>
                        <a:t>عناصر التعلم النشط </a:t>
                      </a:r>
                    </a:p>
                  </a:txBody>
                  <a:tcPr>
                    <a:solidFill>
                      <a:schemeClr val="accent5">
                        <a:lumMod val="75000"/>
                      </a:schemeClr>
                    </a:solidFill>
                  </a:tcPr>
                </a:tc>
                <a:tc>
                  <a:txBody>
                    <a:bodyPr/>
                    <a:lstStyle/>
                    <a:p>
                      <a:pPr rtl="1"/>
                      <a:r>
                        <a:rPr lang="ar-OM" b="0" dirty="0"/>
                        <a:t>امثله على التعلم النشط</a:t>
                      </a:r>
                    </a:p>
                  </a:txBody>
                  <a:tcPr>
                    <a:solidFill>
                      <a:schemeClr val="accent5">
                        <a:lumMod val="75000"/>
                      </a:schemeClr>
                    </a:solidFill>
                  </a:tcPr>
                </a:tc>
                <a:extLst>
                  <a:ext uri="{0D108BD9-81ED-4DB2-BD59-A6C34878D82A}">
                    <a16:rowId xmlns:a16="http://schemas.microsoft.com/office/drawing/2014/main" val="1772348683"/>
                  </a:ext>
                </a:extLst>
              </a:tr>
            </a:tbl>
          </a:graphicData>
        </a:graphic>
      </p:graphicFrame>
    </p:spTree>
    <p:extLst>
      <p:ext uri="{BB962C8B-B14F-4D97-AF65-F5344CB8AC3E}">
        <p14:creationId xmlns:p14="http://schemas.microsoft.com/office/powerpoint/2010/main" val="75708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76299" cy="6858000"/>
          </a:xfrm>
          <a:prstGeom prst="rect">
            <a:avLst/>
          </a:prstGeom>
        </p:spPr>
      </p:pic>
      <p:sp>
        <p:nvSpPr>
          <p:cNvPr id="2" name="مستطيل 1"/>
          <p:cNvSpPr/>
          <p:nvPr/>
        </p:nvSpPr>
        <p:spPr>
          <a:xfrm>
            <a:off x="5090160" y="1951672"/>
            <a:ext cx="6096000" cy="1477328"/>
          </a:xfrm>
          <a:prstGeom prst="rect">
            <a:avLst/>
          </a:prstGeom>
        </p:spPr>
        <p:txBody>
          <a:bodyPr>
            <a:spAutoFit/>
          </a:bodyPr>
          <a:lstStyle/>
          <a:p>
            <a:r>
              <a:rPr lang="ar-OM" dirty="0">
                <a:solidFill>
                  <a:srgbClr val="333333"/>
                </a:solidFill>
                <a:latin typeface="DroidArabicKufi-Regular"/>
              </a:rPr>
              <a:t>يُعدّ التعلّم التقليدي من أساليب التعليم السلبية التي يكتفي فيها الطالب بالاستماع إلى المعلم وتدوين الملاحظات، ممّا يجعل التأثير في شخصيته شبه معدوم، أمّا في أساليب التعلّم النشط فيحصل الطالب على فرصة للمشاركة والتفاعل في الأنشطة المختلفة</a:t>
            </a:r>
            <a:br>
              <a:rPr lang="ar-OM" dirty="0"/>
            </a:br>
            <a:endParaRPr lang="en-US" dirty="0"/>
          </a:p>
        </p:txBody>
      </p:sp>
      <p:sp>
        <p:nvSpPr>
          <p:cNvPr id="3" name="مربع نص 2"/>
          <p:cNvSpPr txBox="1"/>
          <p:nvPr/>
        </p:nvSpPr>
        <p:spPr>
          <a:xfrm>
            <a:off x="4365150" y="1313036"/>
            <a:ext cx="4663440" cy="523220"/>
          </a:xfrm>
          <a:prstGeom prst="rect">
            <a:avLst/>
          </a:prstGeom>
          <a:noFill/>
        </p:spPr>
        <p:txBody>
          <a:bodyPr wrap="square" rtlCol="0">
            <a:spAutoFit/>
          </a:bodyPr>
          <a:lstStyle/>
          <a:p>
            <a:r>
              <a:rPr lang="ar-OM" sz="2800" kern="1200" dirty="0">
                <a:solidFill>
                  <a:schemeClr val="tx1"/>
                </a:solidFill>
                <a:latin typeface="+mn-lt"/>
                <a:ea typeface="+mn-ea"/>
                <a:cs typeface="+mn-cs"/>
              </a:rPr>
              <a:t>الفرق بين التعلم النشط والتعلم التقليدي </a:t>
            </a:r>
            <a:endParaRPr lang="ar-SA" sz="2800" kern="1200" dirty="0">
              <a:solidFill>
                <a:schemeClr val="tx1"/>
              </a:solidFill>
              <a:latin typeface="+mn-lt"/>
              <a:ea typeface="+mn-ea"/>
              <a:cs typeface="+mn-cs"/>
            </a:endParaRPr>
          </a:p>
        </p:txBody>
      </p:sp>
      <p:sp>
        <p:nvSpPr>
          <p:cNvPr id="4" name="مستطيل 3"/>
          <p:cNvSpPr/>
          <p:nvPr/>
        </p:nvSpPr>
        <p:spPr>
          <a:xfrm>
            <a:off x="3048000" y="1720840"/>
            <a:ext cx="6096000" cy="369332"/>
          </a:xfrm>
          <a:prstGeom prst="rect">
            <a:avLst/>
          </a:prstGeom>
        </p:spPr>
        <p:txBody>
          <a:bodyPr>
            <a:spAutoFit/>
          </a:bodyPr>
          <a:lstStyle/>
          <a:p>
            <a:endParaRPr lang="en-US" dirty="0"/>
          </a:p>
        </p:txBody>
      </p:sp>
      <p:graphicFrame>
        <p:nvGraphicFramePr>
          <p:cNvPr id="8" name="جدول 7"/>
          <p:cNvGraphicFramePr>
            <a:graphicFrameLocks noGrp="1"/>
          </p:cNvGraphicFramePr>
          <p:nvPr>
            <p:extLst>
              <p:ext uri="{D42A27DB-BD31-4B8C-83A1-F6EECF244321}">
                <p14:modId xmlns:p14="http://schemas.microsoft.com/office/powerpoint/2010/main" val="3241377146"/>
              </p:ext>
            </p:extLst>
          </p:nvPr>
        </p:nvGraphicFramePr>
        <p:xfrm>
          <a:off x="3931919" y="3093719"/>
          <a:ext cx="7543800" cy="3520439"/>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612984048"/>
                    </a:ext>
                  </a:extLst>
                </a:gridCol>
                <a:gridCol w="2533358">
                  <a:extLst>
                    <a:ext uri="{9D8B030D-6E8A-4147-A177-3AD203B41FA5}">
                      <a16:colId xmlns:a16="http://schemas.microsoft.com/office/drawing/2014/main" val="3591439095"/>
                    </a:ext>
                  </a:extLst>
                </a:gridCol>
                <a:gridCol w="2495842">
                  <a:extLst>
                    <a:ext uri="{9D8B030D-6E8A-4147-A177-3AD203B41FA5}">
                      <a16:colId xmlns:a16="http://schemas.microsoft.com/office/drawing/2014/main" val="2356134321"/>
                    </a:ext>
                  </a:extLst>
                </a:gridCol>
              </a:tblGrid>
              <a:tr h="666029">
                <a:tc>
                  <a:txBody>
                    <a:bodyPr/>
                    <a:lstStyle/>
                    <a:p>
                      <a:r>
                        <a:rPr lang="ar-OM" sz="1800" b="0" i="0" kern="1200" dirty="0">
                          <a:solidFill>
                            <a:schemeClr val="lt1"/>
                          </a:solidFill>
                          <a:effectLst/>
                          <a:latin typeface="+mn-lt"/>
                          <a:ea typeface="+mn-ea"/>
                          <a:cs typeface="+mn-cs"/>
                        </a:rPr>
                        <a:t>التعلّم التقليدي</a:t>
                      </a:r>
                      <a:endParaRPr lang="en-US" dirty="0"/>
                    </a:p>
                  </a:txBody>
                  <a:tcPr/>
                </a:tc>
                <a:tc>
                  <a:txBody>
                    <a:bodyPr/>
                    <a:lstStyle/>
                    <a:p>
                      <a:r>
                        <a:rPr lang="ar-OM" sz="1800" b="0" i="0" kern="1200" dirty="0">
                          <a:solidFill>
                            <a:schemeClr val="lt1"/>
                          </a:solidFill>
                          <a:effectLst/>
                          <a:latin typeface="+mn-lt"/>
                          <a:ea typeface="+mn-ea"/>
                          <a:cs typeface="+mn-cs"/>
                        </a:rPr>
                        <a:t>التعلّم النشط</a:t>
                      </a:r>
                      <a:endParaRPr lang="en-US" dirty="0"/>
                    </a:p>
                  </a:txBody>
                  <a:tcPr/>
                </a:tc>
                <a:tc>
                  <a:txBody>
                    <a:bodyPr/>
                    <a:lstStyle/>
                    <a:p>
                      <a:r>
                        <a:rPr lang="ar-OM" sz="1800" b="0" i="0" kern="1200" dirty="0">
                          <a:solidFill>
                            <a:schemeClr val="lt1"/>
                          </a:solidFill>
                          <a:effectLst/>
                          <a:latin typeface="+mn-lt"/>
                          <a:ea typeface="+mn-ea"/>
                          <a:cs typeface="+mn-cs"/>
                        </a:rPr>
                        <a:t>من حيث</a:t>
                      </a:r>
                      <a:br>
                        <a:rPr lang="ar-OM" dirty="0"/>
                      </a:br>
                      <a:endParaRPr lang="en-US" dirty="0"/>
                    </a:p>
                  </a:txBody>
                  <a:tcPr/>
                </a:tc>
                <a:extLst>
                  <a:ext uri="{0D108BD9-81ED-4DB2-BD59-A6C34878D82A}">
                    <a16:rowId xmlns:a16="http://schemas.microsoft.com/office/drawing/2014/main" val="3421671456"/>
                  </a:ext>
                </a:extLst>
              </a:tr>
              <a:tr h="666029">
                <a:tc>
                  <a:txBody>
                    <a:bodyPr/>
                    <a:lstStyle/>
                    <a:p>
                      <a:r>
                        <a:rPr lang="ar-OM" sz="1800" b="0" i="0" kern="1200" dirty="0">
                          <a:solidFill>
                            <a:schemeClr val="dk1"/>
                          </a:solidFill>
                          <a:effectLst/>
                          <a:latin typeface="+mn-lt"/>
                          <a:ea typeface="+mn-ea"/>
                          <a:cs typeface="+mn-cs"/>
                        </a:rPr>
                        <a:t>يكتفي المعلم بتحديد الأهداف وحده.</a:t>
                      </a:r>
                      <a:endParaRPr lang="en-US" dirty="0"/>
                    </a:p>
                  </a:txBody>
                  <a:tcPr/>
                </a:tc>
                <a:tc>
                  <a:txBody>
                    <a:bodyPr/>
                    <a:lstStyle/>
                    <a:p>
                      <a:r>
                        <a:rPr lang="ar-OM" sz="1800" b="0" i="0" kern="1200" dirty="0">
                          <a:solidFill>
                            <a:schemeClr val="dk1"/>
                          </a:solidFill>
                          <a:effectLst/>
                          <a:latin typeface="+mn-lt"/>
                          <a:ea typeface="+mn-ea"/>
                          <a:cs typeface="+mn-cs"/>
                        </a:rPr>
                        <a:t>يُحدّد كلّ من المعلم والطلاب الأهداف</a:t>
                      </a:r>
                      <a:endParaRPr lang="en-US" dirty="0"/>
                    </a:p>
                  </a:txBody>
                  <a:tcPr/>
                </a:tc>
                <a:tc>
                  <a:txBody>
                    <a:bodyPr/>
                    <a:lstStyle/>
                    <a:p>
                      <a:r>
                        <a:rPr lang="ar-OM" sz="1800" b="0" i="0" kern="1200" dirty="0">
                          <a:solidFill>
                            <a:schemeClr val="dk1"/>
                          </a:solidFill>
                          <a:effectLst/>
                          <a:latin typeface="+mn-lt"/>
                          <a:ea typeface="+mn-ea"/>
                          <a:cs typeface="+mn-cs"/>
                        </a:rPr>
                        <a:t>الأهداف</a:t>
                      </a:r>
                      <a:br>
                        <a:rPr lang="ar-OM" dirty="0"/>
                      </a:br>
                      <a:endParaRPr lang="en-US" dirty="0"/>
                    </a:p>
                  </a:txBody>
                  <a:tcPr/>
                </a:tc>
                <a:extLst>
                  <a:ext uri="{0D108BD9-81ED-4DB2-BD59-A6C34878D82A}">
                    <a16:rowId xmlns:a16="http://schemas.microsoft.com/office/drawing/2014/main" val="2757404830"/>
                  </a:ext>
                </a:extLst>
              </a:tr>
              <a:tr h="951470">
                <a:tc>
                  <a:txBody>
                    <a:bodyPr/>
                    <a:lstStyle/>
                    <a:p>
                      <a:r>
                        <a:rPr lang="ar-OM" sz="1800" b="0" i="0" kern="1200" dirty="0">
                          <a:solidFill>
                            <a:schemeClr val="dk1"/>
                          </a:solidFill>
                          <a:effectLst/>
                          <a:latin typeface="+mn-lt"/>
                          <a:ea typeface="+mn-ea"/>
                          <a:cs typeface="+mn-cs"/>
                        </a:rPr>
                        <a:t>التركيز على كمية الحقائق والمعلومات التي يكتسبها الطالب</a:t>
                      </a:r>
                      <a:br>
                        <a:rPr lang="ar-OM" dirty="0"/>
                      </a:br>
                      <a:endParaRPr lang="en-US" dirty="0"/>
                    </a:p>
                  </a:txBody>
                  <a:tcPr/>
                </a:tc>
                <a:tc>
                  <a:txBody>
                    <a:bodyPr/>
                    <a:lstStyle/>
                    <a:p>
                      <a:r>
                        <a:rPr lang="ar-OM" sz="1800" b="0" i="0" kern="1200" dirty="0">
                          <a:solidFill>
                            <a:schemeClr val="dk1"/>
                          </a:solidFill>
                          <a:effectLst/>
                          <a:latin typeface="+mn-lt"/>
                          <a:ea typeface="+mn-ea"/>
                          <a:cs typeface="+mn-cs"/>
                        </a:rPr>
                        <a:t>التركيز على جودة المعلومات التي يحصل عليها الطالب وليس على كميّتها.</a:t>
                      </a:r>
                      <a:endParaRPr lang="en-US" dirty="0"/>
                    </a:p>
                  </a:txBody>
                  <a:tcPr/>
                </a:tc>
                <a:tc>
                  <a:txBody>
                    <a:bodyPr/>
                    <a:lstStyle/>
                    <a:p>
                      <a:r>
                        <a:rPr lang="ar-OM" sz="1800" b="0" i="0" kern="1200" dirty="0">
                          <a:solidFill>
                            <a:schemeClr val="dk1"/>
                          </a:solidFill>
                          <a:effectLst/>
                          <a:latin typeface="+mn-lt"/>
                          <a:ea typeface="+mn-ea"/>
                          <a:cs typeface="+mn-cs"/>
                        </a:rPr>
                        <a:t>المحتوى الدراسي</a:t>
                      </a:r>
                      <a:br>
                        <a:rPr lang="ar-OM" dirty="0"/>
                      </a:br>
                      <a:br>
                        <a:rPr lang="ar-OM" dirty="0"/>
                      </a:br>
                      <a:endParaRPr lang="en-US" dirty="0"/>
                    </a:p>
                  </a:txBody>
                  <a:tcPr/>
                </a:tc>
                <a:extLst>
                  <a:ext uri="{0D108BD9-81ED-4DB2-BD59-A6C34878D82A}">
                    <a16:rowId xmlns:a16="http://schemas.microsoft.com/office/drawing/2014/main" val="3313021234"/>
                  </a:ext>
                </a:extLst>
              </a:tr>
              <a:tr h="1236911">
                <a:tc>
                  <a:txBody>
                    <a:bodyPr/>
                    <a:lstStyle/>
                    <a:p>
                      <a:r>
                        <a:rPr lang="ar-OM" sz="1800" b="0" i="0" kern="1200" dirty="0">
                          <a:solidFill>
                            <a:schemeClr val="dk1"/>
                          </a:solidFill>
                          <a:effectLst/>
                          <a:latin typeface="+mn-lt"/>
                          <a:ea typeface="+mn-ea"/>
                          <a:cs typeface="+mn-cs"/>
                        </a:rPr>
                        <a:t>استخدام طريقة الإلقاء والمحاضرة فقط.</a:t>
                      </a:r>
                      <a:br>
                        <a:rPr lang="ar-OM" dirty="0"/>
                      </a:br>
                      <a:endParaRPr lang="en-US" dirty="0"/>
                    </a:p>
                  </a:txBody>
                  <a:tcPr/>
                </a:tc>
                <a:tc>
                  <a:txBody>
                    <a:bodyPr/>
                    <a:lstStyle/>
                    <a:p>
                      <a:r>
                        <a:rPr lang="ar-OM" sz="1800" b="0" i="0" kern="1200" dirty="0">
                          <a:solidFill>
                            <a:schemeClr val="dk1"/>
                          </a:solidFill>
                          <a:effectLst/>
                          <a:latin typeface="+mn-lt"/>
                          <a:ea typeface="+mn-ea"/>
                          <a:cs typeface="+mn-cs"/>
                        </a:rPr>
                        <a:t>تنوّع طرق التدريس المستخدمة؛ كالتعلّم التعاوني، والعصف الذهني، وحلّ المشكلات، وغيرها.</a:t>
                      </a:r>
                      <a:endParaRPr lang="en-US" dirty="0"/>
                    </a:p>
                  </a:txBody>
                  <a:tcPr/>
                </a:tc>
                <a:tc>
                  <a:txBody>
                    <a:bodyPr/>
                    <a:lstStyle/>
                    <a:p>
                      <a:r>
                        <a:rPr lang="ar-OM" sz="1800" b="0" i="0" kern="1200" dirty="0">
                          <a:solidFill>
                            <a:schemeClr val="dk1"/>
                          </a:solidFill>
                          <a:effectLst/>
                          <a:latin typeface="+mn-lt"/>
                          <a:ea typeface="+mn-ea"/>
                          <a:cs typeface="+mn-cs"/>
                        </a:rPr>
                        <a:t>أساليب التدريس</a:t>
                      </a:r>
                      <a:br>
                        <a:rPr lang="ar-OM" dirty="0"/>
                      </a:br>
                      <a:endParaRPr lang="en-US" dirty="0"/>
                    </a:p>
                  </a:txBody>
                  <a:tcPr/>
                </a:tc>
                <a:extLst>
                  <a:ext uri="{0D108BD9-81ED-4DB2-BD59-A6C34878D82A}">
                    <a16:rowId xmlns:a16="http://schemas.microsoft.com/office/drawing/2014/main" val="175501390"/>
                  </a:ext>
                </a:extLst>
              </a:tr>
            </a:tbl>
          </a:graphicData>
        </a:graphic>
      </p:graphicFrame>
      <p:sp>
        <p:nvSpPr>
          <p:cNvPr id="7" name="مربع نص 6">
            <a:extLst>
              <a:ext uri="{FF2B5EF4-FFF2-40B4-BE49-F238E27FC236}">
                <a16:creationId xmlns:a16="http://schemas.microsoft.com/office/drawing/2014/main" id="{8F017B82-D48B-3B02-AF0B-3C2E9E0583FB}"/>
              </a:ext>
            </a:extLst>
          </p:cNvPr>
          <p:cNvSpPr txBox="1"/>
          <p:nvPr/>
        </p:nvSpPr>
        <p:spPr>
          <a:xfrm>
            <a:off x="-2408638" y="6356586"/>
            <a:ext cx="6249838" cy="261610"/>
          </a:xfrm>
          <a:prstGeom prst="rect">
            <a:avLst/>
          </a:prstGeom>
          <a:noFill/>
        </p:spPr>
        <p:txBody>
          <a:bodyPr wrap="square">
            <a:spAutoFit/>
          </a:bodyPr>
          <a:lstStyle/>
          <a:p>
            <a:r>
              <a:rPr lang="ar-OM" sz="1100" dirty="0"/>
              <a:t>جميع الحقوق محفوظه@</a:t>
            </a:r>
            <a:r>
              <a:rPr lang="en-US" sz="1100" dirty="0"/>
              <a:t>2024</a:t>
            </a:r>
            <a:endParaRPr lang="ar-OM" sz="1100" dirty="0"/>
          </a:p>
        </p:txBody>
      </p:sp>
      <p:graphicFrame>
        <p:nvGraphicFramePr>
          <p:cNvPr id="10" name="جدول 9">
            <a:extLst>
              <a:ext uri="{FF2B5EF4-FFF2-40B4-BE49-F238E27FC236}">
                <a16:creationId xmlns:a16="http://schemas.microsoft.com/office/drawing/2014/main" id="{12932E56-6EE9-EAE6-378B-AD9504E67042}"/>
              </a:ext>
            </a:extLst>
          </p:cNvPr>
          <p:cNvGraphicFramePr>
            <a:graphicFrameLocks noGrp="1"/>
          </p:cNvGraphicFramePr>
          <p:nvPr>
            <p:extLst>
              <p:ext uri="{D42A27DB-BD31-4B8C-83A1-F6EECF244321}">
                <p14:modId xmlns:p14="http://schemas.microsoft.com/office/powerpoint/2010/main" val="1804851608"/>
              </p:ext>
            </p:extLst>
          </p:nvPr>
        </p:nvGraphicFramePr>
        <p:xfrm>
          <a:off x="2186695" y="509737"/>
          <a:ext cx="8002905" cy="640080"/>
        </p:xfrm>
        <a:graphic>
          <a:graphicData uri="http://schemas.openxmlformats.org/drawingml/2006/table">
            <a:tbl>
              <a:tblPr rtl="1" firstRow="1" bandRow="1">
                <a:tableStyleId>{74C1A8A3-306A-4EB7-A6B1-4F7E0EB9C5D6}</a:tableStyleId>
              </a:tblPr>
              <a:tblGrid>
                <a:gridCol w="1500505">
                  <a:extLst>
                    <a:ext uri="{9D8B030D-6E8A-4147-A177-3AD203B41FA5}">
                      <a16:colId xmlns:a16="http://schemas.microsoft.com/office/drawing/2014/main" val="3456860612"/>
                    </a:ext>
                  </a:extLst>
                </a:gridCol>
                <a:gridCol w="1642190">
                  <a:extLst>
                    <a:ext uri="{9D8B030D-6E8A-4147-A177-3AD203B41FA5}">
                      <a16:colId xmlns:a16="http://schemas.microsoft.com/office/drawing/2014/main" val="3521596176"/>
                    </a:ext>
                  </a:extLst>
                </a:gridCol>
                <a:gridCol w="1609010">
                  <a:extLst>
                    <a:ext uri="{9D8B030D-6E8A-4147-A177-3AD203B41FA5}">
                      <a16:colId xmlns:a16="http://schemas.microsoft.com/office/drawing/2014/main" val="2192018215"/>
                    </a:ext>
                  </a:extLst>
                </a:gridCol>
                <a:gridCol w="1625600">
                  <a:extLst>
                    <a:ext uri="{9D8B030D-6E8A-4147-A177-3AD203B41FA5}">
                      <a16:colId xmlns:a16="http://schemas.microsoft.com/office/drawing/2014/main" val="3395854158"/>
                    </a:ext>
                  </a:extLst>
                </a:gridCol>
                <a:gridCol w="1625600">
                  <a:extLst>
                    <a:ext uri="{9D8B030D-6E8A-4147-A177-3AD203B41FA5}">
                      <a16:colId xmlns:a16="http://schemas.microsoft.com/office/drawing/2014/main" val="1841558637"/>
                    </a:ext>
                  </a:extLst>
                </a:gridCol>
              </a:tblGrid>
              <a:tr h="370840">
                <a:tc>
                  <a:txBody>
                    <a:bodyPr/>
                    <a:lstStyle/>
                    <a:p>
                      <a:pPr rtl="1"/>
                      <a:r>
                        <a:rPr lang="ar-OM" b="0" dirty="0" err="1"/>
                        <a:t>الصفحه</a:t>
                      </a:r>
                      <a:r>
                        <a:rPr lang="ar-OM" b="0" dirty="0"/>
                        <a:t> </a:t>
                      </a:r>
                      <a:r>
                        <a:rPr lang="ar-OM" b="0" dirty="0" err="1"/>
                        <a:t>الرئيسيه</a:t>
                      </a:r>
                      <a:endParaRPr lang="ar-OM" b="0" dirty="0"/>
                    </a:p>
                  </a:txBody>
                  <a:tcPr>
                    <a:solidFill>
                      <a:schemeClr val="accent5">
                        <a:lumMod val="75000"/>
                      </a:schemeClr>
                    </a:solidFill>
                  </a:tcPr>
                </a:tc>
                <a:tc>
                  <a:txBody>
                    <a:bodyPr/>
                    <a:lstStyle/>
                    <a:p>
                      <a:pPr rtl="1"/>
                      <a:r>
                        <a:rPr lang="ar-OM" sz="1800" b="0" dirty="0"/>
                        <a:t>اهداف التعلم النشط </a:t>
                      </a:r>
                    </a:p>
                  </a:txBody>
                  <a:tcPr>
                    <a:solidFill>
                      <a:schemeClr val="accent5">
                        <a:lumMod val="75000"/>
                      </a:schemeClr>
                    </a:solidFill>
                  </a:tcPr>
                </a:tc>
                <a:tc>
                  <a:txBody>
                    <a:bodyPr/>
                    <a:lstStyle/>
                    <a:p>
                      <a:pPr rtl="1"/>
                      <a:r>
                        <a:rPr lang="ar-OM" sz="1400" b="0" dirty="0">
                          <a:solidFill>
                            <a:schemeClr val="tx1"/>
                          </a:solidFill>
                        </a:rPr>
                        <a:t>الفرق بين التعلم النشط والتعلم التقليدي </a:t>
                      </a:r>
                    </a:p>
                  </a:txBody>
                  <a:tcPr>
                    <a:solidFill>
                      <a:schemeClr val="bg2">
                        <a:lumMod val="90000"/>
                      </a:schemeClr>
                    </a:solidFill>
                  </a:tcPr>
                </a:tc>
                <a:tc>
                  <a:txBody>
                    <a:bodyPr/>
                    <a:lstStyle/>
                    <a:p>
                      <a:pPr rtl="1"/>
                      <a:r>
                        <a:rPr lang="ar-OM" b="0" dirty="0" err="1"/>
                        <a:t>عناصرالتعلم</a:t>
                      </a:r>
                      <a:r>
                        <a:rPr lang="ar-OM" b="0" dirty="0"/>
                        <a:t> النشط </a:t>
                      </a:r>
                    </a:p>
                  </a:txBody>
                  <a:tcPr>
                    <a:solidFill>
                      <a:schemeClr val="accent5">
                        <a:lumMod val="75000"/>
                      </a:schemeClr>
                    </a:solidFill>
                  </a:tcPr>
                </a:tc>
                <a:tc>
                  <a:txBody>
                    <a:bodyPr/>
                    <a:lstStyle/>
                    <a:p>
                      <a:pPr rtl="1"/>
                      <a:r>
                        <a:rPr lang="ar-OM" b="0" dirty="0"/>
                        <a:t>امثله على التعلم النشط </a:t>
                      </a:r>
                    </a:p>
                  </a:txBody>
                  <a:tcPr>
                    <a:solidFill>
                      <a:schemeClr val="accent5">
                        <a:lumMod val="75000"/>
                      </a:schemeClr>
                    </a:solidFill>
                  </a:tcPr>
                </a:tc>
                <a:extLst>
                  <a:ext uri="{0D108BD9-81ED-4DB2-BD59-A6C34878D82A}">
                    <a16:rowId xmlns:a16="http://schemas.microsoft.com/office/drawing/2014/main" val="1529468266"/>
                  </a:ext>
                </a:extLst>
              </a:tr>
            </a:tbl>
          </a:graphicData>
        </a:graphic>
      </p:graphicFrame>
    </p:spTree>
    <p:extLst>
      <p:ext uri="{BB962C8B-B14F-4D97-AF65-F5344CB8AC3E}">
        <p14:creationId xmlns:p14="http://schemas.microsoft.com/office/powerpoint/2010/main" val="33927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صورة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 y="0"/>
            <a:ext cx="12359640" cy="6858000"/>
          </a:xfrm>
          <a:prstGeom prst="rect">
            <a:avLst/>
          </a:prstGeom>
        </p:spPr>
      </p:pic>
      <p:sp>
        <p:nvSpPr>
          <p:cNvPr id="40" name="مستطيل 39"/>
          <p:cNvSpPr/>
          <p:nvPr/>
        </p:nvSpPr>
        <p:spPr>
          <a:xfrm>
            <a:off x="2769870" y="654256"/>
            <a:ext cx="5448299" cy="1384995"/>
          </a:xfrm>
          <a:prstGeom prst="rect">
            <a:avLst/>
          </a:prstGeom>
        </p:spPr>
        <p:txBody>
          <a:bodyPr wrap="square">
            <a:spAutoFit/>
          </a:bodyPr>
          <a:lstStyle/>
          <a:p>
            <a:r>
              <a:rPr lang="ar-OM" sz="4800" dirty="0">
                <a:solidFill>
                  <a:srgbClr val="333333"/>
                </a:solidFill>
                <a:latin typeface="DroidArabicKufi-Regular"/>
              </a:rPr>
              <a:t>عناصر التعلم النشط</a:t>
            </a:r>
            <a:br>
              <a:rPr lang="ar-OM" sz="5400" dirty="0"/>
            </a:br>
            <a:br>
              <a:rPr lang="ar-OM" dirty="0"/>
            </a:br>
            <a:endParaRPr lang="en-US" dirty="0"/>
          </a:p>
        </p:txBody>
      </p:sp>
      <p:sp>
        <p:nvSpPr>
          <p:cNvPr id="41" name="مستطيل 40"/>
          <p:cNvSpPr/>
          <p:nvPr/>
        </p:nvSpPr>
        <p:spPr>
          <a:xfrm>
            <a:off x="6644640" y="1120676"/>
            <a:ext cx="4282440" cy="1754326"/>
          </a:xfrm>
          <a:prstGeom prst="rect">
            <a:avLst/>
          </a:prstGeom>
        </p:spPr>
        <p:txBody>
          <a:bodyPr wrap="square">
            <a:spAutoFit/>
          </a:bodyPr>
          <a:lstStyle/>
          <a:p>
            <a:r>
              <a:rPr lang="ar-OM" dirty="0">
                <a:solidFill>
                  <a:srgbClr val="333333"/>
                </a:solidFill>
                <a:latin typeface="DroidArabicKufi-Regular"/>
              </a:rPr>
              <a:t>القراءة </a:t>
            </a:r>
          </a:p>
          <a:p>
            <a:r>
              <a:rPr lang="ar-OM" dirty="0">
                <a:solidFill>
                  <a:srgbClr val="333333"/>
                </a:solidFill>
                <a:latin typeface="DroidArabicKufi-Regular"/>
              </a:rPr>
              <a:t> يتعلّم الطلبة جيداً بواسطة القراءة لكنّهم يفتقرون إلى تلقّي تعليمات للقراءة الفعّالة، والتي يُمكن تطبيقها من خلال تمارين التعلّم النشط لتحسين عملية فهم النصوص المقروءة؛</a:t>
            </a:r>
            <a:br>
              <a:rPr lang="ar-OM" dirty="0"/>
            </a:br>
            <a:endParaRPr lang="en-US" dirty="0"/>
          </a:p>
        </p:txBody>
      </p:sp>
      <p:sp>
        <p:nvSpPr>
          <p:cNvPr id="42" name="مستطيل 41"/>
          <p:cNvSpPr/>
          <p:nvPr/>
        </p:nvSpPr>
        <p:spPr>
          <a:xfrm>
            <a:off x="472440" y="1120676"/>
            <a:ext cx="4358640" cy="1754326"/>
          </a:xfrm>
          <a:prstGeom prst="rect">
            <a:avLst/>
          </a:prstGeom>
        </p:spPr>
        <p:txBody>
          <a:bodyPr wrap="square">
            <a:spAutoFit/>
          </a:bodyPr>
          <a:lstStyle/>
          <a:p>
            <a:r>
              <a:rPr lang="ar-OM" dirty="0">
                <a:solidFill>
                  <a:srgbClr val="333333"/>
                </a:solidFill>
                <a:latin typeface="DroidArabicKufi-Regular"/>
              </a:rPr>
              <a:t>الكتابة </a:t>
            </a:r>
          </a:p>
          <a:p>
            <a:r>
              <a:rPr lang="ar-OM" dirty="0">
                <a:solidFill>
                  <a:srgbClr val="333333"/>
                </a:solidFill>
                <a:latin typeface="DroidArabicKufi-Regular"/>
              </a:rPr>
              <a:t> تُعدّ الكتابة من الوسائل المهمّة التي تُساعد الطالب على تلخيص المعلومات بطريقته الخاصة، حيث تعد تلك الطريقة ملائمة للصفوف التي تحتوي على عدد كبير من الطلاب ويُصعّب توزيعهم على مجموعات</a:t>
            </a:r>
            <a:br>
              <a:rPr lang="ar-OM" dirty="0"/>
            </a:br>
            <a:endParaRPr lang="en-US" dirty="0"/>
          </a:p>
        </p:txBody>
      </p:sp>
      <p:sp>
        <p:nvSpPr>
          <p:cNvPr id="43" name="مستطيل 42"/>
          <p:cNvSpPr/>
          <p:nvPr/>
        </p:nvSpPr>
        <p:spPr>
          <a:xfrm>
            <a:off x="6918960" y="3152001"/>
            <a:ext cx="4716781" cy="2031325"/>
          </a:xfrm>
          <a:prstGeom prst="rect">
            <a:avLst/>
          </a:prstGeom>
        </p:spPr>
        <p:txBody>
          <a:bodyPr wrap="square">
            <a:spAutoFit/>
          </a:bodyPr>
          <a:lstStyle/>
          <a:p>
            <a:r>
              <a:rPr lang="ar-OM" dirty="0">
                <a:solidFill>
                  <a:srgbClr val="333333"/>
                </a:solidFill>
                <a:latin typeface="DroidArabicKufi-Regular"/>
              </a:rPr>
              <a:t>الاستماع والمناقشة </a:t>
            </a:r>
          </a:p>
          <a:p>
            <a:r>
              <a:rPr lang="ar-OM" dirty="0">
                <a:solidFill>
                  <a:srgbClr val="333333"/>
                </a:solidFill>
                <a:latin typeface="DroidArabicKufi-Regular"/>
              </a:rPr>
              <a:t>يكون الاستماع مفيداً للطالب عندما يتمكّن من ربط المعلومات التي يتلقّاها بالمعلومات التي يعرفها سابقاً، ويُعدّ التحدّث والمناقشة والشرح للطلاب الآخرين من العناصر التي تجعل الطالب يستعيد ويُنظّم معرفته عند إجابته لسؤال ما</a:t>
            </a:r>
            <a:br>
              <a:rPr lang="ar-OM" dirty="0"/>
            </a:br>
            <a:br>
              <a:rPr lang="ar-OM" dirty="0"/>
            </a:br>
            <a:endParaRPr lang="en-US" dirty="0"/>
          </a:p>
        </p:txBody>
      </p:sp>
      <p:sp>
        <p:nvSpPr>
          <p:cNvPr id="44" name="مستطيل 43"/>
          <p:cNvSpPr/>
          <p:nvPr/>
        </p:nvSpPr>
        <p:spPr>
          <a:xfrm>
            <a:off x="708660" y="3152001"/>
            <a:ext cx="4122420" cy="2031325"/>
          </a:xfrm>
          <a:prstGeom prst="rect">
            <a:avLst/>
          </a:prstGeom>
        </p:spPr>
        <p:txBody>
          <a:bodyPr wrap="square">
            <a:spAutoFit/>
          </a:bodyPr>
          <a:lstStyle/>
          <a:p>
            <a:r>
              <a:rPr lang="ar-OM" dirty="0">
                <a:solidFill>
                  <a:srgbClr val="333333"/>
                </a:solidFill>
                <a:latin typeface="DroidArabicKufi-Regular"/>
              </a:rPr>
              <a:t>التأمّل</a:t>
            </a:r>
          </a:p>
          <a:p>
            <a:r>
              <a:rPr lang="ar-OM" dirty="0">
                <a:solidFill>
                  <a:srgbClr val="333333"/>
                </a:solidFill>
                <a:latin typeface="DroidArabicKufi-Regular"/>
              </a:rPr>
              <a:t> يُعدّ منح الطلبة فترة قصيرة للتأمّل في نهاية الحصة وقبل البدء بالحصة التي تليها من الأمور المهمّة التي تُساعدهم على ربط المعلومات الجديدة التي تمّ شرحها خلال الحصة بالمعارف التي يملكونها سابقاً؛</a:t>
            </a:r>
            <a:br>
              <a:rPr lang="ar-OM" dirty="0"/>
            </a:br>
            <a:br>
              <a:rPr lang="ar-OM" dirty="0"/>
            </a:br>
            <a:endParaRPr lang="en-US" dirty="0"/>
          </a:p>
        </p:txBody>
      </p:sp>
      <p:sp>
        <p:nvSpPr>
          <p:cNvPr id="45" name="مستطيل 44"/>
          <p:cNvSpPr/>
          <p:nvPr/>
        </p:nvSpPr>
        <p:spPr>
          <a:xfrm>
            <a:off x="6762749" y="5011340"/>
            <a:ext cx="5029201" cy="2031325"/>
          </a:xfrm>
          <a:prstGeom prst="rect">
            <a:avLst/>
          </a:prstGeom>
        </p:spPr>
        <p:txBody>
          <a:bodyPr wrap="square">
            <a:spAutoFit/>
          </a:bodyPr>
          <a:lstStyle/>
          <a:p>
            <a:r>
              <a:rPr lang="ar-OM" dirty="0">
                <a:solidFill>
                  <a:srgbClr val="333333"/>
                </a:solidFill>
                <a:latin typeface="DroidArabicKufi-Regular"/>
              </a:rPr>
              <a:t>طرح الأسئلة</a:t>
            </a:r>
          </a:p>
          <a:p>
            <a:r>
              <a:rPr lang="ar-OM" dirty="0">
                <a:solidFill>
                  <a:srgbClr val="333333"/>
                </a:solidFill>
                <a:latin typeface="DroidArabicKufi-Regular"/>
              </a:rPr>
              <a:t> يُنصح بتجنّب طرح الأسئلة المباشرة على الطلاب، حيث يجب على المعلم طرح الأسئلة بأسلوب يستدعي استخدام مهارات التحليل والتقييم والابتكار لدى الطلاب، ممّا يؤدي إلى تحفيز التفكير النقدي لديهم، وتنمية مهارات اتخاذ القرارات وحل المشاكل.</a:t>
            </a:r>
            <a:br>
              <a:rPr lang="ar-OM" dirty="0"/>
            </a:br>
            <a:br>
              <a:rPr lang="ar-OM" dirty="0"/>
            </a:br>
            <a:endParaRPr lang="en-US" dirty="0"/>
          </a:p>
        </p:txBody>
      </p:sp>
      <p:sp>
        <p:nvSpPr>
          <p:cNvPr id="46" name="مستطيل 45"/>
          <p:cNvSpPr/>
          <p:nvPr/>
        </p:nvSpPr>
        <p:spPr>
          <a:xfrm>
            <a:off x="472440" y="5143500"/>
            <a:ext cx="4861561" cy="1754326"/>
          </a:xfrm>
          <a:prstGeom prst="rect">
            <a:avLst/>
          </a:prstGeom>
        </p:spPr>
        <p:txBody>
          <a:bodyPr wrap="square">
            <a:spAutoFit/>
          </a:bodyPr>
          <a:lstStyle/>
          <a:p>
            <a:r>
              <a:rPr lang="ar-OM" dirty="0">
                <a:solidFill>
                  <a:srgbClr val="333333"/>
                </a:solidFill>
                <a:latin typeface="DroidArabicKufi-Regular"/>
              </a:rPr>
              <a:t>التقييم الذاتي</a:t>
            </a:r>
          </a:p>
          <a:p>
            <a:r>
              <a:rPr lang="ar-OM" dirty="0">
                <a:solidFill>
                  <a:srgbClr val="333333"/>
                </a:solidFill>
                <a:latin typeface="DroidArabicKufi-Regular"/>
              </a:rPr>
              <a:t> يُساهم تشجيع المعلم طلابه على تقييم أنفسهم في مساعدتهم على معرفة نقاط الضعف لديهم، وتحديد أهدافهم التي يحتاجونها للاستفادة القصوى ممّا يتم شرحه، فذلك يؤثّر بشكل إيجابي على استقلال الطالب ومعرفة مواطن الضعف لديه وكيفية تقويتها.</a:t>
            </a:r>
            <a:br>
              <a:rPr lang="ar-OM" dirty="0"/>
            </a:br>
            <a:endParaRPr lang="en-US" dirty="0"/>
          </a:p>
        </p:txBody>
      </p:sp>
      <p:sp>
        <p:nvSpPr>
          <p:cNvPr id="3" name="مربع نص 2">
            <a:extLst>
              <a:ext uri="{FF2B5EF4-FFF2-40B4-BE49-F238E27FC236}">
                <a16:creationId xmlns:a16="http://schemas.microsoft.com/office/drawing/2014/main" id="{C7EB068A-E3BD-82D7-4CBD-B614A2023D3A}"/>
              </a:ext>
            </a:extLst>
          </p:cNvPr>
          <p:cNvSpPr txBox="1"/>
          <p:nvPr/>
        </p:nvSpPr>
        <p:spPr>
          <a:xfrm>
            <a:off x="1151625" y="6485498"/>
            <a:ext cx="6236898" cy="261610"/>
          </a:xfrm>
          <a:prstGeom prst="rect">
            <a:avLst/>
          </a:prstGeom>
          <a:noFill/>
        </p:spPr>
        <p:txBody>
          <a:bodyPr wrap="square">
            <a:spAutoFit/>
          </a:bodyPr>
          <a:lstStyle/>
          <a:p>
            <a:r>
              <a:rPr lang="ar-OM" sz="1100" dirty="0"/>
              <a:t>جميع الحقوق محفوظه@</a:t>
            </a:r>
            <a:r>
              <a:rPr lang="en-US" sz="1100" dirty="0"/>
              <a:t>2024</a:t>
            </a:r>
            <a:endParaRPr lang="ar-OM" sz="1100" dirty="0"/>
          </a:p>
        </p:txBody>
      </p:sp>
      <p:graphicFrame>
        <p:nvGraphicFramePr>
          <p:cNvPr id="2" name="جدول 1">
            <a:extLst>
              <a:ext uri="{FF2B5EF4-FFF2-40B4-BE49-F238E27FC236}">
                <a16:creationId xmlns:a16="http://schemas.microsoft.com/office/drawing/2014/main" id="{66FC430C-DB91-5EFD-73EA-AB6D016C24F4}"/>
              </a:ext>
            </a:extLst>
          </p:cNvPr>
          <p:cNvGraphicFramePr>
            <a:graphicFrameLocks noGrp="1"/>
          </p:cNvGraphicFramePr>
          <p:nvPr>
            <p:extLst>
              <p:ext uri="{D42A27DB-BD31-4B8C-83A1-F6EECF244321}">
                <p14:modId xmlns:p14="http://schemas.microsoft.com/office/powerpoint/2010/main" val="3441362368"/>
              </p:ext>
            </p:extLst>
          </p:nvPr>
        </p:nvGraphicFramePr>
        <p:xfrm>
          <a:off x="1948181" y="110892"/>
          <a:ext cx="8128000" cy="640080"/>
        </p:xfrm>
        <a:graphic>
          <a:graphicData uri="http://schemas.openxmlformats.org/drawingml/2006/table">
            <a:tbl>
              <a:tblPr rtl="1" firstRow="1" bandRow="1">
                <a:tableStyleId>{5C22544A-7EE6-4342-B048-85BDC9FD1C3A}</a:tableStyleId>
              </a:tblPr>
              <a:tblGrid>
                <a:gridCol w="1625600">
                  <a:extLst>
                    <a:ext uri="{9D8B030D-6E8A-4147-A177-3AD203B41FA5}">
                      <a16:colId xmlns:a16="http://schemas.microsoft.com/office/drawing/2014/main" val="3655543391"/>
                    </a:ext>
                  </a:extLst>
                </a:gridCol>
                <a:gridCol w="1625600">
                  <a:extLst>
                    <a:ext uri="{9D8B030D-6E8A-4147-A177-3AD203B41FA5}">
                      <a16:colId xmlns:a16="http://schemas.microsoft.com/office/drawing/2014/main" val="1315130429"/>
                    </a:ext>
                  </a:extLst>
                </a:gridCol>
                <a:gridCol w="1625600">
                  <a:extLst>
                    <a:ext uri="{9D8B030D-6E8A-4147-A177-3AD203B41FA5}">
                      <a16:colId xmlns:a16="http://schemas.microsoft.com/office/drawing/2014/main" val="1792434231"/>
                    </a:ext>
                  </a:extLst>
                </a:gridCol>
                <a:gridCol w="1625600">
                  <a:extLst>
                    <a:ext uri="{9D8B030D-6E8A-4147-A177-3AD203B41FA5}">
                      <a16:colId xmlns:a16="http://schemas.microsoft.com/office/drawing/2014/main" val="1749547228"/>
                    </a:ext>
                  </a:extLst>
                </a:gridCol>
                <a:gridCol w="1625600">
                  <a:extLst>
                    <a:ext uri="{9D8B030D-6E8A-4147-A177-3AD203B41FA5}">
                      <a16:colId xmlns:a16="http://schemas.microsoft.com/office/drawing/2014/main" val="4176830504"/>
                    </a:ext>
                  </a:extLst>
                </a:gridCol>
              </a:tblGrid>
              <a:tr h="631080">
                <a:tc>
                  <a:txBody>
                    <a:bodyPr/>
                    <a:lstStyle/>
                    <a:p>
                      <a:pPr rtl="1"/>
                      <a:r>
                        <a:rPr lang="ar-OM" b="0" dirty="0">
                          <a:solidFill>
                            <a:schemeClr val="bg1"/>
                          </a:solidFill>
                        </a:rPr>
                        <a:t>الصفحة الرئيسية</a:t>
                      </a:r>
                    </a:p>
                  </a:txBody>
                  <a:tcPr>
                    <a:solidFill>
                      <a:schemeClr val="accent5">
                        <a:lumMod val="75000"/>
                      </a:schemeClr>
                    </a:solidFill>
                  </a:tcPr>
                </a:tc>
                <a:tc>
                  <a:txBody>
                    <a:bodyPr/>
                    <a:lstStyle/>
                    <a:p>
                      <a:pPr rtl="1"/>
                      <a:r>
                        <a:rPr lang="ar-OM" b="0" dirty="0"/>
                        <a:t>اهداف التعلم النشط</a:t>
                      </a:r>
                    </a:p>
                  </a:txBody>
                  <a:tcPr>
                    <a:solidFill>
                      <a:schemeClr val="accent5">
                        <a:lumMod val="75000"/>
                      </a:schemeClr>
                    </a:solidFill>
                  </a:tcPr>
                </a:tc>
                <a:tc>
                  <a:txBody>
                    <a:bodyPr/>
                    <a:lstStyle/>
                    <a:p>
                      <a:pPr rtl="1"/>
                      <a:r>
                        <a:rPr lang="ar-OM" sz="1600" b="0" dirty="0"/>
                        <a:t>الفرق بين التعلم النشط و التعلم التقليدي </a:t>
                      </a:r>
                    </a:p>
                  </a:txBody>
                  <a:tcPr>
                    <a:solidFill>
                      <a:schemeClr val="accent5">
                        <a:lumMod val="75000"/>
                      </a:schemeClr>
                    </a:solidFill>
                  </a:tcPr>
                </a:tc>
                <a:tc>
                  <a:txBody>
                    <a:bodyPr/>
                    <a:lstStyle/>
                    <a:p>
                      <a:pPr rtl="1"/>
                      <a:r>
                        <a:rPr lang="ar-OM" b="0" dirty="0">
                          <a:solidFill>
                            <a:schemeClr val="tx1"/>
                          </a:solidFill>
                        </a:rPr>
                        <a:t>عناصر التعلم النشط</a:t>
                      </a:r>
                    </a:p>
                  </a:txBody>
                  <a:tcPr>
                    <a:solidFill>
                      <a:schemeClr val="bg1">
                        <a:lumMod val="75000"/>
                      </a:schemeClr>
                    </a:solidFill>
                  </a:tcPr>
                </a:tc>
                <a:tc>
                  <a:txBody>
                    <a:bodyPr/>
                    <a:lstStyle/>
                    <a:p>
                      <a:pPr rtl="1"/>
                      <a:r>
                        <a:rPr lang="ar-OM" b="0" dirty="0"/>
                        <a:t>امثلة على التعلم النشط </a:t>
                      </a:r>
                    </a:p>
                  </a:txBody>
                  <a:tcPr>
                    <a:solidFill>
                      <a:schemeClr val="accent5">
                        <a:lumMod val="75000"/>
                      </a:schemeClr>
                    </a:solidFill>
                  </a:tcPr>
                </a:tc>
                <a:extLst>
                  <a:ext uri="{0D108BD9-81ED-4DB2-BD59-A6C34878D82A}">
                    <a16:rowId xmlns:a16="http://schemas.microsoft.com/office/drawing/2014/main" val="1987783604"/>
                  </a:ext>
                </a:extLst>
              </a:tr>
            </a:tbl>
          </a:graphicData>
        </a:graphic>
      </p:graphicFrame>
    </p:spTree>
    <p:extLst>
      <p:ext uri="{BB962C8B-B14F-4D97-AF65-F5344CB8AC3E}">
        <p14:creationId xmlns:p14="http://schemas.microsoft.com/office/powerpoint/2010/main" val="11652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صورة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387528"/>
            <a:ext cx="12374880" cy="9706406"/>
          </a:xfrm>
          <a:prstGeom prst="rect">
            <a:avLst/>
          </a:prstGeom>
        </p:spPr>
      </p:pic>
      <p:sp>
        <p:nvSpPr>
          <p:cNvPr id="31" name="مستطيل 30"/>
          <p:cNvSpPr/>
          <p:nvPr/>
        </p:nvSpPr>
        <p:spPr>
          <a:xfrm>
            <a:off x="3523052" y="935579"/>
            <a:ext cx="4705134" cy="769441"/>
          </a:xfrm>
          <a:prstGeom prst="rect">
            <a:avLst/>
          </a:prstGeom>
        </p:spPr>
        <p:txBody>
          <a:bodyPr wrap="none">
            <a:spAutoFit/>
          </a:bodyPr>
          <a:lstStyle/>
          <a:p>
            <a:r>
              <a:rPr lang="ar-OM" sz="4400" dirty="0"/>
              <a:t>امثله على الاستراتيجيات </a:t>
            </a:r>
            <a:endParaRPr lang="en-US" sz="4400" dirty="0"/>
          </a:p>
        </p:txBody>
      </p:sp>
      <p:pic>
        <p:nvPicPr>
          <p:cNvPr id="32" name="صورة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0360" y="2105246"/>
            <a:ext cx="4099560" cy="1614594"/>
          </a:xfrm>
          <a:prstGeom prst="rect">
            <a:avLst/>
          </a:prstGeom>
        </p:spPr>
      </p:pic>
      <p:sp>
        <p:nvSpPr>
          <p:cNvPr id="33" name="مستطيل 32"/>
          <p:cNvSpPr/>
          <p:nvPr/>
        </p:nvSpPr>
        <p:spPr>
          <a:xfrm>
            <a:off x="7140939" y="1663555"/>
            <a:ext cx="2432375" cy="369332"/>
          </a:xfrm>
          <a:prstGeom prst="rect">
            <a:avLst/>
          </a:prstGeom>
        </p:spPr>
        <p:txBody>
          <a:bodyPr wrap="square">
            <a:spAutoFit/>
          </a:bodyPr>
          <a:lstStyle/>
          <a:p>
            <a:r>
              <a:rPr lang="ar-OM" dirty="0"/>
              <a:t>استراتيجية القفل والمفتاح </a:t>
            </a:r>
            <a:endParaRPr lang="en-US" dirty="0"/>
          </a:p>
        </p:txBody>
      </p:sp>
      <p:pic>
        <p:nvPicPr>
          <p:cNvPr id="34" name="صورة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685" y="2032888"/>
            <a:ext cx="3995595" cy="1667242"/>
          </a:xfrm>
          <a:prstGeom prst="rect">
            <a:avLst/>
          </a:prstGeom>
        </p:spPr>
      </p:pic>
      <p:pic>
        <p:nvPicPr>
          <p:cNvPr id="36" name="صورة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685" y="4465675"/>
            <a:ext cx="4103703" cy="1707830"/>
          </a:xfrm>
          <a:prstGeom prst="rect">
            <a:avLst/>
          </a:prstGeom>
        </p:spPr>
      </p:pic>
      <p:pic>
        <p:nvPicPr>
          <p:cNvPr id="37" name="صورة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203" y="4465675"/>
            <a:ext cx="3893873" cy="1799897"/>
          </a:xfrm>
          <a:prstGeom prst="rect">
            <a:avLst/>
          </a:prstGeom>
        </p:spPr>
      </p:pic>
      <p:sp>
        <p:nvSpPr>
          <p:cNvPr id="38" name="مربع نص 37"/>
          <p:cNvSpPr txBox="1"/>
          <p:nvPr/>
        </p:nvSpPr>
        <p:spPr>
          <a:xfrm rot="10983930" flipH="1" flipV="1">
            <a:off x="2041448" y="1577134"/>
            <a:ext cx="1913861" cy="369332"/>
          </a:xfrm>
          <a:prstGeom prst="rect">
            <a:avLst/>
          </a:prstGeom>
          <a:noFill/>
        </p:spPr>
        <p:txBody>
          <a:bodyPr wrap="square" rtlCol="0">
            <a:spAutoFit/>
          </a:bodyPr>
          <a:lstStyle/>
          <a:p>
            <a:r>
              <a:rPr lang="ar-OM" dirty="0"/>
              <a:t>استراتيجية الاتصال </a:t>
            </a:r>
            <a:endParaRPr lang="ar-SA" sz="1800" kern="1200" dirty="0">
              <a:solidFill>
                <a:schemeClr val="tx1"/>
              </a:solidFill>
              <a:latin typeface="+mn-lt"/>
              <a:ea typeface="+mn-ea"/>
              <a:cs typeface="+mn-cs"/>
            </a:endParaRPr>
          </a:p>
        </p:txBody>
      </p:sp>
      <p:sp>
        <p:nvSpPr>
          <p:cNvPr id="39" name="مربع نص 38"/>
          <p:cNvSpPr txBox="1"/>
          <p:nvPr/>
        </p:nvSpPr>
        <p:spPr>
          <a:xfrm>
            <a:off x="6375395" y="4084628"/>
            <a:ext cx="3197919" cy="369332"/>
          </a:xfrm>
          <a:prstGeom prst="rect">
            <a:avLst/>
          </a:prstGeom>
          <a:noFill/>
        </p:spPr>
        <p:txBody>
          <a:bodyPr wrap="square" rtlCol="0">
            <a:spAutoFit/>
          </a:bodyPr>
          <a:lstStyle/>
          <a:p>
            <a:r>
              <a:rPr lang="ar-OM" sz="1800" kern="1200" dirty="0">
                <a:solidFill>
                  <a:schemeClr val="tx1"/>
                </a:solidFill>
                <a:latin typeface="+mn-lt"/>
                <a:ea typeface="+mn-ea"/>
                <a:cs typeface="+mn-cs"/>
              </a:rPr>
              <a:t>استراتيجية الأصابع الخمس </a:t>
            </a:r>
            <a:endParaRPr lang="ar-SA" sz="1800" kern="1200" dirty="0">
              <a:solidFill>
                <a:schemeClr val="tx1"/>
              </a:solidFill>
              <a:latin typeface="+mn-lt"/>
              <a:ea typeface="+mn-ea"/>
              <a:cs typeface="+mn-cs"/>
            </a:endParaRPr>
          </a:p>
        </p:txBody>
      </p:sp>
      <p:sp>
        <p:nvSpPr>
          <p:cNvPr id="40" name="مربع نص 39"/>
          <p:cNvSpPr txBox="1"/>
          <p:nvPr/>
        </p:nvSpPr>
        <p:spPr>
          <a:xfrm flipH="1">
            <a:off x="1056521" y="4043385"/>
            <a:ext cx="3068847" cy="369332"/>
          </a:xfrm>
          <a:prstGeom prst="rect">
            <a:avLst/>
          </a:prstGeom>
          <a:noFill/>
        </p:spPr>
        <p:txBody>
          <a:bodyPr wrap="square" rtlCol="0">
            <a:spAutoFit/>
          </a:bodyPr>
          <a:lstStyle/>
          <a:p>
            <a:r>
              <a:rPr lang="ar-OM" dirty="0"/>
              <a:t>استراتيجية البحث عن الكنز </a:t>
            </a:r>
            <a:endParaRPr lang="en-US" dirty="0"/>
          </a:p>
        </p:txBody>
      </p:sp>
      <p:sp>
        <p:nvSpPr>
          <p:cNvPr id="3" name="مربع نص 2">
            <a:extLst>
              <a:ext uri="{FF2B5EF4-FFF2-40B4-BE49-F238E27FC236}">
                <a16:creationId xmlns:a16="http://schemas.microsoft.com/office/drawing/2014/main" id="{DC2C22AF-A1EE-59CA-19CD-9EEACBFE639E}"/>
              </a:ext>
            </a:extLst>
          </p:cNvPr>
          <p:cNvSpPr txBox="1"/>
          <p:nvPr/>
        </p:nvSpPr>
        <p:spPr>
          <a:xfrm>
            <a:off x="765281" y="6426282"/>
            <a:ext cx="6027922" cy="261610"/>
          </a:xfrm>
          <a:prstGeom prst="rect">
            <a:avLst/>
          </a:prstGeom>
          <a:noFill/>
        </p:spPr>
        <p:txBody>
          <a:bodyPr wrap="square">
            <a:spAutoFit/>
          </a:bodyPr>
          <a:lstStyle/>
          <a:p>
            <a:r>
              <a:rPr lang="ar-OM" sz="1100" dirty="0"/>
              <a:t>جميع الحقوق محفوظه@</a:t>
            </a:r>
            <a:r>
              <a:rPr lang="en-US" sz="1100" dirty="0"/>
              <a:t>2024</a:t>
            </a:r>
            <a:endParaRPr lang="ar-OM" sz="1100" dirty="0"/>
          </a:p>
        </p:txBody>
      </p:sp>
      <p:graphicFrame>
        <p:nvGraphicFramePr>
          <p:cNvPr id="2" name="جدول 1">
            <a:extLst>
              <a:ext uri="{FF2B5EF4-FFF2-40B4-BE49-F238E27FC236}">
                <a16:creationId xmlns:a16="http://schemas.microsoft.com/office/drawing/2014/main" id="{FF6CC526-FEA2-E81E-626E-EC0DC967A932}"/>
              </a:ext>
            </a:extLst>
          </p:cNvPr>
          <p:cNvGraphicFramePr>
            <a:graphicFrameLocks noGrp="1"/>
          </p:cNvGraphicFramePr>
          <p:nvPr>
            <p:extLst>
              <p:ext uri="{D42A27DB-BD31-4B8C-83A1-F6EECF244321}">
                <p14:modId xmlns:p14="http://schemas.microsoft.com/office/powerpoint/2010/main" val="4187139307"/>
              </p:ext>
            </p:extLst>
          </p:nvPr>
        </p:nvGraphicFramePr>
        <p:xfrm>
          <a:off x="1940560" y="269318"/>
          <a:ext cx="8128000" cy="640080"/>
        </p:xfrm>
        <a:graphic>
          <a:graphicData uri="http://schemas.openxmlformats.org/drawingml/2006/table">
            <a:tbl>
              <a:tblPr rtl="1" firstRow="1" bandRow="1">
                <a:tableStyleId>{5C22544A-7EE6-4342-B048-85BDC9FD1C3A}</a:tableStyleId>
              </a:tblPr>
              <a:tblGrid>
                <a:gridCol w="1625600">
                  <a:extLst>
                    <a:ext uri="{9D8B030D-6E8A-4147-A177-3AD203B41FA5}">
                      <a16:colId xmlns:a16="http://schemas.microsoft.com/office/drawing/2014/main" val="1042212465"/>
                    </a:ext>
                  </a:extLst>
                </a:gridCol>
                <a:gridCol w="1636718">
                  <a:extLst>
                    <a:ext uri="{9D8B030D-6E8A-4147-A177-3AD203B41FA5}">
                      <a16:colId xmlns:a16="http://schemas.microsoft.com/office/drawing/2014/main" val="1973304529"/>
                    </a:ext>
                  </a:extLst>
                </a:gridCol>
                <a:gridCol w="1614482">
                  <a:extLst>
                    <a:ext uri="{9D8B030D-6E8A-4147-A177-3AD203B41FA5}">
                      <a16:colId xmlns:a16="http://schemas.microsoft.com/office/drawing/2014/main" val="80616486"/>
                    </a:ext>
                  </a:extLst>
                </a:gridCol>
                <a:gridCol w="1625600">
                  <a:extLst>
                    <a:ext uri="{9D8B030D-6E8A-4147-A177-3AD203B41FA5}">
                      <a16:colId xmlns:a16="http://schemas.microsoft.com/office/drawing/2014/main" val="1722775787"/>
                    </a:ext>
                  </a:extLst>
                </a:gridCol>
                <a:gridCol w="1625600">
                  <a:extLst>
                    <a:ext uri="{9D8B030D-6E8A-4147-A177-3AD203B41FA5}">
                      <a16:colId xmlns:a16="http://schemas.microsoft.com/office/drawing/2014/main" val="1602849842"/>
                    </a:ext>
                  </a:extLst>
                </a:gridCol>
              </a:tblGrid>
              <a:tr h="579101">
                <a:tc>
                  <a:txBody>
                    <a:bodyPr/>
                    <a:lstStyle/>
                    <a:p>
                      <a:pPr rtl="1"/>
                      <a:r>
                        <a:rPr lang="ar-OM" b="0" dirty="0"/>
                        <a:t>الصفحة الرئيسية</a:t>
                      </a:r>
                    </a:p>
                  </a:txBody>
                  <a:tcPr>
                    <a:solidFill>
                      <a:schemeClr val="accent5">
                        <a:lumMod val="75000"/>
                      </a:schemeClr>
                    </a:solidFill>
                  </a:tcPr>
                </a:tc>
                <a:tc>
                  <a:txBody>
                    <a:bodyPr/>
                    <a:lstStyle/>
                    <a:p>
                      <a:pPr rtl="1"/>
                      <a:r>
                        <a:rPr lang="ar-OM" b="0" dirty="0"/>
                        <a:t>اهداف التعلم النشط </a:t>
                      </a:r>
                    </a:p>
                  </a:txBody>
                  <a:tcPr>
                    <a:solidFill>
                      <a:schemeClr val="accent5">
                        <a:lumMod val="75000"/>
                      </a:schemeClr>
                    </a:solidFill>
                  </a:tcPr>
                </a:tc>
                <a:tc>
                  <a:txBody>
                    <a:bodyPr/>
                    <a:lstStyle/>
                    <a:p>
                      <a:pPr rtl="1"/>
                      <a:r>
                        <a:rPr lang="ar-OM" sz="1600" b="0" dirty="0"/>
                        <a:t>الفرق بين التعلم النشط و التعلم التقليدي </a:t>
                      </a:r>
                    </a:p>
                  </a:txBody>
                  <a:tcPr>
                    <a:solidFill>
                      <a:schemeClr val="accent5">
                        <a:lumMod val="75000"/>
                      </a:schemeClr>
                    </a:solidFill>
                  </a:tcPr>
                </a:tc>
                <a:tc>
                  <a:txBody>
                    <a:bodyPr/>
                    <a:lstStyle/>
                    <a:p>
                      <a:pPr rtl="1"/>
                      <a:r>
                        <a:rPr lang="ar-OM" b="0" dirty="0"/>
                        <a:t>عناصر التعلم النشط </a:t>
                      </a:r>
                    </a:p>
                  </a:txBody>
                  <a:tcPr>
                    <a:solidFill>
                      <a:schemeClr val="accent5">
                        <a:lumMod val="75000"/>
                      </a:schemeClr>
                    </a:solidFill>
                  </a:tcPr>
                </a:tc>
                <a:tc>
                  <a:txBody>
                    <a:bodyPr/>
                    <a:lstStyle/>
                    <a:p>
                      <a:pPr rtl="1"/>
                      <a:r>
                        <a:rPr lang="ar-OM" b="0" dirty="0">
                          <a:solidFill>
                            <a:schemeClr val="tx1"/>
                          </a:solidFill>
                        </a:rPr>
                        <a:t>امثلة على التعلم النشط </a:t>
                      </a:r>
                    </a:p>
                  </a:txBody>
                  <a:tcPr>
                    <a:solidFill>
                      <a:schemeClr val="bg2">
                        <a:lumMod val="75000"/>
                      </a:schemeClr>
                    </a:solidFill>
                  </a:tcPr>
                </a:tc>
                <a:extLst>
                  <a:ext uri="{0D108BD9-81ED-4DB2-BD59-A6C34878D82A}">
                    <a16:rowId xmlns:a16="http://schemas.microsoft.com/office/drawing/2014/main" val="79231886"/>
                  </a:ext>
                </a:extLst>
              </a:tr>
            </a:tbl>
          </a:graphicData>
        </a:graphic>
      </p:graphicFrame>
    </p:spTree>
    <p:extLst>
      <p:ext uri="{BB962C8B-B14F-4D97-AF65-F5344CB8AC3E}">
        <p14:creationId xmlns:p14="http://schemas.microsoft.com/office/powerpoint/2010/main" val="3898389022"/>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637</Words>
  <Application>Microsoft Office PowerPoint</Application>
  <PresentationFormat>شاشة عريضة</PresentationFormat>
  <Paragraphs>71</Paragraphs>
  <Slides>5</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5</vt:i4>
      </vt:variant>
    </vt:vector>
  </HeadingPairs>
  <TitlesOfParts>
    <vt:vector size="10" baseType="lpstr">
      <vt:lpstr>Arial</vt:lpstr>
      <vt:lpstr>Calibri</vt:lpstr>
      <vt:lpstr>Calibri Light</vt:lpstr>
      <vt:lpstr>DroidArabicKufi-Regular</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TechBeam</dc:creator>
  <cp:lastModifiedBy>مختبرات جنوب الشرقية</cp:lastModifiedBy>
  <cp:revision>20</cp:revision>
  <dcterms:created xsi:type="dcterms:W3CDTF">2024-09-20T11:47:39Z</dcterms:created>
  <dcterms:modified xsi:type="dcterms:W3CDTF">2024-11-24T03:59:38Z</dcterms:modified>
</cp:coreProperties>
</file>