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نمط متوسط 2 - تميي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النمط المتوس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نمط فاتح 1 - تميي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123" d="100"/>
          <a:sy n="123" d="100"/>
        </p:scale>
        <p:origin x="1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endParaRPr lang="en-US"/>
          </a:p>
        </p:txBody>
      </p:sp>
      <p:sp>
        <p:nvSpPr>
          <p:cNvPr id="3" name="عنوان فرعي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endParaRPr lang="en-US"/>
          </a:p>
        </p:txBody>
      </p:sp>
      <p:sp>
        <p:nvSpPr>
          <p:cNvPr id="4" name="عنصر نائب للتاريخ 3"/>
          <p:cNvSpPr>
            <a:spLocks noGrp="1"/>
          </p:cNvSpPr>
          <p:nvPr>
            <p:ph type="dt" sz="half" idx="10"/>
          </p:nvPr>
        </p:nvSpPr>
        <p:spPr/>
        <p:txBody>
          <a:bodyPr/>
          <a:lstStyle/>
          <a:p>
            <a:fld id="{59E540C0-802A-412B-8EEF-9C0A0FCB3455}" type="datetimeFigureOut">
              <a:rPr lang="en-US" smtClean="0"/>
              <a:t>11/25/2024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26A3A398-63E6-44A4-9627-0F4B22F827B1}" type="slidenum">
              <a:rPr lang="en-US" smtClean="0"/>
              <a:t>‹#›</a:t>
            </a:fld>
            <a:endParaRPr lang="en-US"/>
          </a:p>
        </p:txBody>
      </p:sp>
    </p:spTree>
    <p:extLst>
      <p:ext uri="{BB962C8B-B14F-4D97-AF65-F5344CB8AC3E}">
        <p14:creationId xmlns:p14="http://schemas.microsoft.com/office/powerpoint/2010/main" val="6189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en-US"/>
          </a:p>
        </p:txBody>
      </p:sp>
      <p:sp>
        <p:nvSpPr>
          <p:cNvPr id="3" name="عنصر نائب للعنوان العمودي 2"/>
          <p:cNvSpPr>
            <a:spLocks noGrp="1"/>
          </p:cNvSpPr>
          <p:nvPr>
            <p:ph type="body" orient="vert" idx="1"/>
          </p:nvPr>
        </p:nvSpPr>
        <p:spPr/>
        <p:txBody>
          <a:bodyPr vert="eaVe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10"/>
          </p:nvPr>
        </p:nvSpPr>
        <p:spPr/>
        <p:txBody>
          <a:bodyPr/>
          <a:lstStyle/>
          <a:p>
            <a:fld id="{59E540C0-802A-412B-8EEF-9C0A0FCB3455}" type="datetimeFigureOut">
              <a:rPr lang="en-US" smtClean="0"/>
              <a:t>11/25/2024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26A3A398-63E6-44A4-9627-0F4B22F827B1}" type="slidenum">
              <a:rPr lang="en-US" smtClean="0"/>
              <a:t>‹#›</a:t>
            </a:fld>
            <a:endParaRPr lang="en-US"/>
          </a:p>
        </p:txBody>
      </p:sp>
    </p:spTree>
    <p:extLst>
      <p:ext uri="{BB962C8B-B14F-4D97-AF65-F5344CB8AC3E}">
        <p14:creationId xmlns:p14="http://schemas.microsoft.com/office/powerpoint/2010/main" val="413433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8724900" y="365125"/>
            <a:ext cx="2628900" cy="5811838"/>
          </a:xfrm>
        </p:spPr>
        <p:txBody>
          <a:bodyPr vert="eaVert"/>
          <a:lstStyle/>
          <a:p>
            <a:r>
              <a:rPr lang="ar-SA"/>
              <a:t>انقر لتحرير نمط العنوان الرئيسي</a:t>
            </a:r>
            <a:endParaRPr lang="en-US"/>
          </a:p>
        </p:txBody>
      </p:sp>
      <p:sp>
        <p:nvSpPr>
          <p:cNvPr id="3" name="عنصر نائب للعنوان العمودي 2"/>
          <p:cNvSpPr>
            <a:spLocks noGrp="1"/>
          </p:cNvSpPr>
          <p:nvPr>
            <p:ph type="body" orient="vert" idx="1"/>
          </p:nvPr>
        </p:nvSpPr>
        <p:spPr>
          <a:xfrm>
            <a:off x="838200" y="365125"/>
            <a:ext cx="7734300" cy="5811838"/>
          </a:xfrm>
        </p:spPr>
        <p:txBody>
          <a:bodyPr vert="eaVe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10"/>
          </p:nvPr>
        </p:nvSpPr>
        <p:spPr/>
        <p:txBody>
          <a:bodyPr/>
          <a:lstStyle/>
          <a:p>
            <a:fld id="{59E540C0-802A-412B-8EEF-9C0A0FCB3455}" type="datetimeFigureOut">
              <a:rPr lang="en-US" smtClean="0"/>
              <a:t>11/25/2024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26A3A398-63E6-44A4-9627-0F4B22F827B1}" type="slidenum">
              <a:rPr lang="en-US" smtClean="0"/>
              <a:t>‹#›</a:t>
            </a:fld>
            <a:endParaRPr lang="en-US"/>
          </a:p>
        </p:txBody>
      </p:sp>
    </p:spTree>
    <p:extLst>
      <p:ext uri="{BB962C8B-B14F-4D97-AF65-F5344CB8AC3E}">
        <p14:creationId xmlns:p14="http://schemas.microsoft.com/office/powerpoint/2010/main" val="22009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en-US"/>
          </a:p>
        </p:txBody>
      </p:sp>
      <p:sp>
        <p:nvSpPr>
          <p:cNvPr id="3" name="عنصر نائب للمحتوى 2"/>
          <p:cNvSpPr>
            <a:spLocks noGrp="1"/>
          </p:cNvSpPr>
          <p:nvPr>
            <p:ph idx="1"/>
          </p:nvPr>
        </p:nvSpPr>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10"/>
          </p:nvPr>
        </p:nvSpPr>
        <p:spPr/>
        <p:txBody>
          <a:bodyPr/>
          <a:lstStyle/>
          <a:p>
            <a:fld id="{59E540C0-802A-412B-8EEF-9C0A0FCB3455}" type="datetimeFigureOut">
              <a:rPr lang="en-US" smtClean="0"/>
              <a:t>11/25/2024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26A3A398-63E6-44A4-9627-0F4B22F827B1}" type="slidenum">
              <a:rPr lang="en-US" smtClean="0"/>
              <a:t>‹#›</a:t>
            </a:fld>
            <a:endParaRPr lang="en-US"/>
          </a:p>
        </p:txBody>
      </p:sp>
    </p:spTree>
    <p:extLst>
      <p:ext uri="{BB962C8B-B14F-4D97-AF65-F5344CB8AC3E}">
        <p14:creationId xmlns:p14="http://schemas.microsoft.com/office/powerpoint/2010/main" val="185421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endParaRPr lang="en-US"/>
          </a:p>
        </p:txBody>
      </p:sp>
      <p:sp>
        <p:nvSpPr>
          <p:cNvPr id="3" name="عنصر نائب للنص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تحرير أنماط النص الرئيسي</a:t>
            </a:r>
          </a:p>
        </p:txBody>
      </p:sp>
      <p:sp>
        <p:nvSpPr>
          <p:cNvPr id="4" name="عنصر نائب للتاريخ 3"/>
          <p:cNvSpPr>
            <a:spLocks noGrp="1"/>
          </p:cNvSpPr>
          <p:nvPr>
            <p:ph type="dt" sz="half" idx="10"/>
          </p:nvPr>
        </p:nvSpPr>
        <p:spPr/>
        <p:txBody>
          <a:bodyPr/>
          <a:lstStyle/>
          <a:p>
            <a:fld id="{59E540C0-802A-412B-8EEF-9C0A0FCB3455}" type="datetimeFigureOut">
              <a:rPr lang="en-US" smtClean="0"/>
              <a:t>11/25/2024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26A3A398-63E6-44A4-9627-0F4B22F827B1}" type="slidenum">
              <a:rPr lang="en-US" smtClean="0"/>
              <a:t>‹#›</a:t>
            </a:fld>
            <a:endParaRPr lang="en-US"/>
          </a:p>
        </p:txBody>
      </p:sp>
    </p:spTree>
    <p:extLst>
      <p:ext uri="{BB962C8B-B14F-4D97-AF65-F5344CB8AC3E}">
        <p14:creationId xmlns:p14="http://schemas.microsoft.com/office/powerpoint/2010/main" val="187488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en-US"/>
          </a:p>
        </p:txBody>
      </p:sp>
      <p:sp>
        <p:nvSpPr>
          <p:cNvPr id="3" name="عنصر نائب للمحتوى 2"/>
          <p:cNvSpPr>
            <a:spLocks noGrp="1"/>
          </p:cNvSpPr>
          <p:nvPr>
            <p:ph sz="half" idx="1"/>
          </p:nvPr>
        </p:nvSpPr>
        <p:spPr>
          <a:xfrm>
            <a:off x="838200" y="1825625"/>
            <a:ext cx="5181600" cy="435133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p:cNvSpPr>
            <a:spLocks noGrp="1"/>
          </p:cNvSpPr>
          <p:nvPr>
            <p:ph sz="half" idx="2"/>
          </p:nvPr>
        </p:nvSpPr>
        <p:spPr>
          <a:xfrm>
            <a:off x="6172200" y="1825625"/>
            <a:ext cx="5181600" cy="435133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تاريخ 4"/>
          <p:cNvSpPr>
            <a:spLocks noGrp="1"/>
          </p:cNvSpPr>
          <p:nvPr>
            <p:ph type="dt" sz="half" idx="10"/>
          </p:nvPr>
        </p:nvSpPr>
        <p:spPr/>
        <p:txBody>
          <a:bodyPr/>
          <a:lstStyle/>
          <a:p>
            <a:fld id="{59E540C0-802A-412B-8EEF-9C0A0FCB3455}" type="datetimeFigureOut">
              <a:rPr lang="en-US" smtClean="0"/>
              <a:t>11/25/2024</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26A3A398-63E6-44A4-9627-0F4B22F827B1}" type="slidenum">
              <a:rPr lang="en-US" smtClean="0"/>
              <a:t>‹#›</a:t>
            </a:fld>
            <a:endParaRPr lang="en-US"/>
          </a:p>
        </p:txBody>
      </p:sp>
    </p:spTree>
    <p:extLst>
      <p:ext uri="{BB962C8B-B14F-4D97-AF65-F5344CB8AC3E}">
        <p14:creationId xmlns:p14="http://schemas.microsoft.com/office/powerpoint/2010/main" val="30165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365125"/>
            <a:ext cx="10515600" cy="1325563"/>
          </a:xfrm>
        </p:spPr>
        <p:txBody>
          <a:bodyPr/>
          <a:lstStyle/>
          <a:p>
            <a:r>
              <a:rPr lang="ar-SA"/>
              <a:t>انقر لتحرير نمط العنوان الرئيسي</a:t>
            </a:r>
            <a:endParaRPr lang="en-US"/>
          </a:p>
        </p:txBody>
      </p:sp>
      <p:sp>
        <p:nvSpPr>
          <p:cNvPr id="3" name="عنصر نائب للنص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4" name="عنصر نائب للمحتوى 3"/>
          <p:cNvSpPr>
            <a:spLocks noGrp="1"/>
          </p:cNvSpPr>
          <p:nvPr>
            <p:ph sz="half" idx="2"/>
          </p:nvPr>
        </p:nvSpPr>
        <p:spPr>
          <a:xfrm>
            <a:off x="839788" y="2505075"/>
            <a:ext cx="5157787" cy="368458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نص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6" name="عنصر نائب للمحتوى 5"/>
          <p:cNvSpPr>
            <a:spLocks noGrp="1"/>
          </p:cNvSpPr>
          <p:nvPr>
            <p:ph sz="quarter" idx="4"/>
          </p:nvPr>
        </p:nvSpPr>
        <p:spPr>
          <a:xfrm>
            <a:off x="6172200" y="2505075"/>
            <a:ext cx="5183188" cy="368458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عنصر نائب للتاريخ 6"/>
          <p:cNvSpPr>
            <a:spLocks noGrp="1"/>
          </p:cNvSpPr>
          <p:nvPr>
            <p:ph type="dt" sz="half" idx="10"/>
          </p:nvPr>
        </p:nvSpPr>
        <p:spPr/>
        <p:txBody>
          <a:bodyPr/>
          <a:lstStyle/>
          <a:p>
            <a:fld id="{59E540C0-802A-412B-8EEF-9C0A0FCB3455}" type="datetimeFigureOut">
              <a:rPr lang="en-US" smtClean="0"/>
              <a:t>11/25/2024</a:t>
            </a:fld>
            <a:endParaRPr lang="en-US"/>
          </a:p>
        </p:txBody>
      </p:sp>
      <p:sp>
        <p:nvSpPr>
          <p:cNvPr id="8" name="عنصر نائب للتذييل 7"/>
          <p:cNvSpPr>
            <a:spLocks noGrp="1"/>
          </p:cNvSpPr>
          <p:nvPr>
            <p:ph type="ftr" sz="quarter" idx="11"/>
          </p:nvPr>
        </p:nvSpPr>
        <p:spPr/>
        <p:txBody>
          <a:bodyPr/>
          <a:lstStyle/>
          <a:p>
            <a:endParaRPr lang="en-US"/>
          </a:p>
        </p:txBody>
      </p:sp>
      <p:sp>
        <p:nvSpPr>
          <p:cNvPr id="9" name="عنصر نائب لرقم الشريحة 8"/>
          <p:cNvSpPr>
            <a:spLocks noGrp="1"/>
          </p:cNvSpPr>
          <p:nvPr>
            <p:ph type="sldNum" sz="quarter" idx="12"/>
          </p:nvPr>
        </p:nvSpPr>
        <p:spPr/>
        <p:txBody>
          <a:bodyPr/>
          <a:lstStyle/>
          <a:p>
            <a:fld id="{26A3A398-63E6-44A4-9627-0F4B22F827B1}" type="slidenum">
              <a:rPr lang="en-US" smtClean="0"/>
              <a:t>‹#›</a:t>
            </a:fld>
            <a:endParaRPr lang="en-US"/>
          </a:p>
        </p:txBody>
      </p:sp>
    </p:spTree>
    <p:extLst>
      <p:ext uri="{BB962C8B-B14F-4D97-AF65-F5344CB8AC3E}">
        <p14:creationId xmlns:p14="http://schemas.microsoft.com/office/powerpoint/2010/main" val="281813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en-US"/>
          </a:p>
        </p:txBody>
      </p:sp>
      <p:sp>
        <p:nvSpPr>
          <p:cNvPr id="3" name="عنصر نائب للتاريخ 2"/>
          <p:cNvSpPr>
            <a:spLocks noGrp="1"/>
          </p:cNvSpPr>
          <p:nvPr>
            <p:ph type="dt" sz="half" idx="10"/>
          </p:nvPr>
        </p:nvSpPr>
        <p:spPr/>
        <p:txBody>
          <a:bodyPr/>
          <a:lstStyle/>
          <a:p>
            <a:fld id="{59E540C0-802A-412B-8EEF-9C0A0FCB3455}" type="datetimeFigureOut">
              <a:rPr lang="en-US" smtClean="0"/>
              <a:t>11/25/2024</a:t>
            </a:fld>
            <a:endParaRPr lang="en-US"/>
          </a:p>
        </p:txBody>
      </p:sp>
      <p:sp>
        <p:nvSpPr>
          <p:cNvPr id="4" name="عنصر نائب للتذييل 3"/>
          <p:cNvSpPr>
            <a:spLocks noGrp="1"/>
          </p:cNvSpPr>
          <p:nvPr>
            <p:ph type="ftr" sz="quarter" idx="11"/>
          </p:nvPr>
        </p:nvSpPr>
        <p:spPr/>
        <p:txBody>
          <a:bodyPr/>
          <a:lstStyle/>
          <a:p>
            <a:endParaRPr lang="en-US"/>
          </a:p>
        </p:txBody>
      </p:sp>
      <p:sp>
        <p:nvSpPr>
          <p:cNvPr id="5" name="عنصر نائب لرقم الشريحة 4"/>
          <p:cNvSpPr>
            <a:spLocks noGrp="1"/>
          </p:cNvSpPr>
          <p:nvPr>
            <p:ph type="sldNum" sz="quarter" idx="12"/>
          </p:nvPr>
        </p:nvSpPr>
        <p:spPr/>
        <p:txBody>
          <a:bodyPr/>
          <a:lstStyle/>
          <a:p>
            <a:fld id="{26A3A398-63E6-44A4-9627-0F4B22F827B1}" type="slidenum">
              <a:rPr lang="en-US" smtClean="0"/>
              <a:t>‹#›</a:t>
            </a:fld>
            <a:endParaRPr lang="en-US"/>
          </a:p>
        </p:txBody>
      </p:sp>
    </p:spTree>
    <p:extLst>
      <p:ext uri="{BB962C8B-B14F-4D97-AF65-F5344CB8AC3E}">
        <p14:creationId xmlns:p14="http://schemas.microsoft.com/office/powerpoint/2010/main" val="345823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59E540C0-802A-412B-8EEF-9C0A0FCB3455}" type="datetimeFigureOut">
              <a:rPr lang="en-US" smtClean="0"/>
              <a:t>11/25/2024</a:t>
            </a:fld>
            <a:endParaRPr lang="en-US"/>
          </a:p>
        </p:txBody>
      </p:sp>
      <p:sp>
        <p:nvSpPr>
          <p:cNvPr id="3" name="عنصر نائب للتذييل 2"/>
          <p:cNvSpPr>
            <a:spLocks noGrp="1"/>
          </p:cNvSpPr>
          <p:nvPr>
            <p:ph type="ftr" sz="quarter" idx="11"/>
          </p:nvPr>
        </p:nvSpPr>
        <p:spPr/>
        <p:txBody>
          <a:bodyPr/>
          <a:lstStyle/>
          <a:p>
            <a:endParaRPr lang="en-US"/>
          </a:p>
        </p:txBody>
      </p:sp>
      <p:sp>
        <p:nvSpPr>
          <p:cNvPr id="4" name="عنصر نائب لرقم الشريحة 3"/>
          <p:cNvSpPr>
            <a:spLocks noGrp="1"/>
          </p:cNvSpPr>
          <p:nvPr>
            <p:ph type="sldNum" sz="quarter" idx="12"/>
          </p:nvPr>
        </p:nvSpPr>
        <p:spPr/>
        <p:txBody>
          <a:bodyPr/>
          <a:lstStyle/>
          <a:p>
            <a:fld id="{26A3A398-63E6-44A4-9627-0F4B22F827B1}" type="slidenum">
              <a:rPr lang="en-US" smtClean="0"/>
              <a:t>‹#›</a:t>
            </a:fld>
            <a:endParaRPr lang="en-US"/>
          </a:p>
        </p:txBody>
      </p:sp>
    </p:spTree>
    <p:extLst>
      <p:ext uri="{BB962C8B-B14F-4D97-AF65-F5344CB8AC3E}">
        <p14:creationId xmlns:p14="http://schemas.microsoft.com/office/powerpoint/2010/main" val="153543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a:p>
        </p:txBody>
      </p:sp>
      <p:sp>
        <p:nvSpPr>
          <p:cNvPr id="3" name="عنصر نائب للمحتوى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تحرير أنماط النص الرئيسي</a:t>
            </a:r>
          </a:p>
        </p:txBody>
      </p:sp>
      <p:sp>
        <p:nvSpPr>
          <p:cNvPr id="5" name="عنصر نائب للتاريخ 4"/>
          <p:cNvSpPr>
            <a:spLocks noGrp="1"/>
          </p:cNvSpPr>
          <p:nvPr>
            <p:ph type="dt" sz="half" idx="10"/>
          </p:nvPr>
        </p:nvSpPr>
        <p:spPr/>
        <p:txBody>
          <a:bodyPr/>
          <a:lstStyle/>
          <a:p>
            <a:fld id="{59E540C0-802A-412B-8EEF-9C0A0FCB3455}" type="datetimeFigureOut">
              <a:rPr lang="en-US" smtClean="0"/>
              <a:t>11/25/2024</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26A3A398-63E6-44A4-9627-0F4B22F827B1}" type="slidenum">
              <a:rPr lang="en-US" smtClean="0"/>
              <a:t>‹#›</a:t>
            </a:fld>
            <a:endParaRPr lang="en-US"/>
          </a:p>
        </p:txBody>
      </p:sp>
    </p:spTree>
    <p:extLst>
      <p:ext uri="{BB962C8B-B14F-4D97-AF65-F5344CB8AC3E}">
        <p14:creationId xmlns:p14="http://schemas.microsoft.com/office/powerpoint/2010/main" val="84430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a:p>
        </p:txBody>
      </p:sp>
      <p:sp>
        <p:nvSpPr>
          <p:cNvPr id="3" name="عنصر نائب للصورة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تحرير أنماط النص الرئيسي</a:t>
            </a:r>
          </a:p>
        </p:txBody>
      </p:sp>
      <p:sp>
        <p:nvSpPr>
          <p:cNvPr id="5" name="عنصر نائب للتاريخ 4"/>
          <p:cNvSpPr>
            <a:spLocks noGrp="1"/>
          </p:cNvSpPr>
          <p:nvPr>
            <p:ph type="dt" sz="half" idx="10"/>
          </p:nvPr>
        </p:nvSpPr>
        <p:spPr/>
        <p:txBody>
          <a:bodyPr/>
          <a:lstStyle/>
          <a:p>
            <a:fld id="{59E540C0-802A-412B-8EEF-9C0A0FCB3455}" type="datetimeFigureOut">
              <a:rPr lang="en-US" smtClean="0"/>
              <a:t>11/25/2024</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26A3A398-63E6-44A4-9627-0F4B22F827B1}" type="slidenum">
              <a:rPr lang="en-US" smtClean="0"/>
              <a:t>‹#›</a:t>
            </a:fld>
            <a:endParaRPr lang="en-US"/>
          </a:p>
        </p:txBody>
      </p:sp>
    </p:spTree>
    <p:extLst>
      <p:ext uri="{BB962C8B-B14F-4D97-AF65-F5344CB8AC3E}">
        <p14:creationId xmlns:p14="http://schemas.microsoft.com/office/powerpoint/2010/main" val="278249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العنوان الرئيسي</a:t>
            </a:r>
            <a:endParaRPr lang="en-US"/>
          </a:p>
        </p:txBody>
      </p:sp>
      <p:sp>
        <p:nvSpPr>
          <p:cNvPr id="3" name="عنصر نائب للنص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9E540C0-802A-412B-8EEF-9C0A0FCB3455}" type="datetimeFigureOut">
              <a:rPr lang="en-US" smtClean="0"/>
              <a:t>11/25/2024</a:t>
            </a:fld>
            <a:endParaRPr lang="en-US"/>
          </a:p>
        </p:txBody>
      </p:sp>
      <p:sp>
        <p:nvSpPr>
          <p:cNvPr id="5" name="عنصر نائب للتذييل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عنصر نائب لرقم الشريحة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6A3A398-63E6-44A4-9627-0F4B22F827B1}" type="slidenum">
              <a:rPr lang="en-US" smtClean="0"/>
              <a:t>‹#›</a:t>
            </a:fld>
            <a:endParaRPr lang="en-US"/>
          </a:p>
        </p:txBody>
      </p:sp>
    </p:spTree>
    <p:extLst>
      <p:ext uri="{BB962C8B-B14F-4D97-AF65-F5344CB8AC3E}">
        <p14:creationId xmlns:p14="http://schemas.microsoft.com/office/powerpoint/2010/main" val="1782079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r.wikipedia.org/wiki/%D9%86%D8%B8%D8%A7%D9%85_(%D8%AA%D9%88%D8%B6%D9%8A%D8%AD)" TargetMode="External"/><Relationship Id="rId3" Type="http://schemas.openxmlformats.org/officeDocument/2006/relationships/hyperlink" Target="https://ar.wikipedia.org/wiki/%D8%B9%D9%84%D9%85_%D8%A7%D9%84%D8%AD%D8%A7%D8%B3%D9%88%D8%A8" TargetMode="External"/><Relationship Id="rId7" Type="http://schemas.openxmlformats.org/officeDocument/2006/relationships/hyperlink" Target="https://ar.wikipedia.org/wiki/%D8%B9%D9%85%D9%8A%D9%84_%D8%B0%D9%83%D9%8A"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ar.wikipedia.org/wiki/%D8%AA%D8%B5%D9%85%D9%8A%D9%85" TargetMode="External"/><Relationship Id="rId5" Type="http://schemas.openxmlformats.org/officeDocument/2006/relationships/hyperlink" Target="https://ar.wikipedia.org/wiki/%D8%AF%D8%B1%D8%A7%D8%B3%D8%A9_(%D8%AA%D9%88%D8%B6%D9%8A%D8%AD)" TargetMode="External"/><Relationship Id="rId10" Type="http://schemas.openxmlformats.org/officeDocument/2006/relationships/image" Target="../media/image2.jpg"/><Relationship Id="rId4" Type="http://schemas.openxmlformats.org/officeDocument/2006/relationships/hyperlink" Target="https://ar.wikipedia.org/wiki/%D9%83%D8%AA%D8%A7%D8%A8" TargetMode="External"/><Relationship Id="rId9" Type="http://schemas.openxmlformats.org/officeDocument/2006/relationships/hyperlink" Target="https://ar.wikipedia.org/wiki/%D8%A8%D9%8A%D8%A6%D8%A9"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ar.wikipedia.org/wiki/%D8%B9%D9%82%D8%AF_1990" TargetMode="External"/><Relationship Id="rId13" Type="http://schemas.openxmlformats.org/officeDocument/2006/relationships/hyperlink" Target="https://ar.wikipedia.org/wiki/%D8%AA%D9%82%D8%A7%D9%86%D8%A9" TargetMode="External"/><Relationship Id="rId3" Type="http://schemas.openxmlformats.org/officeDocument/2006/relationships/hyperlink" Target="https://ar.wikipedia.org/wiki/%D8%B9%D9%82%D8%AF_1980" TargetMode="External"/><Relationship Id="rId7" Type="http://schemas.openxmlformats.org/officeDocument/2006/relationships/hyperlink" Target="https://ar.wikipedia.org/wiki/%D9%84%D8%BA%D8%A9_%D8%A8%D8%B1%D9%85%D8%AC%D8%A9" TargetMode="External"/><Relationship Id="rId12" Type="http://schemas.openxmlformats.org/officeDocument/2006/relationships/hyperlink" Target="https://ar.wikipedia.org/wiki/%D8%B7%D8%A8" TargetMode="External"/><Relationship Id="rId2" Type="http://schemas.openxmlformats.org/officeDocument/2006/relationships/image" Target="../media/image3.jpg"/><Relationship Id="rId16" Type="http://schemas.openxmlformats.org/officeDocument/2006/relationships/hyperlink" Target="https://ar.wikipedia.org/wiki/%D8%B1%D9%8A%D8%A7%D8%B6%D9%8A%D8%A7%D8%AA" TargetMode="External"/><Relationship Id="rId1" Type="http://schemas.openxmlformats.org/officeDocument/2006/relationships/slideLayout" Target="../slideLayouts/slideLayout2.xml"/><Relationship Id="rId6" Type="http://schemas.openxmlformats.org/officeDocument/2006/relationships/hyperlink" Target="https://ar.wikipedia.org/wiki/1985" TargetMode="External"/><Relationship Id="rId11" Type="http://schemas.openxmlformats.org/officeDocument/2006/relationships/hyperlink" Target="https://ar.wikipedia.org/wiki/%D8%A8%D9%8A%D8%A7%D9%86%D8%A7%D8%AA" TargetMode="External"/><Relationship Id="rId5" Type="http://schemas.openxmlformats.org/officeDocument/2006/relationships/hyperlink" Target="https://ar.wikipedia.org/wiki/%D9%85%D8%B9%D8%B1%D9%81%D8%A9" TargetMode="External"/><Relationship Id="rId15" Type="http://schemas.openxmlformats.org/officeDocument/2006/relationships/hyperlink" Target="https://ar.wikipedia.org/wiki/%D9%82%D8%A7%D9%86%D9%88%D9%86_%D9%85%D9%88%D8%B1" TargetMode="External"/><Relationship Id="rId10" Type="http://schemas.openxmlformats.org/officeDocument/2006/relationships/hyperlink" Target="https://ar.wikipedia.org/wiki/%D9%84%D9%88%D8%AC%D8%B3%D8%AA%D9%8A%D8%A7%D8%AA" TargetMode="External"/><Relationship Id="rId4" Type="http://schemas.openxmlformats.org/officeDocument/2006/relationships/hyperlink" Target="https://ar.wikipedia.org/wiki/%D8%B0%D9%83%D8%A7%D8%A1_%D8%A7%D8%B5%D8%B7%D9%86%D8%A7%D8%B9%D9%8A#cite_note-EXPERT-22" TargetMode="External"/><Relationship Id="rId9" Type="http://schemas.openxmlformats.org/officeDocument/2006/relationships/hyperlink" Target="https://ar.wikipedia.org/wiki/%D8%A7%D9%84%D9%82%D8%B1%D9%86_21" TargetMode="External"/><Relationship Id="rId14" Type="http://schemas.openxmlformats.org/officeDocument/2006/relationships/hyperlink" Target="https://ar.wikipedia.org/wiki/%D8%AD%D8%A7%D8%B3%D9%88%D8%A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murf.ai/" TargetMode="External"/><Relationship Id="rId3" Type="http://schemas.openxmlformats.org/officeDocument/2006/relationships/hyperlink" Target="https://www.papercup.com/" TargetMode="External"/><Relationship Id="rId7" Type="http://schemas.openxmlformats.org/officeDocument/2006/relationships/image" Target="../media/image9.bin"/><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heygen.com/" TargetMode="Externa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61182"/>
            <a:ext cx="12191999" cy="6858000"/>
          </a:xfrm>
          <a:prstGeom prst="rect">
            <a:avLst/>
          </a:prstGeom>
        </p:spPr>
      </p:pic>
      <p:sp>
        <p:nvSpPr>
          <p:cNvPr id="2" name="عنوان 1"/>
          <p:cNvSpPr>
            <a:spLocks noGrp="1"/>
          </p:cNvSpPr>
          <p:nvPr>
            <p:ph type="ctrTitle"/>
          </p:nvPr>
        </p:nvSpPr>
        <p:spPr>
          <a:xfrm>
            <a:off x="1378039" y="1122363"/>
            <a:ext cx="9289961" cy="879475"/>
          </a:xfrm>
        </p:spPr>
        <p:txBody>
          <a:bodyPr>
            <a:normAutofit fontScale="90000"/>
          </a:bodyPr>
          <a:lstStyle/>
          <a:p>
            <a:r>
              <a:rPr lang="ar-OM" dirty="0"/>
              <a:t>الذكاء الاصطناعي</a:t>
            </a:r>
            <a:endParaRPr lang="en-US" dirty="0"/>
          </a:p>
        </p:txBody>
      </p:sp>
      <p:sp>
        <p:nvSpPr>
          <p:cNvPr id="3" name="عنوان فرعي 2"/>
          <p:cNvSpPr>
            <a:spLocks noGrp="1"/>
          </p:cNvSpPr>
          <p:nvPr>
            <p:ph type="subTitle" idx="1"/>
          </p:nvPr>
        </p:nvSpPr>
        <p:spPr>
          <a:xfrm>
            <a:off x="1730062" y="4722499"/>
            <a:ext cx="9144000" cy="1655762"/>
          </a:xfrm>
        </p:spPr>
        <p:txBody>
          <a:bodyPr/>
          <a:lstStyle/>
          <a:p>
            <a:r>
              <a:rPr lang="ar-OM" dirty="0"/>
              <a:t>الذكاء الاصطناعي هو فرع من </a:t>
            </a:r>
            <a:r>
              <a:rPr lang="ar-OM" dirty="0">
                <a:hlinkClick r:id="rId3" tooltip="علم الحاسوب"/>
              </a:rPr>
              <a:t>علم الحاسوب</a:t>
            </a:r>
            <a:r>
              <a:rPr lang="ar-OM" dirty="0"/>
              <a:t>. تُعرِّفه الكثير من </a:t>
            </a:r>
            <a:r>
              <a:rPr lang="ar-OM" dirty="0">
                <a:hlinkClick r:id="rId4" tooltip="كتاب"/>
              </a:rPr>
              <a:t>المؤلفات</a:t>
            </a:r>
            <a:r>
              <a:rPr lang="ar-OM" dirty="0"/>
              <a:t> بكونه: «</a:t>
            </a:r>
            <a:r>
              <a:rPr lang="ar-OM" dirty="0">
                <a:hlinkClick r:id="rId5" tooltip="دراسة (توضيح)"/>
              </a:rPr>
              <a:t>دراسة</a:t>
            </a:r>
            <a:r>
              <a:rPr lang="ar-OM" dirty="0"/>
              <a:t> </a:t>
            </a:r>
            <a:r>
              <a:rPr lang="ar-OM" dirty="0">
                <a:hlinkClick r:id="rId6" tooltip="تصميم"/>
              </a:rPr>
              <a:t>وتصميم</a:t>
            </a:r>
            <a:r>
              <a:rPr lang="ar-OM" dirty="0"/>
              <a:t> العملاء الأذكياء»، </a:t>
            </a:r>
            <a:r>
              <a:rPr lang="ar-OM" dirty="0">
                <a:hlinkClick r:id="rId7" tooltip="عميل ذكي"/>
              </a:rPr>
              <a:t>والعميل الذكي</a:t>
            </a:r>
            <a:r>
              <a:rPr lang="ar-OM" dirty="0"/>
              <a:t> هو </a:t>
            </a:r>
            <a:r>
              <a:rPr lang="ar-OM" dirty="0">
                <a:hlinkClick r:id="rId8" tooltip="نظام (توضيح)"/>
              </a:rPr>
              <a:t>نظام</a:t>
            </a:r>
            <a:r>
              <a:rPr lang="ar-OM" dirty="0"/>
              <a:t> يستوعب </a:t>
            </a:r>
            <a:r>
              <a:rPr lang="ar-OM" dirty="0">
                <a:hlinkClick r:id="rId9" tooltip="بيئة"/>
              </a:rPr>
              <a:t>بيئته</a:t>
            </a:r>
            <a:r>
              <a:rPr lang="ar-OM" dirty="0"/>
              <a:t> ويتخذ المواقف التي تزيد من فرصته في النجاح في تحقيق مهمته أو مهمة فريقه.</a:t>
            </a:r>
            <a:endParaRPr lang="en-US" dirty="0"/>
          </a:p>
        </p:txBody>
      </p:sp>
      <p:graphicFrame>
        <p:nvGraphicFramePr>
          <p:cNvPr id="5" name="جدول 4"/>
          <p:cNvGraphicFramePr>
            <a:graphicFrameLocks noGrp="1"/>
          </p:cNvGraphicFramePr>
          <p:nvPr>
            <p:extLst>
              <p:ext uri="{D42A27DB-BD31-4B8C-83A1-F6EECF244321}">
                <p14:modId xmlns:p14="http://schemas.microsoft.com/office/powerpoint/2010/main" val="797832248"/>
              </p:ext>
            </p:extLst>
          </p:nvPr>
        </p:nvGraphicFramePr>
        <p:xfrm>
          <a:off x="2026188" y="375762"/>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882941444"/>
                    </a:ext>
                  </a:extLst>
                </a:gridCol>
                <a:gridCol w="1625600">
                  <a:extLst>
                    <a:ext uri="{9D8B030D-6E8A-4147-A177-3AD203B41FA5}">
                      <a16:colId xmlns:a16="http://schemas.microsoft.com/office/drawing/2014/main" val="175895438"/>
                    </a:ext>
                  </a:extLst>
                </a:gridCol>
                <a:gridCol w="1625600">
                  <a:extLst>
                    <a:ext uri="{9D8B030D-6E8A-4147-A177-3AD203B41FA5}">
                      <a16:colId xmlns:a16="http://schemas.microsoft.com/office/drawing/2014/main" val="1414251131"/>
                    </a:ext>
                  </a:extLst>
                </a:gridCol>
                <a:gridCol w="1625600">
                  <a:extLst>
                    <a:ext uri="{9D8B030D-6E8A-4147-A177-3AD203B41FA5}">
                      <a16:colId xmlns:a16="http://schemas.microsoft.com/office/drawing/2014/main" val="3379566541"/>
                    </a:ext>
                  </a:extLst>
                </a:gridCol>
                <a:gridCol w="1625600">
                  <a:extLst>
                    <a:ext uri="{9D8B030D-6E8A-4147-A177-3AD203B41FA5}">
                      <a16:colId xmlns:a16="http://schemas.microsoft.com/office/drawing/2014/main" val="1876113068"/>
                    </a:ext>
                  </a:extLst>
                </a:gridCol>
              </a:tblGrid>
              <a:tr h="370840">
                <a:tc>
                  <a:txBody>
                    <a:bodyPr/>
                    <a:lstStyle/>
                    <a:p>
                      <a:r>
                        <a:rPr lang="ar-OM" dirty="0"/>
                        <a:t>للتعليم</a:t>
                      </a:r>
                      <a:endParaRPr lang="en-US" dirty="0"/>
                    </a:p>
                  </a:txBody>
                  <a:tcPr/>
                </a:tc>
                <a:tc>
                  <a:txBody>
                    <a:bodyPr/>
                    <a:lstStyle/>
                    <a:p>
                      <a:r>
                        <a:rPr lang="ar-OM" dirty="0"/>
                        <a:t>أنواعها </a:t>
                      </a:r>
                      <a:endParaRPr lang="en-US" dirty="0"/>
                    </a:p>
                  </a:txBody>
                  <a:tcPr/>
                </a:tc>
                <a:tc>
                  <a:txBody>
                    <a:bodyPr/>
                    <a:lstStyle/>
                    <a:p>
                      <a:r>
                        <a:rPr lang="ar-OM" dirty="0"/>
                        <a:t>عملها</a:t>
                      </a:r>
                      <a:endParaRPr lang="en-US" dirty="0"/>
                    </a:p>
                  </a:txBody>
                  <a:tcPr/>
                </a:tc>
                <a:tc>
                  <a:txBody>
                    <a:bodyPr/>
                    <a:lstStyle/>
                    <a:p>
                      <a:r>
                        <a:rPr lang="ar-OM" dirty="0"/>
                        <a:t>معلومات</a:t>
                      </a:r>
                      <a:endParaRPr lang="en-US" dirty="0"/>
                    </a:p>
                  </a:txBody>
                  <a:tcPr/>
                </a:tc>
                <a:tc>
                  <a:txBody>
                    <a:bodyPr/>
                    <a:lstStyle/>
                    <a:p>
                      <a:r>
                        <a:rPr lang="ar-OM" dirty="0"/>
                        <a:t>الرئيسية </a:t>
                      </a:r>
                      <a:endParaRPr lang="en-US" dirty="0"/>
                    </a:p>
                  </a:txBody>
                  <a:tcPr/>
                </a:tc>
                <a:extLst>
                  <a:ext uri="{0D108BD9-81ED-4DB2-BD59-A6C34878D82A}">
                    <a16:rowId xmlns:a16="http://schemas.microsoft.com/office/drawing/2014/main" val="2474807549"/>
                  </a:ext>
                </a:extLst>
              </a:tr>
            </a:tbl>
          </a:graphicData>
        </a:graphic>
      </p:graphicFrame>
      <p:pic>
        <p:nvPicPr>
          <p:cNvPr id="6" name="صورة 5"/>
          <p:cNvPicPr>
            <a:picLocks noChangeAspect="1"/>
          </p:cNvPicPr>
          <p:nvPr/>
        </p:nvPicPr>
        <p:blipFill rotWithShape="1">
          <a:blip r:embed="rId10">
            <a:extLst>
              <a:ext uri="{28A0092B-C50C-407E-A947-70E740481C1C}">
                <a14:useLocalDpi xmlns:a14="http://schemas.microsoft.com/office/drawing/2010/main" val="0"/>
              </a:ext>
            </a:extLst>
          </a:blip>
          <a:srcRect t="5963" b="30230"/>
          <a:stretch/>
        </p:blipFill>
        <p:spPr>
          <a:xfrm>
            <a:off x="3373728" y="2001838"/>
            <a:ext cx="5432920" cy="2600015"/>
          </a:xfrm>
          <a:prstGeom prst="rect">
            <a:avLst/>
          </a:prstGeom>
        </p:spPr>
      </p:pic>
    </p:spTree>
    <p:extLst>
      <p:ext uri="{BB962C8B-B14F-4D97-AF65-F5344CB8AC3E}">
        <p14:creationId xmlns:p14="http://schemas.microsoft.com/office/powerpoint/2010/main" val="105473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4551"/>
            <a:ext cx="12192000" cy="8476343"/>
          </a:xfrm>
          <a:prstGeom prst="rect">
            <a:avLst/>
          </a:prstGeom>
        </p:spPr>
      </p:pic>
      <p:sp>
        <p:nvSpPr>
          <p:cNvPr id="2" name="عنوان 1"/>
          <p:cNvSpPr>
            <a:spLocks noGrp="1"/>
          </p:cNvSpPr>
          <p:nvPr>
            <p:ph type="title"/>
          </p:nvPr>
        </p:nvSpPr>
        <p:spPr>
          <a:xfrm>
            <a:off x="3192351" y="1021949"/>
            <a:ext cx="5807298" cy="1038672"/>
          </a:xfrm>
        </p:spPr>
        <p:txBody>
          <a:bodyPr/>
          <a:lstStyle/>
          <a:p>
            <a:pPr algn="ctr"/>
            <a:r>
              <a:rPr lang="ar-OM" dirty="0"/>
              <a:t>الذكاء الاصطناعي</a:t>
            </a:r>
            <a:endParaRPr lang="en-US" dirty="0"/>
          </a:p>
        </p:txBody>
      </p:sp>
      <p:sp>
        <p:nvSpPr>
          <p:cNvPr id="3" name="عنصر نائب للمحتوى 2"/>
          <p:cNvSpPr>
            <a:spLocks noGrp="1"/>
          </p:cNvSpPr>
          <p:nvPr>
            <p:ph idx="1"/>
          </p:nvPr>
        </p:nvSpPr>
        <p:spPr/>
        <p:txBody>
          <a:bodyPr>
            <a:normAutofit fontScale="77500" lnSpcReduction="20000"/>
          </a:bodyPr>
          <a:lstStyle/>
          <a:p>
            <a:r>
              <a:rPr lang="ar-OM" dirty="0"/>
              <a:t>في أوائل </a:t>
            </a:r>
            <a:r>
              <a:rPr lang="ar-OM" dirty="0">
                <a:hlinkClick r:id="rId3" tooltip="عقد 1980"/>
              </a:rPr>
              <a:t>الثمانينيات</a:t>
            </a:r>
            <a:r>
              <a:rPr lang="ar-OM" dirty="0"/>
              <a:t>، شهدت أبحاث الذكاء الاصطناعي صحوة جديدة من خلال النجاح التجاري «للنظم الخبيرة»،</a:t>
            </a:r>
            <a:r>
              <a:rPr lang="ar-OM" baseline="30000" dirty="0">
                <a:hlinkClick r:id="rId4"/>
              </a:rPr>
              <a:t>[22]</a:t>
            </a:r>
            <a:r>
              <a:rPr lang="ar-OM" dirty="0"/>
              <a:t> وهي أحد برامج الذكاء الاصطناعي التي تحاكي </a:t>
            </a:r>
            <a:r>
              <a:rPr lang="ar-OM" dirty="0">
                <a:hlinkClick r:id="rId5" tooltip="معرفة"/>
              </a:rPr>
              <a:t>المعرفة</a:t>
            </a:r>
            <a:r>
              <a:rPr lang="ar-OM" dirty="0"/>
              <a:t> والمهارات التحليلية لواحد أو أكثر من الخبراء البشريين. بحلول عام </a:t>
            </a:r>
            <a:r>
              <a:rPr lang="ar-OM" dirty="0">
                <a:hlinkClick r:id="rId6" tooltip="1985"/>
              </a:rPr>
              <a:t>1985</a:t>
            </a:r>
            <a:r>
              <a:rPr lang="ar-OM" dirty="0"/>
              <a:t> وصلت أرباح أبحاث الذكاء الاصطناعي في السوق إلى أكثر من مليار دولار، وبدأت الحكومات التمويل من جديد . وبعد سنوات قليلة، بدءاً من انهيار سوق آلة ال </a:t>
            </a:r>
            <a:r>
              <a:rPr lang="en-US" dirty="0"/>
              <a:t>Lisp Machine (</a:t>
            </a:r>
            <a:r>
              <a:rPr lang="ar-OM" dirty="0"/>
              <a:t>إحدى </a:t>
            </a:r>
            <a:r>
              <a:rPr lang="ar-OM" dirty="0">
                <a:hlinkClick r:id="rId7" tooltip="لغة برمجة"/>
              </a:rPr>
              <a:t>لغات البرمجة</a:t>
            </a:r>
            <a:r>
              <a:rPr lang="ar-OM" dirty="0"/>
              <a:t>) في عام 1987، شهدت أبحاث الذكاء الاصطناعي انتكاسة أخرى ولكن أطول.</a:t>
            </a:r>
          </a:p>
          <a:p>
            <a:r>
              <a:rPr lang="ar-OM" dirty="0"/>
              <a:t>في </a:t>
            </a:r>
            <a:r>
              <a:rPr lang="ar-OM" dirty="0">
                <a:hlinkClick r:id="rId8" tooltip="عقد 1990"/>
              </a:rPr>
              <a:t>التسعينيات</a:t>
            </a:r>
            <a:r>
              <a:rPr lang="ar-OM" dirty="0"/>
              <a:t> من القرن العشرين وأوائل </a:t>
            </a:r>
            <a:r>
              <a:rPr lang="ar-OM" dirty="0">
                <a:hlinkClick r:id="rId9" tooltip="القرن 21"/>
              </a:rPr>
              <a:t>القرن الواحد والعشرين</a:t>
            </a:r>
            <a:r>
              <a:rPr lang="ar-OM" dirty="0"/>
              <a:t>، حقق الذكاء الاصطناعي نجاحات أكبر، وإن كان ذلك إلى حد ما وراء الكواليس. يستخدم الذكاء الاصطناعي في </a:t>
            </a:r>
            <a:r>
              <a:rPr lang="ar-OM" dirty="0">
                <a:hlinkClick r:id="rId10" tooltip="لوجستيات"/>
              </a:rPr>
              <a:t>اللوجستية</a:t>
            </a:r>
            <a:r>
              <a:rPr lang="ar-OM" dirty="0"/>
              <a:t>، واستخراج </a:t>
            </a:r>
            <a:r>
              <a:rPr lang="ar-OM" dirty="0">
                <a:hlinkClick r:id="rId11" tooltip="بيانات"/>
              </a:rPr>
              <a:t>البيانات</a:t>
            </a:r>
            <a:r>
              <a:rPr lang="ar-OM" dirty="0"/>
              <a:t>، والتشخيص </a:t>
            </a:r>
            <a:r>
              <a:rPr lang="ar-OM" dirty="0">
                <a:hlinkClick r:id="rId12" tooltip="طب"/>
              </a:rPr>
              <a:t>الطبي</a:t>
            </a:r>
            <a:r>
              <a:rPr lang="ar-OM" dirty="0"/>
              <a:t> والعديد من المجالات الأخرى في جميع أنحاء صناعة </a:t>
            </a:r>
            <a:r>
              <a:rPr lang="ar-OM" dirty="0" err="1">
                <a:hlinkClick r:id="rId13" tooltip="تقانة"/>
              </a:rPr>
              <a:t>التكنولوجيا</a:t>
            </a:r>
            <a:r>
              <a:rPr lang="ar-OM" dirty="0" err="1"/>
              <a:t>.يرجع</a:t>
            </a:r>
            <a:r>
              <a:rPr lang="ar-OM" dirty="0"/>
              <a:t> ذلك النجاح إلى عدة عوامل هي: القوة الكبيرة </a:t>
            </a:r>
            <a:r>
              <a:rPr lang="ar-OM" dirty="0">
                <a:hlinkClick r:id="rId14" tooltip="حاسوب"/>
              </a:rPr>
              <a:t>للحواسيب</a:t>
            </a:r>
            <a:r>
              <a:rPr lang="ar-OM" dirty="0"/>
              <a:t> اليوم (انظر </a:t>
            </a:r>
            <a:r>
              <a:rPr lang="ar-OM" dirty="0">
                <a:hlinkClick r:id="rId15" tooltip="قانون مور"/>
              </a:rPr>
              <a:t>قانون مور</a:t>
            </a:r>
            <a:r>
              <a:rPr lang="ar-OM" dirty="0"/>
              <a:t>)، وزيادة التركيز على حل مشاكل فرعية محددة، وخلق علاقات جديدة بين مجال الذكاء الاصطناعي وغيرها من مجالات العمل في مشاكل مماثلة، وفوق كل ذلك بدأ الباحثون الالتزام بمناهج </a:t>
            </a:r>
            <a:r>
              <a:rPr lang="ar-OM" dirty="0">
                <a:hlinkClick r:id="rId16" tooltip="رياضيات"/>
              </a:rPr>
              <a:t>رياضية</a:t>
            </a:r>
            <a:r>
              <a:rPr lang="ar-OM" dirty="0"/>
              <a:t> قوية ومعايير علمية صارمة.</a:t>
            </a:r>
          </a:p>
          <a:p>
            <a:r>
              <a:rPr lang="ar-OM" dirty="0"/>
              <a:t>في القرن الواحد والعشرين، أصبحت أبحاث الذكاء الاصطناعي على درجة عالية من التخصص والتقنية، وانقسمت إلى مجالات فرعية مستقلة بشكل عميق لدرجة أنها أصبحت قليلة ببعضها البعض. نمت أقسام المجال حول مؤسسات معينة، وعمل الباحثين، على حل مشكلات محددة، وخلافات في الرأي نشأت منذ زمن طويل حول الطريقة التي ينبغي أن يعمل وفقا لها الذكاء الاصطناعي، وتطبيق أدوات مختلفة على نطاق واسع</a:t>
            </a:r>
          </a:p>
          <a:p>
            <a:endParaRPr lang="en-US" dirty="0"/>
          </a:p>
        </p:txBody>
      </p:sp>
      <p:graphicFrame>
        <p:nvGraphicFramePr>
          <p:cNvPr id="4" name="جدول 3"/>
          <p:cNvGraphicFramePr>
            <a:graphicFrameLocks noGrp="1"/>
          </p:cNvGraphicFramePr>
          <p:nvPr>
            <p:extLst>
              <p:ext uri="{D42A27DB-BD31-4B8C-83A1-F6EECF244321}">
                <p14:modId xmlns:p14="http://schemas.microsoft.com/office/powerpoint/2010/main" val="3055564729"/>
              </p:ext>
            </p:extLst>
          </p:nvPr>
        </p:nvGraphicFramePr>
        <p:xfrm>
          <a:off x="2032000" y="462089"/>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882941444"/>
                    </a:ext>
                  </a:extLst>
                </a:gridCol>
                <a:gridCol w="1625600">
                  <a:extLst>
                    <a:ext uri="{9D8B030D-6E8A-4147-A177-3AD203B41FA5}">
                      <a16:colId xmlns:a16="http://schemas.microsoft.com/office/drawing/2014/main" val="175895438"/>
                    </a:ext>
                  </a:extLst>
                </a:gridCol>
                <a:gridCol w="1625600">
                  <a:extLst>
                    <a:ext uri="{9D8B030D-6E8A-4147-A177-3AD203B41FA5}">
                      <a16:colId xmlns:a16="http://schemas.microsoft.com/office/drawing/2014/main" val="1414251131"/>
                    </a:ext>
                  </a:extLst>
                </a:gridCol>
                <a:gridCol w="1625600">
                  <a:extLst>
                    <a:ext uri="{9D8B030D-6E8A-4147-A177-3AD203B41FA5}">
                      <a16:colId xmlns:a16="http://schemas.microsoft.com/office/drawing/2014/main" val="3379566541"/>
                    </a:ext>
                  </a:extLst>
                </a:gridCol>
                <a:gridCol w="1625600">
                  <a:extLst>
                    <a:ext uri="{9D8B030D-6E8A-4147-A177-3AD203B41FA5}">
                      <a16:colId xmlns:a16="http://schemas.microsoft.com/office/drawing/2014/main" val="1876113068"/>
                    </a:ext>
                  </a:extLst>
                </a:gridCol>
              </a:tblGrid>
              <a:tr h="370840">
                <a:tc>
                  <a:txBody>
                    <a:bodyPr/>
                    <a:lstStyle/>
                    <a:p>
                      <a:r>
                        <a:rPr lang="ar-OM" dirty="0"/>
                        <a:t>للتعليم</a:t>
                      </a:r>
                      <a:endParaRPr lang="en-US" dirty="0"/>
                    </a:p>
                  </a:txBody>
                  <a:tcPr/>
                </a:tc>
                <a:tc>
                  <a:txBody>
                    <a:bodyPr/>
                    <a:lstStyle/>
                    <a:p>
                      <a:r>
                        <a:rPr lang="ar-OM" dirty="0"/>
                        <a:t>أنواعها </a:t>
                      </a:r>
                      <a:endParaRPr lang="en-US" dirty="0"/>
                    </a:p>
                  </a:txBody>
                  <a:tcPr/>
                </a:tc>
                <a:tc>
                  <a:txBody>
                    <a:bodyPr/>
                    <a:lstStyle/>
                    <a:p>
                      <a:r>
                        <a:rPr lang="ar-OM" dirty="0"/>
                        <a:t>عملها</a:t>
                      </a:r>
                      <a:endParaRPr lang="en-US" dirty="0"/>
                    </a:p>
                  </a:txBody>
                  <a:tcPr/>
                </a:tc>
                <a:tc>
                  <a:txBody>
                    <a:bodyPr/>
                    <a:lstStyle/>
                    <a:p>
                      <a:r>
                        <a:rPr lang="ar-OM" dirty="0"/>
                        <a:t>معلومات</a:t>
                      </a:r>
                      <a:endParaRPr lang="en-US" dirty="0"/>
                    </a:p>
                  </a:txBody>
                  <a:tcPr/>
                </a:tc>
                <a:tc>
                  <a:txBody>
                    <a:bodyPr/>
                    <a:lstStyle/>
                    <a:p>
                      <a:r>
                        <a:rPr lang="ar-OM" dirty="0"/>
                        <a:t>الرئيسية </a:t>
                      </a:r>
                      <a:endParaRPr lang="en-US" dirty="0"/>
                    </a:p>
                  </a:txBody>
                  <a:tcPr/>
                </a:tc>
                <a:extLst>
                  <a:ext uri="{0D108BD9-81ED-4DB2-BD59-A6C34878D82A}">
                    <a16:rowId xmlns:a16="http://schemas.microsoft.com/office/drawing/2014/main" val="2474807549"/>
                  </a:ext>
                </a:extLst>
              </a:tr>
            </a:tbl>
          </a:graphicData>
        </a:graphic>
      </p:graphicFrame>
    </p:spTree>
    <p:extLst>
      <p:ext uri="{BB962C8B-B14F-4D97-AF65-F5344CB8AC3E}">
        <p14:creationId xmlns:p14="http://schemas.microsoft.com/office/powerpoint/2010/main" val="122976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صورة 6"/>
          <p:cNvPicPr>
            <a:picLocks noChangeAspect="1"/>
          </p:cNvPicPr>
          <p:nvPr/>
        </p:nvPicPr>
        <p:blipFill rotWithShape="1">
          <a:blip r:embed="rId2">
            <a:extLst>
              <a:ext uri="{28A0092B-C50C-407E-A947-70E740481C1C}">
                <a14:useLocalDpi xmlns:a14="http://schemas.microsoft.com/office/drawing/2010/main" val="0"/>
              </a:ext>
            </a:extLst>
          </a:blip>
          <a:srcRect b="15602"/>
          <a:stretch/>
        </p:blipFill>
        <p:spPr>
          <a:xfrm>
            <a:off x="0" y="987135"/>
            <a:ext cx="9011455" cy="5870865"/>
          </a:xfrm>
          <a:prstGeom prst="rect">
            <a:avLst/>
          </a:prstGeom>
        </p:spPr>
      </p:pic>
      <p:sp>
        <p:nvSpPr>
          <p:cNvPr id="3" name="عنصر نائب للمحتوى 2"/>
          <p:cNvSpPr>
            <a:spLocks noGrp="1"/>
          </p:cNvSpPr>
          <p:nvPr>
            <p:ph idx="1"/>
          </p:nvPr>
        </p:nvSpPr>
        <p:spPr>
          <a:xfrm>
            <a:off x="6560858" y="2632653"/>
            <a:ext cx="5081789" cy="2965315"/>
          </a:xfrm>
        </p:spPr>
        <p:txBody>
          <a:bodyPr/>
          <a:lstStyle/>
          <a:p>
            <a:pPr marL="0" indent="0" algn="ctr">
              <a:buNone/>
            </a:pPr>
            <a:r>
              <a:rPr lang="ar-OM" dirty="0"/>
              <a:t>الذكاء الاصطناعي يعتمد على تقنيات مختلفة مثل تعلّم الآلة، ومعالجة اللغة الطبيعية، والتعرف على الصور. تمثل البيانات محور هذه التقنيات، وتشكل الطبقة التأسيسية في الذكاء الاصطناعي. تركز هذه الطبقة بشكل أساسي على تجهيز البيانات لتطبيقات الذكاء الاصطناعي.</a:t>
            </a:r>
            <a:endParaRPr lang="en-US" dirty="0"/>
          </a:p>
        </p:txBody>
      </p:sp>
      <p:graphicFrame>
        <p:nvGraphicFramePr>
          <p:cNvPr id="4" name="جدول 3"/>
          <p:cNvGraphicFramePr>
            <a:graphicFrameLocks noGrp="1"/>
          </p:cNvGraphicFramePr>
          <p:nvPr>
            <p:extLst>
              <p:ext uri="{D42A27DB-BD31-4B8C-83A1-F6EECF244321}">
                <p14:modId xmlns:p14="http://schemas.microsoft.com/office/powerpoint/2010/main" val="108532091"/>
              </p:ext>
            </p:extLst>
          </p:nvPr>
        </p:nvGraphicFramePr>
        <p:xfrm>
          <a:off x="2032000" y="462089"/>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882941444"/>
                    </a:ext>
                  </a:extLst>
                </a:gridCol>
                <a:gridCol w="1625600">
                  <a:extLst>
                    <a:ext uri="{9D8B030D-6E8A-4147-A177-3AD203B41FA5}">
                      <a16:colId xmlns:a16="http://schemas.microsoft.com/office/drawing/2014/main" val="175895438"/>
                    </a:ext>
                  </a:extLst>
                </a:gridCol>
                <a:gridCol w="1625600">
                  <a:extLst>
                    <a:ext uri="{9D8B030D-6E8A-4147-A177-3AD203B41FA5}">
                      <a16:colId xmlns:a16="http://schemas.microsoft.com/office/drawing/2014/main" val="1414251131"/>
                    </a:ext>
                  </a:extLst>
                </a:gridCol>
                <a:gridCol w="1625600">
                  <a:extLst>
                    <a:ext uri="{9D8B030D-6E8A-4147-A177-3AD203B41FA5}">
                      <a16:colId xmlns:a16="http://schemas.microsoft.com/office/drawing/2014/main" val="3379566541"/>
                    </a:ext>
                  </a:extLst>
                </a:gridCol>
                <a:gridCol w="1625600">
                  <a:extLst>
                    <a:ext uri="{9D8B030D-6E8A-4147-A177-3AD203B41FA5}">
                      <a16:colId xmlns:a16="http://schemas.microsoft.com/office/drawing/2014/main" val="1876113068"/>
                    </a:ext>
                  </a:extLst>
                </a:gridCol>
              </a:tblGrid>
              <a:tr h="370840">
                <a:tc>
                  <a:txBody>
                    <a:bodyPr/>
                    <a:lstStyle/>
                    <a:p>
                      <a:r>
                        <a:rPr lang="ar-OM" dirty="0"/>
                        <a:t>للتعليم</a:t>
                      </a:r>
                      <a:endParaRPr lang="en-US" dirty="0"/>
                    </a:p>
                  </a:txBody>
                  <a:tcPr/>
                </a:tc>
                <a:tc>
                  <a:txBody>
                    <a:bodyPr/>
                    <a:lstStyle/>
                    <a:p>
                      <a:r>
                        <a:rPr lang="ar-OM" dirty="0"/>
                        <a:t>أنواعها </a:t>
                      </a:r>
                      <a:endParaRPr lang="en-US" dirty="0"/>
                    </a:p>
                  </a:txBody>
                  <a:tcPr/>
                </a:tc>
                <a:tc>
                  <a:txBody>
                    <a:bodyPr/>
                    <a:lstStyle/>
                    <a:p>
                      <a:r>
                        <a:rPr lang="ar-OM" dirty="0"/>
                        <a:t>عملها</a:t>
                      </a:r>
                      <a:endParaRPr lang="en-US" dirty="0"/>
                    </a:p>
                  </a:txBody>
                  <a:tcPr/>
                </a:tc>
                <a:tc>
                  <a:txBody>
                    <a:bodyPr/>
                    <a:lstStyle/>
                    <a:p>
                      <a:r>
                        <a:rPr lang="ar-OM" dirty="0"/>
                        <a:t>معلومات</a:t>
                      </a:r>
                      <a:endParaRPr lang="en-US" dirty="0"/>
                    </a:p>
                  </a:txBody>
                  <a:tcPr/>
                </a:tc>
                <a:tc>
                  <a:txBody>
                    <a:bodyPr/>
                    <a:lstStyle/>
                    <a:p>
                      <a:r>
                        <a:rPr lang="ar-OM" dirty="0"/>
                        <a:t>الرئيسية </a:t>
                      </a:r>
                      <a:endParaRPr lang="en-US" dirty="0"/>
                    </a:p>
                  </a:txBody>
                  <a:tcPr/>
                </a:tc>
                <a:extLst>
                  <a:ext uri="{0D108BD9-81ED-4DB2-BD59-A6C34878D82A}">
                    <a16:rowId xmlns:a16="http://schemas.microsoft.com/office/drawing/2014/main" val="2474807549"/>
                  </a:ext>
                </a:extLst>
              </a:tr>
            </a:tbl>
          </a:graphicData>
        </a:graphic>
      </p:graphicFrame>
      <p:sp>
        <p:nvSpPr>
          <p:cNvPr id="5" name="عنوان 1"/>
          <p:cNvSpPr txBox="1">
            <a:spLocks/>
          </p:cNvSpPr>
          <p:nvPr/>
        </p:nvSpPr>
        <p:spPr>
          <a:xfrm>
            <a:off x="1378039" y="1122363"/>
            <a:ext cx="9289961" cy="879475"/>
          </a:xfrm>
          <a:prstGeom prst="rect">
            <a:avLst/>
          </a:prstGeom>
        </p:spPr>
        <p:txBody>
          <a:bodyPr vert="horz" lIns="91440" tIns="45720" rIns="91440" bIns="45720" rtlCol="1" anchor="ctr">
            <a:normAutofit fontScale="975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OM" dirty="0"/>
              <a:t>الذكاء الاصطناعي</a:t>
            </a:r>
            <a:endParaRPr lang="en-US" dirty="0"/>
          </a:p>
        </p:txBody>
      </p:sp>
      <p:pic>
        <p:nvPicPr>
          <p:cNvPr id="1028" name="Picture 4" descr="ما هو الذكاء الاصطناعي؟ - شرح الذكاء الاصطناعي (AI) -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38" y="2291272"/>
            <a:ext cx="6576296" cy="330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3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جدول 3"/>
          <p:cNvGraphicFramePr>
            <a:graphicFrameLocks noGrp="1"/>
          </p:cNvGraphicFramePr>
          <p:nvPr>
            <p:extLst>
              <p:ext uri="{D42A27DB-BD31-4B8C-83A1-F6EECF244321}">
                <p14:modId xmlns:p14="http://schemas.microsoft.com/office/powerpoint/2010/main" val="104304450"/>
              </p:ext>
            </p:extLst>
          </p:nvPr>
        </p:nvGraphicFramePr>
        <p:xfrm>
          <a:off x="2032000" y="462089"/>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882941444"/>
                    </a:ext>
                  </a:extLst>
                </a:gridCol>
                <a:gridCol w="1625600">
                  <a:extLst>
                    <a:ext uri="{9D8B030D-6E8A-4147-A177-3AD203B41FA5}">
                      <a16:colId xmlns:a16="http://schemas.microsoft.com/office/drawing/2014/main" val="175895438"/>
                    </a:ext>
                  </a:extLst>
                </a:gridCol>
                <a:gridCol w="1625600">
                  <a:extLst>
                    <a:ext uri="{9D8B030D-6E8A-4147-A177-3AD203B41FA5}">
                      <a16:colId xmlns:a16="http://schemas.microsoft.com/office/drawing/2014/main" val="1414251131"/>
                    </a:ext>
                  </a:extLst>
                </a:gridCol>
                <a:gridCol w="1625600">
                  <a:extLst>
                    <a:ext uri="{9D8B030D-6E8A-4147-A177-3AD203B41FA5}">
                      <a16:colId xmlns:a16="http://schemas.microsoft.com/office/drawing/2014/main" val="3379566541"/>
                    </a:ext>
                  </a:extLst>
                </a:gridCol>
                <a:gridCol w="1625600">
                  <a:extLst>
                    <a:ext uri="{9D8B030D-6E8A-4147-A177-3AD203B41FA5}">
                      <a16:colId xmlns:a16="http://schemas.microsoft.com/office/drawing/2014/main" val="1876113068"/>
                    </a:ext>
                  </a:extLst>
                </a:gridCol>
              </a:tblGrid>
              <a:tr h="370840">
                <a:tc>
                  <a:txBody>
                    <a:bodyPr/>
                    <a:lstStyle/>
                    <a:p>
                      <a:r>
                        <a:rPr lang="ar-OM" dirty="0"/>
                        <a:t>للتعليم</a:t>
                      </a:r>
                      <a:endParaRPr lang="en-US" dirty="0"/>
                    </a:p>
                  </a:txBody>
                  <a:tcPr/>
                </a:tc>
                <a:tc>
                  <a:txBody>
                    <a:bodyPr/>
                    <a:lstStyle/>
                    <a:p>
                      <a:r>
                        <a:rPr lang="ar-OM" dirty="0"/>
                        <a:t>أنواعها </a:t>
                      </a:r>
                      <a:endParaRPr lang="en-US" dirty="0"/>
                    </a:p>
                  </a:txBody>
                  <a:tcPr/>
                </a:tc>
                <a:tc>
                  <a:txBody>
                    <a:bodyPr/>
                    <a:lstStyle/>
                    <a:p>
                      <a:r>
                        <a:rPr lang="ar-OM" dirty="0"/>
                        <a:t>عملها</a:t>
                      </a:r>
                      <a:endParaRPr lang="en-US" dirty="0"/>
                    </a:p>
                  </a:txBody>
                  <a:tcPr/>
                </a:tc>
                <a:tc>
                  <a:txBody>
                    <a:bodyPr/>
                    <a:lstStyle/>
                    <a:p>
                      <a:r>
                        <a:rPr lang="ar-OM" dirty="0"/>
                        <a:t>معلومات</a:t>
                      </a:r>
                      <a:endParaRPr lang="en-US" dirty="0"/>
                    </a:p>
                  </a:txBody>
                  <a:tcPr/>
                </a:tc>
                <a:tc>
                  <a:txBody>
                    <a:bodyPr/>
                    <a:lstStyle/>
                    <a:p>
                      <a:r>
                        <a:rPr lang="ar-OM" dirty="0"/>
                        <a:t>الرئيسية </a:t>
                      </a:r>
                      <a:endParaRPr lang="en-US" dirty="0"/>
                    </a:p>
                  </a:txBody>
                  <a:tcPr/>
                </a:tc>
                <a:extLst>
                  <a:ext uri="{0D108BD9-81ED-4DB2-BD59-A6C34878D82A}">
                    <a16:rowId xmlns:a16="http://schemas.microsoft.com/office/drawing/2014/main" val="2474807549"/>
                  </a:ext>
                </a:extLst>
              </a:tr>
            </a:tbl>
          </a:graphicData>
        </a:graphic>
      </p:graphicFrame>
      <p:sp>
        <p:nvSpPr>
          <p:cNvPr id="5" name="عنوان 1"/>
          <p:cNvSpPr txBox="1">
            <a:spLocks/>
          </p:cNvSpPr>
          <p:nvPr/>
        </p:nvSpPr>
        <p:spPr>
          <a:xfrm>
            <a:off x="1378039" y="1122363"/>
            <a:ext cx="9289961" cy="879475"/>
          </a:xfrm>
          <a:prstGeom prst="rect">
            <a:avLst/>
          </a:prstGeom>
        </p:spPr>
        <p:txBody>
          <a:bodyPr vert="horz" lIns="91440" tIns="45720" rIns="91440" bIns="45720" rtlCol="1" anchor="ctr">
            <a:normAutofit fontScale="975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OM" dirty="0"/>
              <a:t> أنواع الذكاء الاصطناعي وسبب وجودها</a:t>
            </a:r>
            <a:endParaRPr lang="en-US" dirty="0"/>
          </a:p>
        </p:txBody>
      </p:sp>
      <p:graphicFrame>
        <p:nvGraphicFramePr>
          <p:cNvPr id="9" name="جدول 8"/>
          <p:cNvGraphicFramePr>
            <a:graphicFrameLocks noGrp="1"/>
          </p:cNvGraphicFramePr>
          <p:nvPr>
            <p:extLst>
              <p:ext uri="{D42A27DB-BD31-4B8C-83A1-F6EECF244321}">
                <p14:modId xmlns:p14="http://schemas.microsoft.com/office/powerpoint/2010/main" val="1061209799"/>
              </p:ext>
            </p:extLst>
          </p:nvPr>
        </p:nvGraphicFramePr>
        <p:xfrm>
          <a:off x="1761543" y="2291272"/>
          <a:ext cx="9146862" cy="3415236"/>
        </p:xfrm>
        <a:graphic>
          <a:graphicData uri="http://schemas.openxmlformats.org/drawingml/2006/table">
            <a:tbl>
              <a:tblPr firstRow="1" bandRow="1">
                <a:tableStyleId>{5940675A-B579-460E-94D1-54222C63F5DA}</a:tableStyleId>
              </a:tblPr>
              <a:tblGrid>
                <a:gridCol w="6713603">
                  <a:extLst>
                    <a:ext uri="{9D8B030D-6E8A-4147-A177-3AD203B41FA5}">
                      <a16:colId xmlns:a16="http://schemas.microsoft.com/office/drawing/2014/main" val="1483208154"/>
                    </a:ext>
                  </a:extLst>
                </a:gridCol>
                <a:gridCol w="2433259">
                  <a:extLst>
                    <a:ext uri="{9D8B030D-6E8A-4147-A177-3AD203B41FA5}">
                      <a16:colId xmlns:a16="http://schemas.microsoft.com/office/drawing/2014/main" val="3833485558"/>
                    </a:ext>
                  </a:extLst>
                </a:gridCol>
              </a:tblGrid>
              <a:tr h="567205">
                <a:tc>
                  <a:txBody>
                    <a:bodyPr/>
                    <a:lstStyle/>
                    <a:p>
                      <a:r>
                        <a:rPr lang="ar-OM" dirty="0"/>
                        <a:t>أ</a:t>
                      </a:r>
                      <a:r>
                        <a:rPr lang="ar-OM" sz="1800" b="0" i="0" kern="1200" dirty="0">
                          <a:solidFill>
                            <a:schemeClr val="tx1"/>
                          </a:solidFill>
                          <a:effectLst/>
                          <a:latin typeface="+mn-lt"/>
                          <a:ea typeface="+mn-ea"/>
                          <a:cs typeface="+mn-cs"/>
                        </a:rPr>
                        <a:t>ن الأجهزة ليست في حاجة إلى محاكاة الفكر البشري، ولكن بدلا من محاولة العثور على جوهر المنطق المجرد وحل المشاكل، وبغض النظر عما إذا كان الناس في نفس الخوارزميات.</a:t>
                      </a:r>
                      <a:endParaRPr lang="en-US" dirty="0"/>
                    </a:p>
                  </a:txBody>
                  <a:tcPr/>
                </a:tc>
                <a:tc>
                  <a:txBody>
                    <a:bodyPr/>
                    <a:lstStyle/>
                    <a:p>
                      <a:r>
                        <a:rPr lang="ar-OM" sz="1800" b="1" i="0" kern="1200" dirty="0">
                          <a:solidFill>
                            <a:schemeClr val="tx1"/>
                          </a:solidFill>
                          <a:effectLst/>
                          <a:latin typeface="+mn-lt"/>
                          <a:ea typeface="+mn-ea"/>
                          <a:cs typeface="+mn-cs"/>
                        </a:rPr>
                        <a:t>الذكاء الاصطناعي المنطقي</a:t>
                      </a:r>
                      <a:endParaRPr lang="en-US" dirty="0"/>
                    </a:p>
                  </a:txBody>
                  <a:tcPr/>
                </a:tc>
                <a:extLst>
                  <a:ext uri="{0D108BD9-81ED-4DB2-BD59-A6C34878D82A}">
                    <a16:rowId xmlns:a16="http://schemas.microsoft.com/office/drawing/2014/main" val="856724964"/>
                  </a:ext>
                </a:extLst>
              </a:tr>
              <a:tr h="735263">
                <a:tc>
                  <a:txBody>
                    <a:bodyPr/>
                    <a:lstStyle/>
                    <a:p>
                      <a:r>
                        <a:rPr lang="ar-OM" sz="1800" b="0" i="0" kern="1200" dirty="0">
                          <a:solidFill>
                            <a:schemeClr val="tx1"/>
                          </a:solidFill>
                          <a:effectLst/>
                          <a:latin typeface="+mn-lt"/>
                          <a:ea typeface="+mn-ea"/>
                          <a:cs typeface="+mn-cs"/>
                        </a:rPr>
                        <a:t>أن حل المشاكل الصعبة في الرؤية ومعالجة اللغة الطبيعية تتطلب حلولا خاصة—وقالوا إنه لا يوجد مبدأ عام وبسيط (مثل المنطق) من شأنه استيعاب جميع جوانب السلوك الذكي.</a:t>
                      </a:r>
                      <a:endParaRPr lang="en-US" dirty="0"/>
                    </a:p>
                  </a:txBody>
                  <a:tcPr/>
                </a:tc>
                <a:tc>
                  <a:txBody>
                    <a:bodyPr/>
                    <a:lstStyle/>
                    <a:p>
                      <a:r>
                        <a:rPr lang="ar-OM" sz="1800" b="1" i="0" kern="1200" dirty="0">
                          <a:solidFill>
                            <a:schemeClr val="tx1"/>
                          </a:solidFill>
                          <a:effectLst/>
                          <a:latin typeface="+mn-lt"/>
                          <a:ea typeface="+mn-ea"/>
                          <a:cs typeface="+mn-cs"/>
                        </a:rPr>
                        <a:t>الذكاء الاصطناعي </a:t>
                      </a:r>
                      <a:r>
                        <a:rPr lang="ar-OM" sz="1800" b="1" i="0" kern="1200" dirty="0" err="1">
                          <a:solidFill>
                            <a:schemeClr val="tx1"/>
                          </a:solidFill>
                          <a:effectLst/>
                          <a:latin typeface="+mn-lt"/>
                          <a:ea typeface="+mn-ea"/>
                          <a:cs typeface="+mn-cs"/>
                        </a:rPr>
                        <a:t>الرمزي«غير</a:t>
                      </a:r>
                      <a:r>
                        <a:rPr lang="ar-OM" sz="1800" b="1" i="0" kern="1200" dirty="0">
                          <a:solidFill>
                            <a:schemeClr val="tx1"/>
                          </a:solidFill>
                          <a:effectLst/>
                          <a:latin typeface="+mn-lt"/>
                          <a:ea typeface="+mn-ea"/>
                          <a:cs typeface="+mn-cs"/>
                        </a:rPr>
                        <a:t> المنتظم»</a:t>
                      </a:r>
                      <a:endParaRPr lang="en-US" dirty="0"/>
                    </a:p>
                  </a:txBody>
                  <a:tcPr/>
                </a:tc>
                <a:extLst>
                  <a:ext uri="{0D108BD9-81ED-4DB2-BD59-A6C34878D82A}">
                    <a16:rowId xmlns:a16="http://schemas.microsoft.com/office/drawing/2014/main" val="897573006"/>
                  </a:ext>
                </a:extLst>
              </a:tr>
              <a:tr h="786562">
                <a:tc>
                  <a:txBody>
                    <a:bodyPr/>
                    <a:lstStyle/>
                    <a:p>
                      <a:r>
                        <a:rPr lang="ar-OM" sz="1800" b="0" i="0" kern="1200" dirty="0">
                          <a:solidFill>
                            <a:schemeClr val="tx1"/>
                          </a:solidFill>
                          <a:effectLst/>
                          <a:latin typeface="+mn-lt"/>
                          <a:ea typeface="+mn-ea"/>
                          <a:cs typeface="+mn-cs"/>
                        </a:rPr>
                        <a:t>عندما أصبحت ذاكرة الحواسيب الكبيرة متاحة في عام 1970 تقريبا، بدأ باحثين من كل هذه التقاليد الثلاثة في بناء المعرفة في تطبيقات الذكاء الاصطناعي.</a:t>
                      </a:r>
                      <a:endParaRPr lang="en-US" dirty="0"/>
                    </a:p>
                  </a:txBody>
                  <a:tcPr/>
                </a:tc>
                <a:tc>
                  <a:txBody>
                    <a:bodyPr/>
                    <a:lstStyle/>
                    <a:p>
                      <a:r>
                        <a:rPr lang="ar-OM" sz="1800" b="1" i="0" kern="1200" dirty="0">
                          <a:solidFill>
                            <a:schemeClr val="tx1"/>
                          </a:solidFill>
                          <a:effectLst/>
                          <a:latin typeface="+mn-lt"/>
                          <a:ea typeface="+mn-ea"/>
                          <a:cs typeface="+mn-cs"/>
                        </a:rPr>
                        <a:t>الذكاء الاصطناعي القائم على المعرفة</a:t>
                      </a:r>
                      <a:endParaRPr lang="en-US" dirty="0"/>
                    </a:p>
                  </a:txBody>
                  <a:tcPr/>
                </a:tc>
                <a:extLst>
                  <a:ext uri="{0D108BD9-81ED-4DB2-BD59-A6C34878D82A}">
                    <a16:rowId xmlns:a16="http://schemas.microsoft.com/office/drawing/2014/main" val="980342662"/>
                  </a:ext>
                </a:extLst>
              </a:tr>
              <a:tr h="979011">
                <a:tc>
                  <a:txBody>
                    <a:bodyPr/>
                    <a:lstStyle/>
                    <a:p>
                      <a:r>
                        <a:rPr lang="ar-OM" sz="1800" b="0" i="0" kern="1200" dirty="0">
                          <a:solidFill>
                            <a:schemeClr val="tx1"/>
                          </a:solidFill>
                          <a:effectLst/>
                          <a:latin typeface="+mn-lt"/>
                          <a:ea typeface="+mn-ea"/>
                          <a:cs typeface="+mn-cs"/>
                        </a:rPr>
                        <a:t>اعتقد العديد أن النظم الرمزية لن تكون قادرة على محاكاة جميع عمليات الإدراك البشري، ولا سيما التصور، </a:t>
                      </a:r>
                      <a:r>
                        <a:rPr lang="ar-OM" sz="1800" b="0" i="0" kern="1200" dirty="0" err="1">
                          <a:solidFill>
                            <a:schemeClr val="tx1"/>
                          </a:solidFill>
                          <a:effectLst/>
                          <a:latin typeface="+mn-lt"/>
                          <a:ea typeface="+mn-ea"/>
                          <a:cs typeface="+mn-cs"/>
                        </a:rPr>
                        <a:t>الروبوتيات</a:t>
                      </a:r>
                      <a:r>
                        <a:rPr lang="ar-OM" sz="1800" b="0" i="0" kern="1200" dirty="0">
                          <a:solidFill>
                            <a:schemeClr val="tx1"/>
                          </a:solidFill>
                          <a:effectLst/>
                          <a:latin typeface="+mn-lt"/>
                          <a:ea typeface="+mn-ea"/>
                          <a:cs typeface="+mn-cs"/>
                        </a:rPr>
                        <a:t>، والتعلم والتعرف على الأنماط. وبدأ عدد من الباحثين النظر في المناهج «الشبه رمزية» لمشاكل محددة في الذكاء الاصطناعي.</a:t>
                      </a:r>
                      <a:endParaRPr lang="en-US" dirty="0"/>
                    </a:p>
                  </a:txBody>
                  <a:tcPr/>
                </a:tc>
                <a:tc>
                  <a:txBody>
                    <a:bodyPr/>
                    <a:lstStyle/>
                    <a:p>
                      <a:r>
                        <a:rPr lang="ar-OM" sz="1800" b="1" i="0" kern="1200" dirty="0">
                          <a:solidFill>
                            <a:schemeClr val="tx1"/>
                          </a:solidFill>
                          <a:effectLst/>
                          <a:latin typeface="+mn-lt"/>
                          <a:ea typeface="+mn-ea"/>
                          <a:cs typeface="+mn-cs"/>
                        </a:rPr>
                        <a:t>لذكاء الاصطناعي الشبه الرمزي</a:t>
                      </a:r>
                      <a:endParaRPr lang="en-US" dirty="0"/>
                    </a:p>
                  </a:txBody>
                  <a:tcPr/>
                </a:tc>
                <a:extLst>
                  <a:ext uri="{0D108BD9-81ED-4DB2-BD59-A6C34878D82A}">
                    <a16:rowId xmlns:a16="http://schemas.microsoft.com/office/drawing/2014/main" val="146019209"/>
                  </a:ext>
                </a:extLst>
              </a:tr>
            </a:tbl>
          </a:graphicData>
        </a:graphic>
      </p:graphicFrame>
    </p:spTree>
    <p:extLst>
      <p:ext uri="{BB962C8B-B14F-4D97-AF65-F5344CB8AC3E}">
        <p14:creationId xmlns:p14="http://schemas.microsoft.com/office/powerpoint/2010/main" val="101242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جدول 3"/>
          <p:cNvGraphicFramePr>
            <a:graphicFrameLocks noGrp="1"/>
          </p:cNvGraphicFramePr>
          <p:nvPr>
            <p:extLst>
              <p:ext uri="{D42A27DB-BD31-4B8C-83A1-F6EECF244321}">
                <p14:modId xmlns:p14="http://schemas.microsoft.com/office/powerpoint/2010/main" val="4174218703"/>
              </p:ext>
            </p:extLst>
          </p:nvPr>
        </p:nvGraphicFramePr>
        <p:xfrm>
          <a:off x="2032000" y="462089"/>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882941444"/>
                    </a:ext>
                  </a:extLst>
                </a:gridCol>
                <a:gridCol w="1625600">
                  <a:extLst>
                    <a:ext uri="{9D8B030D-6E8A-4147-A177-3AD203B41FA5}">
                      <a16:colId xmlns:a16="http://schemas.microsoft.com/office/drawing/2014/main" val="175895438"/>
                    </a:ext>
                  </a:extLst>
                </a:gridCol>
                <a:gridCol w="1625600">
                  <a:extLst>
                    <a:ext uri="{9D8B030D-6E8A-4147-A177-3AD203B41FA5}">
                      <a16:colId xmlns:a16="http://schemas.microsoft.com/office/drawing/2014/main" val="1414251131"/>
                    </a:ext>
                  </a:extLst>
                </a:gridCol>
                <a:gridCol w="1625600">
                  <a:extLst>
                    <a:ext uri="{9D8B030D-6E8A-4147-A177-3AD203B41FA5}">
                      <a16:colId xmlns:a16="http://schemas.microsoft.com/office/drawing/2014/main" val="3379566541"/>
                    </a:ext>
                  </a:extLst>
                </a:gridCol>
                <a:gridCol w="1625600">
                  <a:extLst>
                    <a:ext uri="{9D8B030D-6E8A-4147-A177-3AD203B41FA5}">
                      <a16:colId xmlns:a16="http://schemas.microsoft.com/office/drawing/2014/main" val="1876113068"/>
                    </a:ext>
                  </a:extLst>
                </a:gridCol>
              </a:tblGrid>
              <a:tr h="370840">
                <a:tc>
                  <a:txBody>
                    <a:bodyPr/>
                    <a:lstStyle/>
                    <a:p>
                      <a:r>
                        <a:rPr lang="ar-OM" dirty="0"/>
                        <a:t>للتعليم</a:t>
                      </a:r>
                      <a:endParaRPr lang="en-US" dirty="0"/>
                    </a:p>
                  </a:txBody>
                  <a:tcPr/>
                </a:tc>
                <a:tc>
                  <a:txBody>
                    <a:bodyPr/>
                    <a:lstStyle/>
                    <a:p>
                      <a:r>
                        <a:rPr lang="ar-OM" dirty="0"/>
                        <a:t>أنواعها </a:t>
                      </a:r>
                      <a:endParaRPr lang="en-US" dirty="0"/>
                    </a:p>
                  </a:txBody>
                  <a:tcPr/>
                </a:tc>
                <a:tc>
                  <a:txBody>
                    <a:bodyPr/>
                    <a:lstStyle/>
                    <a:p>
                      <a:r>
                        <a:rPr lang="ar-OM" dirty="0"/>
                        <a:t>عملها</a:t>
                      </a:r>
                      <a:endParaRPr lang="en-US" dirty="0"/>
                    </a:p>
                  </a:txBody>
                  <a:tcPr/>
                </a:tc>
                <a:tc>
                  <a:txBody>
                    <a:bodyPr/>
                    <a:lstStyle/>
                    <a:p>
                      <a:r>
                        <a:rPr lang="ar-OM" dirty="0"/>
                        <a:t>معلومات</a:t>
                      </a:r>
                      <a:endParaRPr lang="en-US" dirty="0"/>
                    </a:p>
                  </a:txBody>
                  <a:tcPr/>
                </a:tc>
                <a:tc>
                  <a:txBody>
                    <a:bodyPr/>
                    <a:lstStyle/>
                    <a:p>
                      <a:r>
                        <a:rPr lang="ar-OM" dirty="0"/>
                        <a:t>الرئيسية </a:t>
                      </a:r>
                      <a:endParaRPr lang="en-US" dirty="0"/>
                    </a:p>
                  </a:txBody>
                  <a:tcPr/>
                </a:tc>
                <a:extLst>
                  <a:ext uri="{0D108BD9-81ED-4DB2-BD59-A6C34878D82A}">
                    <a16:rowId xmlns:a16="http://schemas.microsoft.com/office/drawing/2014/main" val="2474807549"/>
                  </a:ext>
                </a:extLst>
              </a:tr>
            </a:tbl>
          </a:graphicData>
        </a:graphic>
      </p:graphicFrame>
      <p:sp>
        <p:nvSpPr>
          <p:cNvPr id="7" name="عنوان 1"/>
          <p:cNvSpPr txBox="1">
            <a:spLocks/>
          </p:cNvSpPr>
          <p:nvPr/>
        </p:nvSpPr>
        <p:spPr>
          <a:xfrm>
            <a:off x="1378039" y="1122363"/>
            <a:ext cx="9289961" cy="879475"/>
          </a:xfrm>
          <a:prstGeom prst="rect">
            <a:avLst/>
          </a:prstGeom>
        </p:spPr>
        <p:txBody>
          <a:bodyPr vert="horz" lIns="91440" tIns="45720" rIns="91440" bIns="45720" rtlCol="1" anchor="ctr">
            <a:normAutofit fontScale="975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OM" dirty="0"/>
              <a:t> الذكاء الاصطناعي في التعليم</a:t>
            </a:r>
            <a:endParaRPr lang="en-US" dirty="0"/>
          </a:p>
        </p:txBody>
      </p:sp>
      <p:pic>
        <p:nvPicPr>
          <p:cNvPr id="8" name="صورة 7"/>
          <p:cNvPicPr>
            <a:picLocks noChangeAspect="1"/>
          </p:cNvPicPr>
          <p:nvPr/>
        </p:nvPicPr>
        <p:blipFill rotWithShape="1">
          <a:blip r:embed="rId2"/>
          <a:srcRect l="14731" r="14267"/>
          <a:stretch/>
        </p:blipFill>
        <p:spPr>
          <a:xfrm>
            <a:off x="7701566" y="2001839"/>
            <a:ext cx="2759280" cy="2364100"/>
          </a:xfrm>
          <a:prstGeom prst="rect">
            <a:avLst/>
          </a:prstGeom>
        </p:spPr>
      </p:pic>
      <p:sp>
        <p:nvSpPr>
          <p:cNvPr id="9" name="مربع نص 8"/>
          <p:cNvSpPr txBox="1"/>
          <p:nvPr/>
        </p:nvSpPr>
        <p:spPr>
          <a:xfrm>
            <a:off x="7992941" y="4365939"/>
            <a:ext cx="2176530" cy="369332"/>
          </a:xfrm>
          <a:prstGeom prst="rect">
            <a:avLst/>
          </a:prstGeom>
          <a:noFill/>
        </p:spPr>
        <p:txBody>
          <a:bodyPr wrap="square" rtlCol="0">
            <a:spAutoFit/>
          </a:bodyPr>
          <a:lstStyle/>
          <a:p>
            <a:r>
              <a:rPr lang="en-US" dirty="0"/>
              <a:t>https://chatgpt.com/</a:t>
            </a:r>
          </a:p>
        </p:txBody>
      </p:sp>
      <p:sp>
        <p:nvSpPr>
          <p:cNvPr id="13" name="مستطيل 12"/>
          <p:cNvSpPr/>
          <p:nvPr/>
        </p:nvSpPr>
        <p:spPr>
          <a:xfrm>
            <a:off x="4580508" y="4317232"/>
            <a:ext cx="2913904" cy="646331"/>
          </a:xfrm>
          <a:prstGeom prst="rect">
            <a:avLst/>
          </a:prstGeom>
        </p:spPr>
        <p:txBody>
          <a:bodyPr wrap="square">
            <a:spAutoFit/>
          </a:bodyPr>
          <a:lstStyle/>
          <a:p>
            <a:r>
              <a:rPr lang="en-US" dirty="0">
                <a:hlinkClick r:id="rId3"/>
              </a:rPr>
              <a:t>https://www.papercup.com/</a:t>
            </a:r>
            <a:endParaRPr lang="en-US" dirty="0"/>
          </a:p>
          <a:p>
            <a:r>
              <a:rPr lang="ar-OM" dirty="0"/>
              <a:t>دبلجه فيديو</a:t>
            </a:r>
            <a:endParaRPr lang="en-US" dirty="0"/>
          </a:p>
        </p:txBody>
      </p:sp>
      <p:pic>
        <p:nvPicPr>
          <p:cNvPr id="2054" name="Picture 6" descr="Paperc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897" y="207676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eygen - The Pixel"/>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7239" t="30780" r="16986" b="26195"/>
          <a:stretch/>
        </p:blipFill>
        <p:spPr bwMode="auto">
          <a:xfrm>
            <a:off x="332424" y="4963563"/>
            <a:ext cx="4633473" cy="1704867"/>
          </a:xfrm>
          <a:prstGeom prst="rect">
            <a:avLst/>
          </a:prstGeom>
          <a:noFill/>
          <a:extLst>
            <a:ext uri="{909E8E84-426E-40DD-AFC4-6F175D3DCCD1}">
              <a14:hiddenFill xmlns:a14="http://schemas.microsoft.com/office/drawing/2010/main">
                <a:solidFill>
                  <a:srgbClr val="FFFFFF"/>
                </a:solidFill>
              </a14:hiddenFill>
            </a:ext>
          </a:extLst>
        </p:spPr>
      </p:pic>
      <p:sp>
        <p:nvSpPr>
          <p:cNvPr id="15" name="مستطيل 14"/>
          <p:cNvSpPr/>
          <p:nvPr/>
        </p:nvSpPr>
        <p:spPr>
          <a:xfrm>
            <a:off x="5160951" y="5180711"/>
            <a:ext cx="2138406" cy="923330"/>
          </a:xfrm>
          <a:prstGeom prst="rect">
            <a:avLst/>
          </a:prstGeom>
        </p:spPr>
        <p:txBody>
          <a:bodyPr wrap="none">
            <a:spAutoFit/>
          </a:bodyPr>
          <a:lstStyle/>
          <a:p>
            <a:r>
              <a:rPr lang="en-US" dirty="0">
                <a:hlinkClick r:id="rId6"/>
              </a:rPr>
              <a:t>https://heygen.com/</a:t>
            </a:r>
            <a:endParaRPr lang="en-US" dirty="0"/>
          </a:p>
          <a:p>
            <a:endParaRPr lang="en-US" dirty="0"/>
          </a:p>
          <a:p>
            <a:r>
              <a:rPr lang="ar-OM" dirty="0"/>
              <a:t>نص لفيديو</a:t>
            </a:r>
          </a:p>
        </p:txBody>
      </p:sp>
      <p:sp>
        <p:nvSpPr>
          <p:cNvPr id="16" name="AutoShape 10" descr="‪Murf AI ] Opinions, prices and functionalities - SaaS4Marke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صورة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575" y="2001838"/>
            <a:ext cx="4604369" cy="1626877"/>
          </a:xfrm>
          <a:prstGeom prst="rect">
            <a:avLst/>
          </a:prstGeom>
        </p:spPr>
      </p:pic>
      <p:sp>
        <p:nvSpPr>
          <p:cNvPr id="20" name="مستطيل 19"/>
          <p:cNvSpPr/>
          <p:nvPr/>
        </p:nvSpPr>
        <p:spPr>
          <a:xfrm>
            <a:off x="2067552" y="3833975"/>
            <a:ext cx="1660070" cy="646331"/>
          </a:xfrm>
          <a:prstGeom prst="rect">
            <a:avLst/>
          </a:prstGeom>
        </p:spPr>
        <p:txBody>
          <a:bodyPr wrap="none">
            <a:spAutoFit/>
          </a:bodyPr>
          <a:lstStyle/>
          <a:p>
            <a:r>
              <a:rPr lang="en-US" dirty="0">
                <a:hlinkClick r:id="rId8"/>
              </a:rPr>
              <a:t>https://murf.ai/</a:t>
            </a:r>
            <a:endParaRPr lang="en-US" dirty="0"/>
          </a:p>
          <a:p>
            <a:r>
              <a:rPr lang="ar-OM" dirty="0"/>
              <a:t>نص لصوت بشري</a:t>
            </a:r>
            <a:endParaRPr lang="en-US" dirty="0"/>
          </a:p>
        </p:txBody>
      </p:sp>
    </p:spTree>
    <p:extLst>
      <p:ext uri="{BB962C8B-B14F-4D97-AF65-F5344CB8AC3E}">
        <p14:creationId xmlns:p14="http://schemas.microsoft.com/office/powerpoint/2010/main" val="3586905012"/>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568</Words>
  <Application>Microsoft Office PowerPoint</Application>
  <PresentationFormat>شاشة عريضة</PresentationFormat>
  <Paragraphs>51</Paragraphs>
  <Slides>5</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5</vt:i4>
      </vt:variant>
    </vt:vector>
  </HeadingPairs>
  <TitlesOfParts>
    <vt:vector size="9" baseType="lpstr">
      <vt:lpstr>Arial</vt:lpstr>
      <vt:lpstr>Calibri</vt:lpstr>
      <vt:lpstr>Calibri Light</vt:lpstr>
      <vt:lpstr>نسق Office</vt:lpstr>
      <vt:lpstr>الذكاء الاصطناعي</vt:lpstr>
      <vt:lpstr>الذكاء الاصطناعي</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الذكاء الاصطناعي</dc:title>
  <dc:creator>Lenovo</dc:creator>
  <cp:lastModifiedBy>مختبرات جنوب الشرقية</cp:lastModifiedBy>
  <cp:revision>10</cp:revision>
  <dcterms:created xsi:type="dcterms:W3CDTF">2024-09-25T14:58:15Z</dcterms:created>
  <dcterms:modified xsi:type="dcterms:W3CDTF">2024-11-25T09:34:25Z</dcterms:modified>
</cp:coreProperties>
</file>