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58" r:id="rId6"/>
    <p:sldId id="263"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نمط ذو نسُق 1 - تميي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نمط متوسط 2 - تميي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نمط متوسط 2 - تميي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نمط متوسط 2 - تميي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نمط متوسط 2 - تميي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تحرير أنماط النص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العنوان الرئيسي</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تحرير أنماط النص الرئيسي</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تحرير أنماط النص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ar-SA"/>
              <a:t>انقر لتحرير نمط العنوان الرئيسي</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العنوان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تحرير أنماط النص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ar-SA"/>
              <a:t>انقر لتحرير نمط العنوان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تحرير أنماط النص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ar-SA"/>
              <a:t>انقر لتحرير نمط العنوان الرئيسي</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تحرير أنماط النص الرئيسي</a:t>
            </a:r>
          </a:p>
        </p:txBody>
      </p:sp>
      <p:sp>
        <p:nvSpPr>
          <p:cNvPr id="4" name="Date Placeholder 3"/>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تحرير أنماط النص الرئيسي</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تحرير أنماط النص الرئيسي</a:t>
            </a:r>
          </a:p>
        </p:txBody>
      </p:sp>
      <p:sp>
        <p:nvSpPr>
          <p:cNvPr id="5" name="Date Placeholder 4"/>
          <p:cNvSpPr>
            <a:spLocks noGrp="1"/>
          </p:cNvSpPr>
          <p:nvPr>
            <p:ph type="dt" sz="half" idx="10"/>
          </p:nvPr>
        </p:nvSpPr>
        <p:spPr/>
        <p:txBody>
          <a:bodyPr/>
          <a:lstStyle/>
          <a:p>
            <a:fld id="{B61BEF0D-F0BB-DE4B-95CE-6DB70DBA9567}" type="datetimeFigureOut">
              <a:rPr lang="en-US" dirty="0"/>
              <a:pPr/>
              <a:t>11/26/2024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ar-SA"/>
              <a:t>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3304420" y="-35737"/>
            <a:ext cx="5189242" cy="923330"/>
          </a:xfrm>
          <a:prstGeom prst="rect">
            <a:avLst/>
          </a:prstGeom>
          <a:noFill/>
        </p:spPr>
        <p:txBody>
          <a:bodyPr wrap="none" lIns="91440" tIns="45720" rIns="91440" bIns="45720">
            <a:spAutoFit/>
          </a:bodyPr>
          <a:lstStyle/>
          <a:p>
            <a:pPr algn="ctr"/>
            <a:r>
              <a:rPr lang="ar-OM" sz="5400" b="0" cap="none" spc="0" dirty="0">
                <a:ln w="0"/>
                <a:solidFill>
                  <a:schemeClr val="tx1"/>
                </a:solidFill>
                <a:effectLst>
                  <a:outerShdw blurRad="38100" dist="19050" dir="2700000" algn="tl" rotWithShape="0">
                    <a:schemeClr val="dk1">
                      <a:alpha val="40000"/>
                    </a:schemeClr>
                  </a:outerShdw>
                </a:effectLst>
              </a:rPr>
              <a:t>الصفحة الرئيسية </a:t>
            </a:r>
            <a:endParaRPr lang="ar-SA" sz="5400" b="0" cap="none" spc="0" dirty="0">
              <a:ln w="0"/>
              <a:solidFill>
                <a:schemeClr val="tx1"/>
              </a:solidFill>
              <a:effectLst>
                <a:outerShdw blurRad="38100" dist="19050" dir="2700000" algn="tl" rotWithShape="0">
                  <a:schemeClr val="dk1">
                    <a:alpha val="40000"/>
                  </a:schemeClr>
                </a:outerShdw>
              </a:effectLst>
            </a:endParaRPr>
          </a:p>
        </p:txBody>
      </p:sp>
      <p:pic>
        <p:nvPicPr>
          <p:cNvPr id="8" name="صورة 7"/>
          <p:cNvPicPr>
            <a:picLocks noChangeAspect="1"/>
          </p:cNvPicPr>
          <p:nvPr/>
        </p:nvPicPr>
        <p:blipFill>
          <a:blip r:embed="rId2">
            <a:duotone>
              <a:schemeClr val="accent2">
                <a:shade val="45000"/>
                <a:satMod val="135000"/>
              </a:schemeClr>
              <a:prstClr val="white"/>
            </a:duotone>
          </a:blip>
          <a:stretch>
            <a:fillRect/>
          </a:stretch>
        </p:blipFill>
        <p:spPr>
          <a:xfrm>
            <a:off x="2509950" y="910549"/>
            <a:ext cx="1335140" cy="658425"/>
          </a:xfrm>
          <a:prstGeom prst="rect">
            <a:avLst/>
          </a:prstGeom>
          <a:solidFill>
            <a:schemeClr val="accent2">
              <a:lumMod val="60000"/>
              <a:lumOff val="40000"/>
            </a:schemeClr>
          </a:solidFill>
        </p:spPr>
      </p:pic>
      <p:pic>
        <p:nvPicPr>
          <p:cNvPr id="9" name="صورة 8"/>
          <p:cNvPicPr>
            <a:picLocks noChangeAspect="1"/>
          </p:cNvPicPr>
          <p:nvPr/>
        </p:nvPicPr>
        <p:blipFill>
          <a:blip r:embed="rId2">
            <a:duotone>
              <a:schemeClr val="accent2">
                <a:shade val="45000"/>
                <a:satMod val="135000"/>
              </a:schemeClr>
              <a:prstClr val="white"/>
            </a:duotone>
          </a:blip>
          <a:stretch>
            <a:fillRect/>
          </a:stretch>
        </p:blipFill>
        <p:spPr>
          <a:xfrm>
            <a:off x="3845090" y="900980"/>
            <a:ext cx="1335140" cy="658425"/>
          </a:xfrm>
          <a:prstGeom prst="rect">
            <a:avLst/>
          </a:prstGeom>
        </p:spPr>
      </p:pic>
      <p:pic>
        <p:nvPicPr>
          <p:cNvPr id="10" name="صورة 9"/>
          <p:cNvPicPr>
            <a:picLocks noChangeAspect="1"/>
          </p:cNvPicPr>
          <p:nvPr/>
        </p:nvPicPr>
        <p:blipFill>
          <a:blip r:embed="rId2">
            <a:duotone>
              <a:schemeClr val="accent2">
                <a:shade val="45000"/>
                <a:satMod val="135000"/>
              </a:schemeClr>
              <a:prstClr val="white"/>
            </a:duotone>
          </a:blip>
          <a:stretch>
            <a:fillRect/>
          </a:stretch>
        </p:blipFill>
        <p:spPr>
          <a:xfrm>
            <a:off x="5160231" y="905653"/>
            <a:ext cx="1335140" cy="658425"/>
          </a:xfrm>
          <a:prstGeom prst="rect">
            <a:avLst/>
          </a:prstGeom>
        </p:spPr>
      </p:pic>
      <p:pic>
        <p:nvPicPr>
          <p:cNvPr id="12" name="صورة 11"/>
          <p:cNvPicPr>
            <a:picLocks noChangeAspect="1"/>
          </p:cNvPicPr>
          <p:nvPr/>
        </p:nvPicPr>
        <p:blipFill>
          <a:blip r:embed="rId3"/>
          <a:stretch>
            <a:fillRect/>
          </a:stretch>
        </p:blipFill>
        <p:spPr>
          <a:xfrm>
            <a:off x="7826092" y="914412"/>
            <a:ext cx="1335140" cy="658425"/>
          </a:xfrm>
          <a:prstGeom prst="rect">
            <a:avLst/>
          </a:prstGeom>
        </p:spPr>
      </p:pic>
      <p:pic>
        <p:nvPicPr>
          <p:cNvPr id="13" name="صورة 12"/>
          <p:cNvPicPr>
            <a:picLocks noChangeAspect="1"/>
          </p:cNvPicPr>
          <p:nvPr/>
        </p:nvPicPr>
        <p:blipFill>
          <a:blip r:embed="rId3"/>
          <a:stretch>
            <a:fillRect/>
          </a:stretch>
        </p:blipFill>
        <p:spPr>
          <a:xfrm>
            <a:off x="6493162" y="914412"/>
            <a:ext cx="1335140" cy="658425"/>
          </a:xfrm>
          <a:prstGeom prst="rect">
            <a:avLst/>
          </a:prstGeom>
        </p:spPr>
      </p:pic>
      <p:sp>
        <p:nvSpPr>
          <p:cNvPr id="15" name="مستطيل 14"/>
          <p:cNvSpPr/>
          <p:nvPr/>
        </p:nvSpPr>
        <p:spPr>
          <a:xfrm>
            <a:off x="7990159" y="1079446"/>
            <a:ext cx="1007006" cy="369332"/>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الرئيسية</a:t>
            </a:r>
            <a:endParaRPr lang="ar-SA" b="0" cap="none" spc="0" dirty="0">
              <a:ln w="0"/>
              <a:solidFill>
                <a:schemeClr val="tx1"/>
              </a:solidFill>
              <a:effectLst>
                <a:outerShdw blurRad="38100" dist="19050" dir="2700000" algn="tl" rotWithShape="0">
                  <a:schemeClr val="dk1">
                    <a:alpha val="40000"/>
                  </a:schemeClr>
                </a:outerShdw>
              </a:effectLst>
            </a:endParaRPr>
          </a:p>
        </p:txBody>
      </p:sp>
      <p:sp>
        <p:nvSpPr>
          <p:cNvPr id="16" name="مستطيل 15"/>
          <p:cNvSpPr/>
          <p:nvPr/>
        </p:nvSpPr>
        <p:spPr>
          <a:xfrm>
            <a:off x="6677641" y="1087519"/>
            <a:ext cx="939681" cy="369332"/>
          </a:xfrm>
          <a:prstGeom prst="rect">
            <a:avLst/>
          </a:prstGeom>
          <a:noFill/>
        </p:spPr>
        <p:txBody>
          <a:bodyPr wrap="none" lIns="91440" tIns="45720" rIns="91440" bIns="45720">
            <a:spAutoFit/>
          </a:bodyPr>
          <a:lstStyle/>
          <a:p>
            <a:pPr algn="ctr"/>
            <a:r>
              <a:rPr lang="ar-OM" dirty="0">
                <a:ln w="0"/>
                <a:effectLst>
                  <a:outerShdw blurRad="38100" dist="19050" dir="2700000" algn="tl" rotWithShape="0">
                    <a:schemeClr val="dk1">
                      <a:alpha val="40000"/>
                    </a:schemeClr>
                  </a:outerShdw>
                </a:effectLst>
              </a:rPr>
              <a:t>الولايات </a:t>
            </a:r>
            <a:endParaRPr lang="ar-SA" dirty="0">
              <a:ln w="0"/>
              <a:effectLst>
                <a:outerShdw blurRad="38100" dist="19050" dir="2700000" algn="tl" rotWithShape="0">
                  <a:schemeClr val="dk1">
                    <a:alpha val="40000"/>
                  </a:schemeClr>
                </a:outerShdw>
              </a:effectLst>
            </a:endParaRPr>
          </a:p>
        </p:txBody>
      </p:sp>
      <p:sp>
        <p:nvSpPr>
          <p:cNvPr id="17" name="مستطيل 16"/>
          <p:cNvSpPr/>
          <p:nvPr/>
        </p:nvSpPr>
        <p:spPr>
          <a:xfrm>
            <a:off x="5278238" y="974630"/>
            <a:ext cx="1032655" cy="584775"/>
          </a:xfrm>
          <a:prstGeom prst="rect">
            <a:avLst/>
          </a:prstGeom>
          <a:noFill/>
        </p:spPr>
        <p:txBody>
          <a:bodyPr wrap="none" lIns="91440" tIns="45720" rIns="91440" bIns="45720">
            <a:spAutoFit/>
          </a:bodyPr>
          <a:lstStyle/>
          <a:p>
            <a:pPr algn="ctr"/>
            <a:r>
              <a:rPr lang="ar-OM" sz="1600" dirty="0">
                <a:ln w="0"/>
                <a:effectLst>
                  <a:outerShdw blurRad="38100" dist="19050" dir="2700000" algn="tl" rotWithShape="0">
                    <a:schemeClr val="dk1">
                      <a:alpha val="40000"/>
                    </a:schemeClr>
                  </a:outerShdw>
                </a:effectLst>
              </a:rPr>
              <a:t>المواقع</a:t>
            </a:r>
            <a:endParaRPr lang="ar-OM" sz="1600" b="0" cap="none" spc="0" dirty="0">
              <a:ln w="0"/>
              <a:solidFill>
                <a:schemeClr val="tx1"/>
              </a:solidFill>
              <a:effectLst>
                <a:outerShdw blurRad="38100" dist="19050" dir="2700000" algn="tl" rotWithShape="0">
                  <a:schemeClr val="dk1">
                    <a:alpha val="40000"/>
                  </a:schemeClr>
                </a:outerShdw>
              </a:effectLst>
            </a:endParaRPr>
          </a:p>
          <a:p>
            <a:pPr algn="ctr"/>
            <a:r>
              <a:rPr lang="ar-OM" sz="1600" b="0" cap="none" spc="0" dirty="0">
                <a:ln w="0"/>
                <a:solidFill>
                  <a:schemeClr val="tx1"/>
                </a:solidFill>
                <a:effectLst>
                  <a:outerShdw blurRad="38100" dist="19050" dir="2700000" algn="tl" rotWithShape="0">
                    <a:schemeClr val="dk1">
                      <a:alpha val="40000"/>
                    </a:schemeClr>
                  </a:outerShdw>
                </a:effectLst>
              </a:rPr>
              <a:t>السياحية </a:t>
            </a:r>
            <a:endParaRPr lang="ar-SA" sz="1600" b="0" cap="none" spc="0" dirty="0">
              <a:ln w="0"/>
              <a:solidFill>
                <a:schemeClr val="tx1"/>
              </a:solidFill>
              <a:effectLst>
                <a:outerShdw blurRad="38100" dist="19050" dir="2700000" algn="tl" rotWithShape="0">
                  <a:schemeClr val="dk1">
                    <a:alpha val="40000"/>
                  </a:schemeClr>
                </a:outerShdw>
              </a:effectLst>
            </a:endParaRPr>
          </a:p>
        </p:txBody>
      </p:sp>
      <p:sp>
        <p:nvSpPr>
          <p:cNvPr id="18" name="مستطيل 17"/>
          <p:cNvSpPr/>
          <p:nvPr/>
        </p:nvSpPr>
        <p:spPr>
          <a:xfrm>
            <a:off x="4096499" y="1055096"/>
            <a:ext cx="808235" cy="369332"/>
          </a:xfrm>
          <a:prstGeom prst="rect">
            <a:avLst/>
          </a:prstGeom>
          <a:noFill/>
        </p:spPr>
        <p:txBody>
          <a:bodyPr wrap="none" lIns="91440" tIns="45720" rIns="91440" bIns="45720">
            <a:spAutoFit/>
          </a:bodyPr>
          <a:lstStyle/>
          <a:p>
            <a:pPr algn="ctr"/>
            <a:r>
              <a:rPr lang="ar-OM" dirty="0">
                <a:ln w="0"/>
                <a:effectLst>
                  <a:outerShdw blurRad="38100" dist="19050" dir="2700000" algn="tl" rotWithShape="0">
                    <a:schemeClr val="dk1">
                      <a:alpha val="40000"/>
                    </a:schemeClr>
                  </a:outerShdw>
                </a:effectLst>
              </a:rPr>
              <a:t>المناخ </a:t>
            </a:r>
            <a:endParaRPr lang="ar-SA" dirty="0">
              <a:ln w="0"/>
              <a:effectLst>
                <a:outerShdw blurRad="38100" dist="19050" dir="2700000" algn="tl" rotWithShape="0">
                  <a:schemeClr val="dk1">
                    <a:alpha val="40000"/>
                  </a:schemeClr>
                </a:outerShdw>
              </a:effectLst>
            </a:endParaRPr>
          </a:p>
        </p:txBody>
      </p:sp>
      <p:sp>
        <p:nvSpPr>
          <p:cNvPr id="19" name="مستطيل 18"/>
          <p:cNvSpPr/>
          <p:nvPr/>
        </p:nvSpPr>
        <p:spPr>
          <a:xfrm>
            <a:off x="2516889" y="940947"/>
            <a:ext cx="1276311" cy="646331"/>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الفنادق و</a:t>
            </a:r>
          </a:p>
          <a:p>
            <a:pPr algn="ctr"/>
            <a:r>
              <a:rPr lang="ar-OM" b="0" cap="none" spc="0" dirty="0">
                <a:ln w="0"/>
                <a:solidFill>
                  <a:schemeClr val="tx1"/>
                </a:solidFill>
                <a:effectLst>
                  <a:outerShdw blurRad="38100" dist="19050" dir="2700000" algn="tl" rotWithShape="0">
                    <a:schemeClr val="dk1">
                      <a:alpha val="40000"/>
                    </a:schemeClr>
                  </a:outerShdw>
                </a:effectLst>
              </a:rPr>
              <a:t> المنتجعات </a:t>
            </a:r>
            <a:endParaRPr lang="ar-SA" b="0" cap="none" spc="0" dirty="0">
              <a:ln w="0"/>
              <a:solidFill>
                <a:schemeClr val="tx1"/>
              </a:solidFill>
              <a:effectLst>
                <a:outerShdw blurRad="38100" dist="19050" dir="2700000" algn="tl" rotWithShape="0">
                  <a:schemeClr val="dk1">
                    <a:alpha val="40000"/>
                  </a:schemeClr>
                </a:outerShdw>
              </a:effectLst>
            </a:endParaRPr>
          </a:p>
        </p:txBody>
      </p:sp>
      <p:sp>
        <p:nvSpPr>
          <p:cNvPr id="20" name="مستطيل 19"/>
          <p:cNvSpPr/>
          <p:nvPr/>
        </p:nvSpPr>
        <p:spPr>
          <a:xfrm>
            <a:off x="3441196" y="1525866"/>
            <a:ext cx="4706738" cy="923330"/>
          </a:xfrm>
          <a:prstGeom prst="rect">
            <a:avLst/>
          </a:prstGeom>
          <a:noFill/>
        </p:spPr>
        <p:txBody>
          <a:bodyPr wrap="none" lIns="91440" tIns="45720" rIns="91440" bIns="45720">
            <a:spAutoFit/>
          </a:bodyPr>
          <a:lstStyle/>
          <a:p>
            <a:pPr algn="ctr"/>
            <a:r>
              <a:rPr lang="ar-OM" sz="5400" b="1" cap="none" spc="0" dirty="0">
                <a:ln w="22225">
                  <a:solidFill>
                    <a:schemeClr val="accent2"/>
                  </a:solidFill>
                  <a:prstDash val="solid"/>
                </a:ln>
                <a:solidFill>
                  <a:srgbClr val="002060"/>
                </a:solidFill>
                <a:effectLst/>
              </a:rPr>
              <a:t>محافظة ظفار </a:t>
            </a:r>
            <a:endParaRPr lang="ar-SA" sz="5400" b="1" cap="none" spc="0" dirty="0">
              <a:ln w="22225">
                <a:solidFill>
                  <a:schemeClr val="accent2"/>
                </a:solidFill>
                <a:prstDash val="solid"/>
              </a:ln>
              <a:solidFill>
                <a:srgbClr val="002060"/>
              </a:solidFill>
              <a:effectLst/>
            </a:endParaRPr>
          </a:p>
        </p:txBody>
      </p:sp>
      <p:pic>
        <p:nvPicPr>
          <p:cNvPr id="28" name="صورة 27"/>
          <p:cNvPicPr>
            <a:picLocks noChangeAspect="1"/>
          </p:cNvPicPr>
          <p:nvPr/>
        </p:nvPicPr>
        <p:blipFill>
          <a:blip r:embed="rId4"/>
          <a:stretch>
            <a:fillRect/>
          </a:stretch>
        </p:blipFill>
        <p:spPr>
          <a:xfrm>
            <a:off x="3098064" y="2449196"/>
            <a:ext cx="5715000" cy="2264658"/>
          </a:xfrm>
          <a:prstGeom prst="rect">
            <a:avLst/>
          </a:prstGeom>
          <a:ln>
            <a:noFill/>
          </a:ln>
          <a:effectLst>
            <a:softEdge rad="112500"/>
          </a:effectLst>
        </p:spPr>
      </p:pic>
      <p:sp>
        <p:nvSpPr>
          <p:cNvPr id="30" name="مستطيل 29"/>
          <p:cNvSpPr/>
          <p:nvPr/>
        </p:nvSpPr>
        <p:spPr>
          <a:xfrm>
            <a:off x="1056069" y="4968343"/>
            <a:ext cx="10135672" cy="1754326"/>
          </a:xfrm>
          <a:prstGeom prst="rect">
            <a:avLst/>
          </a:prstGeom>
        </p:spPr>
        <p:txBody>
          <a:bodyPr wrap="square">
            <a:spAutoFit/>
          </a:bodyPr>
          <a:lstStyle/>
          <a:p>
            <a:pPr algn="r"/>
            <a:r>
              <a:rPr lang="ar-OM" dirty="0"/>
              <a:t>محافظة ظفار أو المعروفة باسم أرض اللبان، هي محافظةٌ عمانيةٌ تشكّل حوالي ثلث سلطنة عمان، حيث تقع في الجزء الجنوبيّ من السلطنة، وتتصل من الناحية الشرقية بمحافظة الوسطى، ومن الناحية الجنوبية الغربية بالجمهورية اليمنية، أمّا من الجنوب فتطلّ هذه المحافظة على بحر العرب، ومن الناحية الشمالية تطل على صحراء الربع الخالي، وتكتسب هذه المحافظة أهميتها من التاريخ العماني، حيث اشتهرت بتصدير اللبان إلى حضارات العالم القديمة، كالحضارة الفرعونية، والآشورية، والفارسية، والرومانية، والإغريقية.</a:t>
            </a:r>
          </a:p>
          <a:p>
            <a:pPr algn="r"/>
            <a:endParaRPr lang="ar-OM" dirty="0"/>
          </a:p>
        </p:txBody>
      </p:sp>
    </p:spTree>
    <p:extLst>
      <p:ext uri="{BB962C8B-B14F-4D97-AF65-F5344CB8AC3E}">
        <p14:creationId xmlns:p14="http://schemas.microsoft.com/office/powerpoint/2010/main" val="216483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p:cNvPicPr>
            <a:picLocks noChangeAspect="1"/>
          </p:cNvPicPr>
          <p:nvPr/>
        </p:nvPicPr>
        <p:blipFill>
          <a:blip r:embed="rId2"/>
          <a:stretch>
            <a:fillRect/>
          </a:stretch>
        </p:blipFill>
        <p:spPr>
          <a:xfrm>
            <a:off x="8852592" y="923329"/>
            <a:ext cx="1335140" cy="658425"/>
          </a:xfrm>
          <a:prstGeom prst="rect">
            <a:avLst/>
          </a:prstGeom>
        </p:spPr>
      </p:pic>
      <p:pic>
        <p:nvPicPr>
          <p:cNvPr id="5" name="صورة 4"/>
          <p:cNvPicPr>
            <a:picLocks noChangeAspect="1"/>
          </p:cNvPicPr>
          <p:nvPr/>
        </p:nvPicPr>
        <p:blipFill>
          <a:blip r:embed="rId2"/>
          <a:stretch>
            <a:fillRect/>
          </a:stretch>
        </p:blipFill>
        <p:spPr>
          <a:xfrm>
            <a:off x="3512032" y="923329"/>
            <a:ext cx="1335140" cy="658425"/>
          </a:xfrm>
          <a:prstGeom prst="rect">
            <a:avLst/>
          </a:prstGeom>
        </p:spPr>
      </p:pic>
      <p:pic>
        <p:nvPicPr>
          <p:cNvPr id="6" name="صورة 5"/>
          <p:cNvPicPr>
            <a:picLocks noChangeAspect="1"/>
          </p:cNvPicPr>
          <p:nvPr/>
        </p:nvPicPr>
        <p:blipFill>
          <a:blip r:embed="rId2"/>
          <a:stretch>
            <a:fillRect/>
          </a:stretch>
        </p:blipFill>
        <p:spPr>
          <a:xfrm>
            <a:off x="4847172" y="923330"/>
            <a:ext cx="1335140" cy="658425"/>
          </a:xfrm>
          <a:prstGeom prst="rect">
            <a:avLst/>
          </a:prstGeom>
        </p:spPr>
      </p:pic>
      <p:pic>
        <p:nvPicPr>
          <p:cNvPr id="7" name="صورة 6"/>
          <p:cNvPicPr>
            <a:picLocks noChangeAspect="1"/>
          </p:cNvPicPr>
          <p:nvPr/>
        </p:nvPicPr>
        <p:blipFill>
          <a:blip r:embed="rId2"/>
          <a:stretch>
            <a:fillRect/>
          </a:stretch>
        </p:blipFill>
        <p:spPr>
          <a:xfrm>
            <a:off x="6182312" y="923329"/>
            <a:ext cx="1335140" cy="658425"/>
          </a:xfrm>
          <a:prstGeom prst="rect">
            <a:avLst/>
          </a:prstGeom>
        </p:spPr>
      </p:pic>
      <p:pic>
        <p:nvPicPr>
          <p:cNvPr id="8" name="صورة 7"/>
          <p:cNvPicPr>
            <a:picLocks noChangeAspect="1"/>
          </p:cNvPicPr>
          <p:nvPr/>
        </p:nvPicPr>
        <p:blipFill>
          <a:blip r:embed="rId2"/>
          <a:stretch>
            <a:fillRect/>
          </a:stretch>
        </p:blipFill>
        <p:spPr>
          <a:xfrm>
            <a:off x="7517452" y="923330"/>
            <a:ext cx="1335140" cy="658425"/>
          </a:xfrm>
          <a:prstGeom prst="rect">
            <a:avLst/>
          </a:prstGeom>
        </p:spPr>
      </p:pic>
      <p:sp>
        <p:nvSpPr>
          <p:cNvPr id="9" name="مستطيل 8"/>
          <p:cNvSpPr/>
          <p:nvPr/>
        </p:nvSpPr>
        <p:spPr>
          <a:xfrm>
            <a:off x="5284147" y="0"/>
            <a:ext cx="2233305" cy="923330"/>
          </a:xfrm>
          <a:prstGeom prst="rect">
            <a:avLst/>
          </a:prstGeom>
          <a:noFill/>
        </p:spPr>
        <p:txBody>
          <a:bodyPr wrap="none" lIns="91440" tIns="45720" rIns="91440" bIns="45720">
            <a:spAutoFit/>
          </a:bodyPr>
          <a:lstStyle/>
          <a:p>
            <a:pPr algn="ctr"/>
            <a:r>
              <a:rPr lang="ar-OM" sz="5400" b="0" cap="none" spc="0" dirty="0">
                <a:ln w="0"/>
                <a:solidFill>
                  <a:schemeClr val="tx1"/>
                </a:solidFill>
                <a:effectLst>
                  <a:outerShdw blurRad="38100" dist="19050" dir="2700000" algn="tl" rotWithShape="0">
                    <a:schemeClr val="dk1">
                      <a:alpha val="40000"/>
                    </a:schemeClr>
                  </a:outerShdw>
                </a:effectLst>
              </a:rPr>
              <a:t>الولايات</a:t>
            </a:r>
            <a:endParaRPr lang="ar-SA" sz="5400" b="0" cap="none" spc="0" dirty="0">
              <a:ln w="0"/>
              <a:solidFill>
                <a:schemeClr val="tx1"/>
              </a:solidFill>
              <a:effectLst>
                <a:outerShdw blurRad="38100" dist="19050" dir="2700000" algn="tl" rotWithShape="0">
                  <a:schemeClr val="dk1">
                    <a:alpha val="40000"/>
                  </a:schemeClr>
                </a:outerShdw>
              </a:effectLst>
            </a:endParaRPr>
          </a:p>
        </p:txBody>
      </p:sp>
      <p:sp>
        <p:nvSpPr>
          <p:cNvPr id="10" name="مستطيل 9"/>
          <p:cNvSpPr/>
          <p:nvPr/>
        </p:nvSpPr>
        <p:spPr>
          <a:xfrm>
            <a:off x="8878349" y="1067875"/>
            <a:ext cx="1079142" cy="369332"/>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الرئيسية </a:t>
            </a:r>
            <a:endParaRPr lang="ar-SA" b="0" cap="none" spc="0" dirty="0">
              <a:ln w="0"/>
              <a:solidFill>
                <a:schemeClr val="tx1"/>
              </a:solidFill>
              <a:effectLst>
                <a:outerShdw blurRad="38100" dist="19050" dir="2700000" algn="tl" rotWithShape="0">
                  <a:schemeClr val="dk1">
                    <a:alpha val="40000"/>
                  </a:schemeClr>
                </a:outerShdw>
              </a:effectLst>
            </a:endParaRPr>
          </a:p>
        </p:txBody>
      </p:sp>
      <p:pic>
        <p:nvPicPr>
          <p:cNvPr id="11" name="صورة 10"/>
          <p:cNvPicPr>
            <a:picLocks noChangeAspect="1"/>
          </p:cNvPicPr>
          <p:nvPr/>
        </p:nvPicPr>
        <p:blipFill>
          <a:blip r:embed="rId3"/>
          <a:stretch>
            <a:fillRect/>
          </a:stretch>
        </p:blipFill>
        <p:spPr>
          <a:xfrm>
            <a:off x="7682058" y="1067875"/>
            <a:ext cx="1005927" cy="530398"/>
          </a:xfrm>
          <a:prstGeom prst="rect">
            <a:avLst/>
          </a:prstGeom>
        </p:spPr>
      </p:pic>
      <p:sp>
        <p:nvSpPr>
          <p:cNvPr id="13" name="مستطيل 12"/>
          <p:cNvSpPr/>
          <p:nvPr/>
        </p:nvSpPr>
        <p:spPr>
          <a:xfrm>
            <a:off x="6279854" y="951942"/>
            <a:ext cx="1140056" cy="646331"/>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المواقع </a:t>
            </a:r>
          </a:p>
          <a:p>
            <a:pPr algn="ctr"/>
            <a:r>
              <a:rPr lang="ar-OM" b="0" cap="none" spc="0" dirty="0">
                <a:ln w="0"/>
                <a:solidFill>
                  <a:schemeClr val="tx1"/>
                </a:solidFill>
                <a:effectLst>
                  <a:outerShdw blurRad="38100" dist="19050" dir="2700000" algn="tl" rotWithShape="0">
                    <a:schemeClr val="dk1">
                      <a:alpha val="40000"/>
                    </a:schemeClr>
                  </a:outerShdw>
                </a:effectLst>
              </a:rPr>
              <a:t>السياحية </a:t>
            </a:r>
            <a:endParaRPr lang="ar-SA" b="0" cap="none" spc="0" dirty="0">
              <a:ln w="0"/>
              <a:solidFill>
                <a:schemeClr val="tx1"/>
              </a:solidFill>
              <a:effectLst>
                <a:outerShdw blurRad="38100" dist="19050" dir="2700000" algn="tl" rotWithShape="0">
                  <a:schemeClr val="dk1">
                    <a:alpha val="40000"/>
                  </a:schemeClr>
                </a:outerShdw>
              </a:effectLst>
            </a:endParaRPr>
          </a:p>
        </p:txBody>
      </p:sp>
      <p:sp>
        <p:nvSpPr>
          <p:cNvPr id="14" name="مستطيل 13"/>
          <p:cNvSpPr/>
          <p:nvPr/>
        </p:nvSpPr>
        <p:spPr>
          <a:xfrm>
            <a:off x="5101034" y="1067875"/>
            <a:ext cx="808235" cy="369332"/>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المناخ </a:t>
            </a:r>
            <a:endParaRPr lang="ar-SA" b="0" cap="none" spc="0" dirty="0">
              <a:ln w="0"/>
              <a:solidFill>
                <a:schemeClr val="tx1"/>
              </a:solidFill>
              <a:effectLst>
                <a:outerShdw blurRad="38100" dist="19050" dir="2700000" algn="tl" rotWithShape="0">
                  <a:schemeClr val="dk1">
                    <a:alpha val="40000"/>
                  </a:schemeClr>
                </a:outerShdw>
              </a:effectLst>
            </a:endParaRPr>
          </a:p>
        </p:txBody>
      </p:sp>
      <p:sp>
        <p:nvSpPr>
          <p:cNvPr id="15" name="مستطيل 14"/>
          <p:cNvSpPr/>
          <p:nvPr/>
        </p:nvSpPr>
        <p:spPr>
          <a:xfrm>
            <a:off x="3668402" y="923328"/>
            <a:ext cx="1276311" cy="646331"/>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الفنادق و</a:t>
            </a:r>
          </a:p>
          <a:p>
            <a:pPr algn="ctr"/>
            <a:r>
              <a:rPr lang="ar-OM" b="0" cap="none" spc="0" dirty="0">
                <a:ln w="0"/>
                <a:solidFill>
                  <a:schemeClr val="tx1"/>
                </a:solidFill>
                <a:effectLst>
                  <a:outerShdw blurRad="38100" dist="19050" dir="2700000" algn="tl" rotWithShape="0">
                    <a:schemeClr val="dk1">
                      <a:alpha val="40000"/>
                    </a:schemeClr>
                  </a:outerShdw>
                </a:effectLst>
              </a:rPr>
              <a:t> المنتجعات </a:t>
            </a:r>
            <a:endParaRPr lang="ar-SA" b="0" cap="none" spc="0" dirty="0">
              <a:ln w="0"/>
              <a:solidFill>
                <a:schemeClr val="tx1"/>
              </a:solidFill>
              <a:effectLst>
                <a:outerShdw blurRad="38100" dist="19050" dir="2700000" algn="tl" rotWithShape="0">
                  <a:schemeClr val="dk1">
                    <a:alpha val="40000"/>
                  </a:schemeClr>
                </a:outerShdw>
              </a:effectLst>
            </a:endParaRPr>
          </a:p>
        </p:txBody>
      </p:sp>
      <p:sp>
        <p:nvSpPr>
          <p:cNvPr id="16" name="مستطيل 15"/>
          <p:cNvSpPr/>
          <p:nvPr/>
        </p:nvSpPr>
        <p:spPr>
          <a:xfrm>
            <a:off x="9037262" y="1833994"/>
            <a:ext cx="1226618" cy="2031325"/>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ولاية صلالة</a:t>
            </a:r>
          </a:p>
          <a:p>
            <a:pPr algn="ctr"/>
            <a:endParaRPr lang="ar-OM" dirty="0">
              <a:ln w="0"/>
              <a:effectLst>
                <a:outerShdw blurRad="38100" dist="19050" dir="2700000" algn="tl" rotWithShape="0">
                  <a:schemeClr val="dk1">
                    <a:alpha val="40000"/>
                  </a:schemeClr>
                </a:outerShdw>
              </a:effectLst>
            </a:endParaRPr>
          </a:p>
          <a:p>
            <a:pPr algn="ctr"/>
            <a:endParaRPr lang="ar-OM" b="0" cap="none" spc="0" dirty="0">
              <a:ln w="0"/>
              <a:solidFill>
                <a:schemeClr val="tx1"/>
              </a:solidFill>
              <a:effectLst>
                <a:outerShdw blurRad="38100" dist="19050" dir="2700000" algn="tl" rotWithShape="0">
                  <a:schemeClr val="dk1">
                    <a:alpha val="40000"/>
                  </a:schemeClr>
                </a:outerShdw>
              </a:effectLst>
            </a:endParaRPr>
          </a:p>
          <a:p>
            <a:pPr algn="ctr"/>
            <a:endParaRPr lang="ar-OM" dirty="0">
              <a:ln w="0"/>
              <a:effectLst>
                <a:outerShdw blurRad="38100" dist="19050" dir="2700000" algn="tl" rotWithShape="0">
                  <a:schemeClr val="dk1">
                    <a:alpha val="40000"/>
                  </a:schemeClr>
                </a:outerShdw>
              </a:effectLst>
            </a:endParaRPr>
          </a:p>
          <a:p>
            <a:pPr algn="ctr"/>
            <a:endParaRPr lang="ar-OM" b="0" cap="none" spc="0" dirty="0">
              <a:ln w="0"/>
              <a:solidFill>
                <a:schemeClr val="tx1"/>
              </a:solidFill>
              <a:effectLst>
                <a:outerShdw blurRad="38100" dist="19050" dir="2700000" algn="tl" rotWithShape="0">
                  <a:schemeClr val="dk1">
                    <a:alpha val="40000"/>
                  </a:schemeClr>
                </a:outerShdw>
              </a:effectLst>
            </a:endParaRPr>
          </a:p>
          <a:p>
            <a:pPr algn="ctr"/>
            <a:endParaRPr lang="ar-OM" dirty="0">
              <a:ln w="0"/>
              <a:effectLst>
                <a:outerShdw blurRad="38100" dist="19050" dir="2700000" algn="tl" rotWithShape="0">
                  <a:schemeClr val="dk1">
                    <a:alpha val="40000"/>
                  </a:schemeClr>
                </a:outerShdw>
              </a:effectLst>
            </a:endParaRPr>
          </a:p>
          <a:p>
            <a:pPr algn="ctr"/>
            <a:r>
              <a:rPr lang="ar-OM" b="0" cap="none" spc="0" dirty="0">
                <a:ln w="0"/>
                <a:solidFill>
                  <a:schemeClr val="tx1"/>
                </a:solidFill>
                <a:effectLst>
                  <a:outerShdw blurRad="38100" dist="19050" dir="2700000" algn="tl" rotWithShape="0">
                    <a:schemeClr val="dk1">
                      <a:alpha val="40000"/>
                    </a:schemeClr>
                  </a:outerShdw>
                </a:effectLst>
              </a:rPr>
              <a:t> </a:t>
            </a:r>
            <a:endParaRPr lang="ar-SA" b="0" cap="none" spc="0" dirty="0">
              <a:ln w="0"/>
              <a:solidFill>
                <a:schemeClr val="tx1"/>
              </a:solidFill>
              <a:effectLst>
                <a:outerShdw blurRad="38100" dist="19050" dir="2700000" algn="tl" rotWithShape="0">
                  <a:schemeClr val="dk1">
                    <a:alpha val="40000"/>
                  </a:schemeClr>
                </a:outerShdw>
              </a:effectLst>
            </a:endParaRPr>
          </a:p>
        </p:txBody>
      </p:sp>
      <p:sp>
        <p:nvSpPr>
          <p:cNvPr id="2" name="مستطيل 1"/>
          <p:cNvSpPr/>
          <p:nvPr/>
        </p:nvSpPr>
        <p:spPr>
          <a:xfrm>
            <a:off x="103031" y="1626885"/>
            <a:ext cx="9040969" cy="1169551"/>
          </a:xfrm>
          <a:prstGeom prst="rect">
            <a:avLst/>
          </a:prstGeom>
        </p:spPr>
        <p:txBody>
          <a:bodyPr wrap="square">
            <a:spAutoFit/>
          </a:bodyPr>
          <a:lstStyle/>
          <a:p>
            <a:pPr algn="r"/>
            <a:r>
              <a:rPr lang="ar-OM" dirty="0"/>
              <a:t> </a:t>
            </a:r>
            <a:r>
              <a:rPr lang="ar-OM" sz="1400" dirty="0"/>
              <a:t>صلالة حاضرة ظفار ومركزها الإداري والتجاري وتقع مدينة صلالة على الساحل الجنوبي لسلطنة عمان ويبلغ عدد سكان الولاية وفق الإحصاء السكاني للعام 2020م 331949 نسمة وينقسم مركز الولاية للعديد من الأحياء السكنية تتمثل في ( صلالة الوسطى) وتعتبر قلب المدينة حيث تقع مباني الأجهزة الحكومية الرئيسية بها بالإضافة إلى مناطق، صلالة الشرقية وصلالة الغربية والحافة و البليد </a:t>
            </a:r>
            <a:r>
              <a:rPr lang="ar-OM" sz="1400" dirty="0" err="1"/>
              <a:t>والدهاريز</a:t>
            </a:r>
            <a:r>
              <a:rPr lang="ar-OM" sz="1400" dirty="0"/>
              <a:t> الجنوبية والشمالية والسعادة الجنوبية والشمالية </a:t>
            </a:r>
            <a:r>
              <a:rPr lang="ar-OM" sz="1400" dirty="0" err="1"/>
              <a:t>والعوقدين</a:t>
            </a:r>
            <a:r>
              <a:rPr lang="ar-OM" sz="1400" dirty="0"/>
              <a:t> الشمالية والجنوبية والحصيلة </a:t>
            </a:r>
            <a:r>
              <a:rPr lang="ar-OM" sz="1400" dirty="0" err="1"/>
              <a:t>والقوف</a:t>
            </a:r>
            <a:r>
              <a:rPr lang="ar-OM" sz="1400" dirty="0"/>
              <a:t> والحصن وغيرها من الأحياء والمناطق التي تتوسع وتزداد عاما بعد آخر.</a:t>
            </a:r>
          </a:p>
        </p:txBody>
      </p:sp>
      <p:sp>
        <p:nvSpPr>
          <p:cNvPr id="3" name="مستطيل 2"/>
          <p:cNvSpPr/>
          <p:nvPr/>
        </p:nvSpPr>
        <p:spPr>
          <a:xfrm>
            <a:off x="9444221" y="2937620"/>
            <a:ext cx="1101584" cy="338554"/>
          </a:xfrm>
          <a:prstGeom prst="rect">
            <a:avLst/>
          </a:prstGeom>
          <a:noFill/>
        </p:spPr>
        <p:txBody>
          <a:bodyPr wrap="none" lIns="91440" tIns="45720" rIns="91440" bIns="45720">
            <a:spAutoFit/>
          </a:bodyPr>
          <a:lstStyle/>
          <a:p>
            <a:pPr algn="ctr"/>
            <a:r>
              <a:rPr lang="ar-OM" sz="1600" b="0" cap="none" spc="0" dirty="0">
                <a:ln w="0"/>
                <a:effectLst/>
              </a:rPr>
              <a:t>ولاية طاقه </a:t>
            </a:r>
            <a:endParaRPr lang="ar-SA" sz="1600" b="0" cap="none" spc="0" dirty="0">
              <a:ln w="0"/>
              <a:effectLst/>
            </a:endParaRPr>
          </a:p>
        </p:txBody>
      </p:sp>
      <p:sp>
        <p:nvSpPr>
          <p:cNvPr id="12" name="مستطيل 11"/>
          <p:cNvSpPr/>
          <p:nvPr/>
        </p:nvSpPr>
        <p:spPr>
          <a:xfrm>
            <a:off x="727599" y="2814509"/>
            <a:ext cx="8792563" cy="923330"/>
          </a:xfrm>
          <a:prstGeom prst="rect">
            <a:avLst/>
          </a:prstGeom>
        </p:spPr>
        <p:txBody>
          <a:bodyPr wrap="square">
            <a:spAutoFit/>
          </a:bodyPr>
          <a:lstStyle/>
          <a:p>
            <a:pPr algn="r"/>
            <a:r>
              <a:rPr lang="ar-OM" dirty="0"/>
              <a:t> </a:t>
            </a:r>
            <a:r>
              <a:rPr lang="ar-OM" sz="1200" dirty="0"/>
              <a:t>تقع ولاية طاقه على الشريط الساحلي لمحافظة ظفار شرق مدينة صلالة وتبعد عنها بمسافة 32 كيلومتر ويبلغ عدد سكان الولاية 2020م 21487 نسمه يعيشون في أكثر من 153 حي وتجمع سكاني وتعتبر مدينة طاقة من المدن التاريخية الهامة بمحافظة ظفار حيث تعتبر ولاية طاقة من أهم مناطق الصيد البحري بظفار إذ تشتهر الولاية بصيد السردين الذي يستخدم بعد تجفيفه كعلف للحيوانات وسماد للزراعة. ومعظم سكان الولاية يعملون بصيد الأسماك وتربية الماشية تحتضن الولاية مواقع أثرية عريقة أماكن سياحية مميزة.</a:t>
            </a:r>
          </a:p>
        </p:txBody>
      </p:sp>
      <p:sp>
        <p:nvSpPr>
          <p:cNvPr id="17" name="مستطيل 16"/>
          <p:cNvSpPr/>
          <p:nvPr/>
        </p:nvSpPr>
        <p:spPr>
          <a:xfrm>
            <a:off x="9571676" y="4006003"/>
            <a:ext cx="1085554" cy="307777"/>
          </a:xfrm>
          <a:prstGeom prst="rect">
            <a:avLst/>
          </a:prstGeom>
          <a:noFill/>
        </p:spPr>
        <p:txBody>
          <a:bodyPr wrap="none" lIns="91440" tIns="45720" rIns="91440" bIns="45720">
            <a:spAutoFit/>
          </a:bodyPr>
          <a:lstStyle/>
          <a:p>
            <a:pPr algn="ctr"/>
            <a:r>
              <a:rPr lang="ar-OM" sz="1400" b="0" cap="none" spc="0" dirty="0">
                <a:ln w="0"/>
                <a:solidFill>
                  <a:schemeClr val="tx1"/>
                </a:solidFill>
                <a:effectLst>
                  <a:outerShdw blurRad="38100" dist="19050" dir="2700000" algn="tl" rotWithShape="0">
                    <a:schemeClr val="dk1">
                      <a:alpha val="40000"/>
                    </a:schemeClr>
                  </a:outerShdw>
                </a:effectLst>
              </a:rPr>
              <a:t>ولاية </a:t>
            </a:r>
            <a:r>
              <a:rPr lang="ar-OM" sz="1400" b="0" cap="none" spc="0" dirty="0" err="1">
                <a:ln w="0"/>
                <a:solidFill>
                  <a:schemeClr val="tx1"/>
                </a:solidFill>
                <a:effectLst>
                  <a:outerShdw blurRad="38100" dist="19050" dir="2700000" algn="tl" rotWithShape="0">
                    <a:schemeClr val="dk1">
                      <a:alpha val="40000"/>
                    </a:schemeClr>
                  </a:outerShdw>
                </a:effectLst>
              </a:rPr>
              <a:t>ثمريت</a:t>
            </a:r>
            <a:r>
              <a:rPr lang="ar-OM" sz="1400" b="0" cap="none" spc="0" dirty="0">
                <a:ln w="0"/>
                <a:solidFill>
                  <a:schemeClr val="tx1"/>
                </a:solidFill>
                <a:effectLst>
                  <a:outerShdw blurRad="38100" dist="19050" dir="2700000" algn="tl" rotWithShape="0">
                    <a:schemeClr val="dk1">
                      <a:alpha val="40000"/>
                    </a:schemeClr>
                  </a:outerShdw>
                </a:effectLst>
              </a:rPr>
              <a:t> </a:t>
            </a:r>
            <a:endParaRPr lang="ar-SA" sz="1400" b="0" cap="none" spc="0" dirty="0">
              <a:ln w="0"/>
              <a:solidFill>
                <a:schemeClr val="tx1"/>
              </a:solidFill>
              <a:effectLst>
                <a:outerShdw blurRad="38100" dist="19050" dir="2700000" algn="tl" rotWithShape="0">
                  <a:schemeClr val="dk1">
                    <a:alpha val="40000"/>
                  </a:schemeClr>
                </a:outerShdw>
              </a:effectLst>
            </a:endParaRPr>
          </a:p>
        </p:txBody>
      </p:sp>
      <p:sp>
        <p:nvSpPr>
          <p:cNvPr id="18" name="مستطيل 17"/>
          <p:cNvSpPr/>
          <p:nvPr/>
        </p:nvSpPr>
        <p:spPr>
          <a:xfrm>
            <a:off x="521887" y="3755912"/>
            <a:ext cx="9128684" cy="1384995"/>
          </a:xfrm>
          <a:prstGeom prst="rect">
            <a:avLst/>
          </a:prstGeom>
        </p:spPr>
        <p:txBody>
          <a:bodyPr wrap="square">
            <a:spAutoFit/>
          </a:bodyPr>
          <a:lstStyle/>
          <a:p>
            <a:pPr algn="r"/>
            <a:r>
              <a:rPr lang="ar-OM" sz="1200" dirty="0"/>
              <a:t> تقع ولاية </a:t>
            </a:r>
            <a:r>
              <a:rPr lang="ar-OM" sz="1200" dirty="0" err="1"/>
              <a:t>ثمريت</a:t>
            </a:r>
            <a:r>
              <a:rPr lang="ar-OM" sz="1200" dirty="0"/>
              <a:t> في بادية ظفار إلى الشمال من ولاية صلالة حيث يربطها طريق مسفلت بطول 80 كيلومتر ويبلغ عدد سكان الولاية في العام 2020م 17113 نسمة يعيشون في أكثر من 21 حي وتجمع </a:t>
            </a:r>
            <a:r>
              <a:rPr lang="ar-OM" sz="1200" dirty="0" err="1"/>
              <a:t>سكاني.تتميز</a:t>
            </a:r>
            <a:r>
              <a:rPr lang="ar-OM" sz="1200" dirty="0"/>
              <a:t> ولاية </a:t>
            </a:r>
            <a:r>
              <a:rPr lang="ar-OM" sz="1200" dirty="0" err="1"/>
              <a:t>ثمريت</a:t>
            </a:r>
            <a:r>
              <a:rPr lang="ar-OM" sz="1200" dirty="0"/>
              <a:t> بموقعها على الطرق الرئيسية التي تربط معظم الولايات الساحلية من محافظة ظفار بمختلف مناطق السلطنة الأخرى، كما تتميز الولاية بمجموعة من المناطق الأثرية التي ارتبط اسمها بتجارة اللبان مثل واحة (</a:t>
            </a:r>
            <a:r>
              <a:rPr lang="ar-OM" sz="1200" dirty="0" err="1"/>
              <a:t>هانون</a:t>
            </a:r>
            <a:r>
              <a:rPr lang="ar-OM" sz="1200" dirty="0"/>
              <a:t>) وواحة ( </a:t>
            </a:r>
            <a:r>
              <a:rPr lang="ar-OM" sz="1200" dirty="0" err="1"/>
              <a:t>الشصر</a:t>
            </a:r>
            <a:r>
              <a:rPr lang="ar-OM" sz="1200" dirty="0"/>
              <a:t>) وأثار (وادي دوكه) التي تم تسجيلها في قائمة التراث العالمي حيث تكثر أشجار اللبان والذي يعرف باللبان النجدي هذا بالإضافة إلى الآثار الإسلامية - من قباب و أضرحة - في نيابة ( مضي) وكذلك عين ماء ( </a:t>
            </a:r>
            <a:r>
              <a:rPr lang="ar-OM" sz="1200" dirty="0" err="1"/>
              <a:t>مشديد</a:t>
            </a:r>
            <a:r>
              <a:rPr lang="ar-OM" sz="1200" dirty="0"/>
              <a:t> ) في نفس النيابة أيضا والمشهورة بعمقها وانحناءاتها المدهشة وكذلك الوديان الكبيرة الممتدة إلى عمق الصحراء. وتتبع إداريا لولاية </a:t>
            </a:r>
            <a:r>
              <a:rPr lang="ar-OM" sz="1200" dirty="0" err="1"/>
              <a:t>ثمريت</a:t>
            </a:r>
            <a:r>
              <a:rPr lang="ar-OM" sz="1200" dirty="0"/>
              <a:t> (نيابة </a:t>
            </a:r>
            <a:r>
              <a:rPr lang="ar-OM" sz="1200" dirty="0" err="1"/>
              <a:t>مضي,نيابة</a:t>
            </a:r>
            <a:r>
              <a:rPr lang="ar-OM" sz="1200" dirty="0"/>
              <a:t> </a:t>
            </a:r>
            <a:r>
              <a:rPr lang="ar-OM" sz="1200" dirty="0" err="1"/>
              <a:t>الحشمان,نيابة</a:t>
            </a:r>
            <a:r>
              <a:rPr lang="ar-OM" sz="1200" dirty="0"/>
              <a:t> </a:t>
            </a:r>
            <a:r>
              <a:rPr lang="ar-OM" sz="1200" dirty="0" err="1"/>
              <a:t>الشصر</a:t>
            </a:r>
            <a:r>
              <a:rPr lang="ar-OM" sz="1200" dirty="0"/>
              <a:t>) و أربع مراكز إدارية ( مركز </a:t>
            </a:r>
            <a:r>
              <a:rPr lang="ar-OM" sz="1200" dirty="0" err="1"/>
              <a:t>ربكوت</a:t>
            </a:r>
            <a:r>
              <a:rPr lang="ar-OM" sz="1200" dirty="0"/>
              <a:t> ومركز </a:t>
            </a:r>
            <a:r>
              <a:rPr lang="ar-OM" sz="1200" dirty="0" err="1"/>
              <a:t>ذهبون,مركز</a:t>
            </a:r>
            <a:r>
              <a:rPr lang="ar-OM" sz="1200" dirty="0"/>
              <a:t> </a:t>
            </a:r>
            <a:r>
              <a:rPr lang="ar-OM" sz="1200" dirty="0" err="1"/>
              <a:t>بربزوم</a:t>
            </a:r>
            <a:r>
              <a:rPr lang="ar-OM" sz="1200" dirty="0"/>
              <a:t>، مركز </a:t>
            </a:r>
            <a:r>
              <a:rPr lang="ar-OM" sz="1200" dirty="0" err="1"/>
              <a:t>بيثنة</a:t>
            </a:r>
            <a:r>
              <a:rPr lang="ar-OM" sz="1200" dirty="0"/>
              <a:t> )</a:t>
            </a:r>
            <a:endParaRPr lang="en-US" sz="1200" dirty="0"/>
          </a:p>
        </p:txBody>
      </p:sp>
      <p:sp>
        <p:nvSpPr>
          <p:cNvPr id="20" name="مستطيل 19"/>
          <p:cNvSpPr/>
          <p:nvPr/>
        </p:nvSpPr>
        <p:spPr>
          <a:xfrm>
            <a:off x="9634194" y="5716847"/>
            <a:ext cx="1023036" cy="307777"/>
          </a:xfrm>
          <a:prstGeom prst="rect">
            <a:avLst/>
          </a:prstGeom>
          <a:noFill/>
        </p:spPr>
        <p:txBody>
          <a:bodyPr wrap="none" lIns="91440" tIns="45720" rIns="91440" bIns="45720">
            <a:spAutoFit/>
          </a:bodyPr>
          <a:lstStyle/>
          <a:p>
            <a:pPr algn="ctr"/>
            <a:r>
              <a:rPr lang="ar-OM" sz="1400" b="0" cap="none" spc="0" dirty="0" err="1">
                <a:ln w="0"/>
                <a:solidFill>
                  <a:schemeClr val="tx1"/>
                </a:solidFill>
                <a:effectLst>
                  <a:outerShdw blurRad="38100" dist="19050" dir="2700000" algn="tl" rotWithShape="0">
                    <a:schemeClr val="dk1">
                      <a:alpha val="40000"/>
                    </a:schemeClr>
                  </a:outerShdw>
                </a:effectLst>
              </a:rPr>
              <a:t>ولايه</a:t>
            </a:r>
            <a:r>
              <a:rPr lang="ar-OM" sz="1400" b="0" cap="none" spc="0" dirty="0">
                <a:ln w="0"/>
                <a:solidFill>
                  <a:schemeClr val="tx1"/>
                </a:solidFill>
                <a:effectLst>
                  <a:outerShdw blurRad="38100" dist="19050" dir="2700000" algn="tl" rotWithShape="0">
                    <a:schemeClr val="dk1">
                      <a:alpha val="40000"/>
                    </a:schemeClr>
                  </a:outerShdw>
                </a:effectLst>
              </a:rPr>
              <a:t> مرباط </a:t>
            </a:r>
            <a:endParaRPr lang="ar-SA" sz="1400" b="0" cap="none" spc="0" dirty="0">
              <a:ln w="0"/>
              <a:solidFill>
                <a:schemeClr val="tx1"/>
              </a:solidFill>
              <a:effectLst>
                <a:outerShdw blurRad="38100" dist="19050" dir="2700000" algn="tl" rotWithShape="0">
                  <a:schemeClr val="dk1">
                    <a:alpha val="40000"/>
                  </a:schemeClr>
                </a:outerShdw>
              </a:effectLst>
            </a:endParaRPr>
          </a:p>
        </p:txBody>
      </p:sp>
      <p:sp>
        <p:nvSpPr>
          <p:cNvPr id="21" name="مستطيل 20"/>
          <p:cNvSpPr/>
          <p:nvPr/>
        </p:nvSpPr>
        <p:spPr>
          <a:xfrm>
            <a:off x="1254241" y="5357151"/>
            <a:ext cx="8521001" cy="1477328"/>
          </a:xfrm>
          <a:prstGeom prst="rect">
            <a:avLst/>
          </a:prstGeom>
        </p:spPr>
        <p:txBody>
          <a:bodyPr wrap="square">
            <a:spAutoFit/>
          </a:bodyPr>
          <a:lstStyle/>
          <a:p>
            <a:pPr algn="r"/>
            <a:r>
              <a:rPr lang="ar-OM" dirty="0"/>
              <a:t> </a:t>
            </a:r>
            <a:r>
              <a:rPr lang="ar-OM" sz="1200" dirty="0"/>
              <a:t>تقع ولاية مرباط على الشريط الساحلي لمحافظة ظفار شرق مدينة صلالة ويربطها بمدينة صلالة طريق مسفلت بطول 76 كيلومتر وتبعد عن ولاية طاقة بمسافة 38 كيلومتر وتعتبر ولاية مرباط ثالث ولاية من حيث عدد السكان إذ يبلغ عدد سكان الولاية في عام 2020م 16364 نسمة يعيشون في أكثر من 139 حي وتجمع سكاني، اشتهرت ولاية مرباط بتجارة الخيول واللبان في العصور القديمة، كما تتميز ولاية مرباط بموقعها الساحلي وشعابها المرجانية وخلجانها الجذابة ومحمية جبل سمحان والعيون المائية الطبيعية المنتشرة في أرجاء الولاية. ويضاف إلى ذلك المعالم الأثرية المتمثلة في العديد من المباني القديمة المتسمة بالطابع المعماري العربي الإسلامي. كما تضم الولاية عددا آخر من الأضرحة والمقابر القديمة أشهرها ضريح (بن علي) شيد في القرن السادس الهجري وقبر العلامة( أبو عبد الله محمد القلعي) والمتوفى عام 577 هجرية ، ويعمل معظم سكان ولاية مرباط بصيد الأسماك وتربية الماشية.</a:t>
            </a:r>
            <a:endParaRPr lang="en-US" sz="1200" dirty="0"/>
          </a:p>
        </p:txBody>
      </p:sp>
    </p:spTree>
    <p:extLst>
      <p:ext uri="{BB962C8B-B14F-4D97-AF65-F5344CB8AC3E}">
        <p14:creationId xmlns:p14="http://schemas.microsoft.com/office/powerpoint/2010/main" val="3812776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10610448" y="159741"/>
            <a:ext cx="1016625" cy="307777"/>
          </a:xfrm>
          <a:prstGeom prst="rect">
            <a:avLst/>
          </a:prstGeom>
          <a:noFill/>
        </p:spPr>
        <p:txBody>
          <a:bodyPr wrap="none" lIns="91440" tIns="45720" rIns="91440" bIns="45720">
            <a:spAutoFit/>
          </a:bodyPr>
          <a:lstStyle/>
          <a:p>
            <a:pPr algn="ctr"/>
            <a:r>
              <a:rPr lang="ar-OM" sz="1400" b="0" cap="none" spc="0" dirty="0">
                <a:ln w="0"/>
                <a:solidFill>
                  <a:schemeClr val="tx1"/>
                </a:solidFill>
                <a:effectLst>
                  <a:outerShdw blurRad="38100" dist="19050" dir="2700000" algn="tl" rotWithShape="0">
                    <a:schemeClr val="dk1">
                      <a:alpha val="40000"/>
                    </a:schemeClr>
                  </a:outerShdw>
                </a:effectLst>
              </a:rPr>
              <a:t>ولاية سدح </a:t>
            </a:r>
            <a:endParaRPr lang="ar-SA" sz="1400" b="0" cap="none" spc="0" dirty="0">
              <a:ln w="0"/>
              <a:solidFill>
                <a:schemeClr val="tx1"/>
              </a:solidFill>
              <a:effectLst>
                <a:outerShdw blurRad="38100" dist="19050" dir="2700000" algn="tl" rotWithShape="0">
                  <a:schemeClr val="dk1">
                    <a:alpha val="40000"/>
                  </a:schemeClr>
                </a:outerShdw>
              </a:effectLst>
            </a:endParaRPr>
          </a:p>
        </p:txBody>
      </p:sp>
      <p:sp>
        <p:nvSpPr>
          <p:cNvPr id="4" name="مستطيل 3"/>
          <p:cNvSpPr/>
          <p:nvPr/>
        </p:nvSpPr>
        <p:spPr>
          <a:xfrm>
            <a:off x="669701" y="159741"/>
            <a:ext cx="9940747" cy="1015663"/>
          </a:xfrm>
          <a:prstGeom prst="rect">
            <a:avLst/>
          </a:prstGeom>
        </p:spPr>
        <p:txBody>
          <a:bodyPr wrap="square">
            <a:spAutoFit/>
          </a:bodyPr>
          <a:lstStyle/>
          <a:p>
            <a:pPr algn="r"/>
            <a:r>
              <a:rPr lang="ar-OM" sz="1200" dirty="0"/>
              <a:t>تقع ولاية سدح على الشريط الساحلي لمحافظة ظفار إلى الشرق من ولاية مرباط ويربطها بولاية مرباط طريق مسفلت بطول 60 كيلومتر وتبعد عن مدينة صلالة بمسافة 135 كيلومتر، ويبلغ عدد سكان ولاية سدح 2020م 6016 نسمة يعيشون في أكثر من 13 حي وتجمع </a:t>
            </a:r>
            <a:r>
              <a:rPr lang="ar-OM" sz="1200" dirty="0" err="1"/>
              <a:t>سكاني.تشتهر</a:t>
            </a:r>
            <a:r>
              <a:rPr lang="ar-OM" sz="1200" dirty="0"/>
              <a:t> ولاية سدح بصيد </a:t>
            </a:r>
            <a:r>
              <a:rPr lang="ar-OM" sz="1200" dirty="0" err="1"/>
              <a:t>الصفيلح</a:t>
            </a:r>
            <a:r>
              <a:rPr lang="ar-OM" sz="1200" dirty="0"/>
              <a:t>( اذن البحر) وتعتبر الولاية من بين أهم المصايد لهذه الثروة الهامة في العالم إذ يبلغ متوسط إنتاج </a:t>
            </a:r>
            <a:r>
              <a:rPr lang="ar-OM" sz="1200" dirty="0" err="1"/>
              <a:t>الصفيلح</a:t>
            </a:r>
            <a:r>
              <a:rPr lang="ar-OM" sz="1200" dirty="0"/>
              <a:t> 45 طن </a:t>
            </a:r>
            <a:r>
              <a:rPr lang="ar-OM" sz="1200" dirty="0" err="1"/>
              <a:t>سنويا.تتميز</a:t>
            </a:r>
            <a:r>
              <a:rPr lang="ar-OM" sz="1200" dirty="0"/>
              <a:t> ولاية سدح ببيوتها التاريخية وأضرحتها وحصنها التاريخي وخلجانها وشواطئها الجميلة التي تعتبر من أجمل الشواطئ في محافظة ظفار وموقع للاصطياد والتنزه في مختلف فصول العام. ويعد حصنها معلما أثريا يتمتع بالنمط العماني التقليدي للقلاع ذات الطابع المعماري المتميز كان - قديما يشكل درعا لحماية المدينة الصغيرة من الأخطار الخارجية.</a:t>
            </a:r>
            <a:endParaRPr lang="en-US" sz="1200" dirty="0"/>
          </a:p>
        </p:txBody>
      </p:sp>
      <p:sp>
        <p:nvSpPr>
          <p:cNvPr id="5" name="مستطيل 4"/>
          <p:cNvSpPr/>
          <p:nvPr/>
        </p:nvSpPr>
        <p:spPr>
          <a:xfrm>
            <a:off x="10812395" y="1563538"/>
            <a:ext cx="973343" cy="276999"/>
          </a:xfrm>
          <a:prstGeom prst="rect">
            <a:avLst/>
          </a:prstGeom>
          <a:noFill/>
        </p:spPr>
        <p:txBody>
          <a:bodyPr wrap="none" lIns="91440" tIns="45720" rIns="91440" bIns="45720">
            <a:spAutoFit/>
          </a:bodyPr>
          <a:lstStyle/>
          <a:p>
            <a:pPr algn="ctr"/>
            <a:r>
              <a:rPr lang="ar-OM" sz="1200" b="0" cap="none" spc="0" dirty="0">
                <a:ln w="0"/>
                <a:solidFill>
                  <a:schemeClr val="tx1"/>
                </a:solidFill>
                <a:effectLst>
                  <a:outerShdw blurRad="38100" dist="19050" dir="2700000" algn="tl" rotWithShape="0">
                    <a:schemeClr val="dk1">
                      <a:alpha val="40000"/>
                    </a:schemeClr>
                  </a:outerShdw>
                </a:effectLst>
              </a:rPr>
              <a:t>ولاية </a:t>
            </a:r>
            <a:r>
              <a:rPr lang="ar-OM" sz="1200" b="0" cap="none" spc="0" dirty="0" err="1">
                <a:ln w="0"/>
                <a:solidFill>
                  <a:schemeClr val="tx1"/>
                </a:solidFill>
                <a:effectLst>
                  <a:outerShdw blurRad="38100" dist="19050" dir="2700000" algn="tl" rotWithShape="0">
                    <a:schemeClr val="dk1">
                      <a:alpha val="40000"/>
                    </a:schemeClr>
                  </a:outerShdw>
                </a:effectLst>
              </a:rPr>
              <a:t>رخيوت</a:t>
            </a:r>
            <a:r>
              <a:rPr lang="ar-OM" sz="1200" b="0" cap="none" spc="0" dirty="0">
                <a:ln w="0"/>
                <a:solidFill>
                  <a:schemeClr val="tx1"/>
                </a:solidFill>
                <a:effectLst>
                  <a:outerShdw blurRad="38100" dist="19050" dir="2700000" algn="tl" rotWithShape="0">
                    <a:schemeClr val="dk1">
                      <a:alpha val="40000"/>
                    </a:schemeClr>
                  </a:outerShdw>
                </a:effectLst>
              </a:rPr>
              <a:t> </a:t>
            </a:r>
            <a:endParaRPr lang="ar-SA" sz="1200" b="0" cap="none" spc="0" dirty="0">
              <a:ln w="0"/>
              <a:solidFill>
                <a:schemeClr val="tx1"/>
              </a:solidFill>
              <a:effectLst>
                <a:outerShdw blurRad="38100" dist="19050" dir="2700000" algn="tl" rotWithShape="0">
                  <a:schemeClr val="dk1">
                    <a:alpha val="40000"/>
                  </a:schemeClr>
                </a:outerShdw>
              </a:effectLst>
            </a:endParaRPr>
          </a:p>
        </p:txBody>
      </p:sp>
      <p:sp>
        <p:nvSpPr>
          <p:cNvPr id="6" name="مستطيل 5"/>
          <p:cNvSpPr/>
          <p:nvPr/>
        </p:nvSpPr>
        <p:spPr>
          <a:xfrm>
            <a:off x="1887336" y="1101872"/>
            <a:ext cx="8925059" cy="1446550"/>
          </a:xfrm>
          <a:prstGeom prst="rect">
            <a:avLst/>
          </a:prstGeom>
        </p:spPr>
        <p:txBody>
          <a:bodyPr wrap="square">
            <a:spAutoFit/>
          </a:bodyPr>
          <a:lstStyle/>
          <a:p>
            <a:pPr algn="r" fontAlgn="base"/>
            <a:r>
              <a:rPr lang="ar-OM" dirty="0">
                <a:latin typeface="Droid Arabic Kufi"/>
              </a:rPr>
              <a:t>  </a:t>
            </a:r>
            <a:r>
              <a:rPr lang="ar-OM" sz="1400" dirty="0">
                <a:latin typeface="Droid Arabic Kufi"/>
              </a:rPr>
              <a:t>تقع ولاية </a:t>
            </a:r>
            <a:r>
              <a:rPr lang="ar-OM" sz="1400" dirty="0" err="1">
                <a:latin typeface="Droid Arabic Kufi"/>
              </a:rPr>
              <a:t>رخيوت</a:t>
            </a:r>
            <a:r>
              <a:rPr lang="ar-OM" sz="1400" dirty="0">
                <a:latin typeface="Droid Arabic Kufi"/>
              </a:rPr>
              <a:t> على الشريط الساحلي لمحافظة ظفار غرب مدينة صلالة ويربطها بها طريق مسفلت بطول 120 كيلومتر ويبلغ عدد سكان ولاية </a:t>
            </a:r>
            <a:r>
              <a:rPr lang="ar-OM" sz="1400" dirty="0" err="1">
                <a:latin typeface="Droid Arabic Kufi"/>
              </a:rPr>
              <a:t>رخيوت</a:t>
            </a:r>
            <a:r>
              <a:rPr lang="ar-OM" sz="1400" dirty="0">
                <a:latin typeface="Droid Arabic Kufi"/>
              </a:rPr>
              <a:t> احصائية 2020م 4985 </a:t>
            </a:r>
            <a:r>
              <a:rPr lang="ar-OM" sz="1400" dirty="0" err="1">
                <a:latin typeface="Droid Arabic Kufi"/>
              </a:rPr>
              <a:t>نسمة.كانت</a:t>
            </a:r>
            <a:r>
              <a:rPr lang="ar-OM" sz="1400" dirty="0">
                <a:latin typeface="Droid Arabic Kufi"/>
              </a:rPr>
              <a:t> ولاية </a:t>
            </a:r>
            <a:r>
              <a:rPr lang="ar-OM" sz="1400" dirty="0" err="1">
                <a:latin typeface="Droid Arabic Kufi"/>
              </a:rPr>
              <a:t>رخيوت</a:t>
            </a:r>
            <a:r>
              <a:rPr lang="ar-OM" sz="1400" dirty="0">
                <a:latin typeface="Droid Arabic Kufi"/>
              </a:rPr>
              <a:t> واحدة من مراكز تصدير اللبان والمنتجات الحيوانية الرئيسية في محافظة ظفار إلى الأسواق </a:t>
            </a:r>
            <a:r>
              <a:rPr lang="ar-OM" sz="1400" dirty="0" err="1">
                <a:latin typeface="Droid Arabic Kufi"/>
              </a:rPr>
              <a:t>المجاورة.المواقع</a:t>
            </a:r>
            <a:r>
              <a:rPr lang="ar-OM" sz="1400" dirty="0">
                <a:latin typeface="Droid Arabic Kufi"/>
              </a:rPr>
              <a:t> السياحية في ولاية </a:t>
            </a:r>
            <a:r>
              <a:rPr lang="ar-OM" sz="1400" dirty="0" err="1">
                <a:latin typeface="Droid Arabic Kufi"/>
              </a:rPr>
              <a:t>رخيوت</a:t>
            </a:r>
            <a:r>
              <a:rPr lang="ar-OM" sz="1400" dirty="0">
                <a:latin typeface="Droid Arabic Kufi"/>
              </a:rPr>
              <a:t> تبدأ من منطقة </a:t>
            </a:r>
            <a:r>
              <a:rPr lang="ar-OM" sz="1400" dirty="0" err="1">
                <a:latin typeface="Droid Arabic Kufi"/>
              </a:rPr>
              <a:t>الفزايح</a:t>
            </a:r>
            <a:r>
              <a:rPr lang="ar-OM" sz="1400" dirty="0">
                <a:latin typeface="Droid Arabic Kufi"/>
              </a:rPr>
              <a:t> والتي تعتبر من اشهر المناطق السياحية الشاطئية وتتميز بموقعها على بحر العرب وكثرة الخلجان مرتفعات </a:t>
            </a:r>
            <a:r>
              <a:rPr lang="ar-OM" sz="1400" dirty="0" err="1">
                <a:latin typeface="Droid Arabic Kufi"/>
              </a:rPr>
              <a:t>ذنت</a:t>
            </a:r>
            <a:r>
              <a:rPr lang="ar-OM" sz="1400" dirty="0">
                <a:latin typeface="Droid Arabic Kufi"/>
              </a:rPr>
              <a:t> بمنطقة شعت حيث تطل على بحر العرب </a:t>
            </a:r>
            <a:r>
              <a:rPr lang="ar-OM" sz="1400" dirty="0" err="1">
                <a:latin typeface="Droid Arabic Kufi"/>
              </a:rPr>
              <a:t>وبالامكان</a:t>
            </a:r>
            <a:r>
              <a:rPr lang="ar-OM" sz="1400" dirty="0">
                <a:latin typeface="Droid Arabic Kufi"/>
              </a:rPr>
              <a:t> رؤية السحاب اثناء معانقته للجبال الشاهقة بالمنطقة ولهذا الموقع إطلالة أخاذه تستقطب الزوار.</a:t>
            </a:r>
            <a:endParaRPr lang="ar-OM" sz="1400" b="0" i="0" dirty="0">
              <a:effectLst/>
              <a:latin typeface="Droid Arabic Kufi"/>
            </a:endParaRPr>
          </a:p>
        </p:txBody>
      </p:sp>
      <p:sp>
        <p:nvSpPr>
          <p:cNvPr id="7" name="مستطيل 6"/>
          <p:cNvSpPr/>
          <p:nvPr/>
        </p:nvSpPr>
        <p:spPr>
          <a:xfrm>
            <a:off x="10845441" y="3159706"/>
            <a:ext cx="1015021" cy="276999"/>
          </a:xfrm>
          <a:prstGeom prst="rect">
            <a:avLst/>
          </a:prstGeom>
          <a:noFill/>
        </p:spPr>
        <p:txBody>
          <a:bodyPr wrap="none" lIns="91440" tIns="45720" rIns="91440" bIns="45720">
            <a:spAutoFit/>
          </a:bodyPr>
          <a:lstStyle/>
          <a:p>
            <a:pPr algn="ctr"/>
            <a:r>
              <a:rPr lang="ar-OM" sz="1200" b="0" cap="none" spc="0" dirty="0">
                <a:ln w="0"/>
                <a:solidFill>
                  <a:schemeClr val="tx1"/>
                </a:solidFill>
                <a:effectLst>
                  <a:outerShdw blurRad="38100" dist="19050" dir="2700000" algn="tl" rotWithShape="0">
                    <a:schemeClr val="dk1">
                      <a:alpha val="40000"/>
                    </a:schemeClr>
                  </a:outerShdw>
                </a:effectLst>
              </a:rPr>
              <a:t>ولاية </a:t>
            </a:r>
            <a:r>
              <a:rPr lang="ar-OM" sz="1200" b="0" cap="none" spc="0" dirty="0" err="1">
                <a:ln w="0"/>
                <a:solidFill>
                  <a:schemeClr val="tx1"/>
                </a:solidFill>
                <a:effectLst>
                  <a:outerShdw blurRad="38100" dist="19050" dir="2700000" algn="tl" rotWithShape="0">
                    <a:schemeClr val="dk1">
                      <a:alpha val="40000"/>
                    </a:schemeClr>
                  </a:outerShdw>
                </a:effectLst>
              </a:rPr>
              <a:t>ضلكوت</a:t>
            </a:r>
            <a:r>
              <a:rPr lang="ar-OM" sz="1200" b="0" cap="none" spc="0" dirty="0">
                <a:ln w="0"/>
                <a:solidFill>
                  <a:schemeClr val="tx1"/>
                </a:solidFill>
                <a:effectLst>
                  <a:outerShdw blurRad="38100" dist="19050" dir="2700000" algn="tl" rotWithShape="0">
                    <a:schemeClr val="dk1">
                      <a:alpha val="40000"/>
                    </a:schemeClr>
                  </a:outerShdw>
                </a:effectLst>
              </a:rPr>
              <a:t> </a:t>
            </a:r>
            <a:endParaRPr lang="ar-SA" sz="1200" b="0" cap="none" spc="0" dirty="0">
              <a:ln w="0"/>
              <a:solidFill>
                <a:schemeClr val="tx1"/>
              </a:solidFill>
              <a:effectLst>
                <a:outerShdw blurRad="38100" dist="19050" dir="2700000" algn="tl" rotWithShape="0">
                  <a:schemeClr val="dk1">
                    <a:alpha val="40000"/>
                  </a:schemeClr>
                </a:outerShdw>
              </a:effectLst>
            </a:endParaRPr>
          </a:p>
        </p:txBody>
      </p:sp>
      <p:sp>
        <p:nvSpPr>
          <p:cNvPr id="8" name="مستطيل 7"/>
          <p:cNvSpPr/>
          <p:nvPr/>
        </p:nvSpPr>
        <p:spPr>
          <a:xfrm>
            <a:off x="1826654" y="2486868"/>
            <a:ext cx="8985741" cy="2031325"/>
          </a:xfrm>
          <a:prstGeom prst="rect">
            <a:avLst/>
          </a:prstGeom>
        </p:spPr>
        <p:txBody>
          <a:bodyPr wrap="square">
            <a:spAutoFit/>
          </a:bodyPr>
          <a:lstStyle/>
          <a:p>
            <a:pPr algn="r"/>
            <a:r>
              <a:rPr lang="ar-OM" sz="1200" dirty="0"/>
              <a:t> </a:t>
            </a:r>
            <a:r>
              <a:rPr lang="ar-OM" sz="1400" dirty="0"/>
              <a:t>تقع ولاية </a:t>
            </a:r>
            <a:r>
              <a:rPr lang="ar-OM" sz="1400" dirty="0" err="1"/>
              <a:t>ضلكوت</a:t>
            </a:r>
            <a:r>
              <a:rPr lang="ar-OM" sz="1400" dirty="0"/>
              <a:t> على الشريط الساحلي لمحافظة ظفار ومحاذية للحدود الدولية للسلطنة مع الجمهورية اليمنية وتربطها بمدينة صلالة طريق مسفلت بطول 198 كيلومتر، ويبلغ عدد سكان ولاية </a:t>
            </a:r>
            <a:r>
              <a:rPr lang="ar-OM" sz="1400" dirty="0" err="1"/>
              <a:t>ضلكوت</a:t>
            </a:r>
            <a:r>
              <a:rPr lang="ar-OM" sz="1400" dirty="0"/>
              <a:t> 2020م 3179    </a:t>
            </a:r>
            <a:r>
              <a:rPr lang="ar-OM" sz="1400" dirty="0" err="1"/>
              <a:t>نسمه.وفي</a:t>
            </a:r>
            <a:r>
              <a:rPr lang="ar-OM" sz="1400" dirty="0"/>
              <a:t> ولاية </a:t>
            </a:r>
            <a:r>
              <a:rPr lang="ar-OM" sz="1400" dirty="0" err="1"/>
              <a:t>ضلكوت</a:t>
            </a:r>
            <a:r>
              <a:rPr lang="ar-OM" sz="1400" dirty="0"/>
              <a:t> يوجد مسجد قديم تم بناؤه قبل حوالي 350 عاما كما يوجد بقايا جدران مقبرة مصورة في </a:t>
            </a:r>
            <a:r>
              <a:rPr lang="ar-OM" sz="1400" dirty="0" err="1"/>
              <a:t>خيرفوت</a:t>
            </a:r>
            <a:r>
              <a:rPr lang="ar-OM" sz="1400" dirty="0"/>
              <a:t>. كما يوجد بها العديد من العيون الطبيعية المنحدرة من باطن الأودية في جبل القمر ومن أهم هذه العيون (</a:t>
            </a:r>
            <a:r>
              <a:rPr lang="ar-OM" sz="1400" dirty="0" err="1"/>
              <a:t>خرفوت</a:t>
            </a:r>
            <a:r>
              <a:rPr lang="ar-OM" sz="1400" dirty="0"/>
              <a:t> - </a:t>
            </a:r>
            <a:r>
              <a:rPr lang="ar-OM" sz="1400" dirty="0" err="1"/>
              <a:t>المغسيل</a:t>
            </a:r>
            <a:r>
              <a:rPr lang="ar-OM" sz="1400" dirty="0"/>
              <a:t> - </a:t>
            </a:r>
            <a:r>
              <a:rPr lang="ar-OM" sz="1400" dirty="0" err="1"/>
              <a:t>خضرافي</a:t>
            </a:r>
            <a:r>
              <a:rPr lang="ar-OM" sz="1400" dirty="0"/>
              <a:t> - </a:t>
            </a:r>
            <a:r>
              <a:rPr lang="ar-OM" sz="1400" dirty="0" err="1"/>
              <a:t>صرفيت</a:t>
            </a:r>
            <a:r>
              <a:rPr lang="ar-OM" sz="1400" dirty="0"/>
              <a:t>) إضافة إلى العديد من الكهوف والمغارات الطبيعية والتي كانت قديما ملجأ للإنسان والحيوان في مواجهة تقلبات الطقس وأصبحت الآن ومعها العيون والشواطئ والجبال الخضراء من المعالم السياحية للولاية. أهم الكهوف : ( </a:t>
            </a:r>
            <a:r>
              <a:rPr lang="ar-OM" sz="1400" dirty="0" err="1"/>
              <a:t>شيساع</a:t>
            </a:r>
            <a:r>
              <a:rPr lang="ar-OM" sz="1400" dirty="0"/>
              <a:t> - مشلول - </a:t>
            </a:r>
            <a:r>
              <a:rPr lang="ar-OM" sz="1400" dirty="0" err="1"/>
              <a:t>اصبـير</a:t>
            </a:r>
            <a:r>
              <a:rPr lang="ar-OM" sz="1400" dirty="0"/>
              <a:t> ) ويوجد على جدرانها بعض النقوش </a:t>
            </a:r>
            <a:r>
              <a:rPr lang="ar-OM" sz="1400" dirty="0" err="1"/>
              <a:t>الأثرية.تتميز</a:t>
            </a:r>
            <a:r>
              <a:rPr lang="ar-OM" sz="1400" dirty="0"/>
              <a:t> نيابة </a:t>
            </a:r>
            <a:r>
              <a:rPr lang="ar-OM" sz="1400" dirty="0" err="1"/>
              <a:t>ضلكوت</a:t>
            </a:r>
            <a:r>
              <a:rPr lang="ar-OM" sz="1400" dirty="0"/>
              <a:t> بتنوع تضاريسها وجمال طبيعتها ووفرة إنتاجها السمكي من الرخويات كصيد الحبار والشارخة ومختلف أنواع الأسماك التي تشتهر بها محافظة ظفار، وتضم ولاية </a:t>
            </a:r>
            <a:r>
              <a:rPr lang="ar-OM" sz="1400" dirty="0" err="1"/>
              <a:t>ضلكوت</a:t>
            </a:r>
            <a:r>
              <a:rPr lang="ar-OM" sz="1400" dirty="0"/>
              <a:t> منطقة </a:t>
            </a:r>
            <a:r>
              <a:rPr lang="ar-OM" sz="1400" dirty="0" err="1"/>
              <a:t>خضرفي</a:t>
            </a:r>
            <a:endParaRPr lang="en-US" sz="1400" dirty="0"/>
          </a:p>
        </p:txBody>
      </p:sp>
      <p:sp>
        <p:nvSpPr>
          <p:cNvPr id="9" name="مستطيل 8"/>
          <p:cNvSpPr/>
          <p:nvPr/>
        </p:nvSpPr>
        <p:spPr>
          <a:xfrm>
            <a:off x="10812395" y="5333141"/>
            <a:ext cx="1140056" cy="307777"/>
          </a:xfrm>
          <a:prstGeom prst="rect">
            <a:avLst/>
          </a:prstGeom>
          <a:noFill/>
        </p:spPr>
        <p:txBody>
          <a:bodyPr wrap="none" lIns="91440" tIns="45720" rIns="91440" bIns="45720">
            <a:spAutoFit/>
          </a:bodyPr>
          <a:lstStyle/>
          <a:p>
            <a:pPr algn="ctr"/>
            <a:r>
              <a:rPr lang="ar-OM" sz="1400" b="0" cap="none" spc="0" dirty="0">
                <a:ln w="0"/>
                <a:solidFill>
                  <a:schemeClr val="tx1"/>
                </a:solidFill>
                <a:effectLst>
                  <a:outerShdw blurRad="38100" dist="19050" dir="2700000" algn="tl" rotWithShape="0">
                    <a:schemeClr val="dk1">
                      <a:alpha val="40000"/>
                    </a:schemeClr>
                  </a:outerShdw>
                </a:effectLst>
              </a:rPr>
              <a:t>ولاية </a:t>
            </a:r>
            <a:r>
              <a:rPr lang="ar-OM" sz="1400" b="0" cap="none" spc="0" dirty="0" err="1">
                <a:ln w="0"/>
                <a:solidFill>
                  <a:schemeClr val="tx1"/>
                </a:solidFill>
                <a:effectLst>
                  <a:outerShdw blurRad="38100" dist="19050" dir="2700000" algn="tl" rotWithShape="0">
                    <a:schemeClr val="dk1">
                      <a:alpha val="40000"/>
                    </a:schemeClr>
                  </a:outerShdw>
                </a:effectLst>
              </a:rPr>
              <a:t>مقشن</a:t>
            </a:r>
            <a:r>
              <a:rPr lang="ar-OM" sz="1400" b="0" cap="none" spc="0" dirty="0">
                <a:ln w="0"/>
                <a:solidFill>
                  <a:schemeClr val="tx1"/>
                </a:solidFill>
                <a:effectLst>
                  <a:outerShdw blurRad="38100" dist="19050" dir="2700000" algn="tl" rotWithShape="0">
                    <a:schemeClr val="dk1">
                      <a:alpha val="40000"/>
                    </a:schemeClr>
                  </a:outerShdw>
                </a:effectLst>
              </a:rPr>
              <a:t> </a:t>
            </a:r>
            <a:endParaRPr lang="ar-SA" sz="1400" b="0" cap="none" spc="0" dirty="0">
              <a:ln w="0"/>
              <a:solidFill>
                <a:schemeClr val="tx1"/>
              </a:solidFill>
              <a:effectLst>
                <a:outerShdw blurRad="38100" dist="19050" dir="2700000" algn="tl" rotWithShape="0">
                  <a:schemeClr val="dk1">
                    <a:alpha val="40000"/>
                  </a:schemeClr>
                </a:outerShdw>
              </a:effectLst>
            </a:endParaRPr>
          </a:p>
        </p:txBody>
      </p:sp>
      <p:sp>
        <p:nvSpPr>
          <p:cNvPr id="10" name="مستطيل 9"/>
          <p:cNvSpPr/>
          <p:nvPr/>
        </p:nvSpPr>
        <p:spPr>
          <a:xfrm>
            <a:off x="1265148" y="4471368"/>
            <a:ext cx="9534949" cy="2031325"/>
          </a:xfrm>
          <a:prstGeom prst="rect">
            <a:avLst/>
          </a:prstGeom>
        </p:spPr>
        <p:txBody>
          <a:bodyPr wrap="square">
            <a:spAutoFit/>
          </a:bodyPr>
          <a:lstStyle/>
          <a:p>
            <a:pPr algn="r"/>
            <a:r>
              <a:rPr lang="ar-OM" sz="1400" dirty="0"/>
              <a:t> تقع في الزاوية الشمالية الشرقية لمحافظة ظفار على المشارف الجنوبية الشرقية الصحراء الربع الخالي المتاخمة للحدود الدولية مع المملكة العربية السعودية ، وتبعد عن مدينة صلالة بمسافة [ 345 </a:t>
            </a:r>
            <a:r>
              <a:rPr lang="ar-OM" sz="1400" dirty="0" err="1"/>
              <a:t>کیلومتر</a:t>
            </a:r>
            <a:r>
              <a:rPr lang="ar-OM" sz="1400" dirty="0"/>
              <a:t>] ويربطها بالطريق الرئيسي المسفلت الذي يربط محافظة ظفار ببقية مناطق السلطنة ، تتميز ولاية </a:t>
            </a:r>
            <a:r>
              <a:rPr lang="ar-OM" sz="1400" dirty="0" err="1"/>
              <a:t>مقشن</a:t>
            </a:r>
            <a:r>
              <a:rPr lang="ar-OM" sz="1400" dirty="0"/>
              <a:t> عن بقية ولايات محافظة ظفار بأن النيابات التابعة لها تقع في منطقة صحراوية تكسوها الكثبان الرملية التي هي امتداد لرمال صحراء الربع الخالي ، ورغم إن الولاية تعتبر صحراوية إلا أنها تتميز بوفرة المياه الجوفية كونها نقطة الالتقاء الرئيسية للعديد من الأودية المتجهة من سلسة جبال ظفار ومنطقة النجد إلى عمق الصحراء التي تعتبر امتدادها الطبيعي ، وهذا الموقع المتميز جعل من الولاية مقصد للكثير من الرحالة وطريق رئيسي للقوافل التجارية على مر العصور وموقع جذب سياحي لهواة الرحلات والرياضات الصحراوية. كما تشتهر بالمياه الجوفية الكبريتية، وتضم ولاية </a:t>
            </a:r>
            <a:r>
              <a:rPr lang="ar-OM" sz="1400" dirty="0" err="1"/>
              <a:t>مقشن</a:t>
            </a:r>
            <a:r>
              <a:rPr lang="ar-OM" sz="1400" dirty="0"/>
              <a:t> ثلاث نيابات [نيابة المشاش، نيابة مندر الظبيان، ونيابة </a:t>
            </a:r>
            <a:r>
              <a:rPr lang="ar-OM" sz="1400" dirty="0" err="1"/>
              <a:t>مرسود</a:t>
            </a:r>
            <a:r>
              <a:rPr lang="ar-OM" sz="1400" dirty="0"/>
              <a:t>] ومنطقتي ( المنادر،  المنتصر] ومركزين إداريين [مركز فرشة </a:t>
            </a:r>
            <a:r>
              <a:rPr lang="ar-OM" sz="1400" dirty="0" err="1"/>
              <a:t>قتبيت</a:t>
            </a:r>
            <a:r>
              <a:rPr lang="ar-OM" sz="1400" dirty="0"/>
              <a:t>، ومركز كضرة </a:t>
            </a:r>
            <a:r>
              <a:rPr lang="ar-OM" sz="1400" dirty="0" err="1"/>
              <a:t>قتبيت</a:t>
            </a:r>
            <a:r>
              <a:rPr lang="ar-OM" sz="1400" dirty="0"/>
              <a:t>] إضافة إلى استراحة </a:t>
            </a:r>
            <a:r>
              <a:rPr lang="ar-OM" sz="1400" dirty="0" err="1"/>
              <a:t>قتبيت</a:t>
            </a:r>
            <a:r>
              <a:rPr lang="ar-OM" sz="1400" dirty="0"/>
              <a:t> والتي تعتبر نقطة تجمع واستراحة للمسافرين ومحبي الرحلات والتخييم.</a:t>
            </a:r>
            <a:endParaRPr lang="en-US" sz="1400" dirty="0"/>
          </a:p>
        </p:txBody>
      </p:sp>
    </p:spTree>
    <p:extLst>
      <p:ext uri="{BB962C8B-B14F-4D97-AF65-F5344CB8AC3E}">
        <p14:creationId xmlns:p14="http://schemas.microsoft.com/office/powerpoint/2010/main" val="103961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10696650" y="211256"/>
            <a:ext cx="1050288" cy="276999"/>
          </a:xfrm>
          <a:prstGeom prst="rect">
            <a:avLst/>
          </a:prstGeom>
          <a:noFill/>
        </p:spPr>
        <p:txBody>
          <a:bodyPr wrap="none" lIns="91440" tIns="45720" rIns="91440" bIns="45720">
            <a:spAutoFit/>
          </a:bodyPr>
          <a:lstStyle/>
          <a:p>
            <a:pPr algn="ctr"/>
            <a:r>
              <a:rPr lang="ar-OM" sz="1200" b="0" cap="none" spc="0" dirty="0">
                <a:ln w="0"/>
                <a:solidFill>
                  <a:schemeClr val="tx1"/>
                </a:solidFill>
                <a:effectLst>
                  <a:outerShdw blurRad="38100" dist="19050" dir="2700000" algn="tl" rotWithShape="0">
                    <a:schemeClr val="dk1">
                      <a:alpha val="40000"/>
                    </a:schemeClr>
                  </a:outerShdw>
                </a:effectLst>
              </a:rPr>
              <a:t>ولاية </a:t>
            </a:r>
            <a:r>
              <a:rPr lang="ar-OM" sz="1200" b="0" cap="none" spc="0" dirty="0" err="1">
                <a:ln w="0"/>
                <a:solidFill>
                  <a:schemeClr val="tx1"/>
                </a:solidFill>
                <a:effectLst>
                  <a:outerShdw blurRad="38100" dist="19050" dir="2700000" algn="tl" rotWithShape="0">
                    <a:schemeClr val="dk1">
                      <a:alpha val="40000"/>
                    </a:schemeClr>
                  </a:outerShdw>
                </a:effectLst>
              </a:rPr>
              <a:t>المزيونه</a:t>
            </a:r>
            <a:r>
              <a:rPr lang="ar-OM" sz="1200" b="0" cap="none" spc="0" dirty="0">
                <a:ln w="0"/>
                <a:solidFill>
                  <a:schemeClr val="tx1"/>
                </a:solidFill>
                <a:effectLst>
                  <a:outerShdw blurRad="38100" dist="19050" dir="2700000" algn="tl" rotWithShape="0">
                    <a:schemeClr val="dk1">
                      <a:alpha val="40000"/>
                    </a:schemeClr>
                  </a:outerShdw>
                </a:effectLst>
              </a:rPr>
              <a:t> </a:t>
            </a:r>
            <a:endParaRPr lang="ar-SA" sz="1200" b="0" cap="none" spc="0" dirty="0">
              <a:ln w="0"/>
              <a:solidFill>
                <a:schemeClr val="tx1"/>
              </a:solidFill>
              <a:effectLst>
                <a:outerShdw blurRad="38100" dist="19050" dir="2700000" algn="tl" rotWithShape="0">
                  <a:schemeClr val="dk1">
                    <a:alpha val="40000"/>
                  </a:schemeClr>
                </a:outerShdw>
              </a:effectLst>
            </a:endParaRPr>
          </a:p>
        </p:txBody>
      </p:sp>
      <p:sp>
        <p:nvSpPr>
          <p:cNvPr id="3" name="مستطيل 2"/>
          <p:cNvSpPr/>
          <p:nvPr/>
        </p:nvSpPr>
        <p:spPr>
          <a:xfrm>
            <a:off x="2080684" y="0"/>
            <a:ext cx="8615966" cy="1200329"/>
          </a:xfrm>
          <a:prstGeom prst="rect">
            <a:avLst/>
          </a:prstGeom>
        </p:spPr>
        <p:txBody>
          <a:bodyPr wrap="square">
            <a:spAutoFit/>
          </a:bodyPr>
          <a:lstStyle/>
          <a:p>
            <a:pPr algn="r"/>
            <a:r>
              <a:rPr lang="ar-OM" sz="1200" dirty="0"/>
              <a:t> ولاية المزيونة: عدد سكان ولاية المزيونة بلغ في الإحصاء </a:t>
            </a:r>
            <a:r>
              <a:rPr lang="ar-OM" sz="1200" dirty="0" err="1"/>
              <a:t>السكانيلعام</a:t>
            </a:r>
            <a:r>
              <a:rPr lang="ar-OM" sz="1200" dirty="0"/>
              <a:t>  2020م 8399 نسمة تم إنشاء المركز الإداري بنيابة المزيونة في 15 من نوفمبر من العام 1997م وتقع المزيونة في الشمال الغربي من محافظة ظفار على الحدود العمانية اليمنية. وتعتبر المزيونة البوابة التجارية بين السلطنة والجمهورية اليمنية وبها منطقة حرة للتبادل التجاري وتبعد الولاية عن مدينة صلالة بمسافة 280 كيلومتر ويبلغ عدد سكانها 2700 نسمة. تعتبر ولاية المزيونة من بين أكبر الولايات من حيث الكثافة السكانية في المناطق الصحراوية بالمحافظة حيث بدأت تتشكل معالم مدينة حديثة تتوفر بها الخدمات الحكومية المتكاملة والتخطيط الحضري الذي يليق بمدينة حدودية تكتسب أهمية متزايدة في الخطط والمشروعات التنموية التي تشهدها المحافظة تضم ولاية المزيونة ثلاث نيابات و هي:</a:t>
            </a:r>
            <a:endParaRPr lang="en-US" sz="1200" dirty="0"/>
          </a:p>
        </p:txBody>
      </p:sp>
      <p:sp>
        <p:nvSpPr>
          <p:cNvPr id="4" name="مستطيل 3"/>
          <p:cNvSpPr/>
          <p:nvPr/>
        </p:nvSpPr>
        <p:spPr>
          <a:xfrm>
            <a:off x="10166256" y="2014299"/>
            <a:ext cx="1827743" cy="276999"/>
          </a:xfrm>
          <a:prstGeom prst="rect">
            <a:avLst/>
          </a:prstGeom>
          <a:noFill/>
        </p:spPr>
        <p:txBody>
          <a:bodyPr wrap="none" lIns="91440" tIns="45720" rIns="91440" bIns="45720">
            <a:spAutoFit/>
          </a:bodyPr>
          <a:lstStyle/>
          <a:p>
            <a:pPr algn="ctr"/>
            <a:r>
              <a:rPr lang="ar-OM" sz="1200" b="0" cap="none" spc="0" dirty="0">
                <a:ln w="0"/>
                <a:solidFill>
                  <a:schemeClr val="tx1"/>
                </a:solidFill>
                <a:effectLst>
                  <a:outerShdw blurRad="38100" dist="19050" dir="2700000" algn="tl" rotWithShape="0">
                    <a:schemeClr val="dk1">
                      <a:alpha val="40000"/>
                    </a:schemeClr>
                  </a:outerShdw>
                </a:effectLst>
              </a:rPr>
              <a:t>ولاية </a:t>
            </a:r>
            <a:r>
              <a:rPr lang="ar-OM" sz="1200" b="0" cap="none" spc="0" dirty="0" err="1">
                <a:ln w="0"/>
                <a:solidFill>
                  <a:schemeClr val="tx1"/>
                </a:solidFill>
                <a:effectLst>
                  <a:outerShdw blurRad="38100" dist="19050" dir="2700000" algn="tl" rotWithShape="0">
                    <a:schemeClr val="dk1">
                      <a:alpha val="40000"/>
                    </a:schemeClr>
                  </a:outerShdw>
                </a:effectLst>
              </a:rPr>
              <a:t>شليم</a:t>
            </a:r>
            <a:r>
              <a:rPr lang="ar-OM" sz="1200" b="0" cap="none" spc="0" dirty="0">
                <a:ln w="0"/>
                <a:solidFill>
                  <a:schemeClr val="tx1"/>
                </a:solidFill>
                <a:effectLst>
                  <a:outerShdw blurRad="38100" dist="19050" dir="2700000" algn="tl" rotWithShape="0">
                    <a:schemeClr val="dk1">
                      <a:alpha val="40000"/>
                    </a:schemeClr>
                  </a:outerShdw>
                </a:effectLst>
              </a:rPr>
              <a:t> وجزر </a:t>
            </a:r>
            <a:r>
              <a:rPr lang="ar-OM" sz="1200" b="0" cap="none" spc="0" dirty="0" err="1">
                <a:ln w="0"/>
                <a:solidFill>
                  <a:schemeClr val="tx1"/>
                </a:solidFill>
                <a:effectLst>
                  <a:outerShdw blurRad="38100" dist="19050" dir="2700000" algn="tl" rotWithShape="0">
                    <a:schemeClr val="dk1">
                      <a:alpha val="40000"/>
                    </a:schemeClr>
                  </a:outerShdw>
                </a:effectLst>
              </a:rPr>
              <a:t>الحلانيات</a:t>
            </a:r>
            <a:endParaRPr lang="ar-SA" sz="1200" b="0" cap="none" spc="0" dirty="0">
              <a:ln w="0"/>
              <a:solidFill>
                <a:schemeClr val="tx1"/>
              </a:solidFill>
              <a:effectLst>
                <a:outerShdw blurRad="38100" dist="19050" dir="2700000" algn="tl" rotWithShape="0">
                  <a:schemeClr val="dk1">
                    <a:alpha val="40000"/>
                  </a:schemeClr>
                </a:outerShdw>
              </a:effectLst>
            </a:endParaRPr>
          </a:p>
        </p:txBody>
      </p:sp>
      <p:sp>
        <p:nvSpPr>
          <p:cNvPr id="5" name="مستطيل 4"/>
          <p:cNvSpPr/>
          <p:nvPr/>
        </p:nvSpPr>
        <p:spPr>
          <a:xfrm>
            <a:off x="1171977" y="1715484"/>
            <a:ext cx="8860664" cy="2677656"/>
          </a:xfrm>
          <a:prstGeom prst="rect">
            <a:avLst/>
          </a:prstGeom>
        </p:spPr>
        <p:txBody>
          <a:bodyPr wrap="square">
            <a:spAutoFit/>
          </a:bodyPr>
          <a:lstStyle/>
          <a:p>
            <a:pPr algn="r"/>
            <a:r>
              <a:rPr lang="ar-OM" sz="1400" dirty="0"/>
              <a:t> تقع ولاية </a:t>
            </a:r>
            <a:r>
              <a:rPr lang="ar-OM" sz="1400" dirty="0" err="1"/>
              <a:t>شليم</a:t>
            </a:r>
            <a:r>
              <a:rPr lang="ar-OM" sz="1400" dirty="0"/>
              <a:t> وجزر </a:t>
            </a:r>
            <a:r>
              <a:rPr lang="ar-OM" sz="1400" dirty="0" err="1"/>
              <a:t>الحلانيات</a:t>
            </a:r>
            <a:r>
              <a:rPr lang="ar-OM" sz="1400" dirty="0"/>
              <a:t> على الشريط الساحلي لمحافظة ظفار مع حدود المنطقة الوسطى من السلطنة وفي الشمال الشرقي من مدينة صلالة وتبعد عنها بمسافة310 كيلومتر ويبلغ عدد سكان الولاية 2020م6339 نسمه. تشتهر ولاية </a:t>
            </a:r>
            <a:r>
              <a:rPr lang="ar-OM" sz="1400" dirty="0" err="1"/>
              <a:t>شليم</a:t>
            </a:r>
            <a:r>
              <a:rPr lang="ar-OM" sz="1400" dirty="0"/>
              <a:t> وجزر </a:t>
            </a:r>
            <a:r>
              <a:rPr lang="ar-OM" sz="1400" dirty="0" err="1"/>
              <a:t>الحلانيات</a:t>
            </a:r>
            <a:r>
              <a:rPr lang="ar-OM" sz="1400" dirty="0"/>
              <a:t> بمواردها الطبيعية من النفط والغاز والمعادن إذ تعتبر حقول النفط بالولاية من بين الحقول الرئيسية في السلطنة وهي ( حقل مرمول – حقل </a:t>
            </a:r>
            <a:r>
              <a:rPr lang="ar-OM" sz="1400" dirty="0" err="1"/>
              <a:t>هرويل</a:t>
            </a:r>
            <a:r>
              <a:rPr lang="ar-OM" sz="1400" dirty="0"/>
              <a:t> – حقل أمل – حقل رباب – أمين – كريم الغربي – حقل النور ــ حقل </a:t>
            </a:r>
            <a:r>
              <a:rPr lang="ar-OM" sz="1400" dirty="0" err="1"/>
              <a:t>بيربا</a:t>
            </a:r>
            <a:r>
              <a:rPr lang="ar-OM" sz="1400" dirty="0"/>
              <a:t> – حقل راكد – وحقل صقر – وحقل البرج) كما توجد بعض المشاريع للطاقة مثل طاقة الرياح بمنطقة </a:t>
            </a:r>
            <a:r>
              <a:rPr lang="ar-OM" sz="1400" dirty="0" err="1"/>
              <a:t>فتخيت</a:t>
            </a:r>
            <a:r>
              <a:rPr lang="ar-OM" sz="1400" dirty="0"/>
              <a:t> ومشروع الطاقة الشمسية بمنطقة أمين ومشروع مراه للطاقة بمنطقة أمل وتوجد مشاريع التعدين (استخراج الجبس والكروم وغيرها من المواد الطبيعية بمنطقة منجي </a:t>
            </a:r>
            <a:r>
              <a:rPr lang="ar-OM" sz="1400" dirty="0" err="1"/>
              <a:t>والشويمية</a:t>
            </a:r>
            <a:r>
              <a:rPr lang="ar-OM" sz="1400" dirty="0"/>
              <a:t> ومركز الولاية) ، كما تشتهر الولاية بصيد الأسماك بمختلف أنواعها ويعتبر صيد الأسماك أحدى أهم مصادر الدخل لأبناء الولاية وايضاً تشتهر بثرة حيوانيه  هائلة (الابل، الماعز والاغنام) وتشتهر الابل العمانية المحلية بسمات عديدة منها المشاركة الفعالة في سباقات الهجن و </a:t>
            </a:r>
            <a:r>
              <a:rPr lang="ar-OM" sz="1400" dirty="0" err="1"/>
              <a:t>المحالبه</a:t>
            </a:r>
            <a:r>
              <a:rPr lang="ar-OM" sz="1400" dirty="0"/>
              <a:t> بالإضافة الى </a:t>
            </a:r>
            <a:r>
              <a:rPr lang="ar-OM" sz="1400" dirty="0" err="1"/>
              <a:t>المزاينه</a:t>
            </a:r>
            <a:r>
              <a:rPr lang="ar-OM" sz="1400" dirty="0"/>
              <a:t> في السلطنة وخارج السلطنة وبالنسبة الى الماعز سلاله تتسم بوفرة الحليب والشكل المحلي الكبير نسبياً . وتوجد عدد كبير من الاودية في الولاية تتوفر بها كثير من أشجار السمر بالإضافة الى النباتات الاخرى كما تشتهر بأشجار اللبان والكثير من الحياة الفطرية كالوعول والغزلان والنمر العربي خاصة في الأجزاء التي تتبع الولاية في محمية جبل سمحان.</a:t>
            </a:r>
            <a:endParaRPr lang="en-US" sz="1400" dirty="0"/>
          </a:p>
        </p:txBody>
      </p:sp>
    </p:spTree>
    <p:extLst>
      <p:ext uri="{BB962C8B-B14F-4D97-AF65-F5344CB8AC3E}">
        <p14:creationId xmlns:p14="http://schemas.microsoft.com/office/powerpoint/2010/main" val="177579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p:cNvPicPr>
            <a:picLocks noChangeAspect="1"/>
          </p:cNvPicPr>
          <p:nvPr/>
        </p:nvPicPr>
        <p:blipFill>
          <a:blip r:embed="rId2"/>
          <a:stretch>
            <a:fillRect/>
          </a:stretch>
        </p:blipFill>
        <p:spPr>
          <a:xfrm>
            <a:off x="3019960" y="923327"/>
            <a:ext cx="1335140" cy="658425"/>
          </a:xfrm>
          <a:prstGeom prst="rect">
            <a:avLst/>
          </a:prstGeom>
        </p:spPr>
      </p:pic>
      <p:pic>
        <p:nvPicPr>
          <p:cNvPr id="5" name="صورة 4"/>
          <p:cNvPicPr>
            <a:picLocks noChangeAspect="1"/>
          </p:cNvPicPr>
          <p:nvPr/>
        </p:nvPicPr>
        <p:blipFill>
          <a:blip r:embed="rId2"/>
          <a:stretch>
            <a:fillRect/>
          </a:stretch>
        </p:blipFill>
        <p:spPr>
          <a:xfrm>
            <a:off x="4350807" y="923328"/>
            <a:ext cx="1335140" cy="658425"/>
          </a:xfrm>
          <a:prstGeom prst="rect">
            <a:avLst/>
          </a:prstGeom>
        </p:spPr>
      </p:pic>
      <p:pic>
        <p:nvPicPr>
          <p:cNvPr id="6" name="صورة 5"/>
          <p:cNvPicPr>
            <a:picLocks noChangeAspect="1"/>
          </p:cNvPicPr>
          <p:nvPr/>
        </p:nvPicPr>
        <p:blipFill>
          <a:blip r:embed="rId2"/>
          <a:stretch>
            <a:fillRect/>
          </a:stretch>
        </p:blipFill>
        <p:spPr>
          <a:xfrm>
            <a:off x="5685947" y="923329"/>
            <a:ext cx="1335140" cy="658425"/>
          </a:xfrm>
          <a:prstGeom prst="rect">
            <a:avLst/>
          </a:prstGeom>
        </p:spPr>
      </p:pic>
      <p:pic>
        <p:nvPicPr>
          <p:cNvPr id="7" name="صورة 6"/>
          <p:cNvPicPr>
            <a:picLocks noChangeAspect="1"/>
          </p:cNvPicPr>
          <p:nvPr/>
        </p:nvPicPr>
        <p:blipFill>
          <a:blip r:embed="rId2"/>
          <a:stretch>
            <a:fillRect/>
          </a:stretch>
        </p:blipFill>
        <p:spPr>
          <a:xfrm>
            <a:off x="7021087" y="923330"/>
            <a:ext cx="1335140" cy="658425"/>
          </a:xfrm>
          <a:prstGeom prst="rect">
            <a:avLst/>
          </a:prstGeom>
        </p:spPr>
      </p:pic>
      <p:pic>
        <p:nvPicPr>
          <p:cNvPr id="8" name="صورة 7"/>
          <p:cNvPicPr>
            <a:picLocks noChangeAspect="1"/>
          </p:cNvPicPr>
          <p:nvPr/>
        </p:nvPicPr>
        <p:blipFill>
          <a:blip r:embed="rId2"/>
          <a:stretch>
            <a:fillRect/>
          </a:stretch>
        </p:blipFill>
        <p:spPr>
          <a:xfrm>
            <a:off x="8356227" y="923330"/>
            <a:ext cx="1335140" cy="658425"/>
          </a:xfrm>
          <a:prstGeom prst="rect">
            <a:avLst/>
          </a:prstGeom>
        </p:spPr>
      </p:pic>
      <p:sp>
        <p:nvSpPr>
          <p:cNvPr id="10" name="مستطيل 9"/>
          <p:cNvSpPr/>
          <p:nvPr/>
        </p:nvSpPr>
        <p:spPr>
          <a:xfrm>
            <a:off x="3646565" y="0"/>
            <a:ext cx="5203669" cy="923330"/>
          </a:xfrm>
          <a:prstGeom prst="rect">
            <a:avLst/>
          </a:prstGeom>
          <a:noFill/>
        </p:spPr>
        <p:txBody>
          <a:bodyPr wrap="none" lIns="91440" tIns="45720" rIns="91440" bIns="45720">
            <a:spAutoFit/>
          </a:bodyPr>
          <a:lstStyle/>
          <a:p>
            <a:pPr algn="ctr"/>
            <a:r>
              <a:rPr lang="ar-OM" sz="5400" b="0" cap="none" spc="0" dirty="0">
                <a:ln w="0"/>
                <a:solidFill>
                  <a:schemeClr val="tx1"/>
                </a:solidFill>
                <a:effectLst>
                  <a:outerShdw blurRad="38100" dist="19050" dir="2700000" algn="tl" rotWithShape="0">
                    <a:schemeClr val="dk1">
                      <a:alpha val="40000"/>
                    </a:schemeClr>
                  </a:outerShdw>
                </a:effectLst>
              </a:rPr>
              <a:t>المواقع السياحية </a:t>
            </a:r>
            <a:endParaRPr lang="ar-SA" sz="5400" b="0" cap="none" spc="0" dirty="0">
              <a:ln w="0"/>
              <a:solidFill>
                <a:schemeClr val="tx1"/>
              </a:solidFill>
              <a:effectLst>
                <a:outerShdw blurRad="38100" dist="19050" dir="2700000" algn="tl" rotWithShape="0">
                  <a:schemeClr val="dk1">
                    <a:alpha val="40000"/>
                  </a:schemeClr>
                </a:outerShdw>
              </a:effectLst>
            </a:endParaRPr>
          </a:p>
        </p:txBody>
      </p:sp>
      <p:sp>
        <p:nvSpPr>
          <p:cNvPr id="11" name="مستطيل 10"/>
          <p:cNvSpPr/>
          <p:nvPr/>
        </p:nvSpPr>
        <p:spPr>
          <a:xfrm>
            <a:off x="8561076" y="1067875"/>
            <a:ext cx="1007006" cy="369332"/>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الرئيسية</a:t>
            </a:r>
            <a:endParaRPr lang="ar-SA" b="0" cap="none" spc="0" dirty="0">
              <a:ln w="0"/>
              <a:solidFill>
                <a:schemeClr val="tx1"/>
              </a:solidFill>
              <a:effectLst>
                <a:outerShdw blurRad="38100" dist="19050" dir="2700000" algn="tl" rotWithShape="0">
                  <a:schemeClr val="dk1">
                    <a:alpha val="40000"/>
                  </a:schemeClr>
                </a:outerShdw>
              </a:effectLst>
            </a:endParaRPr>
          </a:p>
        </p:txBody>
      </p:sp>
      <p:sp>
        <p:nvSpPr>
          <p:cNvPr id="12" name="مستطيل 11"/>
          <p:cNvSpPr/>
          <p:nvPr/>
        </p:nvSpPr>
        <p:spPr>
          <a:xfrm>
            <a:off x="7301913" y="1067875"/>
            <a:ext cx="867545" cy="369332"/>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الولايات</a:t>
            </a:r>
            <a:endParaRPr lang="ar-SA" b="0" cap="none" spc="0" dirty="0">
              <a:ln w="0"/>
              <a:solidFill>
                <a:schemeClr val="tx1"/>
              </a:solidFill>
              <a:effectLst>
                <a:outerShdw blurRad="38100" dist="19050" dir="2700000" algn="tl" rotWithShape="0">
                  <a:schemeClr val="dk1">
                    <a:alpha val="40000"/>
                  </a:schemeClr>
                </a:outerShdw>
              </a:effectLst>
            </a:endParaRPr>
          </a:p>
        </p:txBody>
      </p:sp>
      <p:sp>
        <p:nvSpPr>
          <p:cNvPr id="14" name="مستطيل 13"/>
          <p:cNvSpPr/>
          <p:nvPr/>
        </p:nvSpPr>
        <p:spPr>
          <a:xfrm>
            <a:off x="5774843" y="923327"/>
            <a:ext cx="1140056" cy="646331"/>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المواقع</a:t>
            </a:r>
          </a:p>
          <a:p>
            <a:pPr algn="ctr"/>
            <a:r>
              <a:rPr lang="ar-OM" b="0" cap="none" spc="0" dirty="0">
                <a:ln w="0"/>
                <a:solidFill>
                  <a:schemeClr val="tx1"/>
                </a:solidFill>
                <a:effectLst>
                  <a:outerShdw blurRad="38100" dist="19050" dir="2700000" algn="tl" rotWithShape="0">
                    <a:schemeClr val="dk1">
                      <a:alpha val="40000"/>
                    </a:schemeClr>
                  </a:outerShdw>
                </a:effectLst>
              </a:rPr>
              <a:t> السياحية</a:t>
            </a:r>
            <a:endParaRPr lang="ar-SA" b="0" cap="none" spc="0" dirty="0">
              <a:ln w="0"/>
              <a:solidFill>
                <a:schemeClr val="tx1"/>
              </a:solidFill>
              <a:effectLst>
                <a:outerShdw blurRad="38100" dist="19050" dir="2700000" algn="tl" rotWithShape="0">
                  <a:schemeClr val="dk1">
                    <a:alpha val="40000"/>
                  </a:schemeClr>
                </a:outerShdw>
              </a:effectLst>
            </a:endParaRPr>
          </a:p>
        </p:txBody>
      </p:sp>
      <p:sp>
        <p:nvSpPr>
          <p:cNvPr id="15" name="مستطيل 14"/>
          <p:cNvSpPr/>
          <p:nvPr/>
        </p:nvSpPr>
        <p:spPr>
          <a:xfrm>
            <a:off x="4739224" y="1061826"/>
            <a:ext cx="736099" cy="369332"/>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المناخ</a:t>
            </a:r>
            <a:endParaRPr lang="ar-SA" b="0" cap="none" spc="0" dirty="0">
              <a:ln w="0"/>
              <a:solidFill>
                <a:schemeClr val="tx1"/>
              </a:solidFill>
              <a:effectLst>
                <a:outerShdw blurRad="38100" dist="19050" dir="2700000" algn="tl" rotWithShape="0">
                  <a:schemeClr val="dk1">
                    <a:alpha val="40000"/>
                  </a:schemeClr>
                </a:outerShdw>
              </a:effectLst>
            </a:endParaRPr>
          </a:p>
        </p:txBody>
      </p:sp>
      <p:sp>
        <p:nvSpPr>
          <p:cNvPr id="16" name="مستطيل 15"/>
          <p:cNvSpPr/>
          <p:nvPr/>
        </p:nvSpPr>
        <p:spPr>
          <a:xfrm>
            <a:off x="3140431" y="935421"/>
            <a:ext cx="1276311" cy="646331"/>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الفنادق و</a:t>
            </a:r>
          </a:p>
          <a:p>
            <a:pPr algn="ctr"/>
            <a:r>
              <a:rPr lang="ar-OM" b="0" cap="none" spc="0" dirty="0">
                <a:ln w="0"/>
                <a:solidFill>
                  <a:schemeClr val="tx1"/>
                </a:solidFill>
                <a:effectLst>
                  <a:outerShdw blurRad="38100" dist="19050" dir="2700000" algn="tl" rotWithShape="0">
                    <a:schemeClr val="dk1">
                      <a:alpha val="40000"/>
                    </a:schemeClr>
                  </a:outerShdw>
                </a:effectLst>
              </a:rPr>
              <a:t> المنتجعات </a:t>
            </a:r>
            <a:endParaRPr lang="ar-SA" b="0" cap="none" spc="0" dirty="0">
              <a:ln w="0"/>
              <a:solidFill>
                <a:schemeClr val="tx1"/>
              </a:solidFill>
              <a:effectLst>
                <a:outerShdw blurRad="38100" dist="19050" dir="2700000" algn="tl" rotWithShape="0">
                  <a:schemeClr val="dk1">
                    <a:alpha val="40000"/>
                  </a:schemeClr>
                </a:outerShdw>
              </a:effectLst>
            </a:endParaRPr>
          </a:p>
        </p:txBody>
      </p:sp>
      <p:sp>
        <p:nvSpPr>
          <p:cNvPr id="2" name="مستطيل 1"/>
          <p:cNvSpPr/>
          <p:nvPr/>
        </p:nvSpPr>
        <p:spPr>
          <a:xfrm>
            <a:off x="10533846" y="1627022"/>
            <a:ext cx="1545616" cy="369332"/>
          </a:xfrm>
          <a:prstGeom prst="rect">
            <a:avLst/>
          </a:prstGeom>
        </p:spPr>
        <p:txBody>
          <a:bodyPr wrap="none">
            <a:spAutoFit/>
          </a:bodyPr>
          <a:lstStyle/>
          <a:p>
            <a:r>
              <a:rPr lang="ar-OM" dirty="0"/>
              <a:t>خور روي ظفار </a:t>
            </a:r>
          </a:p>
        </p:txBody>
      </p:sp>
      <p:sp>
        <p:nvSpPr>
          <p:cNvPr id="3" name="مستطيل 2"/>
          <p:cNvSpPr/>
          <p:nvPr/>
        </p:nvSpPr>
        <p:spPr>
          <a:xfrm>
            <a:off x="9715113" y="2740129"/>
            <a:ext cx="2372765" cy="369332"/>
          </a:xfrm>
          <a:prstGeom prst="rect">
            <a:avLst/>
          </a:prstGeom>
        </p:spPr>
        <p:txBody>
          <a:bodyPr wrap="none">
            <a:spAutoFit/>
          </a:bodyPr>
          <a:lstStyle/>
          <a:p>
            <a:r>
              <a:rPr lang="ar-OM" dirty="0"/>
              <a:t>متحف ارض اللبان ظفار </a:t>
            </a:r>
          </a:p>
        </p:txBody>
      </p:sp>
      <p:sp>
        <p:nvSpPr>
          <p:cNvPr id="9" name="مستطيل 8"/>
          <p:cNvSpPr/>
          <p:nvPr/>
        </p:nvSpPr>
        <p:spPr>
          <a:xfrm>
            <a:off x="10020683" y="3994949"/>
            <a:ext cx="1826141" cy="369332"/>
          </a:xfrm>
          <a:prstGeom prst="rect">
            <a:avLst/>
          </a:prstGeom>
        </p:spPr>
        <p:txBody>
          <a:bodyPr wrap="none">
            <a:spAutoFit/>
          </a:bodyPr>
          <a:lstStyle/>
          <a:p>
            <a:r>
              <a:rPr lang="ar-OM" dirty="0"/>
              <a:t>قلعة حصن مرباط </a:t>
            </a:r>
          </a:p>
        </p:txBody>
      </p:sp>
      <p:sp>
        <p:nvSpPr>
          <p:cNvPr id="13" name="مستطيل 12"/>
          <p:cNvSpPr/>
          <p:nvPr/>
        </p:nvSpPr>
        <p:spPr>
          <a:xfrm>
            <a:off x="9023797" y="5373625"/>
            <a:ext cx="2994731" cy="369332"/>
          </a:xfrm>
          <a:prstGeom prst="rect">
            <a:avLst/>
          </a:prstGeom>
        </p:spPr>
        <p:txBody>
          <a:bodyPr wrap="none">
            <a:spAutoFit/>
          </a:bodyPr>
          <a:lstStyle/>
          <a:p>
            <a:r>
              <a:rPr lang="ar-OM" dirty="0"/>
              <a:t>مدينة أوبار أو المدينة المفقودة</a:t>
            </a:r>
          </a:p>
        </p:txBody>
      </p:sp>
      <p:sp>
        <p:nvSpPr>
          <p:cNvPr id="18" name="مستطيل 17"/>
          <p:cNvSpPr/>
          <p:nvPr/>
        </p:nvSpPr>
        <p:spPr>
          <a:xfrm>
            <a:off x="437170" y="1627022"/>
            <a:ext cx="10187900" cy="1077218"/>
          </a:xfrm>
          <a:prstGeom prst="rect">
            <a:avLst/>
          </a:prstGeom>
        </p:spPr>
        <p:txBody>
          <a:bodyPr wrap="square">
            <a:spAutoFit/>
          </a:bodyPr>
          <a:lstStyle/>
          <a:p>
            <a:pPr algn="r"/>
            <a:r>
              <a:rPr lang="ar-OM" sz="1600" dirty="0"/>
              <a:t>واحد من أهم معالم سياحية في ظفار وفي عمان، يُصنف على انه متحف، وحقيقته أنه متحف طبيعي مفتوح يمثل ميناء تجاري قديم يقع بأحد أكبر الخلجان بالمحافظة، حيث كان يُستخدم في تجارة البخور واللبان منذ نحو 2000 عام، وكما يضم معرض أثري مليء بأنقاض المباني التي يعود تاريخ تشييدها للفترة ما بين القرن الأول قبل الميلاد والقرن الثالث الميلادي.</a:t>
            </a:r>
          </a:p>
          <a:p>
            <a:pPr algn="r"/>
            <a:endParaRPr lang="ar-OM" sz="1600" dirty="0"/>
          </a:p>
        </p:txBody>
      </p:sp>
      <p:sp>
        <p:nvSpPr>
          <p:cNvPr id="22" name="مستطيل 21"/>
          <p:cNvSpPr/>
          <p:nvPr/>
        </p:nvSpPr>
        <p:spPr>
          <a:xfrm>
            <a:off x="982448" y="2570852"/>
            <a:ext cx="8751818" cy="1077218"/>
          </a:xfrm>
          <a:prstGeom prst="rect">
            <a:avLst/>
          </a:prstGeom>
        </p:spPr>
        <p:txBody>
          <a:bodyPr wrap="square">
            <a:spAutoFit/>
          </a:bodyPr>
          <a:lstStyle/>
          <a:p>
            <a:pPr algn="r"/>
            <a:r>
              <a:rPr lang="ar-OM" sz="1600" dirty="0"/>
              <a:t>واحد من أشهر وجهات السياحة في ظفار والاماكن السياحية في مرباط لأنه أيضاً متحف طبيعي مفتوح يمتد على مساحة شاسعة من منطقة البليد التاريخية، ويضم الرصيف البحري القديم لميناء </a:t>
            </a:r>
            <a:r>
              <a:rPr lang="ar-OM" sz="1600" dirty="0" err="1"/>
              <a:t>زافار</a:t>
            </a:r>
            <a:r>
              <a:rPr lang="ar-OM" sz="1600" dirty="0"/>
              <a:t> التجاري الذي يعود تاريخه للقرن الثاني عشر، والذي كان وقتها أهم ميناء تجاري على ساحل البحر لتصدير اللبان والبخور والبهارات للساحل الهندي.</a:t>
            </a:r>
            <a:endParaRPr lang="en-US" sz="1600" dirty="0"/>
          </a:p>
        </p:txBody>
      </p:sp>
      <p:sp>
        <p:nvSpPr>
          <p:cNvPr id="23" name="مستطيل 22"/>
          <p:cNvSpPr/>
          <p:nvPr/>
        </p:nvSpPr>
        <p:spPr>
          <a:xfrm>
            <a:off x="543500" y="3702934"/>
            <a:ext cx="9629714" cy="1077218"/>
          </a:xfrm>
          <a:prstGeom prst="rect">
            <a:avLst/>
          </a:prstGeom>
        </p:spPr>
        <p:txBody>
          <a:bodyPr wrap="square">
            <a:spAutoFit/>
          </a:bodyPr>
          <a:lstStyle/>
          <a:p>
            <a:pPr algn="r"/>
            <a:r>
              <a:rPr lang="ar-OM" sz="1600" dirty="0"/>
              <a:t>أشهر موقع سياحي في ظفار لأنها تطل على البحر مباشرة، وهو ما يجعل زيارتها ذات أبعاد ثقافية ومعرفية، جنبًا إلى جنب مع ممارسة العديد من الأنشطة البحرية المثيرة. ويتميز الحصن بالتاريخ الطويل والعظمة المعمارية حيث الارتفاع الشاهق والصخور الضخمة وعدد القاعات والحجرات والسراديب الكبيرة، حيث شيّد بغرض صد هجمات أعداء السلطنة من جهة البحر، ثم لعب الحصن دورًا بارزًا في ثورة ظفار ضد المحتل الأجنبي في ستينيات القرن العشرين.</a:t>
            </a:r>
            <a:endParaRPr lang="en-US" sz="1600" dirty="0"/>
          </a:p>
        </p:txBody>
      </p:sp>
      <p:sp>
        <p:nvSpPr>
          <p:cNvPr id="24" name="مستطيل 23"/>
          <p:cNvSpPr/>
          <p:nvPr/>
        </p:nvSpPr>
        <p:spPr>
          <a:xfrm>
            <a:off x="288877" y="5114235"/>
            <a:ext cx="8900694" cy="1569660"/>
          </a:xfrm>
          <a:prstGeom prst="rect">
            <a:avLst/>
          </a:prstGeom>
        </p:spPr>
        <p:txBody>
          <a:bodyPr wrap="square">
            <a:spAutoFit/>
          </a:bodyPr>
          <a:lstStyle/>
          <a:p>
            <a:pPr algn="r"/>
            <a:r>
              <a:rPr lang="ar-OM" sz="1600" dirty="0"/>
              <a:t>موقع سياحي في محافظة ظفار حظيّ بأهمية فائقة من علماء الآثار والمستكشفين الدوليين، كما اعتبرته منظمة اليونسكو أحد مواقع التراث العالمي. تقع المدينة المفقودة على بُعد 175 كم من ولاية صلالة لذا صنف ضمن أهم اماكن سياحية في صلالة أيضًا، حيث كانت مملكة أسطورية قديمة تُعرف باسم أوبار بمنطقة صحراء الربع الخالي، ثم ابتلعت الرمال المتحركة كل ما تبقى منها، ونحو العام 1992م تم رصدها بواسطة الأقمار الصناعية، ومن وقتها صارت موقعًا أثريًا رائجًا يجذب الكثير من عشاق المغامرات والتاريخ.</a:t>
            </a:r>
          </a:p>
          <a:p>
            <a:pPr algn="r"/>
            <a:endParaRPr lang="ar-OM" sz="1600" dirty="0"/>
          </a:p>
        </p:txBody>
      </p:sp>
    </p:spTree>
    <p:extLst>
      <p:ext uri="{BB962C8B-B14F-4D97-AF65-F5344CB8AC3E}">
        <p14:creationId xmlns:p14="http://schemas.microsoft.com/office/powerpoint/2010/main" val="2784395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9961628" y="398103"/>
            <a:ext cx="1747594" cy="369332"/>
          </a:xfrm>
          <a:prstGeom prst="rect">
            <a:avLst/>
          </a:prstGeom>
        </p:spPr>
        <p:txBody>
          <a:bodyPr wrap="none">
            <a:spAutoFit/>
          </a:bodyPr>
          <a:lstStyle/>
          <a:p>
            <a:r>
              <a:rPr lang="ar-OM" dirty="0"/>
              <a:t>قصر الحصن ظفار</a:t>
            </a:r>
          </a:p>
        </p:txBody>
      </p:sp>
      <p:sp>
        <p:nvSpPr>
          <p:cNvPr id="3" name="مستطيل 2"/>
          <p:cNvSpPr/>
          <p:nvPr/>
        </p:nvSpPr>
        <p:spPr>
          <a:xfrm>
            <a:off x="-270456" y="228826"/>
            <a:ext cx="10354614" cy="1077218"/>
          </a:xfrm>
          <a:prstGeom prst="rect">
            <a:avLst/>
          </a:prstGeom>
        </p:spPr>
        <p:txBody>
          <a:bodyPr wrap="square">
            <a:spAutoFit/>
          </a:bodyPr>
          <a:lstStyle/>
          <a:p>
            <a:pPr algn="r"/>
            <a:r>
              <a:rPr lang="ar-OM" sz="1600" dirty="0"/>
              <a:t>واحد من أهم وجهات السياحة في صلالة الأثرية، لأن هذا الحصن صاحب تاريخ عريق شاهد على ميلاد سلطنة عمان الحديثة، لأنه مقر ولادة وتنشئة السلطان قابوس بن سعيد بن تيمور، فضلًا عن كونه بعمارة عمانية تراثية بديعة الزخارف والنقوش، وكذلك معبرة عن الفخامة والقوة من خلال الأسوار الشاهقة، والقاعات الكبيرة المساحات، وكذلك السراديب الممتدة بأطوال كبيرة تحت الأرض.</a:t>
            </a:r>
            <a:endParaRPr lang="en-US" sz="1600" dirty="0"/>
          </a:p>
        </p:txBody>
      </p:sp>
      <p:sp>
        <p:nvSpPr>
          <p:cNvPr id="4" name="مستطيل 3"/>
          <p:cNvSpPr/>
          <p:nvPr/>
        </p:nvSpPr>
        <p:spPr>
          <a:xfrm>
            <a:off x="798490" y="1475321"/>
            <a:ext cx="9594761" cy="1323439"/>
          </a:xfrm>
          <a:prstGeom prst="rect">
            <a:avLst/>
          </a:prstGeom>
        </p:spPr>
        <p:txBody>
          <a:bodyPr wrap="square">
            <a:spAutoFit/>
          </a:bodyPr>
          <a:lstStyle/>
          <a:p>
            <a:pPr algn="r"/>
            <a:r>
              <a:rPr lang="ar-OM" sz="1600" dirty="0"/>
              <a:t>أحد أكثر اماكن سياحية في ظفار غنى بالمناظر الطبيعية الخلابة. ويقع الخور على مشارف مدينة عوقد القديمة بإطلالة على بحيرة الخور الكبيرة. وتمتد مساحاته الخضراء لحوالي 16 هكتار، تختلف عبرها أنواع الكائنات الحية. حيث المتنزه مقرًا لاستقبال العديد من أنواع الطيور في مواسم الهجرات المختلفة. وأهمها طيور: </a:t>
            </a:r>
            <a:r>
              <a:rPr lang="ar-OM" sz="1600" dirty="0" err="1"/>
              <a:t>البلشون</a:t>
            </a:r>
            <a:r>
              <a:rPr lang="ar-OM" sz="1600" dirty="0"/>
              <a:t>، مالك الحزين، أبو محجل… فضلًا عن الحياة البرية متعددة الأنواع والكائنات.</a:t>
            </a:r>
          </a:p>
          <a:p>
            <a:pPr algn="r"/>
            <a:endParaRPr lang="ar-OM" sz="1600" dirty="0"/>
          </a:p>
        </p:txBody>
      </p:sp>
      <p:sp>
        <p:nvSpPr>
          <p:cNvPr id="5" name="مستطيل 4"/>
          <p:cNvSpPr/>
          <p:nvPr/>
        </p:nvSpPr>
        <p:spPr>
          <a:xfrm>
            <a:off x="10654125" y="1905506"/>
            <a:ext cx="1055097" cy="369332"/>
          </a:xfrm>
          <a:prstGeom prst="rect">
            <a:avLst/>
          </a:prstGeom>
        </p:spPr>
        <p:txBody>
          <a:bodyPr wrap="none">
            <a:spAutoFit/>
          </a:bodyPr>
          <a:lstStyle/>
          <a:p>
            <a:r>
              <a:rPr lang="ar-OM" dirty="0"/>
              <a:t>خور عوقد</a:t>
            </a:r>
          </a:p>
        </p:txBody>
      </p:sp>
      <p:sp>
        <p:nvSpPr>
          <p:cNvPr id="6" name="مستطيل 5"/>
          <p:cNvSpPr/>
          <p:nvPr/>
        </p:nvSpPr>
        <p:spPr>
          <a:xfrm>
            <a:off x="798490" y="2968037"/>
            <a:ext cx="9607639" cy="1569660"/>
          </a:xfrm>
          <a:prstGeom prst="rect">
            <a:avLst/>
          </a:prstGeom>
        </p:spPr>
        <p:txBody>
          <a:bodyPr wrap="square">
            <a:spAutoFit/>
          </a:bodyPr>
          <a:lstStyle/>
          <a:p>
            <a:pPr algn="r"/>
            <a:r>
              <a:rPr lang="ar-OM" sz="1600" dirty="0"/>
              <a:t>موقع من مواقع سياحيه في ظفار التي يقصدها عشاق المغامرات، لأنه واحد من سلاسل الجبال الرئيسية بالمحافظة. ويبلغ ارتفاع أعلى قمة فيه حوالي 2100 متر، مع العديد من المستويات الصخرية المتدرجة التي تنتشر عبرها الممرات والكهوف. كما أن السهل الواقع أسفل الجبل يضم مئات الأنواع النباتية المختلفة المكونات. من بينها أشجار </a:t>
            </a:r>
            <a:r>
              <a:rPr lang="ar-OM" sz="1600" dirty="0" err="1"/>
              <a:t>الأكاسيا</a:t>
            </a:r>
            <a:r>
              <a:rPr lang="ar-OM" sz="1600" dirty="0"/>
              <a:t> وأشجار اللبان، مع الكثير من جداول المياه. والعديد من الحيوانات البرية المهددة بالانقراض، من بينها النمور العربية والغزال العربي والماعز النوبي.</a:t>
            </a:r>
          </a:p>
          <a:p>
            <a:pPr algn="r"/>
            <a:endParaRPr lang="ar-OM" sz="1600" dirty="0"/>
          </a:p>
        </p:txBody>
      </p:sp>
      <p:sp>
        <p:nvSpPr>
          <p:cNvPr id="7" name="مستطيل 6"/>
          <p:cNvSpPr/>
          <p:nvPr/>
        </p:nvSpPr>
        <p:spPr>
          <a:xfrm>
            <a:off x="10232534" y="3228243"/>
            <a:ext cx="1898277" cy="369332"/>
          </a:xfrm>
          <a:prstGeom prst="rect">
            <a:avLst/>
          </a:prstGeom>
        </p:spPr>
        <p:txBody>
          <a:bodyPr wrap="none">
            <a:spAutoFit/>
          </a:bodyPr>
          <a:lstStyle/>
          <a:p>
            <a:r>
              <a:rPr lang="ar-OM" dirty="0"/>
              <a:t>جبل سمحان ظفار</a:t>
            </a:r>
          </a:p>
        </p:txBody>
      </p:sp>
      <p:sp>
        <p:nvSpPr>
          <p:cNvPr id="8" name="مستطيل 7"/>
          <p:cNvSpPr/>
          <p:nvPr/>
        </p:nvSpPr>
        <p:spPr>
          <a:xfrm>
            <a:off x="1777284" y="4711308"/>
            <a:ext cx="8757634" cy="1600438"/>
          </a:xfrm>
          <a:prstGeom prst="rect">
            <a:avLst/>
          </a:prstGeom>
        </p:spPr>
        <p:txBody>
          <a:bodyPr wrap="square">
            <a:spAutoFit/>
          </a:bodyPr>
          <a:lstStyle/>
          <a:p>
            <a:pPr algn="r"/>
            <a:r>
              <a:rPr lang="ar-OM" dirty="0"/>
              <a:t>شاطئ </a:t>
            </a:r>
            <a:r>
              <a:rPr lang="ar-OM" dirty="0" err="1"/>
              <a:t>الفزايح</a:t>
            </a:r>
            <a:endParaRPr lang="ar-OM" dirty="0"/>
          </a:p>
          <a:p>
            <a:pPr algn="r"/>
            <a:r>
              <a:rPr lang="ar-OM" sz="1600" dirty="0"/>
              <a:t>واحد من أفضل وجهات السياحة في عمان كلها ، لذلك صنفه الزائرون ضمن أهم مواقع سياحية في ظفار . لأنه من أفضل شواطئ السلطنة. حيث يمتد لحوالي 5 كم من الرمال ناصعة البياض وساحل على مياه </a:t>
            </a:r>
            <a:r>
              <a:rPr lang="ar-OM" sz="1600" dirty="0" err="1"/>
              <a:t>تركوازية</a:t>
            </a:r>
            <a:r>
              <a:rPr lang="ar-OM" sz="1600" dirty="0"/>
              <a:t> صافية وهادئة الأمواج. مما جعله أأمن مواقع السباحة للهواة والأطفال كـ موقع سياحي في ظفار. كما يتمتع </a:t>
            </a:r>
            <a:r>
              <a:rPr lang="ar-OM" sz="1600" dirty="0" err="1"/>
              <a:t>بانعزاليته</a:t>
            </a:r>
            <a:r>
              <a:rPr lang="ar-OM" sz="1600" dirty="0"/>
              <a:t> عن قلب المدينة الصاخب، مما يمثل فرصة رائعة للاسترخاء والاستجمام.</a:t>
            </a:r>
          </a:p>
          <a:p>
            <a:pPr algn="r"/>
            <a:endParaRPr lang="ar-OM" sz="1600" dirty="0"/>
          </a:p>
        </p:txBody>
      </p:sp>
    </p:spTree>
    <p:extLst>
      <p:ext uri="{BB962C8B-B14F-4D97-AF65-F5344CB8AC3E}">
        <p14:creationId xmlns:p14="http://schemas.microsoft.com/office/powerpoint/2010/main" val="144432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p:cNvPicPr>
            <a:picLocks noChangeAspect="1"/>
          </p:cNvPicPr>
          <p:nvPr/>
        </p:nvPicPr>
        <p:blipFill>
          <a:blip r:embed="rId2"/>
          <a:stretch>
            <a:fillRect/>
          </a:stretch>
        </p:blipFill>
        <p:spPr>
          <a:xfrm>
            <a:off x="2462969" y="875101"/>
            <a:ext cx="1335140" cy="658425"/>
          </a:xfrm>
          <a:prstGeom prst="rect">
            <a:avLst/>
          </a:prstGeom>
        </p:spPr>
      </p:pic>
      <p:pic>
        <p:nvPicPr>
          <p:cNvPr id="5" name="صورة 4"/>
          <p:cNvPicPr>
            <a:picLocks noChangeAspect="1"/>
          </p:cNvPicPr>
          <p:nvPr/>
        </p:nvPicPr>
        <p:blipFill>
          <a:blip r:embed="rId2"/>
          <a:stretch>
            <a:fillRect/>
          </a:stretch>
        </p:blipFill>
        <p:spPr>
          <a:xfrm>
            <a:off x="3798109" y="875102"/>
            <a:ext cx="1335140" cy="658425"/>
          </a:xfrm>
          <a:prstGeom prst="rect">
            <a:avLst/>
          </a:prstGeom>
        </p:spPr>
      </p:pic>
      <p:pic>
        <p:nvPicPr>
          <p:cNvPr id="6" name="صورة 5"/>
          <p:cNvPicPr>
            <a:picLocks noChangeAspect="1"/>
          </p:cNvPicPr>
          <p:nvPr/>
        </p:nvPicPr>
        <p:blipFill>
          <a:blip r:embed="rId2"/>
          <a:stretch>
            <a:fillRect/>
          </a:stretch>
        </p:blipFill>
        <p:spPr>
          <a:xfrm>
            <a:off x="5145034" y="878254"/>
            <a:ext cx="1335140" cy="658425"/>
          </a:xfrm>
          <a:prstGeom prst="rect">
            <a:avLst/>
          </a:prstGeom>
        </p:spPr>
      </p:pic>
      <p:pic>
        <p:nvPicPr>
          <p:cNvPr id="7" name="صورة 6"/>
          <p:cNvPicPr>
            <a:picLocks noChangeAspect="1"/>
          </p:cNvPicPr>
          <p:nvPr/>
        </p:nvPicPr>
        <p:blipFill>
          <a:blip r:embed="rId2"/>
          <a:stretch>
            <a:fillRect/>
          </a:stretch>
        </p:blipFill>
        <p:spPr>
          <a:xfrm>
            <a:off x="6480174" y="878253"/>
            <a:ext cx="1335140" cy="658425"/>
          </a:xfrm>
          <a:prstGeom prst="rect">
            <a:avLst/>
          </a:prstGeom>
        </p:spPr>
      </p:pic>
      <p:pic>
        <p:nvPicPr>
          <p:cNvPr id="8" name="صورة 7"/>
          <p:cNvPicPr>
            <a:picLocks noChangeAspect="1"/>
          </p:cNvPicPr>
          <p:nvPr/>
        </p:nvPicPr>
        <p:blipFill>
          <a:blip r:embed="rId2"/>
          <a:stretch>
            <a:fillRect/>
          </a:stretch>
        </p:blipFill>
        <p:spPr>
          <a:xfrm>
            <a:off x="7815314" y="875103"/>
            <a:ext cx="1335140" cy="658425"/>
          </a:xfrm>
          <a:prstGeom prst="rect">
            <a:avLst/>
          </a:prstGeom>
        </p:spPr>
      </p:pic>
      <p:sp>
        <p:nvSpPr>
          <p:cNvPr id="9" name="مستطيل 8"/>
          <p:cNvSpPr/>
          <p:nvPr/>
        </p:nvSpPr>
        <p:spPr>
          <a:xfrm>
            <a:off x="5168605" y="0"/>
            <a:ext cx="2052165" cy="923330"/>
          </a:xfrm>
          <a:prstGeom prst="rect">
            <a:avLst/>
          </a:prstGeom>
          <a:noFill/>
        </p:spPr>
        <p:txBody>
          <a:bodyPr wrap="none" lIns="91440" tIns="45720" rIns="91440" bIns="45720">
            <a:spAutoFit/>
          </a:bodyPr>
          <a:lstStyle/>
          <a:p>
            <a:pPr algn="ctr"/>
            <a:r>
              <a:rPr lang="ar-OM" sz="5400" b="0" cap="none" spc="0" dirty="0">
                <a:ln w="0"/>
                <a:solidFill>
                  <a:schemeClr val="tx1"/>
                </a:solidFill>
                <a:effectLst>
                  <a:outerShdw blurRad="38100" dist="19050" dir="2700000" algn="tl" rotWithShape="0">
                    <a:schemeClr val="dk1">
                      <a:alpha val="40000"/>
                    </a:schemeClr>
                  </a:outerShdw>
                </a:effectLst>
              </a:rPr>
              <a:t>المناخ </a:t>
            </a:r>
            <a:endParaRPr lang="ar-SA" sz="5400" b="0" cap="none" spc="0" dirty="0">
              <a:ln w="0"/>
              <a:solidFill>
                <a:schemeClr val="tx1"/>
              </a:solidFill>
              <a:effectLst>
                <a:outerShdw blurRad="38100" dist="19050" dir="2700000" algn="tl" rotWithShape="0">
                  <a:schemeClr val="dk1">
                    <a:alpha val="40000"/>
                  </a:schemeClr>
                </a:outerShdw>
              </a:effectLst>
            </a:endParaRPr>
          </a:p>
        </p:txBody>
      </p:sp>
      <p:sp>
        <p:nvSpPr>
          <p:cNvPr id="10" name="مستطيل 9"/>
          <p:cNvSpPr/>
          <p:nvPr/>
        </p:nvSpPr>
        <p:spPr>
          <a:xfrm>
            <a:off x="7906355" y="1019647"/>
            <a:ext cx="1007006" cy="369332"/>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الرئيسية</a:t>
            </a:r>
            <a:endParaRPr lang="ar-SA" b="0" cap="none" spc="0" dirty="0">
              <a:ln w="0"/>
              <a:solidFill>
                <a:schemeClr val="tx1"/>
              </a:solidFill>
              <a:effectLst>
                <a:outerShdw blurRad="38100" dist="19050" dir="2700000" algn="tl" rotWithShape="0">
                  <a:schemeClr val="dk1">
                    <a:alpha val="40000"/>
                  </a:schemeClr>
                </a:outerShdw>
              </a:effectLst>
            </a:endParaRPr>
          </a:p>
        </p:txBody>
      </p:sp>
      <p:sp>
        <p:nvSpPr>
          <p:cNvPr id="11" name="مستطيل 10"/>
          <p:cNvSpPr/>
          <p:nvPr/>
        </p:nvSpPr>
        <p:spPr>
          <a:xfrm>
            <a:off x="6532743" y="610196"/>
            <a:ext cx="1083950" cy="923330"/>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الولايات</a:t>
            </a:r>
            <a:r>
              <a:rPr lang="ar-OM" sz="5400" b="0" cap="none" spc="0" dirty="0">
                <a:ln w="0"/>
                <a:solidFill>
                  <a:schemeClr val="tx1"/>
                </a:solidFill>
                <a:effectLst>
                  <a:outerShdw blurRad="38100" dist="19050" dir="2700000" algn="tl" rotWithShape="0">
                    <a:schemeClr val="dk1">
                      <a:alpha val="40000"/>
                    </a:schemeClr>
                  </a:outerShdw>
                </a:effectLst>
              </a:rPr>
              <a:t> </a:t>
            </a:r>
            <a:endParaRPr lang="ar-SA" sz="5400" b="0" cap="none" spc="0" dirty="0">
              <a:ln w="0"/>
              <a:solidFill>
                <a:schemeClr val="tx1"/>
              </a:solidFill>
              <a:effectLst>
                <a:outerShdw blurRad="38100" dist="19050" dir="2700000" algn="tl" rotWithShape="0">
                  <a:schemeClr val="dk1">
                    <a:alpha val="40000"/>
                  </a:schemeClr>
                </a:outerShdw>
              </a:effectLst>
            </a:endParaRPr>
          </a:p>
        </p:txBody>
      </p:sp>
      <p:sp>
        <p:nvSpPr>
          <p:cNvPr id="13" name="مستطيل 12"/>
          <p:cNvSpPr/>
          <p:nvPr/>
        </p:nvSpPr>
        <p:spPr>
          <a:xfrm>
            <a:off x="5278644" y="875101"/>
            <a:ext cx="1067920" cy="646331"/>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المواقع </a:t>
            </a:r>
          </a:p>
          <a:p>
            <a:pPr algn="ctr"/>
            <a:r>
              <a:rPr lang="ar-OM" b="0" cap="none" spc="0" dirty="0">
                <a:ln w="0"/>
                <a:solidFill>
                  <a:schemeClr val="tx1"/>
                </a:solidFill>
                <a:effectLst>
                  <a:outerShdw blurRad="38100" dist="19050" dir="2700000" algn="tl" rotWithShape="0">
                    <a:schemeClr val="dk1">
                      <a:alpha val="40000"/>
                    </a:schemeClr>
                  </a:outerShdw>
                </a:effectLst>
              </a:rPr>
              <a:t>السياحية</a:t>
            </a:r>
            <a:endParaRPr lang="ar-SA" b="0" cap="none" spc="0" dirty="0">
              <a:ln w="0"/>
              <a:solidFill>
                <a:schemeClr val="tx1"/>
              </a:solidFill>
              <a:effectLst>
                <a:outerShdw blurRad="38100" dist="19050" dir="2700000" algn="tl" rotWithShape="0">
                  <a:schemeClr val="dk1">
                    <a:alpha val="40000"/>
                  </a:schemeClr>
                </a:outerShdw>
              </a:effectLst>
            </a:endParaRPr>
          </a:p>
        </p:txBody>
      </p:sp>
      <p:sp>
        <p:nvSpPr>
          <p:cNvPr id="14" name="مستطيل 13"/>
          <p:cNvSpPr/>
          <p:nvPr/>
        </p:nvSpPr>
        <p:spPr>
          <a:xfrm>
            <a:off x="3927441" y="557982"/>
            <a:ext cx="952504" cy="923330"/>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المناخ</a:t>
            </a:r>
            <a:r>
              <a:rPr lang="ar-OM" sz="5400" b="0" cap="none" spc="0" dirty="0">
                <a:ln w="0"/>
                <a:solidFill>
                  <a:schemeClr val="tx1"/>
                </a:solidFill>
                <a:effectLst>
                  <a:outerShdw blurRad="38100" dist="19050" dir="2700000" algn="tl" rotWithShape="0">
                    <a:schemeClr val="dk1">
                      <a:alpha val="40000"/>
                    </a:schemeClr>
                  </a:outerShdw>
                </a:effectLst>
              </a:rPr>
              <a:t> </a:t>
            </a:r>
            <a:endParaRPr lang="ar-SA" sz="5400" b="0" cap="none" spc="0" dirty="0">
              <a:ln w="0"/>
              <a:solidFill>
                <a:schemeClr val="tx1"/>
              </a:solidFill>
              <a:effectLst>
                <a:outerShdw blurRad="38100" dist="19050" dir="2700000" algn="tl" rotWithShape="0">
                  <a:schemeClr val="dk1">
                    <a:alpha val="40000"/>
                  </a:schemeClr>
                </a:outerShdw>
              </a:effectLst>
            </a:endParaRPr>
          </a:p>
        </p:txBody>
      </p:sp>
      <p:sp>
        <p:nvSpPr>
          <p:cNvPr id="15" name="مستطيل 14"/>
          <p:cNvSpPr/>
          <p:nvPr/>
        </p:nvSpPr>
        <p:spPr>
          <a:xfrm>
            <a:off x="2494108" y="884299"/>
            <a:ext cx="1204176" cy="646331"/>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الفنادق و </a:t>
            </a:r>
          </a:p>
          <a:p>
            <a:pPr algn="ctr"/>
            <a:r>
              <a:rPr lang="ar-OM" b="0" cap="none" spc="0" dirty="0">
                <a:ln w="0"/>
                <a:solidFill>
                  <a:schemeClr val="tx1"/>
                </a:solidFill>
                <a:effectLst>
                  <a:outerShdw blurRad="38100" dist="19050" dir="2700000" algn="tl" rotWithShape="0">
                    <a:schemeClr val="dk1">
                      <a:alpha val="40000"/>
                    </a:schemeClr>
                  </a:outerShdw>
                </a:effectLst>
              </a:rPr>
              <a:t>المنتجعات </a:t>
            </a:r>
            <a:endParaRPr lang="ar-SA" b="0" cap="none" spc="0" dirty="0">
              <a:ln w="0"/>
              <a:solidFill>
                <a:schemeClr val="tx1"/>
              </a:solidFill>
              <a:effectLst>
                <a:outerShdw blurRad="38100" dist="19050" dir="2700000" algn="tl" rotWithShape="0">
                  <a:schemeClr val="dk1">
                    <a:alpha val="40000"/>
                  </a:schemeClr>
                </a:outerShdw>
              </a:effectLst>
            </a:endParaRPr>
          </a:p>
        </p:txBody>
      </p:sp>
      <p:sp>
        <p:nvSpPr>
          <p:cNvPr id="2" name="مستطيل 1"/>
          <p:cNvSpPr/>
          <p:nvPr/>
        </p:nvSpPr>
        <p:spPr>
          <a:xfrm>
            <a:off x="1051744" y="2005222"/>
            <a:ext cx="6096000" cy="3139321"/>
          </a:xfrm>
          <a:prstGeom prst="rect">
            <a:avLst/>
          </a:prstGeom>
        </p:spPr>
        <p:txBody>
          <a:bodyPr>
            <a:spAutoFit/>
          </a:bodyPr>
          <a:lstStyle/>
          <a:p>
            <a:r>
              <a:rPr lang="ar-OM" dirty="0"/>
              <a:t>هو موسم الأمطار الموسمية التي تحدث سنويًا بين شهري يونيو وسبتمبر. تجلب الأمطار النباتات الخضراء المورقة إلى المنطقة المطلوبة وتجذب آلاف السياح إلى المنطقة. يبدأ الموسم في أواخر يونيو وينتهي في سبتمبر ، مع ذروة هطول الأمطار في أواخر يوليو وأوائل أغسطس. </a:t>
            </a:r>
            <a:r>
              <a:rPr lang="ar-OM" dirty="0"/>
              <a:t>، حيث تهطل على الجبال الأمطار الموسمية المصحوبة بالسحب الكثيفة والضباب خلال </a:t>
            </a:r>
            <a:r>
              <a:rPr lang="ar-OM" dirty="0"/>
              <a:t>موسم الخريف في محافظة ظفار ، تنخفض درجات الحرارة بشكل كبير وتزداد مستويات الرطوبة ، مما يجعل المنطقة أكثر راحة للسياح والسكان المحليين على حد سواء. كما يشتهر الموسم بشلالاته الخلابة ، والتي تتدفق أسفل جبال المحافظة ، مما يخلق مشهدًا جميلًا ومذهلًا.</a:t>
            </a:r>
            <a:endParaRPr lang="en-US" dirty="0"/>
          </a:p>
        </p:txBody>
      </p:sp>
    </p:spTree>
    <p:extLst>
      <p:ext uri="{BB962C8B-B14F-4D97-AF65-F5344CB8AC3E}">
        <p14:creationId xmlns:p14="http://schemas.microsoft.com/office/powerpoint/2010/main" val="2109260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p:cNvPicPr>
            <a:picLocks noChangeAspect="1"/>
          </p:cNvPicPr>
          <p:nvPr/>
        </p:nvPicPr>
        <p:blipFill>
          <a:blip r:embed="rId2"/>
          <a:stretch>
            <a:fillRect/>
          </a:stretch>
        </p:blipFill>
        <p:spPr>
          <a:xfrm>
            <a:off x="3053324" y="798559"/>
            <a:ext cx="1335140" cy="658425"/>
          </a:xfrm>
          <a:prstGeom prst="rect">
            <a:avLst/>
          </a:prstGeom>
        </p:spPr>
      </p:pic>
      <p:pic>
        <p:nvPicPr>
          <p:cNvPr id="5" name="صورة 4"/>
          <p:cNvPicPr>
            <a:picLocks noChangeAspect="1"/>
          </p:cNvPicPr>
          <p:nvPr/>
        </p:nvPicPr>
        <p:blipFill>
          <a:blip r:embed="rId2"/>
          <a:stretch>
            <a:fillRect/>
          </a:stretch>
        </p:blipFill>
        <p:spPr>
          <a:xfrm>
            <a:off x="4388464" y="798559"/>
            <a:ext cx="1335140" cy="658425"/>
          </a:xfrm>
          <a:prstGeom prst="rect">
            <a:avLst/>
          </a:prstGeom>
        </p:spPr>
      </p:pic>
      <p:pic>
        <p:nvPicPr>
          <p:cNvPr id="6" name="صورة 5"/>
          <p:cNvPicPr>
            <a:picLocks noChangeAspect="1"/>
          </p:cNvPicPr>
          <p:nvPr/>
        </p:nvPicPr>
        <p:blipFill>
          <a:blip r:embed="rId2"/>
          <a:stretch>
            <a:fillRect/>
          </a:stretch>
        </p:blipFill>
        <p:spPr>
          <a:xfrm>
            <a:off x="5723604" y="798560"/>
            <a:ext cx="1335140" cy="658425"/>
          </a:xfrm>
          <a:prstGeom prst="rect">
            <a:avLst/>
          </a:prstGeom>
        </p:spPr>
      </p:pic>
      <p:pic>
        <p:nvPicPr>
          <p:cNvPr id="7" name="صورة 6"/>
          <p:cNvPicPr>
            <a:picLocks noChangeAspect="1"/>
          </p:cNvPicPr>
          <p:nvPr/>
        </p:nvPicPr>
        <p:blipFill>
          <a:blip r:embed="rId2"/>
          <a:stretch>
            <a:fillRect/>
          </a:stretch>
        </p:blipFill>
        <p:spPr>
          <a:xfrm>
            <a:off x="7058744" y="798561"/>
            <a:ext cx="1335140" cy="658425"/>
          </a:xfrm>
          <a:prstGeom prst="rect">
            <a:avLst/>
          </a:prstGeom>
        </p:spPr>
      </p:pic>
      <p:pic>
        <p:nvPicPr>
          <p:cNvPr id="8" name="صورة 7"/>
          <p:cNvPicPr>
            <a:picLocks noChangeAspect="1"/>
          </p:cNvPicPr>
          <p:nvPr/>
        </p:nvPicPr>
        <p:blipFill>
          <a:blip r:embed="rId2"/>
          <a:stretch>
            <a:fillRect/>
          </a:stretch>
        </p:blipFill>
        <p:spPr>
          <a:xfrm>
            <a:off x="8393884" y="798562"/>
            <a:ext cx="1335140" cy="658425"/>
          </a:xfrm>
          <a:prstGeom prst="rect">
            <a:avLst/>
          </a:prstGeom>
        </p:spPr>
      </p:pic>
      <p:sp>
        <p:nvSpPr>
          <p:cNvPr id="9" name="مستطيل 8"/>
          <p:cNvSpPr/>
          <p:nvPr/>
        </p:nvSpPr>
        <p:spPr>
          <a:xfrm>
            <a:off x="3014606" y="-103031"/>
            <a:ext cx="6046848" cy="923330"/>
          </a:xfrm>
          <a:prstGeom prst="rect">
            <a:avLst/>
          </a:prstGeom>
          <a:noFill/>
        </p:spPr>
        <p:txBody>
          <a:bodyPr wrap="none" lIns="91440" tIns="45720" rIns="91440" bIns="45720">
            <a:spAutoFit/>
          </a:bodyPr>
          <a:lstStyle/>
          <a:p>
            <a:pPr algn="ctr"/>
            <a:r>
              <a:rPr lang="ar-OM" sz="5400" b="0" cap="none" spc="0" dirty="0">
                <a:ln w="0"/>
                <a:solidFill>
                  <a:schemeClr val="tx1"/>
                </a:solidFill>
                <a:effectLst>
                  <a:outerShdw blurRad="38100" dist="19050" dir="2700000" algn="tl" rotWithShape="0">
                    <a:schemeClr val="dk1">
                      <a:alpha val="40000"/>
                    </a:schemeClr>
                  </a:outerShdw>
                </a:effectLst>
              </a:rPr>
              <a:t>الفنادق و المنتجعات </a:t>
            </a:r>
            <a:endParaRPr lang="ar-SA" sz="5400" b="0" cap="none" spc="0" dirty="0">
              <a:ln w="0"/>
              <a:solidFill>
                <a:schemeClr val="tx1"/>
              </a:solidFill>
              <a:effectLst>
                <a:outerShdw blurRad="38100" dist="19050" dir="2700000" algn="tl" rotWithShape="0">
                  <a:schemeClr val="dk1">
                    <a:alpha val="40000"/>
                  </a:schemeClr>
                </a:outerShdw>
              </a:effectLst>
            </a:endParaRPr>
          </a:p>
        </p:txBody>
      </p:sp>
      <p:sp>
        <p:nvSpPr>
          <p:cNvPr id="10" name="مستطيل 9"/>
          <p:cNvSpPr/>
          <p:nvPr/>
        </p:nvSpPr>
        <p:spPr>
          <a:xfrm>
            <a:off x="8521883" y="943105"/>
            <a:ext cx="1079142" cy="369332"/>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الرئيسية </a:t>
            </a:r>
            <a:endParaRPr lang="ar-SA" b="0" cap="none" spc="0" dirty="0">
              <a:ln w="0"/>
              <a:solidFill>
                <a:schemeClr val="tx1"/>
              </a:solidFill>
              <a:effectLst>
                <a:outerShdw blurRad="38100" dist="19050" dir="2700000" algn="tl" rotWithShape="0">
                  <a:schemeClr val="dk1">
                    <a:alpha val="40000"/>
                  </a:schemeClr>
                </a:outerShdw>
              </a:effectLst>
            </a:endParaRPr>
          </a:p>
        </p:txBody>
      </p:sp>
      <p:sp>
        <p:nvSpPr>
          <p:cNvPr id="11" name="مستطيل 10"/>
          <p:cNvSpPr/>
          <p:nvPr/>
        </p:nvSpPr>
        <p:spPr>
          <a:xfrm>
            <a:off x="7101744" y="481440"/>
            <a:ext cx="1083950" cy="923330"/>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الولايات</a:t>
            </a:r>
            <a:r>
              <a:rPr lang="ar-OM" sz="5400" b="0" cap="none" spc="0" dirty="0">
                <a:ln w="0"/>
                <a:solidFill>
                  <a:schemeClr val="tx1"/>
                </a:solidFill>
                <a:effectLst>
                  <a:outerShdw blurRad="38100" dist="19050" dir="2700000" algn="tl" rotWithShape="0">
                    <a:schemeClr val="dk1">
                      <a:alpha val="40000"/>
                    </a:schemeClr>
                  </a:outerShdw>
                </a:effectLst>
              </a:rPr>
              <a:t> </a:t>
            </a:r>
            <a:endParaRPr lang="ar-SA" sz="5400" b="0" cap="none" spc="0" dirty="0">
              <a:ln w="0"/>
              <a:solidFill>
                <a:schemeClr val="tx1"/>
              </a:solidFill>
              <a:effectLst>
                <a:outerShdw blurRad="38100" dist="19050" dir="2700000" algn="tl" rotWithShape="0">
                  <a:schemeClr val="dk1">
                    <a:alpha val="40000"/>
                  </a:schemeClr>
                </a:outerShdw>
              </a:effectLst>
            </a:endParaRPr>
          </a:p>
        </p:txBody>
      </p:sp>
      <p:sp>
        <p:nvSpPr>
          <p:cNvPr id="12" name="مستطيل 11"/>
          <p:cNvSpPr/>
          <p:nvPr/>
        </p:nvSpPr>
        <p:spPr>
          <a:xfrm>
            <a:off x="5761130" y="815476"/>
            <a:ext cx="1140056" cy="646331"/>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المواقع </a:t>
            </a:r>
          </a:p>
          <a:p>
            <a:pPr algn="ctr"/>
            <a:r>
              <a:rPr lang="ar-OM" b="0" cap="none" spc="0" dirty="0">
                <a:ln w="0"/>
                <a:solidFill>
                  <a:schemeClr val="tx1"/>
                </a:solidFill>
                <a:effectLst>
                  <a:outerShdw blurRad="38100" dist="19050" dir="2700000" algn="tl" rotWithShape="0">
                    <a:schemeClr val="dk1">
                      <a:alpha val="40000"/>
                    </a:schemeClr>
                  </a:outerShdw>
                </a:effectLst>
              </a:rPr>
              <a:t>السياحية </a:t>
            </a:r>
            <a:endParaRPr lang="ar-SA" b="0" cap="none" spc="0" dirty="0">
              <a:ln w="0"/>
              <a:solidFill>
                <a:schemeClr val="tx1"/>
              </a:solidFill>
              <a:effectLst>
                <a:outerShdw blurRad="38100" dist="19050" dir="2700000" algn="tl" rotWithShape="0">
                  <a:schemeClr val="dk1">
                    <a:alpha val="40000"/>
                  </a:schemeClr>
                </a:outerShdw>
              </a:effectLst>
            </a:endParaRPr>
          </a:p>
        </p:txBody>
      </p:sp>
      <p:sp>
        <p:nvSpPr>
          <p:cNvPr id="13" name="مستطيل 12"/>
          <p:cNvSpPr/>
          <p:nvPr/>
        </p:nvSpPr>
        <p:spPr>
          <a:xfrm>
            <a:off x="4689442" y="902987"/>
            <a:ext cx="808235" cy="369332"/>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المناخ </a:t>
            </a:r>
            <a:endParaRPr lang="ar-SA" b="0" cap="none" spc="0" dirty="0">
              <a:ln w="0"/>
              <a:solidFill>
                <a:schemeClr val="tx1"/>
              </a:solidFill>
              <a:effectLst>
                <a:outerShdw blurRad="38100" dist="19050" dir="2700000" algn="tl" rotWithShape="0">
                  <a:schemeClr val="dk1">
                    <a:alpha val="40000"/>
                  </a:schemeClr>
                </a:outerShdw>
              </a:effectLst>
            </a:endParaRPr>
          </a:p>
        </p:txBody>
      </p:sp>
      <p:sp>
        <p:nvSpPr>
          <p:cNvPr id="14" name="مستطيل 13"/>
          <p:cNvSpPr/>
          <p:nvPr/>
        </p:nvSpPr>
        <p:spPr>
          <a:xfrm>
            <a:off x="3225116" y="804605"/>
            <a:ext cx="1276311" cy="646331"/>
          </a:xfrm>
          <a:prstGeom prst="rect">
            <a:avLst/>
          </a:prstGeom>
          <a:noFill/>
        </p:spPr>
        <p:txBody>
          <a:bodyPr wrap="none" lIns="91440" tIns="45720" rIns="91440" bIns="45720">
            <a:spAutoFit/>
          </a:bodyPr>
          <a:lstStyle/>
          <a:p>
            <a:pPr algn="ctr"/>
            <a:r>
              <a:rPr lang="ar-OM" b="0" cap="none" spc="0" dirty="0">
                <a:ln w="0"/>
                <a:solidFill>
                  <a:schemeClr val="tx1"/>
                </a:solidFill>
                <a:effectLst>
                  <a:outerShdw blurRad="38100" dist="19050" dir="2700000" algn="tl" rotWithShape="0">
                    <a:schemeClr val="dk1">
                      <a:alpha val="40000"/>
                    </a:schemeClr>
                  </a:outerShdw>
                </a:effectLst>
              </a:rPr>
              <a:t>الفنادق و</a:t>
            </a:r>
          </a:p>
          <a:p>
            <a:pPr algn="ctr"/>
            <a:r>
              <a:rPr lang="ar-OM" b="0" cap="none" spc="0" dirty="0">
                <a:ln w="0"/>
                <a:solidFill>
                  <a:schemeClr val="tx1"/>
                </a:solidFill>
                <a:effectLst>
                  <a:outerShdw blurRad="38100" dist="19050" dir="2700000" algn="tl" rotWithShape="0">
                    <a:schemeClr val="dk1">
                      <a:alpha val="40000"/>
                    </a:schemeClr>
                  </a:outerShdw>
                </a:effectLst>
              </a:rPr>
              <a:t> المنتجعات </a:t>
            </a:r>
            <a:endParaRPr lang="ar-SA"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39547893"/>
      </p:ext>
    </p:extLst>
  </p:cSld>
  <p:clrMapOvr>
    <a:masterClrMapping/>
  </p:clrMapOvr>
</p:sld>
</file>

<file path=ppt/theme/theme1.xml><?xml version="1.0" encoding="utf-8"?>
<a:theme xmlns:a="http://schemas.openxmlformats.org/drawingml/2006/main" name="ربطة">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233</TotalTime>
  <Words>2132</Words>
  <Application>Microsoft Office PowerPoint</Application>
  <PresentationFormat>شاشة عريضة</PresentationFormat>
  <Paragraphs>84</Paragraphs>
  <Slides>8</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8</vt:i4>
      </vt:variant>
    </vt:vector>
  </HeadingPairs>
  <TitlesOfParts>
    <vt:vector size="14" baseType="lpstr">
      <vt:lpstr>Arial</vt:lpstr>
      <vt:lpstr>Century Gothic</vt:lpstr>
      <vt:lpstr>Droid Arabic Kufi</vt:lpstr>
      <vt:lpstr>Tahoma</vt:lpstr>
      <vt:lpstr>Wingdings 3</vt:lpstr>
      <vt:lpstr>ربطة</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TechBeam</dc:creator>
  <cp:lastModifiedBy>TechBeam</cp:lastModifiedBy>
  <cp:revision>20</cp:revision>
  <dcterms:created xsi:type="dcterms:W3CDTF">2024-09-13T13:54:08Z</dcterms:created>
  <dcterms:modified xsi:type="dcterms:W3CDTF">2024-11-26T14:30:32Z</dcterms:modified>
</cp:coreProperties>
</file>