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56" r:id="rId3"/>
    <p:sldId id="285" r:id="rId4"/>
    <p:sldId id="287" r:id="rId6"/>
    <p:sldId id="288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E8A"/>
    <a:srgbClr val="E6E6E6"/>
    <a:srgbClr val="C4AC6A"/>
    <a:srgbClr val="B89C4C"/>
    <a:srgbClr val="FFFFFF"/>
    <a:srgbClr val="CFD6EC"/>
    <a:srgbClr val="EED7C5"/>
    <a:srgbClr val="F3D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F7143-DF50-43AC-8E77-75A5F2F938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7DDE8-01B7-40E0-98BE-9AD7B19157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7" Type="http://schemas.openxmlformats.org/officeDocument/2006/relationships/tags" Target="../tags/tag171.xml"/><Relationship Id="rId26" Type="http://schemas.openxmlformats.org/officeDocument/2006/relationships/tags" Target="../tags/tag170.xml"/><Relationship Id="rId25" Type="http://schemas.openxmlformats.org/officeDocument/2006/relationships/tags" Target="../tags/tag169.xml"/><Relationship Id="rId24" Type="http://schemas.openxmlformats.org/officeDocument/2006/relationships/tags" Target="../tags/tag168.xml"/><Relationship Id="rId23" Type="http://schemas.openxmlformats.org/officeDocument/2006/relationships/tags" Target="../tags/tag167.xml"/><Relationship Id="rId22" Type="http://schemas.openxmlformats.org/officeDocument/2006/relationships/tags" Target="../tags/tag166.xml"/><Relationship Id="rId21" Type="http://schemas.openxmlformats.org/officeDocument/2006/relationships/tags" Target="../tags/tag165.xml"/><Relationship Id="rId20" Type="http://schemas.openxmlformats.org/officeDocument/2006/relationships/tags" Target="../tags/tag164.xml"/><Relationship Id="rId2" Type="http://schemas.openxmlformats.org/officeDocument/2006/relationships/tags" Target="../tags/tag146.xml"/><Relationship Id="rId19" Type="http://schemas.openxmlformats.org/officeDocument/2006/relationships/tags" Target="../tags/tag163.xml"/><Relationship Id="rId18" Type="http://schemas.openxmlformats.org/officeDocument/2006/relationships/tags" Target="../tags/tag162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7" Type="http://schemas.openxmlformats.org/officeDocument/2006/relationships/tags" Target="../tags/tag62.xml"/><Relationship Id="rId26" Type="http://schemas.openxmlformats.org/officeDocument/2006/relationships/tags" Target="../tags/tag61.xml"/><Relationship Id="rId25" Type="http://schemas.openxmlformats.org/officeDocument/2006/relationships/tags" Target="../tags/tag60.xml"/><Relationship Id="rId24" Type="http://schemas.openxmlformats.org/officeDocument/2006/relationships/tags" Target="../tags/tag59.xml"/><Relationship Id="rId23" Type="http://schemas.openxmlformats.org/officeDocument/2006/relationships/tags" Target="../tags/tag58.xml"/><Relationship Id="rId22" Type="http://schemas.openxmlformats.org/officeDocument/2006/relationships/tags" Target="../tags/tag57.xml"/><Relationship Id="rId21" Type="http://schemas.openxmlformats.org/officeDocument/2006/relationships/tags" Target="../tags/tag56.xml"/><Relationship Id="rId20" Type="http://schemas.openxmlformats.org/officeDocument/2006/relationships/tags" Target="../tags/tag55.xml"/><Relationship Id="rId2" Type="http://schemas.openxmlformats.org/officeDocument/2006/relationships/tags" Target="../tags/tag37.xml"/><Relationship Id="rId19" Type="http://schemas.openxmlformats.org/officeDocument/2006/relationships/tags" Target="../tags/tag54.xml"/><Relationship Id="rId18" Type="http://schemas.openxmlformats.org/officeDocument/2006/relationships/tags" Target="../tags/tag53.xml"/><Relationship Id="rId17" Type="http://schemas.openxmlformats.org/officeDocument/2006/relationships/tags" Target="../tags/tag52.xml"/><Relationship Id="rId16" Type="http://schemas.openxmlformats.org/officeDocument/2006/relationships/tags" Target="../tags/tag51.xml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5" Type="http://schemas.openxmlformats.org/officeDocument/2006/relationships/tags" Target="../tags/tag110.xml"/><Relationship Id="rId24" Type="http://schemas.openxmlformats.org/officeDocument/2006/relationships/tags" Target="../tags/tag109.xml"/><Relationship Id="rId23" Type="http://schemas.openxmlformats.org/officeDocument/2006/relationships/tags" Target="../tags/tag108.xml"/><Relationship Id="rId22" Type="http://schemas.openxmlformats.org/officeDocument/2006/relationships/tags" Target="../tags/tag107.xml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tags" Target="../tags/tag87.xml"/><Relationship Id="rId19" Type="http://schemas.openxmlformats.org/officeDocument/2006/relationships/tags" Target="../tags/tag104.xml"/><Relationship Id="rId18" Type="http://schemas.openxmlformats.org/officeDocument/2006/relationships/tags" Target="../tags/tag103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5"/>
            </p:custDataLst>
          </p:nvPr>
        </p:nvSpPr>
        <p:spPr>
          <a:xfrm>
            <a:off x="3002280" y="2900045"/>
            <a:ext cx="6187440" cy="106807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6"/>
            </p:custDataLst>
          </p:nvPr>
        </p:nvSpPr>
        <p:spPr>
          <a:xfrm>
            <a:off x="3002280" y="4212640"/>
            <a:ext cx="6187442" cy="530145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 userDrawn="1">
            <p:custDataLst>
              <p:tags r:id="rId2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2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8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9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2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2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6"/>
            </p:custDataLst>
          </p:nvPr>
        </p:nvSpPr>
        <p:spPr>
          <a:xfrm>
            <a:off x="2815573" y="2943093"/>
            <a:ext cx="6560820" cy="1014730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27"/>
            </p:custDataLst>
          </p:nvPr>
        </p:nvSpPr>
        <p:spPr>
          <a:xfrm>
            <a:off x="2815573" y="4232960"/>
            <a:ext cx="6560820" cy="803497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5" name="直接连接符 14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任意多边形: 形状 17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>
            <p:custDataLst>
              <p:tags r:id="rId2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4" name="直接连接符 13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任意多边形: 形状 1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9" name="组合 28"/>
          <p:cNvGrpSpPr/>
          <p:nvPr userDrawn="1">
            <p:custDataLst>
              <p:tags r:id="rId3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30" name="组合 29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32" name="直接连接符 31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任意多边形: 形状 30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2" name="组合 21"/>
          <p:cNvGrpSpPr/>
          <p:nvPr userDrawn="1">
            <p:custDataLst>
              <p:tags r:id="rId1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任意多边形: 形状 23"/>
            <p:cNvSpPr/>
            <p:nvPr userDrawn="1">
              <p:custDataLst>
                <p:tags r:id="rId15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2"/>
            </p:custDataLst>
          </p:nvPr>
        </p:nvGrpSpPr>
        <p:grpSpPr>
          <a:xfrm>
            <a:off x="1465625" y="0"/>
            <a:ext cx="9504165" cy="6858000"/>
            <a:chOff x="1465625" y="0"/>
            <a:chExt cx="9504165" cy="6858000"/>
          </a:xfrm>
        </p:grpSpPr>
        <p:sp>
          <p:nvSpPr>
            <p:cNvPr id="63" name="任意多边形: 形状 62"/>
            <p:cNvSpPr/>
            <p:nvPr userDrawn="1">
              <p:custDataLst>
                <p:tags r:id="rId3"/>
              </p:custDataLst>
            </p:nvPr>
          </p:nvSpPr>
          <p:spPr>
            <a:xfrm>
              <a:off x="6471729" y="0"/>
              <a:ext cx="4498061" cy="2192408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/>
            <p:cNvSpPr/>
            <p:nvPr userDrawn="1">
              <p:custDataLst>
                <p:tags r:id="rId4"/>
              </p:custDataLst>
            </p:nvPr>
          </p:nvSpPr>
          <p:spPr>
            <a:xfrm>
              <a:off x="1465625" y="5164237"/>
              <a:ext cx="3559491" cy="1693763"/>
            </a:xfrm>
            <a:custGeom>
              <a:avLst/>
              <a:gdLst>
                <a:gd name="connsiteX0" fmla="*/ 1779745 w 3559491"/>
                <a:gd name="connsiteY0" fmla="*/ 0 h 1693763"/>
                <a:gd name="connsiteX1" fmla="*/ 3554851 w 3559491"/>
                <a:gd name="connsiteY1" fmla="*/ 1601882 h 1693763"/>
                <a:gd name="connsiteX2" fmla="*/ 3559491 w 3559491"/>
                <a:gd name="connsiteY2" fmla="*/ 1693763 h 1693763"/>
                <a:gd name="connsiteX3" fmla="*/ 0 w 3559491"/>
                <a:gd name="connsiteY3" fmla="*/ 1693763 h 1693763"/>
                <a:gd name="connsiteX4" fmla="*/ 4639 w 3559491"/>
                <a:gd name="connsiteY4" fmla="*/ 1601882 h 1693763"/>
                <a:gd name="connsiteX5" fmla="*/ 1779745 w 3559491"/>
                <a:gd name="connsiteY5" fmla="*/ 0 h 169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9491" h="1693763">
                  <a:moveTo>
                    <a:pt x="1779745" y="0"/>
                  </a:moveTo>
                  <a:cubicBezTo>
                    <a:pt x="2703606" y="0"/>
                    <a:pt x="3463476" y="702129"/>
                    <a:pt x="3554851" y="1601882"/>
                  </a:cubicBezTo>
                  <a:lnTo>
                    <a:pt x="3559491" y="1693763"/>
                  </a:lnTo>
                  <a:lnTo>
                    <a:pt x="0" y="1693763"/>
                  </a:lnTo>
                  <a:lnTo>
                    <a:pt x="4639" y="1601882"/>
                  </a:lnTo>
                  <a:cubicBezTo>
                    <a:pt x="96014" y="702129"/>
                    <a:pt x="855884" y="0"/>
                    <a:pt x="1779745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3002280" y="2973705"/>
            <a:ext cx="6187440" cy="98552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3002280" y="4211320"/>
            <a:ext cx="6187440" cy="8051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 userDrawn="1">
            <p:custDataLst>
              <p:tags r:id="rId2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2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tags" Target="../tags/tag254.xml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259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61.xml"/><Relationship Id="rId2" Type="http://schemas.openxmlformats.org/officeDocument/2006/relationships/image" Target="../media/image3.jpeg"/><Relationship Id="rId1" Type="http://schemas.openxmlformats.org/officeDocument/2006/relationships/tags" Target="../tags/tag26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65.xml"/><Relationship Id="rId2" Type="http://schemas.openxmlformats.org/officeDocument/2006/relationships/image" Target="../media/image4.jpeg"/><Relationship Id="rId1" Type="http://schemas.openxmlformats.org/officeDocument/2006/relationships/tags" Target="../tags/tag26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67.xml"/><Relationship Id="rId2" Type="http://schemas.openxmlformats.org/officeDocument/2006/relationships/image" Target="../media/image5.jpeg"/><Relationship Id="rId1" Type="http://schemas.openxmlformats.org/officeDocument/2006/relationships/tags" Target="../tags/tag2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29485" y="1561465"/>
            <a:ext cx="4358005" cy="972185"/>
          </a:xfrm>
        </p:spPr>
        <p:txBody>
          <a:bodyPr>
            <a:normAutofit fontScale="90000"/>
          </a:bodyPr>
          <a:lstStyle/>
          <a:p>
            <a:r>
              <a:rPr lang="ar-OM" altLang="en-US" sz="4445" u="sng" dirty="0">
                <a:cs typeface="Arial" panose="020B0604020202020204" pitchFamily="34" charset="0"/>
              </a:rPr>
              <a:t>الطبيب المعجزة</a:t>
            </a:r>
            <a:r>
              <a:rPr lang="ar-OM" altLang="en-US" u="sng" dirty="0">
                <a:cs typeface="Arial" panose="020B0604020202020204" pitchFamily="34" charset="0"/>
              </a:rPr>
              <a:t> </a:t>
            </a:r>
            <a:endParaRPr lang="ar-OM" altLang="en-US" u="sng" dirty="0"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57860" y="3163570"/>
            <a:ext cx="4313555" cy="530225"/>
          </a:xfrm>
        </p:spPr>
        <p:txBody>
          <a:bodyPr>
            <a:normAutofit/>
          </a:bodyPr>
          <a:lstStyle/>
          <a:p>
            <a:r>
              <a:rPr lang="ar-OM" altLang="zh-CN" sz="2800" smtClean="0">
                <a:latin typeface="+mn-lt"/>
                <a:cs typeface="+mn-lt"/>
              </a:rPr>
              <a:t>مرحباً بكم في عالم الطب </a:t>
            </a:r>
            <a:endParaRPr lang="ar-OM" altLang="zh-CN" sz="2800" smtClean="0">
              <a:latin typeface="+mn-lt"/>
              <a:cs typeface="+mn-lt"/>
            </a:endParaRPr>
          </a:p>
        </p:txBody>
      </p:sp>
      <p:pic>
        <p:nvPicPr>
          <p:cNvPr id="4" name="Picture 3" descr="8dea3d1960d198247b5d75b52f9483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35" y="2373630"/>
            <a:ext cx="3376930" cy="3585210"/>
          </a:xfrm>
          <a:prstGeom prst="rect">
            <a:avLst/>
          </a:prstGeom>
        </p:spPr>
      </p:pic>
      <p:pic>
        <p:nvPicPr>
          <p:cNvPr id="8" name="Picture 7" descr="d55f91deee1938335037189c3b5161a2"/>
          <p:cNvPicPr>
            <a:picLocks noChangeAspect="1"/>
          </p:cNvPicPr>
          <p:nvPr/>
        </p:nvPicPr>
        <p:blipFill>
          <a:blip r:embed="rId4"/>
          <a:srcRect l="7373" t="32606" r="15212" b="33792"/>
          <a:stretch>
            <a:fillRect/>
          </a:stretch>
        </p:blipFill>
        <p:spPr>
          <a:xfrm>
            <a:off x="6449060" y="437515"/>
            <a:ext cx="3860165" cy="10217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7633970" y="161925"/>
            <a:ext cx="2350770" cy="7683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ar-OM" altLang="zh-CN" sz="4400" smtClean="0">
                <a:latin typeface="+mj-ea"/>
                <a:ea typeface="+mj-ea"/>
                <a:cs typeface="+mj-ea"/>
                <a:sym typeface="+mn-ea"/>
              </a:rPr>
              <a:t>الطبيب</a:t>
            </a:r>
            <a:endParaRPr lang="ar-OM" altLang="zh-CN" sz="4400" dirty="0" smtClean="0">
              <a:solidFill>
                <a:schemeClr val="tx1"/>
              </a:solidFill>
              <a:uFillTx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206625" y="2354580"/>
            <a:ext cx="62312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ar-OM" altLang="en-US" sz="2800"/>
              <a:t>الطبيب هو الشخص المؤهل لتقديم العلاج للأفراد الذين يعانون من الأمراض , وايضاً يعرف الطبيب بأنه الفرد الذي يحمل ترخيصاً في ممارسة الأعمال الطبية مثل: طبيب الأسنان و الطبيب الجراح . من التعريفات الأخرى هو الشخص الذي يصف الدواء لعلاج مرضاه عن طريق تطبيق فحص طبي عليهم.</a:t>
            </a:r>
            <a:endParaRPr lang="ar-OM" altLang="en-US"/>
          </a:p>
        </p:txBody>
      </p:sp>
      <p:pic>
        <p:nvPicPr>
          <p:cNvPr id="3" name="Picture 2" descr="247a75a7125218d97cd9ad4357423b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520" y="3254375"/>
            <a:ext cx="1990725" cy="2617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6380480" y="161925"/>
            <a:ext cx="4038600" cy="7683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r"/>
            <a:r>
              <a:rPr lang="ar-OM" altLang="en-US" sz="4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أخلاقيات الطبيب</a:t>
            </a:r>
            <a:endParaRPr lang="ar-OM" altLang="en-US" sz="4400" dirty="0">
              <a:solidFill>
                <a:schemeClr val="tx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35455" y="1210945"/>
            <a:ext cx="5463540" cy="1061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ar-OM" altLang="en-US" sz="3200"/>
              <a:t>يجب ان يتميز الطبيب بمجموعة من الأخلاقيات الخاصة في مهنة الطب :</a:t>
            </a:r>
            <a:endParaRPr lang="ar-OM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2273300" y="2447925"/>
            <a:ext cx="7174230" cy="3479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ar-OM" altLang="en-US" sz="3200" b="1"/>
              <a:t>ا</a:t>
            </a:r>
            <a:r>
              <a:rPr lang="ar-OM" altLang="en-US" sz="2800" b="1"/>
              <a:t>لحكمة:</a:t>
            </a:r>
            <a:r>
              <a:rPr lang="ar-OM" altLang="en-US" sz="2800"/>
              <a:t> قدرة الطبيب على التفكير الدقيق ,يستطيع ان يتعرف على اعراض الامراض المؤثرة على المريض. </a:t>
            </a:r>
            <a:endParaRPr lang="ar-OM" altLang="en-US" sz="2800"/>
          </a:p>
          <a:p>
            <a:pPr algn="r"/>
            <a:r>
              <a:rPr lang="ar-OM" altLang="en-US" sz="2800"/>
              <a:t>ا</a:t>
            </a:r>
            <a:r>
              <a:rPr lang="ar-OM" altLang="en-US" sz="2800" b="1"/>
              <a:t>لصبر:</a:t>
            </a:r>
            <a:r>
              <a:rPr lang="ar-OM" altLang="en-US" sz="2800"/>
              <a:t>تحمل الطبيب المرضى في كافة الأوقات ,تحمل غضبهم و انفعالهم و توفير لهم الأعذار المناسبة. </a:t>
            </a:r>
            <a:endParaRPr lang="ar-OM" altLang="en-US" sz="2800"/>
          </a:p>
          <a:p>
            <a:pPr algn="r"/>
            <a:r>
              <a:rPr lang="ar-OM" altLang="en-US" sz="2800"/>
              <a:t>ا</a:t>
            </a:r>
            <a:r>
              <a:rPr lang="ar-OM" altLang="en-US" sz="2800" b="1"/>
              <a:t>لرفق:</a:t>
            </a:r>
            <a:r>
              <a:rPr lang="ar-OM" altLang="en-US" sz="2800"/>
              <a:t>التعامل اللين و السهل مع المرضى و استخدام الكلمات اللطيفه التي لا تجرح مشاعرهم.  </a:t>
            </a:r>
            <a:endParaRPr lang="ar-OM" altLang="en-US" sz="2800"/>
          </a:p>
          <a:p>
            <a:pPr algn="r"/>
            <a:r>
              <a:rPr lang="ar-OM" altLang="en-US" sz="2800" b="1"/>
              <a:t>الهدوء: </a:t>
            </a:r>
            <a:r>
              <a:rPr lang="ar-OM" altLang="en-US" sz="2800"/>
              <a:t>التمهل في تشخيص الحالة المرضيه و عدم التسرع في إصدار الحكم على المريض او طبيعة المرض الذي يعاني منه المريض.</a:t>
            </a:r>
            <a:endParaRPr lang="ar-OM" altLang="en-US" sz="2800"/>
          </a:p>
          <a:p>
            <a:pPr algn="r"/>
            <a:r>
              <a:rPr lang="ar-OM" altLang="en-US" sz="2800" b="1"/>
              <a:t>الصدق:</a:t>
            </a:r>
            <a:r>
              <a:rPr lang="ar-OM" altLang="en-US" sz="2800"/>
              <a:t> يكون صادقاً في عمله في اعطاء الادويه في العلاج في عمل العمليات الجراحه.</a:t>
            </a:r>
            <a:endParaRPr lang="ar-OM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6426835" y="192405"/>
            <a:ext cx="4305935" cy="7683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ar-OM" altLang="en-US" sz="4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المتطلبات التعليمية للطبيب</a:t>
            </a:r>
            <a:endParaRPr lang="ar-OM" altLang="en-US" sz="4300" dirty="0">
              <a:solidFill>
                <a:schemeClr val="tx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80565" y="1366520"/>
            <a:ext cx="4962525" cy="3832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ar-OM" altLang="en-US" sz="2800"/>
              <a:t>1- الحصول عللى شهادة المعتدة في كلية الطب</a:t>
            </a:r>
            <a:endParaRPr lang="ar-OM" altLang="en-US" sz="2800"/>
          </a:p>
          <a:p>
            <a:pPr algn="just"/>
            <a:endParaRPr lang="ar-OM" altLang="en-US" sz="2800"/>
          </a:p>
          <a:p>
            <a:pPr algn="r"/>
            <a:r>
              <a:rPr lang="ar-OM" altLang="en-US" sz="2800"/>
              <a:t>2- اجتياز الفحص الطبي الشامل للحصول على ترخيص طبي</a:t>
            </a:r>
            <a:endParaRPr lang="ar-OM" altLang="en-US" sz="2800"/>
          </a:p>
          <a:p>
            <a:pPr algn="r"/>
            <a:endParaRPr lang="ar-OM" altLang="en-US" sz="2800"/>
          </a:p>
          <a:p>
            <a:pPr algn="r"/>
            <a:r>
              <a:rPr lang="ar-OM" altLang="en-US" sz="2800"/>
              <a:t>3- تحقيق الاعتماد الطبي من مجلس او جهة مسوؤله عن دراسة الطب</a:t>
            </a:r>
            <a:endParaRPr lang="ar-OM" altLang="en-US" sz="2800"/>
          </a:p>
          <a:p>
            <a:pPr algn="r"/>
            <a:r>
              <a:rPr lang="ar-OM" altLang="en-US" sz="2800"/>
              <a:t> </a:t>
            </a:r>
            <a:endParaRPr lang="ar-OM" altLang="en-US" sz="2800"/>
          </a:p>
          <a:p>
            <a:pPr algn="r"/>
            <a:r>
              <a:rPr lang="ar-OM" altLang="en-US" sz="2800"/>
              <a:t>4- التدريب على مهنة الطب لمدة زمنية محدده لأتمكن من الإتقان</a:t>
            </a:r>
            <a:endParaRPr lang="ar-OM" altLang="en-US" sz="2800"/>
          </a:p>
        </p:txBody>
      </p:sp>
      <p:pic>
        <p:nvPicPr>
          <p:cNvPr id="5" name="Picture 4" descr="df79be51948eb32adf413ee899aa6606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1441450"/>
            <a:ext cx="2997200" cy="449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6096000" y="161925"/>
            <a:ext cx="4323080" cy="7683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ar-OM" altLang="en-US" sz="4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محظوراتٌ على الطبيب</a:t>
            </a:r>
            <a:endParaRPr lang="ar-OM" altLang="en-US" sz="4400" dirty="0">
              <a:solidFill>
                <a:schemeClr val="tx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91995" y="1270000"/>
            <a:ext cx="4850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ar-OM" altLang="en-US" sz="2800"/>
              <a:t>توجد العديد من المحظورات يجب على الطبيب ان يتجنبها :</a:t>
            </a:r>
            <a:endParaRPr lang="ar-OM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2141855" y="2606675"/>
            <a:ext cx="54190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ar-OM" altLang="en-US" sz="3200"/>
              <a:t>1</a:t>
            </a:r>
            <a:r>
              <a:rPr lang="ar-OM" altLang="en-US" sz="3200"/>
              <a:t>- يجب على الطبيب ان لا يخرج اي سر من اسرار المستشفى.</a:t>
            </a:r>
            <a:endParaRPr lang="ar-OM" altLang="en-US" sz="3200"/>
          </a:p>
          <a:p>
            <a:endParaRPr lang="ar-OM" altLang="en-US" sz="3200"/>
          </a:p>
          <a:p>
            <a:r>
              <a:rPr lang="ar-OM" altLang="en-US" sz="3200"/>
              <a:t>2- عدم معالجة المريض اذا لم يكن ضمن اختصاصه الطبي.</a:t>
            </a:r>
            <a:endParaRPr lang="ar-OM" altLang="en-US" sz="3200"/>
          </a:p>
          <a:p>
            <a:endParaRPr lang="ar-OM" altLang="en-US" sz="3200"/>
          </a:p>
          <a:p>
            <a:r>
              <a:rPr lang="ar-OM" altLang="en-US" sz="3200"/>
              <a:t>3- عدم استخدام اي وسيلة طبية غير مشروعه.</a:t>
            </a:r>
            <a:endParaRPr lang="ar-OM" altLang="en-US" sz="3200"/>
          </a:p>
        </p:txBody>
      </p:sp>
      <p:pic>
        <p:nvPicPr>
          <p:cNvPr id="5" name="Picture 4" descr="8a5d1f15891321aef26d22f9c3a69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330" y="2342515"/>
            <a:ext cx="2472055" cy="3609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2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20"/>
  <p:tag name="KSO_WM_TEMPLATE_THUMBS_INDEX" val="1、4、7、8、9、10、11、12、13、14、15"/>
  <p:tag name="KSO_WM_TEMPLATE_MASTER_THUMB_INDEX" val="12"/>
</p:tagLst>
</file>

<file path=ppt/tags/tag257.xml><?xml version="1.0" encoding="utf-8"?>
<p:tagLst xmlns:p="http://schemas.openxmlformats.org/presentationml/2006/main">
  <p:tag name="KSO_WM_UNIT_ISCONTENTSTITLE" val="0"/>
  <p:tag name="KSO_WM_UNIT_PRESET_TEXT" val="Simple Work Report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1*a*1"/>
  <p:tag name="KSO_WM_TEMPLATE_CATEGORY" val="custom"/>
  <p:tag name="KSO_WM_TEMPLATE_INDEX" val="20202620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20_1*b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Click here to add a subtitle"/>
</p:tagLst>
</file>

<file path=ppt/tags/tag259.xml><?xml version="1.0" encoding="utf-8"?>
<p:tagLst xmlns:p="http://schemas.openxmlformats.org/presentationml/2006/main">
  <p:tag name="KSO_WM_SLIDE_ID" val="custom2020262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20"/>
  <p:tag name="KSO_WM_SLIDE_LAYOUT" val="a_b"/>
  <p:tag name="KSO_WM_SLIDE_LAYOUT_CNT" val="1_2"/>
  <p:tag name="KSO_WM_TEMPLATE_THUMBS_INDEX" val="1、4、7、8、9、10、11、12、13、14、15"/>
  <p:tag name="KSO_WM_TEMPLATE_MASTER_THUMB_INDEX" val="1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8"/>
  <p:tag name="KSO_WM_UNIT_LAYERLEVEL" val="1"/>
  <p:tag name="KSO_WM_TAG_VERSION" val="1.0"/>
  <p:tag name="KSO_WM_BEAUTIFY_FLAG" val="#wm#"/>
  <p:tag name="KSO_WM_UNIT_TYPE" val="y"/>
  <p:tag name="KSO_WM_UNIT_INDEX" val="8"/>
</p:tagLst>
</file>

<file path=ppt/tags/tag260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20_2*a*1"/>
  <p:tag name="KSO_WM_TEMPLATE_CATEGORY" val="custom"/>
  <p:tag name="KSO_WM_TEMPLATE_INDEX" val="20202620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ID" val="custom20202620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20"/>
  <p:tag name="KSO_WM_SLIDE_LAYOUT" val="a_l"/>
  <p:tag name="KSO_WM_SLIDE_LAYOUT_CNT" val="1_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0_4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ISCONTENTSTITLE" val="1"/>
  <p:tag name="KSO_WM_UNIT_PRESET_TEXT" val="CONTENTS"/>
  <p:tag name="KSO_WM_UNIT_NOCLEAR" val="0"/>
  <p:tag name="KSO_WM_UNIT_VALUE" val="6"/>
  <p:tag name="KSO_WM_DIAGRAM_GROUP_CODE" val="l1-1"/>
  <p:tag name="KSO_WM_UNIT_TYPE" val="a"/>
  <p:tag name="KSO_WM_UNIT_INDEX" val="1"/>
</p:tagLst>
</file>

<file path=ppt/tags/tag263.xml><?xml version="1.0" encoding="utf-8"?>
<p:tagLst xmlns:p="http://schemas.openxmlformats.org/presentationml/2006/main">
  <p:tag name="KSO_WM_SLIDE_ID" val="custom20202620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0_5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ISCONTENTSTITLE" val="1"/>
  <p:tag name="KSO_WM_UNIT_PRESET_TEXT" val="CONTENTS"/>
  <p:tag name="KSO_WM_UNIT_NOCLEAR" val="0"/>
  <p:tag name="KSO_WM_UNIT_VALUE" val="6"/>
  <p:tag name="KSO_WM_DIAGRAM_GROUP_CODE" val="l1-1"/>
  <p:tag name="KSO_WM_UNIT_TYPE" val="a"/>
  <p:tag name="KSO_WM_UNIT_INDEX" val="1"/>
</p:tagLst>
</file>

<file path=ppt/tags/tag265.xml><?xml version="1.0" encoding="utf-8"?>
<p:tagLst xmlns:p="http://schemas.openxmlformats.org/presentationml/2006/main">
  <p:tag name="KSO_WM_SLIDE_ID" val="custom20202620_5"/>
  <p:tag name="KSO_WM_TEMPLATE_SUBCATEGORY" val="0"/>
  <p:tag name="KSO_WM_TEMPLATE_MASTER_TYPE" val="1"/>
  <p:tag name="KSO_WM_TEMPLATE_COLOR_TYPE" val="1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0262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66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20_3*a*1"/>
  <p:tag name="KSO_WM_TEMPLATE_CATEGORY" val="custom"/>
  <p:tag name="KSO_WM_TEMPLATE_INDEX" val="20202620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ID" val="custom20202620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20"/>
  <p:tag name="KSO_WM_SLIDE_LAYOUT" val="a_l"/>
  <p:tag name="KSO_WM_SLIDE_LAYOUT_CNT" val="1_1"/>
  <p:tag name="KSO_WM_SLIDE_TYPE" val="contents"/>
  <p:tag name="KSO_WM_SLIDE_SUBTYPE" val="diag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">
    <a:dk1>
      <a:srgbClr val="000000"/>
    </a:dk1>
    <a:lt1>
      <a:srgbClr val="FFFFFF"/>
    </a:lt1>
    <a:dk2>
      <a:srgbClr val="F0F0EF"/>
    </a:dk2>
    <a:lt2>
      <a:srgbClr val="FFFFFF"/>
    </a:lt2>
    <a:accent1>
      <a:srgbClr val="E2B08A"/>
    </a:accent1>
    <a:accent2>
      <a:srgbClr val="EDA499"/>
    </a:accent2>
    <a:accent3>
      <a:srgbClr val="EB9EAF"/>
    </a:accent3>
    <a:accent4>
      <a:srgbClr val="DDA0C7"/>
    </a:accent4>
    <a:accent5>
      <a:srgbClr val="C1A6D9"/>
    </a:accent5>
    <a:accent6>
      <a:srgbClr val="9FAEE0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23">
    <a:dk1>
      <a:srgbClr val="000000"/>
    </a:dk1>
    <a:lt1>
      <a:srgbClr val="FFFFFF"/>
    </a:lt1>
    <a:dk2>
      <a:srgbClr val="F0F0EF"/>
    </a:dk2>
    <a:lt2>
      <a:srgbClr val="FFFFFF"/>
    </a:lt2>
    <a:accent1>
      <a:srgbClr val="E2B08A"/>
    </a:accent1>
    <a:accent2>
      <a:srgbClr val="EDA499"/>
    </a:accent2>
    <a:accent3>
      <a:srgbClr val="EB9EAF"/>
    </a:accent3>
    <a:accent4>
      <a:srgbClr val="DDA0C7"/>
    </a:accent4>
    <a:accent5>
      <a:srgbClr val="C1A6D9"/>
    </a:accent5>
    <a:accent6>
      <a:srgbClr val="9FAEE0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23">
    <a:dk1>
      <a:srgbClr val="000000"/>
    </a:dk1>
    <a:lt1>
      <a:srgbClr val="FFFFFF"/>
    </a:lt1>
    <a:dk2>
      <a:srgbClr val="F0F0EF"/>
    </a:dk2>
    <a:lt2>
      <a:srgbClr val="FFFFFF"/>
    </a:lt2>
    <a:accent1>
      <a:srgbClr val="E2B08A"/>
    </a:accent1>
    <a:accent2>
      <a:srgbClr val="EDA499"/>
    </a:accent2>
    <a:accent3>
      <a:srgbClr val="EB9EAF"/>
    </a:accent3>
    <a:accent4>
      <a:srgbClr val="DDA0C7"/>
    </a:accent4>
    <a:accent5>
      <a:srgbClr val="C1A6D9"/>
    </a:accent5>
    <a:accent6>
      <a:srgbClr val="9FAEE0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23">
    <a:dk1>
      <a:srgbClr val="000000"/>
    </a:dk1>
    <a:lt1>
      <a:srgbClr val="FFFFFF"/>
    </a:lt1>
    <a:dk2>
      <a:srgbClr val="F0F0EF"/>
    </a:dk2>
    <a:lt2>
      <a:srgbClr val="FFFFFF"/>
    </a:lt2>
    <a:accent1>
      <a:srgbClr val="E2B08A"/>
    </a:accent1>
    <a:accent2>
      <a:srgbClr val="EDA499"/>
    </a:accent2>
    <a:accent3>
      <a:srgbClr val="EB9EAF"/>
    </a:accent3>
    <a:accent4>
      <a:srgbClr val="DDA0C7"/>
    </a:accent4>
    <a:accent5>
      <a:srgbClr val="C1A6D9"/>
    </a:accent5>
    <a:accent6>
      <a:srgbClr val="9FAEE0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23">
    <a:dk1>
      <a:srgbClr val="000000"/>
    </a:dk1>
    <a:lt1>
      <a:srgbClr val="FFFFFF"/>
    </a:lt1>
    <a:dk2>
      <a:srgbClr val="F0F0EF"/>
    </a:dk2>
    <a:lt2>
      <a:srgbClr val="FFFFFF"/>
    </a:lt2>
    <a:accent1>
      <a:srgbClr val="E2B08A"/>
    </a:accent1>
    <a:accent2>
      <a:srgbClr val="EDA499"/>
    </a:accent2>
    <a:accent3>
      <a:srgbClr val="EB9EAF"/>
    </a:accent3>
    <a:accent4>
      <a:srgbClr val="DDA0C7"/>
    </a:accent4>
    <a:accent5>
      <a:srgbClr val="C1A6D9"/>
    </a:accent5>
    <a:accent6>
      <a:srgbClr val="9FAEE0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1305</Words>
  <Application>WPS Presentation</Application>
  <PresentationFormat>宽屏</PresentationFormat>
  <Paragraphs>38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汉仪旗黑-85S</vt:lpstr>
      <vt:lpstr>Segoe UI</vt:lpstr>
      <vt:lpstr>Arial Unicode MS</vt:lpstr>
      <vt:lpstr>Calibri</vt:lpstr>
      <vt:lpstr>Aldhabi</vt:lpstr>
      <vt:lpstr>Agency FB</vt:lpstr>
      <vt:lpstr>Algerian</vt:lpstr>
      <vt:lpstr>Andalus</vt:lpstr>
      <vt:lpstr>Arial Rounded MT Bold</vt:lpstr>
      <vt:lpstr>Arial Narrow</vt:lpstr>
      <vt:lpstr>Arial Black</vt:lpstr>
      <vt:lpstr>Arabic Typesetting</vt:lpstr>
      <vt:lpstr>Bahnschrift</vt:lpstr>
      <vt:lpstr>Bahnschrift Light Condensed</vt:lpstr>
      <vt:lpstr>Bahnschrift Light SemiCondensed</vt:lpstr>
      <vt:lpstr>Office Theme</vt:lpstr>
      <vt:lpstr>الطبيب المعجزة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إسراء الهاشمي</cp:lastModifiedBy>
  <cp:revision>20</cp:revision>
  <dcterms:created xsi:type="dcterms:W3CDTF">2019-09-18T08:38:00Z</dcterms:created>
  <dcterms:modified xsi:type="dcterms:W3CDTF">2024-09-20T10:48:48Z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FF19183AC78D46D580804E9CCC12EDAE_13</vt:lpwstr>
  </property>
</Properties>
</file>