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e88b41f9754d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e88b41f9754d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b4db0577b8ac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b4db0577b8ac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b2b4db0577b8ac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b2b4db0577b8ac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e88b41f9754d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e88b41f9754d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e88b41f9754d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e88b41f9754d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ae88b41f9754d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ae88b41f9754d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57f66fc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57f66fc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GBDUiQT1Rp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931200"/>
          </a:xfrm>
          <a:prstGeom prst="rect">
            <a:avLst/>
          </a:prstGeom>
        </p:spPr>
        <p:txBody>
          <a:bodyPr spcFirstLastPara="1" wrap="square" lIns="91425" tIns="91425" rIns="91425" bIns="91425" anchor="b" anchorCtr="0">
            <a:normAutofit fontScale="90000"/>
          </a:bodyPr>
          <a:lstStyle/>
          <a:p>
            <a:pPr marL="0" lvl="0" indent="0" algn="ctr" rtl="1">
              <a:spcBef>
                <a:spcPts val="0"/>
              </a:spcBef>
              <a:spcAft>
                <a:spcPts val="0"/>
              </a:spcAft>
              <a:buNone/>
            </a:pPr>
            <a:r>
              <a:rPr lang="ar"/>
              <a:t>*متحف ديل برادو:</a:t>
            </a:r>
            <a:endParaRPr/>
          </a:p>
        </p:txBody>
      </p:sp>
      <p:sp>
        <p:nvSpPr>
          <p:cNvPr id="55" name="Google Shape;55;p13"/>
          <p:cNvSpPr txBox="1">
            <a:spLocks noGrp="1"/>
          </p:cNvSpPr>
          <p:nvPr>
            <p:ph type="subTitle" idx="1"/>
          </p:nvPr>
        </p:nvSpPr>
        <p:spPr>
          <a:xfrm>
            <a:off x="4434600" y="1537175"/>
            <a:ext cx="4709400" cy="7926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ar">
                <a:solidFill>
                  <a:schemeClr val="dk1"/>
                </a:solidFill>
              </a:rPr>
              <a:t>*المتحف الوطني الإسباني :</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0" y="2329775"/>
            <a:ext cx="4230251" cy="2374950"/>
          </a:xfrm>
          <a:prstGeom prst="rect">
            <a:avLst/>
          </a:prstGeom>
          <a:noFill/>
          <a:ln>
            <a:noFill/>
          </a:ln>
        </p:spPr>
      </p:pic>
      <p:pic>
        <p:nvPicPr>
          <p:cNvPr id="57" name="Google Shape;57;p13"/>
          <p:cNvPicPr preferRelativeResize="0"/>
          <p:nvPr/>
        </p:nvPicPr>
        <p:blipFill>
          <a:blip r:embed="rId4">
            <a:alphaModFix/>
          </a:blip>
          <a:stretch>
            <a:fillRect/>
          </a:stretch>
        </p:blipFill>
        <p:spPr>
          <a:xfrm>
            <a:off x="4913750" y="2329775"/>
            <a:ext cx="4230251" cy="2374952"/>
          </a:xfrm>
          <a:prstGeom prst="rect">
            <a:avLst/>
          </a:prstGeom>
          <a:noFill/>
          <a:ln>
            <a:noFill/>
          </a:ln>
        </p:spPr>
      </p:pic>
      <p:sp>
        <p:nvSpPr>
          <p:cNvPr id="58" name="Google Shape;58;p13"/>
          <p:cNvSpPr/>
          <p:nvPr/>
        </p:nvSpPr>
        <p:spPr>
          <a:xfrm>
            <a:off x="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a:t>
            </a:r>
            <a:endParaRPr/>
          </a:p>
        </p:txBody>
      </p:sp>
      <p:sp>
        <p:nvSpPr>
          <p:cNvPr id="59" name="Google Shape;59;p13"/>
          <p:cNvSpPr/>
          <p:nvPr/>
        </p:nvSpPr>
        <p:spPr>
          <a:xfrm>
            <a:off x="14328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 :</a:t>
            </a:r>
            <a:endParaRPr/>
          </a:p>
        </p:txBody>
      </p:sp>
      <p:sp>
        <p:nvSpPr>
          <p:cNvPr id="60" name="Google Shape;60;p13"/>
          <p:cNvSpPr/>
          <p:nvPr/>
        </p:nvSpPr>
        <p:spPr>
          <a:xfrm>
            <a:off x="28656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 :</a:t>
            </a:r>
            <a:endParaRPr/>
          </a:p>
        </p:txBody>
      </p:sp>
      <p:sp>
        <p:nvSpPr>
          <p:cNvPr id="61" name="Google Shape;61;p13"/>
          <p:cNvSpPr/>
          <p:nvPr/>
        </p:nvSpPr>
        <p:spPr>
          <a:xfrm>
            <a:off x="4298400" y="0"/>
            <a:ext cx="15090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تاريخ المتحف:</a:t>
            </a:r>
            <a:endParaRPr/>
          </a:p>
        </p:txBody>
      </p:sp>
      <p:sp>
        <p:nvSpPr>
          <p:cNvPr id="62" name="Google Shape;62;p13"/>
          <p:cNvSpPr/>
          <p:nvPr/>
        </p:nvSpPr>
        <p:spPr>
          <a:xfrm>
            <a:off x="58074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تعريف عن المتحف:</a:t>
            </a:r>
            <a:endParaRPr/>
          </a:p>
        </p:txBody>
      </p:sp>
      <p:sp>
        <p:nvSpPr>
          <p:cNvPr id="63" name="Google Shape;63;p13"/>
          <p:cNvSpPr/>
          <p:nvPr/>
        </p:nvSpPr>
        <p:spPr>
          <a:xfrm>
            <a:off x="7475700" y="0"/>
            <a:ext cx="1668300" cy="109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900">
                <a:highlight>
                  <a:srgbClr val="CCCCCC"/>
                </a:highlight>
              </a:rPr>
              <a:t>*الصفحة الرئيسية:</a:t>
            </a:r>
            <a:endParaRPr sz="2400">
              <a:highlight>
                <a:srgbClr val="CCCCCC"/>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3400" y="249502"/>
            <a:ext cx="4045200" cy="1482300"/>
          </a:xfrm>
          <a:prstGeom prst="rect">
            <a:avLst/>
          </a:prstGeom>
        </p:spPr>
        <p:txBody>
          <a:bodyPr spcFirstLastPara="1" wrap="square" lIns="91425" tIns="91425" rIns="91425" bIns="91425" anchor="b" anchorCtr="0">
            <a:normAutofit/>
          </a:bodyPr>
          <a:lstStyle/>
          <a:p>
            <a:pPr marL="0" lvl="0" indent="0" algn="ctr" rtl="1">
              <a:spcBef>
                <a:spcPts val="0"/>
              </a:spcBef>
              <a:spcAft>
                <a:spcPts val="0"/>
              </a:spcAft>
              <a:buNone/>
            </a:pPr>
            <a:r>
              <a:rPr lang="ar"/>
              <a:t>*متحف ديل برادو:</a:t>
            </a:r>
            <a:endParaRPr/>
          </a:p>
        </p:txBody>
      </p:sp>
      <p:sp>
        <p:nvSpPr>
          <p:cNvPr id="69" name="Google Shape;69;p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70" name="Google Shape;70;p14"/>
          <p:cNvSpPr txBox="1">
            <a:spLocks noGrp="1"/>
          </p:cNvSpPr>
          <p:nvPr>
            <p:ph type="body" idx="2"/>
          </p:nvPr>
        </p:nvSpPr>
        <p:spPr>
          <a:xfrm>
            <a:off x="4929975" y="1105075"/>
            <a:ext cx="3837000" cy="3695100"/>
          </a:xfrm>
          <a:prstGeom prst="rect">
            <a:avLst/>
          </a:prstGeom>
          <a:solidFill>
            <a:srgbClr val="A4C2F4"/>
          </a:solidFill>
        </p:spPr>
        <p:txBody>
          <a:bodyPr spcFirstLastPara="1" wrap="square" lIns="91425" tIns="91425" rIns="91425" bIns="91425" anchor="ctr" anchorCtr="0">
            <a:normAutofit fontScale="92500" lnSpcReduction="10000"/>
          </a:bodyPr>
          <a:lstStyle/>
          <a:p>
            <a:pPr marL="0" lvl="0" indent="0" algn="r" rtl="1">
              <a:spcBef>
                <a:spcPts val="0"/>
              </a:spcBef>
              <a:spcAft>
                <a:spcPts val="1200"/>
              </a:spcAft>
              <a:buNone/>
            </a:pPr>
            <a:r>
              <a:rPr lang="ar"/>
              <a:t>متحف ديل برادو في  مدريد عاصمة إسبانيا هو متحف ومعرض الفنون وأحد أهم المتاحف على المستوى الأوروبي حيث يضم العديد من الكنوز الفنية واحدة من أروع مجموعات العالم من الفن الأوروبي، من القرن الثاني عشر وأيضا غير القرن التاسع عشر، على أساس جمع الملكية السابقة. يقع المتحف في المدينة الوسطى بشكل جزئي في مكانًا لتجمع تاريخ الفن الأوروبي والإسباني والذي ما يمتلكهًا القديم حتى وقتنا هذا، حيث يوجد أكثر من 2300 لوحة فنية ملكية رائعة وتجسدت بشكل كبير من التاريخ الإسباني، بالإضافة إلى عدد هائل من المطبوعات والرسومات والمنحوتات الرائعة للغاية. </a:t>
            </a:r>
            <a:endParaRPr>
              <a:solidFill>
                <a:schemeClr val="dk1"/>
              </a:solidFill>
            </a:endParaRPr>
          </a:p>
        </p:txBody>
      </p:sp>
      <p:pic>
        <p:nvPicPr>
          <p:cNvPr id="71" name="Google Shape;71;p14"/>
          <p:cNvPicPr preferRelativeResize="0"/>
          <p:nvPr/>
        </p:nvPicPr>
        <p:blipFill>
          <a:blip r:embed="rId3">
            <a:alphaModFix/>
          </a:blip>
          <a:stretch>
            <a:fillRect/>
          </a:stretch>
        </p:blipFill>
        <p:spPr>
          <a:xfrm>
            <a:off x="0" y="2180875"/>
            <a:ext cx="4572000" cy="2479500"/>
          </a:xfrm>
          <a:prstGeom prst="rect">
            <a:avLst/>
          </a:prstGeom>
          <a:noFill/>
          <a:ln>
            <a:noFill/>
          </a:ln>
        </p:spPr>
      </p:pic>
      <p:sp>
        <p:nvSpPr>
          <p:cNvPr id="72" name="Google Shape;72;p14"/>
          <p:cNvSpPr/>
          <p:nvPr/>
        </p:nvSpPr>
        <p:spPr>
          <a:xfrm>
            <a:off x="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a:t>
            </a:r>
            <a:endParaRPr/>
          </a:p>
        </p:txBody>
      </p:sp>
      <p:sp>
        <p:nvSpPr>
          <p:cNvPr id="73" name="Google Shape;73;p14"/>
          <p:cNvSpPr/>
          <p:nvPr/>
        </p:nvSpPr>
        <p:spPr>
          <a:xfrm>
            <a:off x="14328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 :</a:t>
            </a:r>
            <a:endParaRPr/>
          </a:p>
        </p:txBody>
      </p:sp>
      <p:sp>
        <p:nvSpPr>
          <p:cNvPr id="74" name="Google Shape;74;p14"/>
          <p:cNvSpPr/>
          <p:nvPr/>
        </p:nvSpPr>
        <p:spPr>
          <a:xfrm>
            <a:off x="28656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 :</a:t>
            </a:r>
            <a:endParaRPr/>
          </a:p>
        </p:txBody>
      </p:sp>
      <p:sp>
        <p:nvSpPr>
          <p:cNvPr id="75" name="Google Shape;75;p14"/>
          <p:cNvSpPr/>
          <p:nvPr/>
        </p:nvSpPr>
        <p:spPr>
          <a:xfrm>
            <a:off x="4298400" y="0"/>
            <a:ext cx="15090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تاريخ المتحف:</a:t>
            </a:r>
            <a:endParaRPr/>
          </a:p>
        </p:txBody>
      </p:sp>
      <p:sp>
        <p:nvSpPr>
          <p:cNvPr id="76" name="Google Shape;76;p14"/>
          <p:cNvSpPr/>
          <p:nvPr/>
        </p:nvSpPr>
        <p:spPr>
          <a:xfrm>
            <a:off x="5807400" y="0"/>
            <a:ext cx="1668300" cy="98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800">
                <a:highlight>
                  <a:srgbClr val="B7B7B7"/>
                </a:highlight>
              </a:rPr>
              <a:t>*تعريف عن المتحف:</a:t>
            </a:r>
            <a:endParaRPr sz="1800">
              <a:highlight>
                <a:srgbClr val="B7B7B7"/>
              </a:highlight>
            </a:endParaRPr>
          </a:p>
        </p:txBody>
      </p:sp>
      <p:sp>
        <p:nvSpPr>
          <p:cNvPr id="77" name="Google Shape;77;p14"/>
          <p:cNvSpPr/>
          <p:nvPr/>
        </p:nvSpPr>
        <p:spPr>
          <a:xfrm>
            <a:off x="74757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الصفحة الرئيسية:</a:t>
            </a:r>
            <a:endParaRPr sz="1900">
              <a:highlight>
                <a:srgbClr val="FCE5CD"/>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1106700" y="821713"/>
            <a:ext cx="2808000" cy="755700"/>
          </a:xfrm>
          <a:prstGeom prst="rect">
            <a:avLst/>
          </a:prstGeom>
        </p:spPr>
        <p:txBody>
          <a:bodyPr spcFirstLastPara="1" wrap="square" lIns="91425" tIns="91425" rIns="91425" bIns="91425" anchor="b" anchorCtr="0">
            <a:normAutofit/>
          </a:bodyPr>
          <a:lstStyle/>
          <a:p>
            <a:pPr marL="0" lvl="0" indent="0" algn="r" rtl="1">
              <a:spcBef>
                <a:spcPts val="0"/>
              </a:spcBef>
              <a:spcAft>
                <a:spcPts val="0"/>
              </a:spcAft>
              <a:buNone/>
            </a:pPr>
            <a:r>
              <a:rPr lang="ar"/>
              <a:t>*تاريخ متحف ديل برادو:</a:t>
            </a:r>
            <a:endParaRPr/>
          </a:p>
        </p:txBody>
      </p:sp>
      <p:sp>
        <p:nvSpPr>
          <p:cNvPr id="83" name="Google Shape;83;p15"/>
          <p:cNvSpPr txBox="1">
            <a:spLocks noGrp="1"/>
          </p:cNvSpPr>
          <p:nvPr>
            <p:ph type="body" idx="1"/>
          </p:nvPr>
        </p:nvSpPr>
        <p:spPr>
          <a:xfrm>
            <a:off x="311700" y="1606525"/>
            <a:ext cx="3653100" cy="2601300"/>
          </a:xfrm>
          <a:prstGeom prst="rect">
            <a:avLst/>
          </a:prstGeom>
        </p:spPr>
        <p:txBody>
          <a:bodyPr spcFirstLastPara="1" wrap="square" lIns="91425" tIns="91425" rIns="91425" bIns="91425" anchor="t" anchorCtr="0">
            <a:normAutofit fontScale="92500" lnSpcReduction="10000"/>
          </a:bodyPr>
          <a:lstStyle/>
          <a:p>
            <a:pPr marL="0" lvl="0" indent="0" algn="r" rtl="1">
              <a:spcBef>
                <a:spcPts val="0"/>
              </a:spcBef>
              <a:spcAft>
                <a:spcPts val="1200"/>
              </a:spcAft>
              <a:buNone/>
            </a:pPr>
            <a:r>
              <a:rPr lang="ar" sz="1800">
                <a:solidFill>
                  <a:schemeClr val="dk1"/>
                </a:solidFill>
                <a:highlight>
                  <a:schemeClr val="lt1"/>
                </a:highlight>
              </a:rPr>
              <a:t>أسس متحف ديل برادو كمتحف من اللوحات الفنية والنحت، كما يحتوي على مجموعات متنوعة من أنواع أخرى من الزجاجات. تم التأسيس مع إنشاء جناح جديد، في الآونة الأخيرة في منطقة العرض الجديدة 400 لوحة، وأصبح يستخدم حاليًا للمعارض في الشتاء، برادو هو واحد من أكثر المواقع زيارة في العالم، واختير من بين أكبر المتاحف الفنية. </a:t>
            </a:r>
            <a:endParaRPr sz="1800">
              <a:solidFill>
                <a:schemeClr val="dk1"/>
              </a:solidFill>
              <a:highlight>
                <a:schemeClr val="lt1"/>
              </a:highlight>
            </a:endParaRPr>
          </a:p>
        </p:txBody>
      </p:sp>
      <p:pic>
        <p:nvPicPr>
          <p:cNvPr id="84" name="Google Shape;84;p15"/>
          <p:cNvPicPr preferRelativeResize="0"/>
          <p:nvPr/>
        </p:nvPicPr>
        <p:blipFill>
          <a:blip r:embed="rId3">
            <a:alphaModFix/>
          </a:blip>
          <a:stretch>
            <a:fillRect/>
          </a:stretch>
        </p:blipFill>
        <p:spPr>
          <a:xfrm>
            <a:off x="4295895" y="941650"/>
            <a:ext cx="4438324" cy="3260200"/>
          </a:xfrm>
          <a:prstGeom prst="rect">
            <a:avLst/>
          </a:prstGeom>
          <a:noFill/>
          <a:ln>
            <a:noFill/>
          </a:ln>
        </p:spPr>
      </p:pic>
      <p:sp>
        <p:nvSpPr>
          <p:cNvPr id="85" name="Google Shape;85;p15"/>
          <p:cNvSpPr/>
          <p:nvPr/>
        </p:nvSpPr>
        <p:spPr>
          <a:xfrm>
            <a:off x="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a:t>
            </a:r>
            <a:endParaRPr/>
          </a:p>
        </p:txBody>
      </p:sp>
      <p:sp>
        <p:nvSpPr>
          <p:cNvPr id="86" name="Google Shape;86;p15"/>
          <p:cNvSpPr/>
          <p:nvPr/>
        </p:nvSpPr>
        <p:spPr>
          <a:xfrm>
            <a:off x="14328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 :</a:t>
            </a:r>
            <a:endParaRPr/>
          </a:p>
        </p:txBody>
      </p:sp>
      <p:sp>
        <p:nvSpPr>
          <p:cNvPr id="87" name="Google Shape;87;p15"/>
          <p:cNvSpPr/>
          <p:nvPr/>
        </p:nvSpPr>
        <p:spPr>
          <a:xfrm>
            <a:off x="28656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 :</a:t>
            </a:r>
            <a:endParaRPr/>
          </a:p>
        </p:txBody>
      </p:sp>
      <p:sp>
        <p:nvSpPr>
          <p:cNvPr id="88" name="Google Shape;88;p15"/>
          <p:cNvSpPr/>
          <p:nvPr/>
        </p:nvSpPr>
        <p:spPr>
          <a:xfrm>
            <a:off x="4298400" y="0"/>
            <a:ext cx="1509000" cy="94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800">
                <a:highlight>
                  <a:srgbClr val="B7B7B7"/>
                </a:highlight>
              </a:rPr>
              <a:t>*تاريخ المتحف:</a:t>
            </a:r>
            <a:endParaRPr sz="1800">
              <a:highlight>
                <a:srgbClr val="B7B7B7"/>
              </a:highlight>
            </a:endParaRPr>
          </a:p>
        </p:txBody>
      </p:sp>
      <p:sp>
        <p:nvSpPr>
          <p:cNvPr id="89" name="Google Shape;89;p15"/>
          <p:cNvSpPr/>
          <p:nvPr/>
        </p:nvSpPr>
        <p:spPr>
          <a:xfrm>
            <a:off x="58074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تعريف عن المتحف:</a:t>
            </a:r>
            <a:endParaRPr/>
          </a:p>
        </p:txBody>
      </p:sp>
      <p:sp>
        <p:nvSpPr>
          <p:cNvPr id="90" name="Google Shape;90;p15"/>
          <p:cNvSpPr/>
          <p:nvPr/>
        </p:nvSpPr>
        <p:spPr>
          <a:xfrm>
            <a:off x="74757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الصفحة الرئيسية:</a:t>
            </a:r>
            <a:endParaRPr sz="1900">
              <a:highlight>
                <a:srgbClr val="FCE5CD"/>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140600" y="1285875"/>
            <a:ext cx="4105554" cy="3262574"/>
          </a:xfrm>
          <a:prstGeom prst="rect">
            <a:avLst/>
          </a:prstGeom>
          <a:noFill/>
          <a:ln>
            <a:noFill/>
          </a:ln>
        </p:spPr>
      </p:pic>
      <p:sp>
        <p:nvSpPr>
          <p:cNvPr id="96" name="Google Shape;96;p16"/>
          <p:cNvSpPr/>
          <p:nvPr/>
        </p:nvSpPr>
        <p:spPr>
          <a:xfrm>
            <a:off x="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a:t>
            </a:r>
            <a:endParaRPr/>
          </a:p>
        </p:txBody>
      </p:sp>
      <p:sp>
        <p:nvSpPr>
          <p:cNvPr id="97" name="Google Shape;97;p16"/>
          <p:cNvSpPr/>
          <p:nvPr/>
        </p:nvSpPr>
        <p:spPr>
          <a:xfrm>
            <a:off x="14328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 :</a:t>
            </a:r>
            <a:endParaRPr/>
          </a:p>
        </p:txBody>
      </p:sp>
      <p:sp>
        <p:nvSpPr>
          <p:cNvPr id="98" name="Google Shape;98;p16"/>
          <p:cNvSpPr/>
          <p:nvPr/>
        </p:nvSpPr>
        <p:spPr>
          <a:xfrm>
            <a:off x="2865600" y="0"/>
            <a:ext cx="1432800" cy="112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800">
                <a:highlight>
                  <a:srgbClr val="B7B7B7"/>
                </a:highlight>
              </a:rPr>
              <a:t>*معلومات عامة:</a:t>
            </a:r>
            <a:endParaRPr sz="1800">
              <a:highlight>
                <a:srgbClr val="B7B7B7"/>
              </a:highlight>
            </a:endParaRPr>
          </a:p>
        </p:txBody>
      </p:sp>
      <p:sp>
        <p:nvSpPr>
          <p:cNvPr id="99" name="Google Shape;99;p16"/>
          <p:cNvSpPr/>
          <p:nvPr/>
        </p:nvSpPr>
        <p:spPr>
          <a:xfrm>
            <a:off x="4298400" y="0"/>
            <a:ext cx="15090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تاريخ المتحف:</a:t>
            </a:r>
            <a:endParaRPr/>
          </a:p>
        </p:txBody>
      </p:sp>
      <p:sp>
        <p:nvSpPr>
          <p:cNvPr id="100" name="Google Shape;100;p16"/>
          <p:cNvSpPr/>
          <p:nvPr/>
        </p:nvSpPr>
        <p:spPr>
          <a:xfrm>
            <a:off x="58074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تعريف عن المتحف:</a:t>
            </a:r>
            <a:endParaRPr/>
          </a:p>
        </p:txBody>
      </p:sp>
      <p:sp>
        <p:nvSpPr>
          <p:cNvPr id="101" name="Google Shape;101;p16"/>
          <p:cNvSpPr/>
          <p:nvPr/>
        </p:nvSpPr>
        <p:spPr>
          <a:xfrm>
            <a:off x="74757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الصفحة الرئيسية:</a:t>
            </a:r>
            <a:endParaRPr sz="1900">
              <a:highlight>
                <a:srgbClr val="FCE5CD"/>
              </a:highlight>
            </a:endParaRPr>
          </a:p>
        </p:txBody>
      </p:sp>
      <p:grpSp>
        <p:nvGrpSpPr>
          <p:cNvPr id="102" name="Google Shape;102;p16"/>
          <p:cNvGrpSpPr/>
          <p:nvPr/>
        </p:nvGrpSpPr>
        <p:grpSpPr>
          <a:xfrm>
            <a:off x="5003708" y="923358"/>
            <a:ext cx="3792238" cy="3791162"/>
            <a:chOff x="5003725" y="1481450"/>
            <a:chExt cx="3792238" cy="3233125"/>
          </a:xfrm>
        </p:grpSpPr>
        <p:grpSp>
          <p:nvGrpSpPr>
            <p:cNvPr id="103" name="Google Shape;103;p16"/>
            <p:cNvGrpSpPr/>
            <p:nvPr/>
          </p:nvGrpSpPr>
          <p:grpSpPr>
            <a:xfrm>
              <a:off x="5043988" y="2044442"/>
              <a:ext cx="3751975" cy="602197"/>
              <a:chOff x="4671950" y="2026228"/>
              <a:chExt cx="3751975" cy="638800"/>
            </a:xfrm>
          </p:grpSpPr>
          <p:sp>
            <p:nvSpPr>
              <p:cNvPr id="104" name="Google Shape;104;p16"/>
              <p:cNvSpPr/>
              <p:nvPr/>
            </p:nvSpPr>
            <p:spPr>
              <a:xfrm>
                <a:off x="6556725" y="2026228"/>
                <a:ext cx="1867200" cy="6180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dirty="0">
                    <a:solidFill>
                      <a:schemeClr val="dk1"/>
                    </a:solidFill>
                  </a:rPr>
                  <a:t>الموقع:</a:t>
                </a:r>
                <a:endParaRPr dirty="0"/>
              </a:p>
            </p:txBody>
          </p:sp>
          <p:sp>
            <p:nvSpPr>
              <p:cNvPr id="105" name="Google Shape;105;p16"/>
              <p:cNvSpPr/>
              <p:nvPr/>
            </p:nvSpPr>
            <p:spPr>
              <a:xfrm>
                <a:off x="4671950" y="2047028"/>
                <a:ext cx="1867200" cy="6180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ar" sz="1000" dirty="0">
                    <a:solidFill>
                      <a:schemeClr val="dk1"/>
                    </a:solidFill>
                  </a:rPr>
                  <a:t> </a:t>
                </a:r>
                <a:r>
                  <a:rPr lang="ar" sz="800" dirty="0">
                    <a:solidFill>
                      <a:schemeClr val="dk1"/>
                    </a:solidFill>
                  </a:rPr>
                  <a:t>في ويكي بياا</a:t>
                </a:r>
                <a:r>
                  <a:rPr lang="ar" sz="700" dirty="0">
                    <a:solidFill>
                      <a:schemeClr val="dk1"/>
                    </a:solidFill>
                  </a:rPr>
                  <a:t>(P276)</a:t>
                </a:r>
                <a:r>
                  <a:rPr lang="ar" sz="800" dirty="0">
                    <a:solidFill>
                      <a:schemeClr val="dk1"/>
                    </a:solidFill>
                  </a:rPr>
                  <a:t> مجريط تعديل قيمة خاصة.</a:t>
                </a:r>
                <a:endParaRPr sz="800" dirty="0"/>
              </a:p>
            </p:txBody>
          </p:sp>
        </p:grpSp>
        <p:grpSp>
          <p:nvGrpSpPr>
            <p:cNvPr id="106" name="Google Shape;106;p16"/>
            <p:cNvGrpSpPr/>
            <p:nvPr/>
          </p:nvGrpSpPr>
          <p:grpSpPr>
            <a:xfrm>
              <a:off x="5044763" y="2634550"/>
              <a:ext cx="3734400" cy="606697"/>
              <a:chOff x="4673500" y="2047029"/>
              <a:chExt cx="3734400" cy="498600"/>
            </a:xfrm>
          </p:grpSpPr>
          <p:sp>
            <p:nvSpPr>
              <p:cNvPr id="107" name="Google Shape;107;p16"/>
              <p:cNvSpPr/>
              <p:nvPr/>
            </p:nvSpPr>
            <p:spPr>
              <a:xfrm>
                <a:off x="6540700" y="2047029"/>
                <a:ext cx="1867200" cy="498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dirty="0">
                    <a:solidFill>
                      <a:schemeClr val="dk1"/>
                    </a:solidFill>
                  </a:rPr>
                  <a:t>الدولة:</a:t>
                </a:r>
                <a:endParaRPr dirty="0"/>
              </a:p>
            </p:txBody>
          </p:sp>
          <p:sp>
            <p:nvSpPr>
              <p:cNvPr id="108" name="Google Shape;108;p16"/>
              <p:cNvSpPr/>
              <p:nvPr/>
            </p:nvSpPr>
            <p:spPr>
              <a:xfrm>
                <a:off x="4673500" y="2047029"/>
                <a:ext cx="1884000" cy="498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ar" sz="900">
                    <a:solidFill>
                      <a:schemeClr val="dk1"/>
                    </a:solidFill>
                  </a:rPr>
                  <a:t>(P17) في ويكي بيانات إسبانيا  تعديل قيمة خاصية.</a:t>
                </a:r>
                <a:r>
                  <a:rPr lang="ar">
                    <a:solidFill>
                      <a:schemeClr val="dk1"/>
                    </a:solidFill>
                  </a:rPr>
                  <a:t> </a:t>
                </a:r>
                <a:endParaRPr/>
              </a:p>
            </p:txBody>
          </p:sp>
        </p:grpSp>
        <p:grpSp>
          <p:nvGrpSpPr>
            <p:cNvPr id="109" name="Google Shape;109;p16"/>
            <p:cNvGrpSpPr/>
            <p:nvPr/>
          </p:nvGrpSpPr>
          <p:grpSpPr>
            <a:xfrm>
              <a:off x="5045975" y="3200228"/>
              <a:ext cx="3731975" cy="559526"/>
              <a:chOff x="4675925" y="2047025"/>
              <a:chExt cx="3731975" cy="478800"/>
            </a:xfrm>
          </p:grpSpPr>
          <p:sp>
            <p:nvSpPr>
              <p:cNvPr id="110" name="Google Shape;110;p16"/>
              <p:cNvSpPr/>
              <p:nvPr/>
            </p:nvSpPr>
            <p:spPr>
              <a:xfrm>
                <a:off x="6540700"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a:solidFill>
                      <a:schemeClr val="dk1"/>
                    </a:solidFill>
                  </a:rPr>
                  <a:t>المؤسس:</a:t>
                </a:r>
                <a:endParaRPr/>
              </a:p>
            </p:txBody>
          </p:sp>
          <p:sp>
            <p:nvSpPr>
              <p:cNvPr id="111" name="Google Shape;111;p16"/>
              <p:cNvSpPr/>
              <p:nvPr/>
            </p:nvSpPr>
            <p:spPr>
              <a:xfrm>
                <a:off x="4675925"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endParaRPr sz="900">
                  <a:solidFill>
                    <a:schemeClr val="dk1"/>
                  </a:solidFill>
                </a:endParaRPr>
              </a:p>
            </p:txBody>
          </p:sp>
        </p:grpSp>
        <p:grpSp>
          <p:nvGrpSpPr>
            <p:cNvPr id="112" name="Google Shape;112;p16"/>
            <p:cNvGrpSpPr/>
            <p:nvPr/>
          </p:nvGrpSpPr>
          <p:grpSpPr>
            <a:xfrm>
              <a:off x="5044775" y="3759750"/>
              <a:ext cx="3734400" cy="478800"/>
              <a:chOff x="4673500" y="2047025"/>
              <a:chExt cx="3734400" cy="478800"/>
            </a:xfrm>
          </p:grpSpPr>
          <p:sp>
            <p:nvSpPr>
              <p:cNvPr id="113" name="Google Shape;113;p16"/>
              <p:cNvSpPr/>
              <p:nvPr/>
            </p:nvSpPr>
            <p:spPr>
              <a:xfrm>
                <a:off x="6540700"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a:solidFill>
                      <a:schemeClr val="dk1"/>
                    </a:solidFill>
                  </a:rPr>
                  <a:t>سنة التأسيس:</a:t>
                </a:r>
                <a:endParaRPr/>
              </a:p>
            </p:txBody>
          </p:sp>
          <p:sp>
            <p:nvSpPr>
              <p:cNvPr id="114" name="Google Shape;114;p16"/>
              <p:cNvSpPr/>
              <p:nvPr/>
            </p:nvSpPr>
            <p:spPr>
              <a:xfrm>
                <a:off x="4673500"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5" name="Google Shape;115;p16"/>
            <p:cNvGrpSpPr/>
            <p:nvPr/>
          </p:nvGrpSpPr>
          <p:grpSpPr>
            <a:xfrm>
              <a:off x="5044775" y="4235775"/>
              <a:ext cx="3734400" cy="478800"/>
              <a:chOff x="4673500" y="2047025"/>
              <a:chExt cx="3734400" cy="478800"/>
            </a:xfrm>
          </p:grpSpPr>
          <p:sp>
            <p:nvSpPr>
              <p:cNvPr id="116" name="Google Shape;116;p16"/>
              <p:cNvSpPr/>
              <p:nvPr/>
            </p:nvSpPr>
            <p:spPr>
              <a:xfrm>
                <a:off x="6540700"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sz="1100">
                    <a:solidFill>
                      <a:schemeClr val="dk1"/>
                    </a:solidFill>
                  </a:rPr>
                  <a:t>تاريخ الافتتاح الرسمي:</a:t>
                </a:r>
                <a:endParaRPr sz="1800"/>
              </a:p>
            </p:txBody>
          </p:sp>
          <p:sp>
            <p:nvSpPr>
              <p:cNvPr id="117" name="Google Shape;117;p16"/>
              <p:cNvSpPr/>
              <p:nvPr/>
            </p:nvSpPr>
            <p:spPr>
              <a:xfrm>
                <a:off x="4673500" y="2047025"/>
                <a:ext cx="1867200" cy="478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lnSpc>
                    <a:spcPct val="115000"/>
                  </a:lnSpc>
                  <a:spcBef>
                    <a:spcPts val="0"/>
                  </a:spcBef>
                  <a:spcAft>
                    <a:spcPts val="1200"/>
                  </a:spcAft>
                  <a:buClr>
                    <a:schemeClr val="dk1"/>
                  </a:buClr>
                  <a:buSzPts val="1100"/>
                  <a:buFont typeface="Arial"/>
                  <a:buNone/>
                </a:pPr>
                <a:r>
                  <a:rPr lang="ar" sz="900">
                    <a:solidFill>
                      <a:schemeClr val="dk1"/>
                    </a:solidFill>
                  </a:rPr>
                  <a:t>19 نوفمبر 1819  </a:t>
                </a:r>
                <a:endParaRPr/>
              </a:p>
            </p:txBody>
          </p:sp>
        </p:grpSp>
        <p:sp>
          <p:nvSpPr>
            <p:cNvPr id="118" name="Google Shape;118;p16"/>
            <p:cNvSpPr/>
            <p:nvPr/>
          </p:nvSpPr>
          <p:spPr>
            <a:xfrm>
              <a:off x="5046413" y="1481450"/>
              <a:ext cx="3731100" cy="582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a:t>
              </a:r>
              <a:endParaRPr/>
            </a:p>
          </p:txBody>
        </p:sp>
        <p:sp>
          <p:nvSpPr>
            <p:cNvPr id="119" name="Google Shape;119;p16"/>
            <p:cNvSpPr txBox="1"/>
            <p:nvPr/>
          </p:nvSpPr>
          <p:spPr>
            <a:xfrm>
              <a:off x="5003725" y="3475275"/>
              <a:ext cx="1884000" cy="64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1200"/>
                </a:spcBef>
                <a:spcAft>
                  <a:spcPts val="1200"/>
                </a:spcAft>
                <a:buNone/>
              </a:pPr>
              <a:r>
                <a:rPr lang="ar" sz="900">
                  <a:solidFill>
                    <a:schemeClr val="dk1"/>
                  </a:solidFill>
                </a:rPr>
                <a:t>1819  تعديل قيمة خاصية (P571) في ويكي بيانات</a:t>
              </a:r>
              <a:endParaRPr sz="1600"/>
            </a:p>
          </p:txBody>
        </p:sp>
        <p:sp>
          <p:nvSpPr>
            <p:cNvPr id="120" name="Google Shape;120;p16"/>
            <p:cNvSpPr txBox="1"/>
            <p:nvPr/>
          </p:nvSpPr>
          <p:spPr>
            <a:xfrm>
              <a:off x="5047200" y="3280950"/>
              <a:ext cx="1884000" cy="478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ar" sz="900">
                  <a:solidFill>
                    <a:schemeClr val="dk1"/>
                  </a:solidFill>
                </a:rPr>
                <a:t>في ويكي بيانات </a:t>
              </a:r>
              <a:r>
                <a:rPr lang="ar" sz="700">
                  <a:solidFill>
                    <a:schemeClr val="dk1"/>
                  </a:solidFill>
                </a:rPr>
                <a:t> (P112) </a:t>
              </a:r>
              <a:r>
                <a:rPr lang="ar" sz="900">
                  <a:solidFill>
                    <a:schemeClr val="dk1"/>
                  </a:solidFill>
                </a:rPr>
                <a:t>كارلوس الثالث ملك إسبانيا تعديل قيم خاصية</a:t>
              </a:r>
              <a:r>
                <a:rPr lang="ar">
                  <a:solidFill>
                    <a:schemeClr val="dk1"/>
                  </a:solidFill>
                </a:rPr>
                <a:t> </a:t>
              </a:r>
              <a:endParaRPr sz="900">
                <a:solidFill>
                  <a:schemeClr val="dk1"/>
                </a:solidFill>
              </a:endParaRPr>
            </a:p>
            <a:p>
              <a:pPr marL="0" lvl="0" indent="0" algn="l" rtl="0">
                <a:spcBef>
                  <a:spcPts val="1200"/>
                </a:spcBef>
                <a:spcAft>
                  <a:spcPts val="0"/>
                </a:spcAft>
                <a:buNone/>
              </a:pPr>
              <a:endParaRPr sz="1800">
                <a:solidFill>
                  <a:schemeClr val="dk2"/>
                </a:solidFill>
              </a:endParaRPr>
            </a:p>
          </p:txBody>
        </p:sp>
      </p:grpSp>
      <p:pic>
        <p:nvPicPr>
          <p:cNvPr id="2" name="Google Shape;95;p16">
            <a:extLst>
              <a:ext uri="{FF2B5EF4-FFF2-40B4-BE49-F238E27FC236}">
                <a16:creationId xmlns:a16="http://schemas.microsoft.com/office/drawing/2014/main" id="{A17063D8-A6AD-7F23-76E5-30F81EC0F846}"/>
              </a:ext>
            </a:extLst>
          </p:cNvPr>
          <p:cNvPicPr preferRelativeResize="0"/>
          <p:nvPr/>
        </p:nvPicPr>
        <p:blipFill>
          <a:blip r:embed="rId3">
            <a:alphaModFix/>
          </a:blip>
          <a:stretch>
            <a:fillRect/>
          </a:stretch>
        </p:blipFill>
        <p:spPr>
          <a:xfrm>
            <a:off x="160040" y="1307510"/>
            <a:ext cx="4105554" cy="3262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11700" y="1097325"/>
            <a:ext cx="8520600" cy="572700"/>
          </a:xfrm>
          <a:prstGeom prst="rect">
            <a:avLst/>
          </a:prstGeom>
        </p:spPr>
        <p:txBody>
          <a:bodyPr spcFirstLastPara="1" wrap="square" lIns="91425" tIns="91425" rIns="91425" bIns="91425" anchor="t" anchorCtr="0">
            <a:normAutofit fontScale="90000"/>
          </a:bodyPr>
          <a:lstStyle/>
          <a:p>
            <a:pPr marL="0" lvl="0" indent="0" algn="r" rtl="1">
              <a:spcBef>
                <a:spcPts val="0"/>
              </a:spcBef>
              <a:spcAft>
                <a:spcPts val="0"/>
              </a:spcAft>
              <a:buNone/>
            </a:pPr>
            <a:r>
              <a:rPr lang="ar"/>
              <a:t>*الشكل الخارجي لمتحف ديل برادو:</a:t>
            </a:r>
            <a:endParaRPr/>
          </a:p>
        </p:txBody>
      </p:sp>
      <p:sp>
        <p:nvSpPr>
          <p:cNvPr id="126" name="Google Shape;126;p17"/>
          <p:cNvSpPr txBox="1">
            <a:spLocks noGrp="1"/>
          </p:cNvSpPr>
          <p:nvPr>
            <p:ph type="body" idx="1"/>
          </p:nvPr>
        </p:nvSpPr>
        <p:spPr>
          <a:xfrm>
            <a:off x="3023175" y="1576000"/>
            <a:ext cx="6120900" cy="338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ar"/>
              <a:t>تبدأ جولتك في  متحف ديل برادوفي مدريد من خارجه حيث يتميز المتحف بالمنظر العمراني القوطي الممزوج بفنون النهضة، ما وضع منه معلما مبهرا من خارجه قبل داخله، ومن الداخل يغلب الفن المعماري على نمطه وزاد على جمال معروضاته المختلفة، ويعد ذلك إلى أن متحف قد حظي باهتمام الكثيرين من الأسياد والملوك والفنانين.</a:t>
            </a:r>
            <a:endParaRPr/>
          </a:p>
          <a:p>
            <a:pPr marL="0" lvl="0" indent="0" algn="l" rtl="0">
              <a:spcBef>
                <a:spcPts val="1200"/>
              </a:spcBef>
              <a:spcAft>
                <a:spcPts val="0"/>
              </a:spcAft>
              <a:buNone/>
            </a:pPr>
            <a:endParaRPr/>
          </a:p>
          <a:p>
            <a:pPr marL="0" lvl="0" indent="0" algn="l" rtl="0">
              <a:spcBef>
                <a:spcPts val="1200"/>
              </a:spcBef>
              <a:spcAft>
                <a:spcPts val="1200"/>
              </a:spcAft>
              <a:buNone/>
            </a:pPr>
            <a:r>
              <a:rPr lang="ar"/>
              <a:t>كما يضم المتحف في داخله أكثر من 7200 لوحة فنية، أكثر من نصفها هي ألواح زيتية من مدارس فنية مختلفة ، ولفنانين تمثيل صنعوا لأنفسهم اسماً منذ القرن الثاني عشر إلى نهايات القرن الثامن عشر.</a:t>
            </a:r>
            <a:endParaRPr>
              <a:solidFill>
                <a:schemeClr val="dk1"/>
              </a:solidFill>
            </a:endParaRPr>
          </a:p>
        </p:txBody>
      </p:sp>
      <p:pic>
        <p:nvPicPr>
          <p:cNvPr id="127" name="Google Shape;127;p17"/>
          <p:cNvPicPr preferRelativeResize="0"/>
          <p:nvPr/>
        </p:nvPicPr>
        <p:blipFill>
          <a:blip r:embed="rId3">
            <a:alphaModFix/>
          </a:blip>
          <a:stretch>
            <a:fillRect/>
          </a:stretch>
        </p:blipFill>
        <p:spPr>
          <a:xfrm>
            <a:off x="0" y="1232625"/>
            <a:ext cx="2804300" cy="3910875"/>
          </a:xfrm>
          <a:prstGeom prst="rect">
            <a:avLst/>
          </a:prstGeom>
          <a:noFill/>
          <a:ln>
            <a:noFill/>
          </a:ln>
        </p:spPr>
      </p:pic>
      <p:sp>
        <p:nvSpPr>
          <p:cNvPr id="128" name="Google Shape;128;p17"/>
          <p:cNvSpPr/>
          <p:nvPr/>
        </p:nvSpPr>
        <p:spPr>
          <a:xfrm>
            <a:off x="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a:t>
            </a:r>
            <a:endParaRPr/>
          </a:p>
        </p:txBody>
      </p:sp>
      <p:sp>
        <p:nvSpPr>
          <p:cNvPr id="129" name="Google Shape;129;p17"/>
          <p:cNvSpPr/>
          <p:nvPr/>
        </p:nvSpPr>
        <p:spPr>
          <a:xfrm>
            <a:off x="1432800" y="0"/>
            <a:ext cx="1432800" cy="109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900">
                <a:highlight>
                  <a:srgbClr val="999999"/>
                </a:highlight>
              </a:rPr>
              <a:t>*الشكل الخارجي للمتحف :</a:t>
            </a:r>
            <a:endParaRPr sz="1900">
              <a:highlight>
                <a:srgbClr val="999999"/>
              </a:highlight>
            </a:endParaRPr>
          </a:p>
        </p:txBody>
      </p:sp>
      <p:sp>
        <p:nvSpPr>
          <p:cNvPr id="130" name="Google Shape;130;p17"/>
          <p:cNvSpPr/>
          <p:nvPr/>
        </p:nvSpPr>
        <p:spPr>
          <a:xfrm>
            <a:off x="28656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 :</a:t>
            </a:r>
            <a:endParaRPr/>
          </a:p>
        </p:txBody>
      </p:sp>
      <p:sp>
        <p:nvSpPr>
          <p:cNvPr id="131" name="Google Shape;131;p17"/>
          <p:cNvSpPr/>
          <p:nvPr/>
        </p:nvSpPr>
        <p:spPr>
          <a:xfrm>
            <a:off x="4298400" y="0"/>
            <a:ext cx="15090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تاريخ المتحف:</a:t>
            </a:r>
            <a:endParaRPr/>
          </a:p>
        </p:txBody>
      </p:sp>
      <p:sp>
        <p:nvSpPr>
          <p:cNvPr id="132" name="Google Shape;132;p17"/>
          <p:cNvSpPr/>
          <p:nvPr/>
        </p:nvSpPr>
        <p:spPr>
          <a:xfrm>
            <a:off x="58074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تعريف عن المتحف:</a:t>
            </a:r>
            <a:endParaRPr/>
          </a:p>
        </p:txBody>
      </p:sp>
      <p:sp>
        <p:nvSpPr>
          <p:cNvPr id="133" name="Google Shape;133;p17"/>
          <p:cNvSpPr/>
          <p:nvPr/>
        </p:nvSpPr>
        <p:spPr>
          <a:xfrm>
            <a:off x="74757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الصفحة الرئيسية:</a:t>
            </a:r>
            <a:endParaRPr sz="1900">
              <a:highlight>
                <a:srgbClr val="FCE5CD"/>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311700" y="1437075"/>
            <a:ext cx="8520600" cy="572700"/>
          </a:xfrm>
          <a:prstGeom prst="rect">
            <a:avLst/>
          </a:prstGeom>
        </p:spPr>
        <p:txBody>
          <a:bodyPr spcFirstLastPara="1" wrap="square" lIns="91425" tIns="91425" rIns="91425" bIns="91425" anchor="t" anchorCtr="0">
            <a:normAutofit fontScale="90000"/>
          </a:bodyPr>
          <a:lstStyle/>
          <a:p>
            <a:pPr marL="0" lvl="0" indent="0" algn="r" rtl="1">
              <a:spcBef>
                <a:spcPts val="0"/>
              </a:spcBef>
              <a:spcAft>
                <a:spcPts val="0"/>
              </a:spcAft>
              <a:buNone/>
            </a:pPr>
            <a:r>
              <a:rPr lang="ar"/>
              <a:t>*تصميم المتحف :</a:t>
            </a:r>
            <a:endParaRPr/>
          </a:p>
        </p:txBody>
      </p:sp>
      <p:sp>
        <p:nvSpPr>
          <p:cNvPr id="139" name="Google Shape;139;p18"/>
          <p:cNvSpPr txBox="1">
            <a:spLocks noGrp="1"/>
          </p:cNvSpPr>
          <p:nvPr>
            <p:ph type="body" idx="1"/>
          </p:nvPr>
        </p:nvSpPr>
        <p:spPr>
          <a:xfrm>
            <a:off x="-2124375" y="1485775"/>
            <a:ext cx="6031500" cy="51435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ar" sz="2400">
                <a:solidFill>
                  <a:schemeClr val="dk1"/>
                </a:solidFill>
              </a:rPr>
              <a:t>*التصميم الإنشاء :خوان دي فيلافنويفا. </a:t>
            </a:r>
            <a:endParaRPr sz="2400">
              <a:solidFill>
                <a:schemeClr val="dk1"/>
              </a:solidFill>
            </a:endParaRPr>
          </a:p>
          <a:p>
            <a:pPr marL="0" lvl="0" indent="0" algn="r" rtl="1">
              <a:spcBef>
                <a:spcPts val="1200"/>
              </a:spcBef>
              <a:spcAft>
                <a:spcPts val="1200"/>
              </a:spcAft>
              <a:buNone/>
            </a:pPr>
            <a:endParaRPr sz="2400">
              <a:solidFill>
                <a:schemeClr val="dk1"/>
              </a:solidFill>
            </a:endParaRPr>
          </a:p>
        </p:txBody>
      </p:sp>
      <p:pic>
        <p:nvPicPr>
          <p:cNvPr id="140" name="Google Shape;140;p18"/>
          <p:cNvPicPr preferRelativeResize="0"/>
          <p:nvPr/>
        </p:nvPicPr>
        <p:blipFill>
          <a:blip r:embed="rId3">
            <a:alphaModFix/>
          </a:blip>
          <a:stretch>
            <a:fillRect/>
          </a:stretch>
        </p:blipFill>
        <p:spPr>
          <a:xfrm>
            <a:off x="1025225" y="2009775"/>
            <a:ext cx="7744750" cy="2626875"/>
          </a:xfrm>
          <a:prstGeom prst="rect">
            <a:avLst/>
          </a:prstGeom>
          <a:noFill/>
          <a:ln>
            <a:noFill/>
          </a:ln>
        </p:spPr>
      </p:pic>
      <p:sp>
        <p:nvSpPr>
          <p:cNvPr id="141" name="Google Shape;141;p18"/>
          <p:cNvSpPr txBox="1"/>
          <p:nvPr/>
        </p:nvSpPr>
        <p:spPr>
          <a:xfrm>
            <a:off x="5" y="973274"/>
            <a:ext cx="9144000" cy="569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ar" sz="2500">
                <a:solidFill>
                  <a:schemeClr val="dk2"/>
                </a:solidFill>
              </a:rPr>
              <a:t>*تصميم المتحف ومصممه.:</a:t>
            </a:r>
            <a:endParaRPr sz="3700">
              <a:solidFill>
                <a:schemeClr val="dk1"/>
              </a:solidFill>
            </a:endParaRPr>
          </a:p>
        </p:txBody>
      </p:sp>
      <p:sp>
        <p:nvSpPr>
          <p:cNvPr id="142" name="Google Shape;142;p18"/>
          <p:cNvSpPr/>
          <p:nvPr/>
        </p:nvSpPr>
        <p:spPr>
          <a:xfrm>
            <a:off x="0" y="0"/>
            <a:ext cx="1432800" cy="973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800">
                <a:highlight>
                  <a:srgbClr val="999999"/>
                </a:highlight>
              </a:rPr>
              <a:t>*الشكل الخارجي للمتحف</a:t>
            </a:r>
            <a:r>
              <a:rPr lang="ar">
                <a:highlight>
                  <a:srgbClr val="999999"/>
                </a:highlight>
              </a:rPr>
              <a:t>:</a:t>
            </a:r>
            <a:endParaRPr>
              <a:highlight>
                <a:srgbClr val="999999"/>
              </a:highlight>
            </a:endParaRPr>
          </a:p>
        </p:txBody>
      </p:sp>
      <p:sp>
        <p:nvSpPr>
          <p:cNvPr id="143" name="Google Shape;143;p18"/>
          <p:cNvSpPr/>
          <p:nvPr/>
        </p:nvSpPr>
        <p:spPr>
          <a:xfrm>
            <a:off x="14328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الشكل الخارجي للمتحف :</a:t>
            </a:r>
            <a:endParaRPr/>
          </a:p>
        </p:txBody>
      </p:sp>
      <p:sp>
        <p:nvSpPr>
          <p:cNvPr id="144" name="Google Shape;144;p18"/>
          <p:cNvSpPr/>
          <p:nvPr/>
        </p:nvSpPr>
        <p:spPr>
          <a:xfrm>
            <a:off x="2865600" y="0"/>
            <a:ext cx="14328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معلومات عامة :</a:t>
            </a:r>
            <a:endParaRPr/>
          </a:p>
        </p:txBody>
      </p:sp>
      <p:sp>
        <p:nvSpPr>
          <p:cNvPr id="145" name="Google Shape;145;p18"/>
          <p:cNvSpPr/>
          <p:nvPr/>
        </p:nvSpPr>
        <p:spPr>
          <a:xfrm>
            <a:off x="4298400" y="0"/>
            <a:ext cx="15090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تاريخ المتحف:</a:t>
            </a:r>
            <a:endParaRPr/>
          </a:p>
        </p:txBody>
      </p:sp>
      <p:sp>
        <p:nvSpPr>
          <p:cNvPr id="146" name="Google Shape;146;p18"/>
          <p:cNvSpPr/>
          <p:nvPr/>
        </p:nvSpPr>
        <p:spPr>
          <a:xfrm>
            <a:off x="58074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a:t>تعريف عن المتحف:</a:t>
            </a:r>
            <a:endParaRPr/>
          </a:p>
        </p:txBody>
      </p:sp>
      <p:sp>
        <p:nvSpPr>
          <p:cNvPr id="147" name="Google Shape;147;p18"/>
          <p:cNvSpPr/>
          <p:nvPr/>
        </p:nvSpPr>
        <p:spPr>
          <a:xfrm>
            <a:off x="7475700" y="0"/>
            <a:ext cx="1668300" cy="7926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ar" sz="1500"/>
              <a:t>الصفحة الرئيسية:</a:t>
            </a:r>
            <a:endParaRPr sz="2000">
              <a:highlight>
                <a:srgbClr val="FCE5CD"/>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p:nvPr/>
        </p:nvSpPr>
        <p:spPr>
          <a:xfrm>
            <a:off x="0" y="848125"/>
            <a:ext cx="8775900" cy="40602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9"/>
          <p:cNvSpPr/>
          <p:nvPr/>
        </p:nvSpPr>
        <p:spPr>
          <a:xfrm>
            <a:off x="555925" y="121825"/>
            <a:ext cx="8190900" cy="629400"/>
          </a:xfrm>
          <a:prstGeom prst="round2DiagRect">
            <a:avLst>
              <a:gd name="adj1" fmla="val 16667"/>
              <a:gd name="adj2" fmla="val 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r>
              <a:rPr lang="ar" sz="2500"/>
              <a:t>*فيديو تعرفي عن متحف ديل برادو:</a:t>
            </a:r>
            <a:endParaRPr sz="2500"/>
          </a:p>
        </p:txBody>
      </p:sp>
      <p:pic>
        <p:nvPicPr>
          <p:cNvPr id="154" name="Google Shape;154;p19" descr="الثقافة بلا حدود.. الفنانون الذين يصمدون... الشخصيات والنجوم... المواهب الصاعدة.. الاكتشافات الجديدة والحفلات.. التعدد الثقافي في جميع أنحاء العالم عبر تقارير مصورة&#10;برنامج ثقافي يومي &#10;&#10;&#10;زوروا موقع فرانس 24 عبر العنوان التالي   &#10;http://www.france24.com/ar/&#10;&#10;:انضموا إلى قناتنا الخاصة على اليوتيوب &#10;http://www.youtube.com/subscription_center?add_user=france24arabic&#10;&#10;انضموا إلى صفحتنا على فيس بوك   &#10;https://www.facebook.com/FRANCE24.MCD.Arabic&#10;&#10;تابعوا حسابنا الرسمي على تويتر&#10;https://twitter.com/France24_ar" title="ثقافة |مدريد-  معرض للرسومات من القرن السابع عشر في متحف برادو">
            <a:hlinkClick r:id="rId3"/>
          </p:cNvPr>
          <p:cNvPicPr preferRelativeResize="0"/>
          <p:nvPr/>
        </p:nvPicPr>
        <p:blipFill>
          <a:blip r:embed="rId4">
            <a:alphaModFix/>
          </a:blip>
          <a:stretch>
            <a:fillRect/>
          </a:stretch>
        </p:blipFill>
        <p:spPr>
          <a:xfrm>
            <a:off x="636800" y="867675"/>
            <a:ext cx="7406000" cy="4021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503</Words>
  <Application>Microsoft Office PowerPoint</Application>
  <PresentationFormat>عرض على الشاشة (16:9)</PresentationFormat>
  <Paragraphs>63</Paragraphs>
  <Slides>7</Slides>
  <Notes>7</Notes>
  <HiddenSlides>0</HiddenSlides>
  <MMClips>0</MMClips>
  <ScaleCrop>false</ScaleCrop>
  <HeadingPairs>
    <vt:vector size="6" baseType="variant">
      <vt:variant>
        <vt:lpstr>الخطوط المستخدمة</vt:lpstr>
      </vt:variant>
      <vt:variant>
        <vt:i4>1</vt:i4>
      </vt:variant>
      <vt:variant>
        <vt:lpstr>نسق</vt:lpstr>
      </vt:variant>
      <vt:variant>
        <vt:i4>1</vt:i4>
      </vt:variant>
      <vt:variant>
        <vt:lpstr>عناوين الشرائح</vt:lpstr>
      </vt:variant>
      <vt:variant>
        <vt:i4>7</vt:i4>
      </vt:variant>
    </vt:vector>
  </HeadingPairs>
  <TitlesOfParts>
    <vt:vector size="9" baseType="lpstr">
      <vt:lpstr>Arial</vt:lpstr>
      <vt:lpstr>Simple Light</vt:lpstr>
      <vt:lpstr>*متحف ديل برادو:</vt:lpstr>
      <vt:lpstr>*متحف ديل برادو:</vt:lpstr>
      <vt:lpstr>*تاريخ متحف ديل برادو:</vt:lpstr>
      <vt:lpstr>عرض تقديمي في PowerPoint</vt:lpstr>
      <vt:lpstr>*الشكل الخارجي لمتحف ديل برادو:</vt:lpstr>
      <vt:lpstr>*تصميم المتحف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مختبرات جنوب الشرقية</cp:lastModifiedBy>
  <cp:revision>2</cp:revision>
  <dcterms:modified xsi:type="dcterms:W3CDTF">2024-12-22T05:28:02Z</dcterms:modified>
</cp:coreProperties>
</file>