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2" r:id="rId6"/>
    <p:sldId id="268" r:id="rId7"/>
    <p:sldId id="266"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D5DC"/>
    <a:srgbClr val="B1C9D1"/>
    <a:srgbClr val="E3E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F1C0E2-9730-470A-B2D5-5B9E070269F7}"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E495A69-B139-4CF3-89B8-6C13573FB3A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F1C0E2-9730-470A-B2D5-5B9E070269F7}"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E495A69-B139-4CF3-89B8-6C13573FB3A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F1C0E2-9730-470A-B2D5-5B9E070269F7}"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E495A69-B139-4CF3-89B8-6C13573FB3A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FF1C0E2-9730-470A-B2D5-5B9E070269F7}" type="datetimeFigureOut">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E495A69-B139-4CF3-89B8-6C13573FB3A5}"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FF1C0E2-9730-470A-B2D5-5B9E070269F7}" type="datetimeFigureOut">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E495A69-B139-4CF3-89B8-6C13573FB3A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FF1C0E2-9730-470A-B2D5-5B9E070269F7}" type="datetimeFigureOut">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E495A69-B139-4CF3-89B8-6C13573FB3A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F1C0E2-9730-470A-B2D5-5B9E070269F7}"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E495A69-B139-4CF3-89B8-6C13573FB3A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F1C0E2-9730-470A-B2D5-5B9E070269F7}"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E495A69-B139-4CF3-89B8-6C13573FB3A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F1C0E2-9730-470A-B2D5-5B9E070269F7}"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E495A69-B139-4CF3-89B8-6C13573FB3A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F1C0E2-9730-470A-B2D5-5B9E070269F7}"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E495A69-B139-4CF3-89B8-6C13573FB3A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F1C0E2-9730-470A-B2D5-5B9E070269F7}" type="datetimeFigureOut">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E495A69-B139-4CF3-89B8-6C13573FB3A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F1C0E2-9730-470A-B2D5-5B9E070269F7}" type="datetimeFigureOut">
              <a:rPr lang="en-US" smtClean="0"/>
              <a:t>12/12/2024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E495A69-B139-4CF3-89B8-6C13573FB3A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F1C0E2-9730-470A-B2D5-5B9E070269F7}" type="datetimeFigureOut">
              <a:rPr lang="en-US" smtClean="0"/>
              <a:t>12/12/2024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E495A69-B139-4CF3-89B8-6C13573FB3A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F1C0E2-9730-470A-B2D5-5B9E070269F7}" type="datetimeFigureOut">
              <a:rPr lang="en-US" smtClean="0"/>
              <a:t>12/12/2024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E495A69-B139-4CF3-89B8-6C13573FB3A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F1C0E2-9730-470A-B2D5-5B9E070269F7}" type="datetimeFigureOut">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E495A69-B139-4CF3-89B8-6C13573FB3A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F1C0E2-9730-470A-B2D5-5B9E070269F7}" type="datetimeFigureOut">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E495A69-B139-4CF3-89B8-6C13573FB3A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FF1C0E2-9730-470A-B2D5-5B9E070269F7}" type="datetimeFigureOut">
              <a:rPr lang="en-US" smtClean="0"/>
              <a:t>12/12/2024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E495A69-B139-4CF3-89B8-6C13573FB3A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oogle.com/url?sa=t&amp;source=web&amp;rct=j&amp;url=https://en.m.wikipedia.org/wiki/Silvesterklaus&amp;ved=2ahUKEwj31KyGnab8AhVbUKQEHcfJBrsQFnoECBEQAQ&amp;usg=AOvVaw3w5qVYrFo_6-Qw9BoP0PD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8820" y="-633730"/>
            <a:ext cx="8915400" cy="2306320"/>
          </a:xfrm>
        </p:spPr>
        <p:txBody>
          <a:bodyPr/>
          <a:lstStyle/>
          <a:p>
            <a:pPr algn="ctr"/>
            <a:r>
              <a:rPr lang="ar-OM" altLang="en-US" dirty="0"/>
              <a:t>سويسرا</a:t>
            </a:r>
          </a:p>
        </p:txBody>
      </p:sp>
      <p:sp>
        <p:nvSpPr>
          <p:cNvPr id="3" name="Subtitle 2"/>
          <p:cNvSpPr>
            <a:spLocks noGrp="1"/>
          </p:cNvSpPr>
          <p:nvPr>
            <p:ph type="subTitle" idx="1"/>
          </p:nvPr>
        </p:nvSpPr>
        <p:spPr>
          <a:xfrm>
            <a:off x="-1330325" y="6212840"/>
            <a:ext cx="13333095" cy="1126490"/>
          </a:xfrm>
        </p:spPr>
        <p:txBody>
          <a:bodyPr>
            <a:normAutofit/>
          </a:bodyPr>
          <a:lstStyle/>
          <a:p>
            <a:pPr algn="r"/>
            <a:r>
              <a:rPr lang="ar-OM" dirty="0"/>
              <a:t>جميع الحقوق محفوظه لدى طالبات : ريماز سعيد  و سجى ناصر  و سهى ناصر تحت الاشراف الاستاذه: سليمه الهاشمي </a:t>
            </a:r>
          </a:p>
        </p:txBody>
      </p:sp>
      <p:graphicFrame>
        <p:nvGraphicFramePr>
          <p:cNvPr id="4" name="Table 3"/>
          <p:cNvGraphicFramePr/>
          <p:nvPr/>
        </p:nvGraphicFramePr>
        <p:xfrm>
          <a:off x="1784985" y="0"/>
          <a:ext cx="8854440" cy="1038860"/>
        </p:xfrm>
        <a:graphic>
          <a:graphicData uri="http://schemas.openxmlformats.org/drawingml/2006/table">
            <a:tbl>
              <a:tblPr firstRow="1" bandRow="1">
                <a:tableStyleId>{5C22544A-7EE6-4342-B048-85BDC9FD1C3A}</a:tableStyleId>
              </a:tblPr>
              <a:tblGrid>
                <a:gridCol w="1475740">
                  <a:extLst>
                    <a:ext uri="{9D8B030D-6E8A-4147-A177-3AD203B41FA5}">
                      <a16:colId xmlns:a16="http://schemas.microsoft.com/office/drawing/2014/main" val="20000"/>
                    </a:ext>
                  </a:extLst>
                </a:gridCol>
                <a:gridCol w="1475740">
                  <a:extLst>
                    <a:ext uri="{9D8B030D-6E8A-4147-A177-3AD203B41FA5}">
                      <a16:colId xmlns:a16="http://schemas.microsoft.com/office/drawing/2014/main" val="20001"/>
                    </a:ext>
                  </a:extLst>
                </a:gridCol>
                <a:gridCol w="1517015">
                  <a:extLst>
                    <a:ext uri="{9D8B030D-6E8A-4147-A177-3AD203B41FA5}">
                      <a16:colId xmlns:a16="http://schemas.microsoft.com/office/drawing/2014/main" val="20002"/>
                    </a:ext>
                  </a:extLst>
                </a:gridCol>
                <a:gridCol w="1565275">
                  <a:extLst>
                    <a:ext uri="{9D8B030D-6E8A-4147-A177-3AD203B41FA5}">
                      <a16:colId xmlns:a16="http://schemas.microsoft.com/office/drawing/2014/main" val="20003"/>
                    </a:ext>
                  </a:extLst>
                </a:gridCol>
                <a:gridCol w="1359535">
                  <a:extLst>
                    <a:ext uri="{9D8B030D-6E8A-4147-A177-3AD203B41FA5}">
                      <a16:colId xmlns:a16="http://schemas.microsoft.com/office/drawing/2014/main" val="20004"/>
                    </a:ext>
                  </a:extLst>
                </a:gridCol>
                <a:gridCol w="1461135">
                  <a:extLst>
                    <a:ext uri="{9D8B030D-6E8A-4147-A177-3AD203B41FA5}">
                      <a16:colId xmlns:a16="http://schemas.microsoft.com/office/drawing/2014/main" val="20005"/>
                    </a:ext>
                  </a:extLst>
                </a:gridCol>
              </a:tblGrid>
              <a:tr h="1038860">
                <a:tc>
                  <a:txBody>
                    <a:bodyPr/>
                    <a:lstStyle/>
                    <a:p>
                      <a:pPr>
                        <a:buNone/>
                      </a:pPr>
                      <a:r>
                        <a:rPr lang="ar-OM" altLang="en-US" sz="1800">
                          <a:sym typeface="+mn-ea"/>
                        </a:rPr>
                        <a:t>الفنادق  </a:t>
                      </a:r>
                      <a:endParaRPr lang="ar-OM" altLang="en-US"/>
                    </a:p>
                  </a:txBody>
                  <a:tcPr>
                    <a:solidFill>
                      <a:srgbClr val="C6D5DC"/>
                    </a:solidFill>
                  </a:tcPr>
                </a:tc>
                <a:tc>
                  <a:txBody>
                    <a:bodyPr/>
                    <a:lstStyle/>
                    <a:p>
                      <a:pPr>
                        <a:buNone/>
                      </a:pPr>
                      <a:r>
                        <a:rPr lang="ar-OM" altLang="en-US"/>
                        <a:t>الاماكن السياحيه</a:t>
                      </a:r>
                    </a:p>
                  </a:txBody>
                  <a:tcPr>
                    <a:solidFill>
                      <a:srgbClr val="C6D5DC"/>
                    </a:solidFill>
                  </a:tcPr>
                </a:tc>
                <a:tc>
                  <a:txBody>
                    <a:bodyPr/>
                    <a:lstStyle/>
                    <a:p>
                      <a:pPr>
                        <a:buNone/>
                      </a:pPr>
                      <a:r>
                        <a:rPr lang="ar-OM" altLang="en-US"/>
                        <a:t>التراث    </a:t>
                      </a:r>
                    </a:p>
                  </a:txBody>
                  <a:tcPr>
                    <a:solidFill>
                      <a:srgbClr val="C6D5DC"/>
                    </a:solidFill>
                  </a:tcPr>
                </a:tc>
                <a:tc>
                  <a:txBody>
                    <a:bodyPr/>
                    <a:lstStyle/>
                    <a:p>
                      <a:pPr>
                        <a:buNone/>
                      </a:pPr>
                      <a:r>
                        <a:rPr lang="ar-OM" altLang="en-US"/>
                        <a:t>اغرب الاشياء</a:t>
                      </a:r>
                    </a:p>
                  </a:txBody>
                  <a:tcPr>
                    <a:solidFill>
                      <a:srgbClr val="C6D5DC"/>
                    </a:solidFill>
                  </a:tcPr>
                </a:tc>
                <a:tc>
                  <a:txBody>
                    <a:bodyPr/>
                    <a:lstStyle/>
                    <a:p>
                      <a:pPr>
                        <a:buNone/>
                      </a:pPr>
                      <a:r>
                        <a:rPr lang="ar-OM" altLang="en-US"/>
                        <a:t>المدن   </a:t>
                      </a:r>
                    </a:p>
                  </a:txBody>
                  <a:tcPr>
                    <a:solidFill>
                      <a:srgbClr val="C6D5DC"/>
                    </a:solidFill>
                  </a:tcPr>
                </a:tc>
                <a:tc>
                  <a:txBody>
                    <a:bodyPr/>
                    <a:lstStyle/>
                    <a:p>
                      <a:pPr>
                        <a:buNone/>
                      </a:pPr>
                      <a:r>
                        <a:rPr lang="ar-OM" altLang="en-US"/>
                        <a:t>الصفحه      الرئسيه      </a:t>
                      </a:r>
                    </a:p>
                  </a:txBody>
                  <a:tcPr>
                    <a:solidFill>
                      <a:schemeClr val="bg1">
                        <a:lumMod val="65000"/>
                      </a:schemeClr>
                    </a:solidFill>
                  </a:tcPr>
                </a:tc>
                <a:extLst>
                  <a:ext uri="{0D108BD9-81ED-4DB2-BD59-A6C34878D82A}">
                    <a16:rowId xmlns:a16="http://schemas.microsoft.com/office/drawing/2014/main" val="10000"/>
                  </a:ext>
                </a:extLst>
              </a:tr>
            </a:tbl>
          </a:graphicData>
        </a:graphic>
      </p:graphicFrame>
      <p:pic>
        <p:nvPicPr>
          <p:cNvPr id="101" name="Picture 100"/>
          <p:cNvPicPr/>
          <p:nvPr/>
        </p:nvPicPr>
        <p:blipFill>
          <a:blip r:embed="rId2"/>
          <a:stretch>
            <a:fillRect/>
          </a:stretch>
        </p:blipFill>
        <p:spPr>
          <a:xfrm>
            <a:off x="-203835" y="523875"/>
            <a:ext cx="5923280" cy="5323840"/>
          </a:xfrm>
          <a:prstGeom prst="rect">
            <a:avLst/>
          </a:prstGeom>
          <a:noFill/>
          <a:ln w="9525">
            <a:noFill/>
          </a:ln>
        </p:spPr>
      </p:pic>
      <p:sp>
        <p:nvSpPr>
          <p:cNvPr id="6" name="Text Box 5"/>
          <p:cNvSpPr txBox="1"/>
          <p:nvPr/>
        </p:nvSpPr>
        <p:spPr>
          <a:xfrm>
            <a:off x="5153025" y="2259965"/>
            <a:ext cx="6725920" cy="2337435"/>
          </a:xfrm>
          <a:prstGeom prst="rect">
            <a:avLst/>
          </a:prstGeom>
          <a:noFill/>
        </p:spPr>
        <p:txBody>
          <a:bodyPr wrap="square" rtlCol="0">
            <a:noAutofit/>
          </a:bodyPr>
          <a:lstStyle/>
          <a:p>
            <a:pPr algn="r"/>
            <a:r>
              <a:rPr lang="ar-OM" altLang="en-US"/>
              <a:t> -سويسرا هيا جمهوريه اتحاديه من 26 كانتون فى اوروبا الغربيه. حدودها المانيا من الشمال، فرنسا من الغرب، ايطاليا من الجنوب، النمسا و ليختنشتاين من الشرق. سياسة سويسرا الخارجيه محايده جدا بيرجع تاريخها لسنة 1515. و سويسرا واحده من اغنى دول العالم. و خدت مدينة زيورخ السويسرية احسن مدينة ممكن يتعاش فيها فى العالم ثلات سنين على التوالى.  2009-03-23  برن مقر السلطات الاتحاديه. سويسرا بلد بدون سواحل أراضيها متقسمه بين جبال الألب و الهضبة الوسطانيه و جبال جورا و مجموع مساحتها 41285 كم 2 (15940 ميل مربع). سكان سويسرا حوالى 7.8 مليون شخص معظمهم متركز على الهضبة الوسطى. الاتحاد السويسرى لها تاريخ طويل من حياد مسلح ،من سنة 1815 ، و ماانضمت للأمم المتحدة الا سنة 2002.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2"/>
          </p:nvPr>
        </p:nvGraphicFramePr>
        <p:xfrm>
          <a:off x="1946275" y="495300"/>
          <a:ext cx="8973820" cy="878205"/>
        </p:xfrm>
        <a:graphic>
          <a:graphicData uri="http://schemas.openxmlformats.org/drawingml/2006/table">
            <a:tbl>
              <a:tblPr firstRow="1" bandRow="1">
                <a:tableStyleId>{5C22544A-7EE6-4342-B048-85BDC9FD1C3A}</a:tableStyleId>
              </a:tblPr>
              <a:tblGrid>
                <a:gridCol w="1494790">
                  <a:extLst>
                    <a:ext uri="{9D8B030D-6E8A-4147-A177-3AD203B41FA5}">
                      <a16:colId xmlns:a16="http://schemas.microsoft.com/office/drawing/2014/main" val="20000"/>
                    </a:ext>
                  </a:extLst>
                </a:gridCol>
                <a:gridCol w="1495425">
                  <a:extLst>
                    <a:ext uri="{9D8B030D-6E8A-4147-A177-3AD203B41FA5}">
                      <a16:colId xmlns:a16="http://schemas.microsoft.com/office/drawing/2014/main" val="20001"/>
                    </a:ext>
                  </a:extLst>
                </a:gridCol>
                <a:gridCol w="1537970">
                  <a:extLst>
                    <a:ext uri="{9D8B030D-6E8A-4147-A177-3AD203B41FA5}">
                      <a16:colId xmlns:a16="http://schemas.microsoft.com/office/drawing/2014/main" val="20002"/>
                    </a:ext>
                  </a:extLst>
                </a:gridCol>
                <a:gridCol w="1586230">
                  <a:extLst>
                    <a:ext uri="{9D8B030D-6E8A-4147-A177-3AD203B41FA5}">
                      <a16:colId xmlns:a16="http://schemas.microsoft.com/office/drawing/2014/main" val="20003"/>
                    </a:ext>
                  </a:extLst>
                </a:gridCol>
                <a:gridCol w="1377950">
                  <a:extLst>
                    <a:ext uri="{9D8B030D-6E8A-4147-A177-3AD203B41FA5}">
                      <a16:colId xmlns:a16="http://schemas.microsoft.com/office/drawing/2014/main" val="20004"/>
                    </a:ext>
                  </a:extLst>
                </a:gridCol>
                <a:gridCol w="1481455">
                  <a:extLst>
                    <a:ext uri="{9D8B030D-6E8A-4147-A177-3AD203B41FA5}">
                      <a16:colId xmlns:a16="http://schemas.microsoft.com/office/drawing/2014/main" val="20005"/>
                    </a:ext>
                  </a:extLst>
                </a:gridCol>
              </a:tblGrid>
              <a:tr h="878205">
                <a:tc>
                  <a:txBody>
                    <a:bodyPr/>
                    <a:lstStyle/>
                    <a:p>
                      <a:pPr>
                        <a:buNone/>
                      </a:pPr>
                      <a:r>
                        <a:rPr lang="ar-OM" altLang="en-US" sz="1800">
                          <a:sym typeface="+mn-ea"/>
                        </a:rPr>
                        <a:t>الفنادق  </a:t>
                      </a:r>
                      <a:endParaRPr lang="ar-OM" altLang="en-US"/>
                    </a:p>
                  </a:txBody>
                  <a:tcPr>
                    <a:solidFill>
                      <a:srgbClr val="C6D5DC"/>
                    </a:solidFill>
                  </a:tcPr>
                </a:tc>
                <a:tc>
                  <a:txBody>
                    <a:bodyPr/>
                    <a:lstStyle/>
                    <a:p>
                      <a:pPr>
                        <a:buNone/>
                      </a:pPr>
                      <a:r>
                        <a:rPr lang="ar-OM" altLang="en-US"/>
                        <a:t>الاماكن السياحيه</a:t>
                      </a:r>
                    </a:p>
                  </a:txBody>
                  <a:tcPr>
                    <a:solidFill>
                      <a:srgbClr val="C6D5DC"/>
                    </a:solidFill>
                  </a:tcPr>
                </a:tc>
                <a:tc>
                  <a:txBody>
                    <a:bodyPr/>
                    <a:lstStyle/>
                    <a:p>
                      <a:pPr>
                        <a:buNone/>
                      </a:pPr>
                      <a:r>
                        <a:rPr lang="ar-OM" altLang="en-US"/>
                        <a:t>التراث    </a:t>
                      </a:r>
                    </a:p>
                  </a:txBody>
                  <a:tcPr>
                    <a:solidFill>
                      <a:srgbClr val="C6D5DC"/>
                    </a:solidFill>
                  </a:tcPr>
                </a:tc>
                <a:tc>
                  <a:txBody>
                    <a:bodyPr/>
                    <a:lstStyle/>
                    <a:p>
                      <a:pPr>
                        <a:buNone/>
                      </a:pPr>
                      <a:r>
                        <a:rPr lang="ar-OM" altLang="en-US"/>
                        <a:t>اغرب الاشياء</a:t>
                      </a:r>
                    </a:p>
                  </a:txBody>
                  <a:tcPr>
                    <a:solidFill>
                      <a:srgbClr val="C6D5DC"/>
                    </a:solidFill>
                  </a:tcPr>
                </a:tc>
                <a:tc>
                  <a:txBody>
                    <a:bodyPr/>
                    <a:lstStyle/>
                    <a:p>
                      <a:pPr>
                        <a:buNone/>
                      </a:pPr>
                      <a:r>
                        <a:rPr lang="ar-OM" altLang="en-US"/>
                        <a:t>المدن   </a:t>
                      </a:r>
                    </a:p>
                  </a:txBody>
                  <a:tcPr>
                    <a:solidFill>
                      <a:schemeClr val="bg1">
                        <a:lumMod val="65000"/>
                      </a:schemeClr>
                    </a:solidFill>
                  </a:tcPr>
                </a:tc>
                <a:tc>
                  <a:txBody>
                    <a:bodyPr/>
                    <a:lstStyle/>
                    <a:p>
                      <a:pPr>
                        <a:buNone/>
                      </a:pPr>
                      <a:r>
                        <a:rPr lang="ar-OM" altLang="en-US"/>
                        <a:t>الصفحه      الرئسيه      </a:t>
                      </a:r>
                    </a:p>
                  </a:txBody>
                  <a:tcPr>
                    <a:solidFill>
                      <a:srgbClr val="C6D5DC"/>
                    </a:solidFill>
                  </a:tcPr>
                </a:tc>
                <a:extLst>
                  <a:ext uri="{0D108BD9-81ED-4DB2-BD59-A6C34878D82A}">
                    <a16:rowId xmlns:a16="http://schemas.microsoft.com/office/drawing/2014/main" val="10000"/>
                  </a:ext>
                </a:extLst>
              </a:tr>
            </a:tbl>
          </a:graphicData>
        </a:graphic>
      </p:graphicFrame>
      <p:graphicFrame>
        <p:nvGraphicFramePr>
          <p:cNvPr id="8" name="Content Placeholder 7"/>
          <p:cNvGraphicFramePr>
            <a:graphicFrameLocks noGrp="1"/>
          </p:cNvGraphicFramePr>
          <p:nvPr>
            <p:ph sz="half" idx="1"/>
          </p:nvPr>
        </p:nvGraphicFramePr>
        <p:xfrm>
          <a:off x="213995" y="1845310"/>
          <a:ext cx="11866880" cy="4822190"/>
        </p:xfrm>
        <a:graphic>
          <a:graphicData uri="http://schemas.openxmlformats.org/drawingml/2006/table">
            <a:tbl>
              <a:tblPr firstRow="1" bandRow="1">
                <a:tableStyleId>{5C22544A-7EE6-4342-B048-85BDC9FD1C3A}</a:tableStyleId>
              </a:tblPr>
              <a:tblGrid>
                <a:gridCol w="1674495">
                  <a:extLst>
                    <a:ext uri="{9D8B030D-6E8A-4147-A177-3AD203B41FA5}">
                      <a16:colId xmlns:a16="http://schemas.microsoft.com/office/drawing/2014/main" val="20000"/>
                    </a:ext>
                  </a:extLst>
                </a:gridCol>
                <a:gridCol w="1882775">
                  <a:extLst>
                    <a:ext uri="{9D8B030D-6E8A-4147-A177-3AD203B41FA5}">
                      <a16:colId xmlns:a16="http://schemas.microsoft.com/office/drawing/2014/main" val="20001"/>
                    </a:ext>
                  </a:extLst>
                </a:gridCol>
                <a:gridCol w="2012950">
                  <a:extLst>
                    <a:ext uri="{9D8B030D-6E8A-4147-A177-3AD203B41FA5}">
                      <a16:colId xmlns:a16="http://schemas.microsoft.com/office/drawing/2014/main" val="20002"/>
                    </a:ext>
                  </a:extLst>
                </a:gridCol>
                <a:gridCol w="1767840">
                  <a:extLst>
                    <a:ext uri="{9D8B030D-6E8A-4147-A177-3AD203B41FA5}">
                      <a16:colId xmlns:a16="http://schemas.microsoft.com/office/drawing/2014/main" val="20003"/>
                    </a:ext>
                  </a:extLst>
                </a:gridCol>
                <a:gridCol w="1619885">
                  <a:extLst>
                    <a:ext uri="{9D8B030D-6E8A-4147-A177-3AD203B41FA5}">
                      <a16:colId xmlns:a16="http://schemas.microsoft.com/office/drawing/2014/main" val="20004"/>
                    </a:ext>
                  </a:extLst>
                </a:gridCol>
                <a:gridCol w="1339215">
                  <a:extLst>
                    <a:ext uri="{9D8B030D-6E8A-4147-A177-3AD203B41FA5}">
                      <a16:colId xmlns:a16="http://schemas.microsoft.com/office/drawing/2014/main" val="20005"/>
                    </a:ext>
                  </a:extLst>
                </a:gridCol>
                <a:gridCol w="1569720">
                  <a:extLst>
                    <a:ext uri="{9D8B030D-6E8A-4147-A177-3AD203B41FA5}">
                      <a16:colId xmlns:a16="http://schemas.microsoft.com/office/drawing/2014/main" val="20006"/>
                    </a:ext>
                  </a:extLst>
                </a:gridCol>
              </a:tblGrid>
              <a:tr h="2580005">
                <a:tc>
                  <a:txBody>
                    <a:bodyPr/>
                    <a:lstStyle/>
                    <a:p>
                      <a:pPr>
                        <a:buNone/>
                      </a:pPr>
                      <a:r>
                        <a:rPr lang="en-US"/>
                        <a:t>لوغانو</a:t>
                      </a:r>
                    </a:p>
                  </a:txBody>
                  <a:tcPr/>
                </a:tc>
                <a:tc>
                  <a:txBody>
                    <a:bodyPr/>
                    <a:lstStyle/>
                    <a:p>
                      <a:pPr>
                        <a:buNone/>
                      </a:pPr>
                      <a:r>
                        <a:rPr lang="en-US" sz="1800">
                          <a:sym typeface="+mn-ea"/>
                        </a:rPr>
                        <a:t>سانت غالن</a:t>
                      </a:r>
                      <a:endParaRPr lang="en-US"/>
                    </a:p>
                  </a:txBody>
                  <a:tcPr/>
                </a:tc>
                <a:tc>
                  <a:txBody>
                    <a:bodyPr/>
                    <a:lstStyle/>
                    <a:p>
                      <a:pPr algn="ctr">
                        <a:buNone/>
                      </a:pPr>
                      <a:r>
                        <a:rPr lang="en-US" sz="1800">
                          <a:sym typeface="+mn-ea"/>
                        </a:rPr>
                        <a:t>فينترتور</a:t>
                      </a:r>
                      <a:r>
                        <a:rPr lang="ar-OM" altLang="en-US" sz="1800">
                          <a:sym typeface="+mn-ea"/>
                        </a:rPr>
                        <a:t>        </a:t>
                      </a:r>
                    </a:p>
                  </a:txBody>
                  <a:tcPr/>
                </a:tc>
                <a:tc>
                  <a:txBody>
                    <a:bodyPr/>
                    <a:lstStyle/>
                    <a:p>
                      <a:pPr>
                        <a:buNone/>
                      </a:pPr>
                      <a:r>
                        <a:rPr lang="en-US" sz="1800">
                          <a:sym typeface="+mn-ea"/>
                        </a:rPr>
                        <a:t>برن</a:t>
                      </a:r>
                      <a:endParaRPr lang="en-US" sz="1800"/>
                    </a:p>
                    <a:p>
                      <a:pPr>
                        <a:buNone/>
                      </a:pPr>
                      <a:endParaRPr lang="en-US"/>
                    </a:p>
                  </a:txBody>
                  <a:tcPr/>
                </a:tc>
                <a:tc>
                  <a:txBody>
                    <a:bodyPr/>
                    <a:lstStyle/>
                    <a:p>
                      <a:pPr>
                        <a:buNone/>
                      </a:pPr>
                      <a:r>
                        <a:rPr lang="en-US"/>
                        <a:t>بازل</a:t>
                      </a:r>
                    </a:p>
                  </a:txBody>
                  <a:tcPr/>
                </a:tc>
                <a:tc>
                  <a:txBody>
                    <a:bodyPr/>
                    <a:lstStyle/>
                    <a:p>
                      <a:pPr>
                        <a:buNone/>
                      </a:pPr>
                      <a:r>
                        <a:rPr lang="en-US"/>
                        <a:t>جنيف</a:t>
                      </a:r>
                    </a:p>
                  </a:txBody>
                  <a:tcPr/>
                </a:tc>
                <a:tc>
                  <a:txBody>
                    <a:bodyPr/>
                    <a:lstStyle/>
                    <a:p>
                      <a:pPr>
                        <a:buNone/>
                      </a:pPr>
                      <a:r>
                        <a:rPr lang="en-US"/>
                        <a:t>زيورخ</a:t>
                      </a:r>
                    </a:p>
                  </a:txBody>
                  <a:tcPr/>
                </a:tc>
                <a:extLst>
                  <a:ext uri="{0D108BD9-81ED-4DB2-BD59-A6C34878D82A}">
                    <a16:rowId xmlns:a16="http://schemas.microsoft.com/office/drawing/2014/main" val="10000"/>
                  </a:ext>
                </a:extLst>
              </a:tr>
              <a:tr h="2242185">
                <a:tc>
                  <a:txBody>
                    <a:bodyPr/>
                    <a:lstStyle/>
                    <a:p>
                      <a:pPr>
                        <a:buNone/>
                      </a:pPr>
                      <a:r>
                        <a:rPr lang="en-US"/>
                        <a:t>سيون</a:t>
                      </a:r>
                    </a:p>
                  </a:txBody>
                  <a:tcPr/>
                </a:tc>
                <a:tc>
                  <a:txBody>
                    <a:bodyPr/>
                    <a:lstStyle/>
                    <a:p>
                      <a:pPr>
                        <a:buNone/>
                      </a:pPr>
                      <a:r>
                        <a:rPr lang="en-US"/>
                        <a:t>نوشاتيل</a:t>
                      </a:r>
                    </a:p>
                  </a:txBody>
                  <a:tcPr/>
                </a:tc>
                <a:tc>
                  <a:txBody>
                    <a:bodyPr/>
                    <a:lstStyle/>
                    <a:p>
                      <a:pPr>
                        <a:buNone/>
                      </a:pPr>
                      <a:r>
                        <a:rPr lang="en-US"/>
                        <a:t>شافهاوزن</a:t>
                      </a:r>
                    </a:p>
                  </a:txBody>
                  <a:tcPr/>
                </a:tc>
                <a:tc>
                  <a:txBody>
                    <a:bodyPr/>
                    <a:lstStyle/>
                    <a:p>
                      <a:pPr>
                        <a:buNone/>
                      </a:pPr>
                      <a:r>
                        <a:rPr lang="en-US"/>
                        <a:t>فريبورغ</a:t>
                      </a:r>
                    </a:p>
                  </a:txBody>
                  <a:tcPr/>
                </a:tc>
                <a:tc>
                  <a:txBody>
                    <a:bodyPr/>
                    <a:lstStyle/>
                    <a:p>
                      <a:pPr>
                        <a:buNone/>
                      </a:pPr>
                      <a:r>
                        <a:rPr lang="en-US" sz="1400"/>
                        <a:t> </a:t>
                      </a:r>
                      <a:r>
                        <a:rPr lang="ar-OM" altLang="en-US" sz="1400"/>
                        <a:t>  خور  </a:t>
                      </a:r>
                    </a:p>
                  </a:txBody>
                  <a:tcPr/>
                </a:tc>
                <a:tc>
                  <a:txBody>
                    <a:bodyPr/>
                    <a:lstStyle/>
                    <a:p>
                      <a:pPr>
                        <a:buNone/>
                      </a:pPr>
                      <a:r>
                        <a:rPr lang="ar-OM" altLang="en-US"/>
                        <a:t>كوينز</a:t>
                      </a:r>
                    </a:p>
                  </a:txBody>
                  <a:tcPr/>
                </a:tc>
                <a:tc>
                  <a:txBody>
                    <a:bodyPr/>
                    <a:lstStyle/>
                    <a:p>
                      <a:pPr>
                        <a:buNone/>
                      </a:pPr>
                      <a:r>
                        <a:rPr lang="en-US"/>
                        <a:t>ثون</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sz="half" idx="2"/>
          </p:nvPr>
        </p:nvGraphicFramePr>
        <p:xfrm>
          <a:off x="1946275" y="495300"/>
          <a:ext cx="8973820" cy="878205"/>
        </p:xfrm>
        <a:graphic>
          <a:graphicData uri="http://schemas.openxmlformats.org/drawingml/2006/table">
            <a:tbl>
              <a:tblPr firstRow="1" bandRow="1">
                <a:tableStyleId>{5C22544A-7EE6-4342-B048-85BDC9FD1C3A}</a:tableStyleId>
              </a:tblPr>
              <a:tblGrid>
                <a:gridCol w="1494790">
                  <a:extLst>
                    <a:ext uri="{9D8B030D-6E8A-4147-A177-3AD203B41FA5}">
                      <a16:colId xmlns:a16="http://schemas.microsoft.com/office/drawing/2014/main" val="20000"/>
                    </a:ext>
                  </a:extLst>
                </a:gridCol>
                <a:gridCol w="1495425">
                  <a:extLst>
                    <a:ext uri="{9D8B030D-6E8A-4147-A177-3AD203B41FA5}">
                      <a16:colId xmlns:a16="http://schemas.microsoft.com/office/drawing/2014/main" val="20001"/>
                    </a:ext>
                  </a:extLst>
                </a:gridCol>
                <a:gridCol w="1508760">
                  <a:extLst>
                    <a:ext uri="{9D8B030D-6E8A-4147-A177-3AD203B41FA5}">
                      <a16:colId xmlns:a16="http://schemas.microsoft.com/office/drawing/2014/main" val="20002"/>
                    </a:ext>
                  </a:extLst>
                </a:gridCol>
                <a:gridCol w="1615440">
                  <a:extLst>
                    <a:ext uri="{9D8B030D-6E8A-4147-A177-3AD203B41FA5}">
                      <a16:colId xmlns:a16="http://schemas.microsoft.com/office/drawing/2014/main" val="20003"/>
                    </a:ext>
                  </a:extLst>
                </a:gridCol>
                <a:gridCol w="1377950">
                  <a:extLst>
                    <a:ext uri="{9D8B030D-6E8A-4147-A177-3AD203B41FA5}">
                      <a16:colId xmlns:a16="http://schemas.microsoft.com/office/drawing/2014/main" val="20004"/>
                    </a:ext>
                  </a:extLst>
                </a:gridCol>
                <a:gridCol w="1481455">
                  <a:extLst>
                    <a:ext uri="{9D8B030D-6E8A-4147-A177-3AD203B41FA5}">
                      <a16:colId xmlns:a16="http://schemas.microsoft.com/office/drawing/2014/main" val="20005"/>
                    </a:ext>
                  </a:extLst>
                </a:gridCol>
              </a:tblGrid>
              <a:tr h="878205">
                <a:tc>
                  <a:txBody>
                    <a:bodyPr/>
                    <a:lstStyle/>
                    <a:p>
                      <a:pPr>
                        <a:buNone/>
                      </a:pPr>
                      <a:r>
                        <a:rPr lang="ar-OM" altLang="en-US" sz="1800">
                          <a:sym typeface="+mn-ea"/>
                        </a:rPr>
                        <a:t>الفنادق  </a:t>
                      </a:r>
                      <a:endParaRPr lang="ar-OM" altLang="en-US"/>
                    </a:p>
                  </a:txBody>
                  <a:tcPr>
                    <a:solidFill>
                      <a:srgbClr val="C6D5DC"/>
                    </a:solidFill>
                  </a:tcPr>
                </a:tc>
                <a:tc>
                  <a:txBody>
                    <a:bodyPr/>
                    <a:lstStyle/>
                    <a:p>
                      <a:pPr>
                        <a:buNone/>
                      </a:pPr>
                      <a:r>
                        <a:rPr lang="ar-OM" altLang="en-US"/>
                        <a:t>الاماكن السياحيه</a:t>
                      </a:r>
                    </a:p>
                  </a:txBody>
                  <a:tcPr>
                    <a:solidFill>
                      <a:srgbClr val="C6D5DC"/>
                    </a:solidFill>
                  </a:tcPr>
                </a:tc>
                <a:tc>
                  <a:txBody>
                    <a:bodyPr/>
                    <a:lstStyle/>
                    <a:p>
                      <a:pPr>
                        <a:buNone/>
                      </a:pPr>
                      <a:r>
                        <a:rPr lang="ar-OM" altLang="en-US"/>
                        <a:t>التراث    </a:t>
                      </a:r>
                    </a:p>
                  </a:txBody>
                  <a:tcPr>
                    <a:solidFill>
                      <a:srgbClr val="C6D5DC"/>
                    </a:solidFill>
                  </a:tcPr>
                </a:tc>
                <a:tc>
                  <a:txBody>
                    <a:bodyPr/>
                    <a:lstStyle/>
                    <a:p>
                      <a:pPr>
                        <a:buNone/>
                      </a:pPr>
                      <a:r>
                        <a:rPr lang="ar-OM" altLang="en-US"/>
                        <a:t>اغرب العادات </a:t>
                      </a:r>
                    </a:p>
                  </a:txBody>
                  <a:tcPr>
                    <a:solidFill>
                      <a:schemeClr val="bg1">
                        <a:lumMod val="65000"/>
                      </a:schemeClr>
                    </a:solidFill>
                  </a:tcPr>
                </a:tc>
                <a:tc>
                  <a:txBody>
                    <a:bodyPr/>
                    <a:lstStyle/>
                    <a:p>
                      <a:pPr>
                        <a:buNone/>
                      </a:pPr>
                      <a:r>
                        <a:rPr lang="ar-OM" altLang="en-US"/>
                        <a:t>المدن   </a:t>
                      </a:r>
                    </a:p>
                  </a:txBody>
                  <a:tcPr>
                    <a:solidFill>
                      <a:srgbClr val="C6D5DC"/>
                    </a:solidFill>
                  </a:tcPr>
                </a:tc>
                <a:tc>
                  <a:txBody>
                    <a:bodyPr/>
                    <a:lstStyle/>
                    <a:p>
                      <a:pPr>
                        <a:buNone/>
                      </a:pPr>
                      <a:r>
                        <a:rPr lang="ar-OM" altLang="en-US" dirty="0"/>
                        <a:t>الصفحه      الرئسيه      </a:t>
                      </a:r>
                    </a:p>
                  </a:txBody>
                  <a:tcPr>
                    <a:solidFill>
                      <a:srgbClr val="C6D5DC"/>
                    </a:solidFill>
                  </a:tcPr>
                </a:tc>
                <a:extLst>
                  <a:ext uri="{0D108BD9-81ED-4DB2-BD59-A6C34878D82A}">
                    <a16:rowId xmlns:a16="http://schemas.microsoft.com/office/drawing/2014/main" val="10000"/>
                  </a:ext>
                </a:extLst>
              </a:tr>
            </a:tbl>
          </a:graphicData>
        </a:graphic>
      </p:graphicFrame>
      <p:sp>
        <p:nvSpPr>
          <p:cNvPr id="6" name="Content Placeholder 5"/>
          <p:cNvSpPr>
            <a:spLocks noGrp="1"/>
          </p:cNvSpPr>
          <p:nvPr>
            <p:ph idx="1"/>
          </p:nvPr>
        </p:nvSpPr>
        <p:spPr>
          <a:xfrm>
            <a:off x="1238250" y="1373505"/>
            <a:ext cx="10389235" cy="4767580"/>
          </a:xfrm>
        </p:spPr>
        <p:txBody>
          <a:bodyPr>
            <a:normAutofit/>
          </a:bodyPr>
          <a:lstStyle/>
          <a:p>
            <a:pPr marL="457200" lvl="1" indent="0" algn="r">
              <a:lnSpc>
                <a:spcPct val="90000"/>
              </a:lnSpc>
              <a:buNone/>
            </a:pPr>
            <a:r>
              <a:rPr lang="en-US" b="1"/>
              <a:t>مهرجان البصل</a:t>
            </a:r>
          </a:p>
          <a:p>
            <a:pPr marL="457200" lvl="1" indent="0" algn="r">
              <a:lnSpc>
                <a:spcPct val="90000"/>
              </a:lnSpc>
              <a:buNone/>
            </a:pPr>
            <a:r>
              <a:rPr lang="en-US" b="1"/>
              <a:t>يُقام للبصل مهرجان خاص يستمر لمدة يوم كامل، فمع فجر يوم الاثنين الأخير من شهر نوفمبر، تُغلق بعض شوارع المنطقة القديمة في سويسرا أمام حركة السيارات، ويبدأ المهرجان بتقديم شوربة البصل للمشاركين الذي يحتفلون بهذه المناسبة على أنغام الموسيقى.</a:t>
            </a:r>
          </a:p>
          <a:p>
            <a:pPr marL="457200" lvl="1" indent="0" algn="r">
              <a:lnSpc>
                <a:spcPct val="90000"/>
              </a:lnSpc>
              <a:buNone/>
            </a:pPr>
            <a:r>
              <a:rPr lang="en-US" b="1"/>
              <a:t>مهرجا الثوم</a:t>
            </a:r>
          </a:p>
          <a:p>
            <a:pPr marL="457200" lvl="1" indent="0" algn="r">
              <a:lnSpc>
                <a:spcPct val="90000"/>
              </a:lnSpc>
              <a:buNone/>
            </a:pPr>
            <a:r>
              <a:rPr lang="en-US" b="1"/>
              <a:t>ليس البصل وحده ما يحظى بتقدير السويسريين، فهناك أيضاً مهرجان سنوي للثوم يُقام في أيام الجمعة والسبت والأحد في الأسبوع الأخير من شهر يوليو كل عام.</a:t>
            </a:r>
            <a:r>
              <a:rPr lang="ar-OM" altLang="en-US" b="1"/>
              <a:t> </a:t>
            </a:r>
          </a:p>
          <a:p>
            <a:pPr marL="457200" lvl="1" indent="0" algn="r">
              <a:lnSpc>
                <a:spcPct val="90000"/>
              </a:lnSpc>
              <a:buNone/>
            </a:pPr>
            <a:endParaRPr lang="en-US" b="1"/>
          </a:p>
          <a:p>
            <a:pPr marL="457200" lvl="1" indent="0" algn="r">
              <a:lnSpc>
                <a:spcPct val="90000"/>
              </a:lnSpc>
              <a:buNone/>
            </a:pPr>
            <a:r>
              <a:rPr lang="en-US" b="1"/>
              <a:t>دولة بلا رئيس</a:t>
            </a:r>
          </a:p>
          <a:p>
            <a:pPr marL="457200" lvl="1" indent="0" algn="r">
              <a:lnSpc>
                <a:spcPct val="90000"/>
              </a:lnSpc>
              <a:buNone/>
            </a:pPr>
            <a:r>
              <a:rPr lang="en-US" b="1"/>
              <a:t>تنتهج سويسرا سياسة اللامركزية بأقصى حدودها الممكنة، لذلك ليس غريباً ألّا تمتلك رئيساً ولا عاصمة ولا تورط نفسها في تحالفات.</a:t>
            </a:r>
          </a:p>
          <a:p>
            <a:pPr marL="457200" lvl="1" indent="0" algn="r">
              <a:lnSpc>
                <a:spcPct val="90000"/>
              </a:lnSpc>
              <a:buNone/>
            </a:pPr>
            <a:r>
              <a:rPr lang="en-US" b="1"/>
              <a:t>ففي هذه الدولة، هناك ما يُعرف بمجلس الحكم الفدرالي السويسري المكون من 7 أعضاء "وزراء"، يكون بمثابة رئيساً جماعياً للدولة وحكومة في الوقت نفسه.</a:t>
            </a:r>
          </a:p>
          <a:p>
            <a:pPr marL="457200" lvl="1" indent="0" algn="r">
              <a:lnSpc>
                <a:spcPct val="90000"/>
              </a:lnSpc>
              <a:buNone/>
            </a:pPr>
            <a:r>
              <a:rPr lang="en-US" b="1"/>
              <a:t>ولهذا المجلس رئيس يتم انتخابه كل عام، لكنه لا يُعد رئيساً للدولة ولا الحكومة، ولا يمتلك أي صلاحيات، بل يتساوى مع بقية زملائه الأعضاء في الحكومة.</a:t>
            </a:r>
          </a:p>
        </p:txBody>
      </p:sp>
      <p:sp>
        <p:nvSpPr>
          <p:cNvPr id="2" name="Subtitle 2"/>
          <p:cNvSpPr>
            <a:spLocks noGrp="1"/>
          </p:cNvSpPr>
          <p:nvPr/>
        </p:nvSpPr>
        <p:spPr>
          <a:xfrm>
            <a:off x="-1330325" y="6212840"/>
            <a:ext cx="13333095" cy="112649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r"/>
            <a:r>
              <a:rPr lang="ar-OM" dirty="0"/>
              <a:t>جميع الحقوق محفوظه لدى طالبات : ريماز سعيد  و سجى ناصر  و سهى ناصر تحت الاشراف الاستاذه: سليمه الهاشمي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nvSpPr>
        <p:spPr>
          <a:xfrm>
            <a:off x="189969" y="1830698"/>
            <a:ext cx="11449365" cy="502730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r" rtl="1"/>
            <a:r>
              <a:rPr lang="ar-SA" b="0" i="0" dirty="0">
                <a:solidFill>
                  <a:srgbClr val="333333"/>
                </a:solidFill>
                <a:effectLst/>
                <a:latin typeface="DroidArabicKufi-Regular"/>
              </a:rPr>
              <a:t>تحتوي على 7 آلاف بحيرة يوجد في سويسرا ما يصل إلى 7 آلاف بحيرة حيث يمكن ممارسة السباحة بداخلها مثل بحيرة جنيف التي تعد أكبر بحيرة في سويسرا، وبحيرة أوشينين التي تبلغ مساحتها 580.03 كيلومترًا مربعًا، وأيضًا بحيرة نوشاتيل، إذ تبلغ مساحتها 217 كيلومترًا مربعًا،[٢] كما تتميز بالمياه العذبة والصافية إذ تعد صالحة للشرب.[١]</a:t>
            </a:r>
            <a:br>
              <a:rPr lang="ar-SA" dirty="0"/>
            </a:br>
            <a:br>
              <a:rPr lang="ar-SA" dirty="0"/>
            </a:br>
            <a:endParaRPr lang="ar-OM" dirty="0"/>
          </a:p>
          <a:p>
            <a:pPr algn="r" rtl="1" fontAlgn="base"/>
            <a:r>
              <a:rPr lang="ar-SA" b="0" i="0" dirty="0">
                <a:solidFill>
                  <a:srgbClr val="000000"/>
                </a:solidFill>
                <a:effectLst/>
                <a:latin typeface="DM Serif Display" panose="020F0502020204030204" pitchFamily="2" charset="0"/>
              </a:rPr>
              <a:t>مهرجان سيلفستر كلوز</a:t>
            </a:r>
          </a:p>
          <a:p>
            <a:pPr algn="r" rtl="1" fontAlgn="base"/>
            <a:r>
              <a:rPr lang="ar-SA" b="0" i="0" dirty="0">
                <a:solidFill>
                  <a:srgbClr val="000000"/>
                </a:solidFill>
                <a:effectLst/>
                <a:latin typeface="Work Sans" panose="020F0502020204030204" pitchFamily="2" charset="0"/>
              </a:rPr>
              <a:t>أقنعة مخيفة ، وأجراس كبيرة ، وغناء اليودل ؛ هؤلاء لا يمثلون عيد الهالوين في سويسرا ، ولكن مهرجان </a:t>
            </a:r>
            <a:r>
              <a:rPr lang="en-US" b="0" i="0" u="none" strike="noStrike" dirty="0" err="1">
                <a:solidFill>
                  <a:srgbClr val="C60000"/>
                </a:solidFill>
                <a:effectLst/>
                <a:latin typeface="Work Sans" panose="020F0502020204030204" pitchFamily="2" charset="0"/>
                <a:hlinkClick r:id="rId2"/>
              </a:rPr>
              <a:t>Silvesterchlause</a:t>
            </a:r>
            <a:r>
              <a:rPr lang="en-US" b="0" i="0" dirty="0">
                <a:solidFill>
                  <a:srgbClr val="000000"/>
                </a:solidFill>
                <a:effectLst/>
                <a:latin typeface="Work Sans" panose="020F0502020204030204" pitchFamily="2" charset="0"/>
              </a:rPr>
              <a:t> .  </a:t>
            </a:r>
            <a:r>
              <a:rPr lang="ar-SA" b="0" i="0" dirty="0">
                <a:solidFill>
                  <a:srgbClr val="000000"/>
                </a:solidFill>
                <a:effectLst/>
                <a:latin typeface="Work Sans" panose="020F0502020204030204" pitchFamily="2" charset="0"/>
              </a:rPr>
              <a:t>يعتبر أحد الاحتفالات التي تقام في كانتون أبنزل للاحتفال بالعام الجديد. الأشخاص الذين يحملون الأجراس ينتقلون من منزل إلى منزل ومن مطعم إلى مطعم وبينما يلوحون بأجراسهم على السكان ، فإنهم يغنون لهم ويتمنون لهم سنة جديدة سعيدة.</a:t>
            </a:r>
          </a:p>
          <a:p>
            <a:pPr algn="r" rtl="1"/>
            <a:endParaRPr lang="en-US" dirty="0"/>
          </a:p>
        </p:txBody>
      </p:sp>
      <p:graphicFrame>
        <p:nvGraphicFramePr>
          <p:cNvPr id="4" name="Content Placeholder 2"/>
          <p:cNvGraphicFramePr/>
          <p:nvPr/>
        </p:nvGraphicFramePr>
        <p:xfrm>
          <a:off x="1946275" y="495300"/>
          <a:ext cx="8973820" cy="878205"/>
        </p:xfrm>
        <a:graphic>
          <a:graphicData uri="http://schemas.openxmlformats.org/drawingml/2006/table">
            <a:tbl>
              <a:tblPr firstRow="1" bandRow="1">
                <a:tableStyleId>{5C22544A-7EE6-4342-B048-85BDC9FD1C3A}</a:tableStyleId>
              </a:tblPr>
              <a:tblGrid>
                <a:gridCol w="1494790">
                  <a:extLst>
                    <a:ext uri="{9D8B030D-6E8A-4147-A177-3AD203B41FA5}">
                      <a16:colId xmlns:a16="http://schemas.microsoft.com/office/drawing/2014/main" val="20000"/>
                    </a:ext>
                  </a:extLst>
                </a:gridCol>
                <a:gridCol w="1495425">
                  <a:extLst>
                    <a:ext uri="{9D8B030D-6E8A-4147-A177-3AD203B41FA5}">
                      <a16:colId xmlns:a16="http://schemas.microsoft.com/office/drawing/2014/main" val="20001"/>
                    </a:ext>
                  </a:extLst>
                </a:gridCol>
                <a:gridCol w="1508760">
                  <a:extLst>
                    <a:ext uri="{9D8B030D-6E8A-4147-A177-3AD203B41FA5}">
                      <a16:colId xmlns:a16="http://schemas.microsoft.com/office/drawing/2014/main" val="20002"/>
                    </a:ext>
                  </a:extLst>
                </a:gridCol>
                <a:gridCol w="1615440">
                  <a:extLst>
                    <a:ext uri="{9D8B030D-6E8A-4147-A177-3AD203B41FA5}">
                      <a16:colId xmlns:a16="http://schemas.microsoft.com/office/drawing/2014/main" val="20003"/>
                    </a:ext>
                  </a:extLst>
                </a:gridCol>
                <a:gridCol w="1377950">
                  <a:extLst>
                    <a:ext uri="{9D8B030D-6E8A-4147-A177-3AD203B41FA5}">
                      <a16:colId xmlns:a16="http://schemas.microsoft.com/office/drawing/2014/main" val="20004"/>
                    </a:ext>
                  </a:extLst>
                </a:gridCol>
                <a:gridCol w="1481455">
                  <a:extLst>
                    <a:ext uri="{9D8B030D-6E8A-4147-A177-3AD203B41FA5}">
                      <a16:colId xmlns:a16="http://schemas.microsoft.com/office/drawing/2014/main" val="20005"/>
                    </a:ext>
                  </a:extLst>
                </a:gridCol>
              </a:tblGrid>
              <a:tr h="878205">
                <a:tc>
                  <a:txBody>
                    <a:bodyPr/>
                    <a:lstStyle/>
                    <a:p>
                      <a:pPr>
                        <a:buNone/>
                      </a:pPr>
                      <a:r>
                        <a:rPr lang="ar-OM" altLang="en-US" sz="1800">
                          <a:sym typeface="+mn-ea"/>
                        </a:rPr>
                        <a:t>الفنادق  </a:t>
                      </a:r>
                      <a:endParaRPr lang="ar-OM" altLang="en-US"/>
                    </a:p>
                  </a:txBody>
                  <a:tcPr>
                    <a:solidFill>
                      <a:srgbClr val="C6D5DC"/>
                    </a:solidFill>
                  </a:tcPr>
                </a:tc>
                <a:tc>
                  <a:txBody>
                    <a:bodyPr/>
                    <a:lstStyle/>
                    <a:p>
                      <a:pPr>
                        <a:buNone/>
                      </a:pPr>
                      <a:r>
                        <a:rPr lang="ar-OM" altLang="en-US"/>
                        <a:t>الاماكن السياحيه</a:t>
                      </a:r>
                    </a:p>
                  </a:txBody>
                  <a:tcPr>
                    <a:solidFill>
                      <a:srgbClr val="C6D5DC"/>
                    </a:solidFill>
                  </a:tcPr>
                </a:tc>
                <a:tc>
                  <a:txBody>
                    <a:bodyPr/>
                    <a:lstStyle/>
                    <a:p>
                      <a:pPr>
                        <a:buNone/>
                      </a:pPr>
                      <a:r>
                        <a:rPr lang="ar-OM" altLang="en-US"/>
                        <a:t>التراث    </a:t>
                      </a:r>
                    </a:p>
                  </a:txBody>
                  <a:tcPr>
                    <a:solidFill>
                      <a:srgbClr val="C6D5DC"/>
                    </a:solidFill>
                  </a:tcPr>
                </a:tc>
                <a:tc>
                  <a:txBody>
                    <a:bodyPr/>
                    <a:lstStyle/>
                    <a:p>
                      <a:pPr>
                        <a:buNone/>
                      </a:pPr>
                      <a:r>
                        <a:rPr lang="ar-OM" altLang="en-US"/>
                        <a:t>اغرب العادات </a:t>
                      </a:r>
                    </a:p>
                  </a:txBody>
                  <a:tcPr>
                    <a:solidFill>
                      <a:schemeClr val="bg1">
                        <a:lumMod val="65000"/>
                      </a:schemeClr>
                    </a:solidFill>
                  </a:tcPr>
                </a:tc>
                <a:tc>
                  <a:txBody>
                    <a:bodyPr/>
                    <a:lstStyle/>
                    <a:p>
                      <a:pPr>
                        <a:buNone/>
                      </a:pPr>
                      <a:r>
                        <a:rPr lang="ar-OM" altLang="en-US"/>
                        <a:t>المدن   </a:t>
                      </a:r>
                    </a:p>
                  </a:txBody>
                  <a:tcPr>
                    <a:solidFill>
                      <a:srgbClr val="C6D5DC"/>
                    </a:solidFill>
                  </a:tcPr>
                </a:tc>
                <a:tc>
                  <a:txBody>
                    <a:bodyPr/>
                    <a:lstStyle/>
                    <a:p>
                      <a:pPr>
                        <a:buNone/>
                      </a:pPr>
                      <a:r>
                        <a:rPr lang="ar-OM" altLang="en-US" dirty="0"/>
                        <a:t>الصفحه      الرئسيه      </a:t>
                      </a:r>
                    </a:p>
                  </a:txBody>
                  <a:tcPr>
                    <a:solidFill>
                      <a:srgbClr val="C6D5DC"/>
                    </a:solidFill>
                  </a:tcPr>
                </a:tc>
                <a:extLst>
                  <a:ext uri="{0D108BD9-81ED-4DB2-BD59-A6C34878D82A}">
                    <a16:rowId xmlns:a16="http://schemas.microsoft.com/office/drawing/2014/main" val="10000"/>
                  </a:ext>
                </a:extLst>
              </a:tr>
            </a:tbl>
          </a:graphicData>
        </a:graphic>
      </p:graphicFrame>
      <p:sp>
        <p:nvSpPr>
          <p:cNvPr id="3" name="Subtitle 2"/>
          <p:cNvSpPr>
            <a:spLocks noGrp="1"/>
          </p:cNvSpPr>
          <p:nvPr>
            <p:ph type="subTitle" idx="1"/>
          </p:nvPr>
        </p:nvSpPr>
        <p:spPr>
          <a:xfrm>
            <a:off x="-1330325" y="6212840"/>
            <a:ext cx="13333095" cy="1126490"/>
          </a:xfrm>
        </p:spPr>
        <p:txBody>
          <a:bodyPr>
            <a:normAutofit/>
          </a:bodyPr>
          <a:lstStyle/>
          <a:p>
            <a:pPr algn="r"/>
            <a:r>
              <a:rPr lang="ar-OM" dirty="0"/>
              <a:t>جميع الحقوق محفوظه لدى طالبات : ريماز سعيد  و سجى ناصر  و سهى ناصر تحت الاشراف الاستاذه: سليمه الهاشمي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5" name="Content Placeholder 2"/>
          <p:cNvGraphicFramePr/>
          <p:nvPr/>
        </p:nvGraphicFramePr>
        <p:xfrm>
          <a:off x="1946275" y="495300"/>
          <a:ext cx="8973820" cy="878205"/>
        </p:xfrm>
        <a:graphic>
          <a:graphicData uri="http://schemas.openxmlformats.org/drawingml/2006/table">
            <a:tbl>
              <a:tblPr firstRow="1" bandRow="1">
                <a:tableStyleId>{5C22544A-7EE6-4342-B048-85BDC9FD1C3A}</a:tableStyleId>
              </a:tblPr>
              <a:tblGrid>
                <a:gridCol w="1494790">
                  <a:extLst>
                    <a:ext uri="{9D8B030D-6E8A-4147-A177-3AD203B41FA5}">
                      <a16:colId xmlns:a16="http://schemas.microsoft.com/office/drawing/2014/main" val="20000"/>
                    </a:ext>
                  </a:extLst>
                </a:gridCol>
                <a:gridCol w="1495425">
                  <a:extLst>
                    <a:ext uri="{9D8B030D-6E8A-4147-A177-3AD203B41FA5}">
                      <a16:colId xmlns:a16="http://schemas.microsoft.com/office/drawing/2014/main" val="20001"/>
                    </a:ext>
                  </a:extLst>
                </a:gridCol>
                <a:gridCol w="1508760">
                  <a:extLst>
                    <a:ext uri="{9D8B030D-6E8A-4147-A177-3AD203B41FA5}">
                      <a16:colId xmlns:a16="http://schemas.microsoft.com/office/drawing/2014/main" val="20002"/>
                    </a:ext>
                  </a:extLst>
                </a:gridCol>
                <a:gridCol w="1615440">
                  <a:extLst>
                    <a:ext uri="{9D8B030D-6E8A-4147-A177-3AD203B41FA5}">
                      <a16:colId xmlns:a16="http://schemas.microsoft.com/office/drawing/2014/main" val="20003"/>
                    </a:ext>
                  </a:extLst>
                </a:gridCol>
                <a:gridCol w="1377950">
                  <a:extLst>
                    <a:ext uri="{9D8B030D-6E8A-4147-A177-3AD203B41FA5}">
                      <a16:colId xmlns:a16="http://schemas.microsoft.com/office/drawing/2014/main" val="20004"/>
                    </a:ext>
                  </a:extLst>
                </a:gridCol>
                <a:gridCol w="1481455">
                  <a:extLst>
                    <a:ext uri="{9D8B030D-6E8A-4147-A177-3AD203B41FA5}">
                      <a16:colId xmlns:a16="http://schemas.microsoft.com/office/drawing/2014/main" val="20005"/>
                    </a:ext>
                  </a:extLst>
                </a:gridCol>
              </a:tblGrid>
              <a:tr h="878205">
                <a:tc>
                  <a:txBody>
                    <a:bodyPr/>
                    <a:lstStyle/>
                    <a:p>
                      <a:pPr>
                        <a:buNone/>
                      </a:pPr>
                      <a:r>
                        <a:rPr lang="ar-OM" altLang="en-US" sz="1800">
                          <a:sym typeface="+mn-ea"/>
                        </a:rPr>
                        <a:t>الفنادق  </a:t>
                      </a:r>
                      <a:endParaRPr lang="ar-OM" altLang="en-US"/>
                    </a:p>
                  </a:txBody>
                  <a:tcPr>
                    <a:solidFill>
                      <a:srgbClr val="C6D5DC"/>
                    </a:solidFill>
                  </a:tcPr>
                </a:tc>
                <a:tc>
                  <a:txBody>
                    <a:bodyPr/>
                    <a:lstStyle/>
                    <a:p>
                      <a:pPr>
                        <a:buNone/>
                      </a:pPr>
                      <a:r>
                        <a:rPr lang="ar-OM" altLang="en-US"/>
                        <a:t>الاماكن السياحيه</a:t>
                      </a:r>
                    </a:p>
                  </a:txBody>
                  <a:tcPr>
                    <a:solidFill>
                      <a:srgbClr val="C6D5DC"/>
                    </a:solidFill>
                  </a:tcPr>
                </a:tc>
                <a:tc>
                  <a:txBody>
                    <a:bodyPr/>
                    <a:lstStyle/>
                    <a:p>
                      <a:pPr>
                        <a:buNone/>
                      </a:pPr>
                      <a:r>
                        <a:rPr lang="ar-OM" altLang="en-US" dirty="0"/>
                        <a:t>التراث    </a:t>
                      </a:r>
                    </a:p>
                  </a:txBody>
                  <a:tcPr>
                    <a:solidFill>
                      <a:schemeClr val="bg1">
                        <a:lumMod val="65000"/>
                      </a:schemeClr>
                    </a:solidFill>
                  </a:tcPr>
                </a:tc>
                <a:tc>
                  <a:txBody>
                    <a:bodyPr/>
                    <a:lstStyle/>
                    <a:p>
                      <a:pPr>
                        <a:buNone/>
                      </a:pPr>
                      <a:r>
                        <a:rPr lang="ar-OM" altLang="en-US" dirty="0"/>
                        <a:t>اغرب العادات </a:t>
                      </a:r>
                    </a:p>
                  </a:txBody>
                  <a:tcPr>
                    <a:solidFill>
                      <a:srgbClr val="C6D5DC"/>
                    </a:solidFill>
                  </a:tcPr>
                </a:tc>
                <a:tc>
                  <a:txBody>
                    <a:bodyPr/>
                    <a:lstStyle/>
                    <a:p>
                      <a:pPr>
                        <a:buNone/>
                      </a:pPr>
                      <a:r>
                        <a:rPr lang="ar-OM" altLang="en-US"/>
                        <a:t>المدن   </a:t>
                      </a:r>
                    </a:p>
                  </a:txBody>
                  <a:tcPr>
                    <a:solidFill>
                      <a:srgbClr val="C6D5DC"/>
                    </a:solidFill>
                  </a:tcPr>
                </a:tc>
                <a:tc>
                  <a:txBody>
                    <a:bodyPr/>
                    <a:lstStyle/>
                    <a:p>
                      <a:pPr>
                        <a:buNone/>
                      </a:pPr>
                      <a:r>
                        <a:rPr lang="ar-OM" altLang="en-US" dirty="0"/>
                        <a:t>الصفحه      الرئسيه      </a:t>
                      </a:r>
                    </a:p>
                  </a:txBody>
                  <a:tcPr>
                    <a:solidFill>
                      <a:srgbClr val="C6D5DC"/>
                    </a:solidFill>
                  </a:tcPr>
                </a:tc>
                <a:extLst>
                  <a:ext uri="{0D108BD9-81ED-4DB2-BD59-A6C34878D82A}">
                    <a16:rowId xmlns:a16="http://schemas.microsoft.com/office/drawing/2014/main" val="10000"/>
                  </a:ext>
                </a:extLst>
              </a:tr>
            </a:tbl>
          </a:graphicData>
        </a:graphic>
      </p:graphicFrame>
      <p:pic>
        <p:nvPicPr>
          <p:cNvPr id="8" name="Picture 7"/>
          <p:cNvPicPr>
            <a:picLocks noChangeAspect="1"/>
          </p:cNvPicPr>
          <p:nvPr/>
        </p:nvPicPr>
        <p:blipFill>
          <a:blip r:embed="rId2"/>
          <a:stretch>
            <a:fillRect/>
          </a:stretch>
        </p:blipFill>
        <p:spPr>
          <a:xfrm>
            <a:off x="1" y="1373506"/>
            <a:ext cx="6858000" cy="5315162"/>
          </a:xfrm>
          <a:prstGeom prst="rect">
            <a:avLst/>
          </a:prstGeom>
        </p:spPr>
      </p:pic>
      <p:pic>
        <p:nvPicPr>
          <p:cNvPr id="10" name="Picture 9"/>
          <p:cNvPicPr>
            <a:picLocks noChangeAspect="1"/>
          </p:cNvPicPr>
          <p:nvPr/>
        </p:nvPicPr>
        <p:blipFill>
          <a:blip r:embed="rId3"/>
          <a:stretch>
            <a:fillRect/>
          </a:stretch>
        </p:blipFill>
        <p:spPr>
          <a:xfrm>
            <a:off x="6858001" y="1298449"/>
            <a:ext cx="5117390" cy="53902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nvSpPr>
        <p:spPr>
          <a:xfrm>
            <a:off x="-1330325" y="6212840"/>
            <a:ext cx="13333095" cy="112649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r"/>
            <a:r>
              <a:rPr lang="ar-OM" dirty="0"/>
              <a:t>جميع الحقوق محفوظه لدى طالبات : ريماز سعيد  و سجى ناصر  و سهى ناصر تحت الاشراف الاستاذه: سليمه الهاشمي </a:t>
            </a:r>
          </a:p>
        </p:txBody>
      </p:sp>
      <p:graphicFrame>
        <p:nvGraphicFramePr>
          <p:cNvPr id="7" name="Content Placeholder 2"/>
          <p:cNvGraphicFramePr>
            <a:graphicFrameLocks noGrp="1"/>
          </p:cNvGraphicFramePr>
          <p:nvPr>
            <p:ph idx="1"/>
          </p:nvPr>
        </p:nvGraphicFramePr>
        <p:xfrm>
          <a:off x="2034222" y="0"/>
          <a:ext cx="8915400" cy="914400"/>
        </p:xfrm>
        <a:graphic>
          <a:graphicData uri="http://schemas.openxmlformats.org/drawingml/2006/table">
            <a:tbl>
              <a:tblPr firstRow="1" bandRow="1">
                <a:tableStyleId>{5C22544A-7EE6-4342-B048-85BDC9FD1C3A}</a:tableStyleId>
              </a:tblPr>
              <a:tblGrid>
                <a:gridCol w="1484630">
                  <a:extLst>
                    <a:ext uri="{9D8B030D-6E8A-4147-A177-3AD203B41FA5}">
                      <a16:colId xmlns:a16="http://schemas.microsoft.com/office/drawing/2014/main" val="20000"/>
                    </a:ext>
                  </a:extLst>
                </a:gridCol>
                <a:gridCol w="1487170">
                  <a:extLst>
                    <a:ext uri="{9D8B030D-6E8A-4147-A177-3AD203B41FA5}">
                      <a16:colId xmlns:a16="http://schemas.microsoft.com/office/drawing/2014/main" val="20001"/>
                    </a:ext>
                  </a:extLst>
                </a:gridCol>
                <a:gridCol w="1497965">
                  <a:extLst>
                    <a:ext uri="{9D8B030D-6E8A-4147-A177-3AD203B41FA5}">
                      <a16:colId xmlns:a16="http://schemas.microsoft.com/office/drawing/2014/main" val="20002"/>
                    </a:ext>
                  </a:extLst>
                </a:gridCol>
                <a:gridCol w="1604010">
                  <a:extLst>
                    <a:ext uri="{9D8B030D-6E8A-4147-A177-3AD203B41FA5}">
                      <a16:colId xmlns:a16="http://schemas.microsoft.com/office/drawing/2014/main" val="20003"/>
                    </a:ext>
                  </a:extLst>
                </a:gridCol>
                <a:gridCol w="1369695">
                  <a:extLst>
                    <a:ext uri="{9D8B030D-6E8A-4147-A177-3AD203B41FA5}">
                      <a16:colId xmlns:a16="http://schemas.microsoft.com/office/drawing/2014/main" val="20004"/>
                    </a:ext>
                  </a:extLst>
                </a:gridCol>
                <a:gridCol w="1471930">
                  <a:extLst>
                    <a:ext uri="{9D8B030D-6E8A-4147-A177-3AD203B41FA5}">
                      <a16:colId xmlns:a16="http://schemas.microsoft.com/office/drawing/2014/main" val="20005"/>
                    </a:ext>
                  </a:extLst>
                </a:gridCol>
              </a:tblGrid>
              <a:tr h="863600">
                <a:tc>
                  <a:txBody>
                    <a:bodyPr/>
                    <a:lstStyle/>
                    <a:p>
                      <a:pPr>
                        <a:buNone/>
                      </a:pPr>
                      <a:r>
                        <a:rPr lang="ar-OM" altLang="en-US" sz="1800">
                          <a:sym typeface="+mn-ea"/>
                        </a:rPr>
                        <a:t>الفنادق والمنتجعات  </a:t>
                      </a:r>
                      <a:endParaRPr lang="ar-OM" altLang="en-US"/>
                    </a:p>
                  </a:txBody>
                  <a:tcPr>
                    <a:solidFill>
                      <a:srgbClr val="C6D5DC"/>
                    </a:solidFill>
                  </a:tcPr>
                </a:tc>
                <a:tc>
                  <a:txBody>
                    <a:bodyPr/>
                    <a:lstStyle/>
                    <a:p>
                      <a:pPr>
                        <a:buNone/>
                      </a:pPr>
                      <a:r>
                        <a:rPr lang="ar-OM" altLang="en-US" dirty="0"/>
                        <a:t>الاماكن السياحيه</a:t>
                      </a:r>
                    </a:p>
                  </a:txBody>
                  <a:tcPr>
                    <a:solidFill>
                      <a:schemeClr val="bg1">
                        <a:lumMod val="65000"/>
                      </a:schemeClr>
                    </a:solidFill>
                  </a:tcPr>
                </a:tc>
                <a:tc>
                  <a:txBody>
                    <a:bodyPr/>
                    <a:lstStyle/>
                    <a:p>
                      <a:pPr>
                        <a:buNone/>
                      </a:pPr>
                      <a:r>
                        <a:rPr lang="ar-OM" altLang="en-US" dirty="0"/>
                        <a:t>التراث    </a:t>
                      </a:r>
                    </a:p>
                  </a:txBody>
                  <a:tcPr>
                    <a:solidFill>
                      <a:srgbClr val="C6D5DC"/>
                    </a:solidFill>
                  </a:tcPr>
                </a:tc>
                <a:tc>
                  <a:txBody>
                    <a:bodyPr/>
                    <a:lstStyle/>
                    <a:p>
                      <a:pPr>
                        <a:buNone/>
                      </a:pPr>
                      <a:r>
                        <a:rPr lang="ar-OM" altLang="en-US" dirty="0"/>
                        <a:t>اغرب العادات </a:t>
                      </a:r>
                    </a:p>
                  </a:txBody>
                  <a:tcPr>
                    <a:solidFill>
                      <a:srgbClr val="C6D5DC"/>
                    </a:solidFill>
                  </a:tcPr>
                </a:tc>
                <a:tc>
                  <a:txBody>
                    <a:bodyPr/>
                    <a:lstStyle/>
                    <a:p>
                      <a:pPr>
                        <a:buNone/>
                      </a:pPr>
                      <a:r>
                        <a:rPr lang="ar-OM" altLang="en-US"/>
                        <a:t>المدن   </a:t>
                      </a:r>
                    </a:p>
                  </a:txBody>
                  <a:tcPr>
                    <a:solidFill>
                      <a:srgbClr val="C6D5DC"/>
                    </a:solidFill>
                  </a:tcPr>
                </a:tc>
                <a:tc>
                  <a:txBody>
                    <a:bodyPr/>
                    <a:lstStyle/>
                    <a:p>
                      <a:pPr>
                        <a:buNone/>
                      </a:pPr>
                      <a:r>
                        <a:rPr lang="ar-OM" altLang="en-US" dirty="0"/>
                        <a:t>الصفحه      الرئسيه      </a:t>
                      </a:r>
                    </a:p>
                  </a:txBody>
                  <a:tcPr>
                    <a:solidFill>
                      <a:srgbClr val="C6D5DC"/>
                    </a:solidFill>
                  </a:tcPr>
                </a:tc>
                <a:extLst>
                  <a:ext uri="{0D108BD9-81ED-4DB2-BD59-A6C34878D82A}">
                    <a16:rowId xmlns:a16="http://schemas.microsoft.com/office/drawing/2014/main" val="10000"/>
                  </a:ext>
                </a:extLst>
              </a:tr>
            </a:tbl>
          </a:graphicData>
        </a:graphic>
      </p:graphicFrame>
      <p:graphicFrame>
        <p:nvGraphicFramePr>
          <p:cNvPr id="10" name="Table 9"/>
          <p:cNvGraphicFramePr/>
          <p:nvPr/>
        </p:nvGraphicFramePr>
        <p:xfrm>
          <a:off x="-2540" y="914400"/>
          <a:ext cx="12197080" cy="5201920"/>
        </p:xfrm>
        <a:graphic>
          <a:graphicData uri="http://schemas.openxmlformats.org/drawingml/2006/table">
            <a:tbl>
              <a:tblPr firstRow="1" bandRow="1">
                <a:tableStyleId>{5C22544A-7EE6-4342-B048-85BDC9FD1C3A}</a:tableStyleId>
              </a:tblPr>
              <a:tblGrid>
                <a:gridCol w="1524635">
                  <a:extLst>
                    <a:ext uri="{9D8B030D-6E8A-4147-A177-3AD203B41FA5}">
                      <a16:colId xmlns:a16="http://schemas.microsoft.com/office/drawing/2014/main" val="20000"/>
                    </a:ext>
                  </a:extLst>
                </a:gridCol>
                <a:gridCol w="1524635">
                  <a:extLst>
                    <a:ext uri="{9D8B030D-6E8A-4147-A177-3AD203B41FA5}">
                      <a16:colId xmlns:a16="http://schemas.microsoft.com/office/drawing/2014/main" val="20001"/>
                    </a:ext>
                  </a:extLst>
                </a:gridCol>
                <a:gridCol w="1524635">
                  <a:extLst>
                    <a:ext uri="{9D8B030D-6E8A-4147-A177-3AD203B41FA5}">
                      <a16:colId xmlns:a16="http://schemas.microsoft.com/office/drawing/2014/main" val="20002"/>
                    </a:ext>
                  </a:extLst>
                </a:gridCol>
                <a:gridCol w="1524635">
                  <a:extLst>
                    <a:ext uri="{9D8B030D-6E8A-4147-A177-3AD203B41FA5}">
                      <a16:colId xmlns:a16="http://schemas.microsoft.com/office/drawing/2014/main" val="20003"/>
                    </a:ext>
                  </a:extLst>
                </a:gridCol>
                <a:gridCol w="1583055">
                  <a:extLst>
                    <a:ext uri="{9D8B030D-6E8A-4147-A177-3AD203B41FA5}">
                      <a16:colId xmlns:a16="http://schemas.microsoft.com/office/drawing/2014/main" val="20004"/>
                    </a:ext>
                  </a:extLst>
                </a:gridCol>
                <a:gridCol w="1466215">
                  <a:extLst>
                    <a:ext uri="{9D8B030D-6E8A-4147-A177-3AD203B41FA5}">
                      <a16:colId xmlns:a16="http://schemas.microsoft.com/office/drawing/2014/main" val="20005"/>
                    </a:ext>
                  </a:extLst>
                </a:gridCol>
                <a:gridCol w="1524635">
                  <a:extLst>
                    <a:ext uri="{9D8B030D-6E8A-4147-A177-3AD203B41FA5}">
                      <a16:colId xmlns:a16="http://schemas.microsoft.com/office/drawing/2014/main" val="20006"/>
                    </a:ext>
                  </a:extLst>
                </a:gridCol>
                <a:gridCol w="1524635">
                  <a:extLst>
                    <a:ext uri="{9D8B030D-6E8A-4147-A177-3AD203B41FA5}">
                      <a16:colId xmlns:a16="http://schemas.microsoft.com/office/drawing/2014/main" val="20007"/>
                    </a:ext>
                  </a:extLst>
                </a:gridCol>
              </a:tblGrid>
              <a:tr h="2600960">
                <a:tc>
                  <a:txBody>
                    <a:bodyPr/>
                    <a:lstStyle/>
                    <a:p>
                      <a:pPr>
                        <a:buNone/>
                      </a:pPr>
                      <a:r>
                        <a:rPr lang="en-US" sz="1800">
                          <a:sym typeface="+mn-ea"/>
                        </a:rPr>
                        <a:t>جبل بيلاتوس</a:t>
                      </a:r>
                      <a:endParaRPr lang="en-US"/>
                    </a:p>
                  </a:txBody>
                  <a:tcPr/>
                </a:tc>
                <a:tc>
                  <a:txBody>
                    <a:bodyPr/>
                    <a:lstStyle/>
                    <a:p>
                      <a:pPr marL="0" indent="0" algn="r">
                        <a:buNone/>
                      </a:pPr>
                      <a:r>
                        <a:rPr lang="en-US" sz="1800">
                          <a:sym typeface="+mn-ea"/>
                        </a:rPr>
                        <a:t>جبل ماترهورن</a:t>
                      </a:r>
                      <a:endParaRPr lang="en-US"/>
                    </a:p>
                  </a:txBody>
                  <a:tcPr/>
                </a:tc>
                <a:tc>
                  <a:txBody>
                    <a:bodyPr/>
                    <a:lstStyle/>
                    <a:p>
                      <a:pPr marL="0" indent="0" algn="r">
                        <a:buNone/>
                      </a:pPr>
                      <a:r>
                        <a:rPr lang="en-US" sz="1800">
                          <a:sym typeface="+mn-ea"/>
                        </a:rPr>
                        <a:t>بحيرة برينز</a:t>
                      </a:r>
                      <a:endParaRPr lang="en-US"/>
                    </a:p>
                  </a:txBody>
                  <a:tcPr/>
                </a:tc>
                <a:tc>
                  <a:txBody>
                    <a:bodyPr/>
                    <a:lstStyle/>
                    <a:p>
                      <a:pPr>
                        <a:buNone/>
                      </a:pPr>
                      <a:r>
                        <a:rPr lang="en-US" sz="1800">
                          <a:sym typeface="+mn-ea"/>
                        </a:rPr>
                        <a:t>بحيرة زيوريخ</a:t>
                      </a:r>
                      <a:endParaRPr lang="en-US"/>
                    </a:p>
                  </a:txBody>
                  <a:tcPr/>
                </a:tc>
                <a:tc>
                  <a:txBody>
                    <a:bodyPr/>
                    <a:lstStyle/>
                    <a:p>
                      <a:pPr marL="0" indent="0" algn="r">
                        <a:buNone/>
                      </a:pPr>
                      <a:r>
                        <a:rPr lang="en-US" sz="1800">
                          <a:sym typeface="+mn-ea"/>
                        </a:rPr>
                        <a:t>بحيرة لوغانو</a:t>
                      </a:r>
                      <a:endParaRPr lang="en-US" sz="1800" b="1"/>
                    </a:p>
                    <a:p>
                      <a:pPr marL="0" indent="0" algn="r">
                        <a:buNone/>
                      </a:pPr>
                      <a:endParaRPr lang="en-US" sz="1800" b="1"/>
                    </a:p>
                    <a:p>
                      <a:pPr marL="0" indent="0" algn="r">
                        <a:buNone/>
                      </a:pPr>
                      <a:endParaRPr lang="en-US"/>
                    </a:p>
                  </a:txBody>
                  <a:tcPr/>
                </a:tc>
                <a:tc>
                  <a:txBody>
                    <a:bodyPr/>
                    <a:lstStyle/>
                    <a:p>
                      <a:pPr algn="r">
                        <a:buNone/>
                      </a:pPr>
                      <a:r>
                        <a:rPr lang="en-US" sz="1800">
                          <a:sym typeface="+mn-ea"/>
                        </a:rPr>
                        <a:t>بحيرة جنيف</a:t>
                      </a:r>
                      <a:endParaRPr lang="en-US" sz="1800" b="1"/>
                    </a:p>
                    <a:p>
                      <a:pPr algn="r">
                        <a:buNone/>
                      </a:pPr>
                      <a:endParaRPr lang="en-US"/>
                    </a:p>
                  </a:txBody>
                  <a:tcPr/>
                </a:tc>
                <a:tc>
                  <a:txBody>
                    <a:bodyPr/>
                    <a:lstStyle/>
                    <a:p>
                      <a:pPr>
                        <a:buNone/>
                      </a:pPr>
                      <a:r>
                        <a:rPr lang="en-US" sz="1800">
                          <a:sym typeface="+mn-ea"/>
                        </a:rPr>
                        <a:t>بحيرة لوسيرن</a:t>
                      </a:r>
                      <a:endParaRPr lang="en-US" sz="1800" b="1"/>
                    </a:p>
                    <a:p>
                      <a:pPr>
                        <a:buNone/>
                      </a:pPr>
                      <a:endParaRPr lang="en-US"/>
                    </a:p>
                  </a:txBody>
                  <a:tcPr/>
                </a:tc>
                <a:tc>
                  <a:txBody>
                    <a:bodyPr/>
                    <a:lstStyle/>
                    <a:p>
                      <a:pPr>
                        <a:buNone/>
                      </a:pPr>
                      <a:r>
                        <a:rPr lang="en-US" sz="1800">
                          <a:sym typeface="+mn-ea"/>
                        </a:rPr>
                        <a:t>جسر تشابل</a:t>
                      </a:r>
                      <a:endParaRPr lang="en-US"/>
                    </a:p>
                  </a:txBody>
                  <a:tcPr/>
                </a:tc>
                <a:extLst>
                  <a:ext uri="{0D108BD9-81ED-4DB2-BD59-A6C34878D82A}">
                    <a16:rowId xmlns:a16="http://schemas.microsoft.com/office/drawing/2014/main" val="10000"/>
                  </a:ext>
                </a:extLst>
              </a:tr>
              <a:tr h="2600960">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2"/>
          <p:cNvGraphicFramePr/>
          <p:nvPr/>
        </p:nvGraphicFramePr>
        <p:xfrm>
          <a:off x="1946275" y="495300"/>
          <a:ext cx="8973820" cy="878205"/>
        </p:xfrm>
        <a:graphic>
          <a:graphicData uri="http://schemas.openxmlformats.org/drawingml/2006/table">
            <a:tbl>
              <a:tblPr firstRow="1" bandRow="1">
                <a:tableStyleId>{5C22544A-7EE6-4342-B048-85BDC9FD1C3A}</a:tableStyleId>
              </a:tblPr>
              <a:tblGrid>
                <a:gridCol w="1494790">
                  <a:extLst>
                    <a:ext uri="{9D8B030D-6E8A-4147-A177-3AD203B41FA5}">
                      <a16:colId xmlns:a16="http://schemas.microsoft.com/office/drawing/2014/main" val="20000"/>
                    </a:ext>
                  </a:extLst>
                </a:gridCol>
                <a:gridCol w="1495425">
                  <a:extLst>
                    <a:ext uri="{9D8B030D-6E8A-4147-A177-3AD203B41FA5}">
                      <a16:colId xmlns:a16="http://schemas.microsoft.com/office/drawing/2014/main" val="20001"/>
                    </a:ext>
                  </a:extLst>
                </a:gridCol>
                <a:gridCol w="1508760">
                  <a:extLst>
                    <a:ext uri="{9D8B030D-6E8A-4147-A177-3AD203B41FA5}">
                      <a16:colId xmlns:a16="http://schemas.microsoft.com/office/drawing/2014/main" val="20002"/>
                    </a:ext>
                  </a:extLst>
                </a:gridCol>
                <a:gridCol w="1615440">
                  <a:extLst>
                    <a:ext uri="{9D8B030D-6E8A-4147-A177-3AD203B41FA5}">
                      <a16:colId xmlns:a16="http://schemas.microsoft.com/office/drawing/2014/main" val="20003"/>
                    </a:ext>
                  </a:extLst>
                </a:gridCol>
                <a:gridCol w="1377950">
                  <a:extLst>
                    <a:ext uri="{9D8B030D-6E8A-4147-A177-3AD203B41FA5}">
                      <a16:colId xmlns:a16="http://schemas.microsoft.com/office/drawing/2014/main" val="20004"/>
                    </a:ext>
                  </a:extLst>
                </a:gridCol>
                <a:gridCol w="1481455">
                  <a:extLst>
                    <a:ext uri="{9D8B030D-6E8A-4147-A177-3AD203B41FA5}">
                      <a16:colId xmlns:a16="http://schemas.microsoft.com/office/drawing/2014/main" val="20005"/>
                    </a:ext>
                  </a:extLst>
                </a:gridCol>
              </a:tblGrid>
              <a:tr h="878205">
                <a:tc>
                  <a:txBody>
                    <a:bodyPr/>
                    <a:lstStyle/>
                    <a:p>
                      <a:pPr>
                        <a:buNone/>
                      </a:pPr>
                      <a:r>
                        <a:rPr lang="ar-OM" altLang="en-US" sz="1800" dirty="0">
                          <a:sym typeface="+mn-ea"/>
                        </a:rPr>
                        <a:t>الفنادق  </a:t>
                      </a:r>
                      <a:endParaRPr lang="ar-OM" altLang="en-US" dirty="0"/>
                    </a:p>
                  </a:txBody>
                  <a:tcPr>
                    <a:solidFill>
                      <a:schemeClr val="bg1">
                        <a:lumMod val="65000"/>
                      </a:schemeClr>
                    </a:solidFill>
                  </a:tcPr>
                </a:tc>
                <a:tc>
                  <a:txBody>
                    <a:bodyPr/>
                    <a:lstStyle/>
                    <a:p>
                      <a:pPr>
                        <a:buNone/>
                      </a:pPr>
                      <a:r>
                        <a:rPr lang="ar-OM" altLang="en-US"/>
                        <a:t>الاماكن السياحيه</a:t>
                      </a:r>
                    </a:p>
                  </a:txBody>
                  <a:tcPr>
                    <a:solidFill>
                      <a:srgbClr val="C6D5DC"/>
                    </a:solidFill>
                  </a:tcPr>
                </a:tc>
                <a:tc>
                  <a:txBody>
                    <a:bodyPr/>
                    <a:lstStyle/>
                    <a:p>
                      <a:pPr>
                        <a:buNone/>
                      </a:pPr>
                      <a:r>
                        <a:rPr lang="ar-OM" altLang="en-US" dirty="0"/>
                        <a:t>التراث    </a:t>
                      </a:r>
                    </a:p>
                  </a:txBody>
                  <a:tcPr>
                    <a:solidFill>
                      <a:srgbClr val="C6D5DC"/>
                    </a:solidFill>
                  </a:tcPr>
                </a:tc>
                <a:tc>
                  <a:txBody>
                    <a:bodyPr/>
                    <a:lstStyle/>
                    <a:p>
                      <a:pPr>
                        <a:buNone/>
                      </a:pPr>
                      <a:r>
                        <a:rPr lang="ar-OM" altLang="en-US" dirty="0"/>
                        <a:t>اغرب العادات </a:t>
                      </a:r>
                    </a:p>
                  </a:txBody>
                  <a:tcPr>
                    <a:solidFill>
                      <a:srgbClr val="C6D5DC"/>
                    </a:solidFill>
                  </a:tcPr>
                </a:tc>
                <a:tc>
                  <a:txBody>
                    <a:bodyPr/>
                    <a:lstStyle/>
                    <a:p>
                      <a:pPr>
                        <a:buNone/>
                      </a:pPr>
                      <a:r>
                        <a:rPr lang="ar-OM" altLang="en-US"/>
                        <a:t>المدن   </a:t>
                      </a:r>
                    </a:p>
                  </a:txBody>
                  <a:tcPr>
                    <a:solidFill>
                      <a:srgbClr val="C6D5DC"/>
                    </a:solidFill>
                  </a:tcPr>
                </a:tc>
                <a:tc>
                  <a:txBody>
                    <a:bodyPr/>
                    <a:lstStyle/>
                    <a:p>
                      <a:pPr>
                        <a:buNone/>
                      </a:pPr>
                      <a:r>
                        <a:rPr lang="ar-OM" altLang="en-US" dirty="0"/>
                        <a:t>الصفحه      الرئسيه      </a:t>
                      </a:r>
                    </a:p>
                  </a:txBody>
                  <a:tcPr>
                    <a:solidFill>
                      <a:srgbClr val="C6D5DC"/>
                    </a:solidFill>
                  </a:tcPr>
                </a:tc>
                <a:extLst>
                  <a:ext uri="{0D108BD9-81ED-4DB2-BD59-A6C34878D82A}">
                    <a16:rowId xmlns:a16="http://schemas.microsoft.com/office/drawing/2014/main" val="10000"/>
                  </a:ext>
                </a:extLst>
              </a:tr>
            </a:tbl>
          </a:graphicData>
        </a:graphic>
      </p:graphicFrame>
      <p:sp>
        <p:nvSpPr>
          <p:cNvPr id="2" name="Subtitle 2"/>
          <p:cNvSpPr>
            <a:spLocks noGrp="1"/>
          </p:cNvSpPr>
          <p:nvPr/>
        </p:nvSpPr>
        <p:spPr>
          <a:xfrm>
            <a:off x="-1330325" y="6212840"/>
            <a:ext cx="13333095" cy="112649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r"/>
            <a:r>
              <a:rPr lang="ar-OM" dirty="0"/>
              <a:t>جميع الحقوق محفوظه لدى طالبات : ريماز سعيد  و سجى ناصر  و سهى ناصر تحت الاشراف الاستاذه: سليمه الهاشمي </a:t>
            </a:r>
          </a:p>
        </p:txBody>
      </p:sp>
      <p:graphicFrame>
        <p:nvGraphicFramePr>
          <p:cNvPr id="5" name="Content Placeholder 4"/>
          <p:cNvGraphicFramePr>
            <a:graphicFrameLocks noGrp="1"/>
          </p:cNvGraphicFramePr>
          <p:nvPr>
            <p:ph idx="1"/>
          </p:nvPr>
        </p:nvGraphicFramePr>
        <p:xfrm>
          <a:off x="2370772" y="1491615"/>
          <a:ext cx="8915400" cy="297561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20000"/>
                    </a:ext>
                  </a:extLst>
                </a:gridCol>
                <a:gridCol w="4457700">
                  <a:extLst>
                    <a:ext uri="{9D8B030D-6E8A-4147-A177-3AD203B41FA5}">
                      <a16:colId xmlns:a16="http://schemas.microsoft.com/office/drawing/2014/main" val="20001"/>
                    </a:ext>
                  </a:extLst>
                </a:gridCol>
              </a:tblGrid>
              <a:tr h="963930">
                <a:tc>
                  <a:txBody>
                    <a:bodyPr/>
                    <a:lstStyle/>
                    <a:p>
                      <a:pPr>
                        <a:buNone/>
                      </a:pPr>
                      <a:r>
                        <a:rPr lang="en-US"/>
                        <a:t>موفنبيك جنيف</a:t>
                      </a:r>
                    </a:p>
                    <a:p>
                      <a:pPr>
                        <a:buNone/>
                      </a:pPr>
                      <a:endParaRPr lang="en-US"/>
                    </a:p>
                  </a:txBody>
                  <a:tcPr/>
                </a:tc>
                <a:tc>
                  <a:txBody>
                    <a:bodyPr/>
                    <a:lstStyle/>
                    <a:p>
                      <a:pPr>
                        <a:buNone/>
                      </a:pPr>
                      <a:r>
                        <a:rPr lang="en-US"/>
                        <a:t>فندق موفنبيك إجركينجين </a:t>
                      </a:r>
                    </a:p>
                  </a:txBody>
                  <a:tcPr/>
                </a:tc>
                <a:extLst>
                  <a:ext uri="{0D108BD9-81ED-4DB2-BD59-A6C34878D82A}">
                    <a16:rowId xmlns:a16="http://schemas.microsoft.com/office/drawing/2014/main" val="10000"/>
                  </a:ext>
                </a:extLst>
              </a:tr>
              <a:tr h="1824990">
                <a:tc>
                  <a:txBody>
                    <a:bodyPr/>
                    <a:lstStyle/>
                    <a:p>
                      <a:pPr>
                        <a:buNone/>
                      </a:pPr>
                      <a:r>
                        <a:rPr lang="en-US" sz="1800">
                          <a:sym typeface="+mn-ea"/>
                        </a:rPr>
                        <a:t>يقع فندق موڤنبيك جنيف‬ مباشرةً في مطار جنيف الدولي، والذي يُمكنك الوصول إليه بسهولة بفضل خدمة النقل المجانية. تم تصميم غرف وأجنحة الفندق البالغ عددها 350 غرفة وجناح بأناقة، مع نوافذ عازلة للصوت وخدمة WiFi مجانية. في كل من مطاعمنا وبار الفندق، يُمكنك الاستمتاع بالمأكولات السويسرية اللذيذة والأطباق العالمية والتخصصات اليابانية. تتوفر 19 قاعة اجتماعات.</a:t>
                      </a:r>
                      <a:endParaRPr lang="en-US"/>
                    </a:p>
                  </a:txBody>
                  <a:tcPr/>
                </a:tc>
                <a:tc>
                  <a:txBody>
                    <a:bodyPr/>
                    <a:lstStyle/>
                    <a:p>
                      <a:pPr>
                        <a:buNone/>
                      </a:pPr>
                      <a:r>
                        <a:rPr lang="en-US"/>
                        <a:t>يقع ‏‫فندق موڤنبيك إجيركينجن‬ على بُعد 45 دقيقة من زيورخ وبازل، مما يجعله قاعدة مثالية لرحلة العمل أو الترفيهية. استمتع بإقامة مريحة في واحدة من 137 غرفة وجناحًا مريحًا لدينا. تتوفر قاعات اجتماعات متعددة الوظائف للاجتماعات والفعاليات. تقدم مطاعمنا ذات التراس المشمس مجموعة كبيرة من المأكولات الشهية، ولا يترك البار لدينا أي شيء تشتهيه.</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r>
              <a:rPr lang="en-US"/>
              <a:t>https://www.youtube.com/watch?v=iHeuaU9l_nU</a:t>
            </a:r>
          </a:p>
        </p:txBody>
      </p:sp>
      <p:pic>
        <p:nvPicPr>
          <p:cNvPr id="5" name="Content Placeholder 4" descr="88"/>
          <p:cNvPicPr>
            <a:picLocks noGrp="1" noChangeAspect="1"/>
          </p:cNvPicPr>
          <p:nvPr>
            <p:ph sz="half" idx="2"/>
          </p:nvPr>
        </p:nvPicPr>
        <p:blipFill>
          <a:blip/>
          <a:stretch>
            <a:fillRect/>
          </a:stretch>
        </p:blipFill>
        <p:spPr>
          <a:xfrm>
            <a:off x="3220085" y="2922905"/>
            <a:ext cx="5994400" cy="3234055"/>
          </a:xfrm>
          <a:prstGeom prst="rect">
            <a:avLst/>
          </a:prstGeom>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47</TotalTime>
  <Words>761</Words>
  <Application>Microsoft Office PowerPoint</Application>
  <PresentationFormat>شاشة عريضة</PresentationFormat>
  <Paragraphs>88</Paragraphs>
  <Slides>8</Slides>
  <Notes>1</Notes>
  <HiddenSlides>0</HiddenSlides>
  <MMClips>0</MMClips>
  <ScaleCrop>false</ScaleCrop>
  <HeadingPairs>
    <vt:vector size="6" baseType="variant">
      <vt:variant>
        <vt:lpstr>الخطوط المستخدمة</vt:lpstr>
      </vt:variant>
      <vt:variant>
        <vt:i4>7</vt:i4>
      </vt:variant>
      <vt:variant>
        <vt:lpstr>نسق</vt:lpstr>
      </vt:variant>
      <vt:variant>
        <vt:i4>1</vt:i4>
      </vt:variant>
      <vt:variant>
        <vt:lpstr>عناوين الشرائح</vt:lpstr>
      </vt:variant>
      <vt:variant>
        <vt:i4>8</vt:i4>
      </vt:variant>
    </vt:vector>
  </HeadingPairs>
  <TitlesOfParts>
    <vt:vector size="16" baseType="lpstr">
      <vt:lpstr>Arial</vt:lpstr>
      <vt:lpstr>Calibri</vt:lpstr>
      <vt:lpstr>Century Gothic</vt:lpstr>
      <vt:lpstr>DM Serif Display</vt:lpstr>
      <vt:lpstr>DroidArabicKufi-Regular</vt:lpstr>
      <vt:lpstr>Wingdings 3</vt:lpstr>
      <vt:lpstr>Work Sans</vt:lpstr>
      <vt:lpstr>Wisp</vt:lpstr>
      <vt:lpstr>سويسرا</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fgc</dc:creator>
  <cp:lastModifiedBy>مختبرات جنوب الشرقية</cp:lastModifiedBy>
  <cp:revision>7</cp:revision>
  <dcterms:created xsi:type="dcterms:W3CDTF">2024-09-25T11:03:00Z</dcterms:created>
  <dcterms:modified xsi:type="dcterms:W3CDTF">2024-12-12T08:52:43Z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3A1F265C68F343B38D1A4D409D5D72EB_12</vt:lpwstr>
  </property>
  <property fmtid="{D5CDD505-2E9C-101B-9397-08002B2CF9AE}" pid="3" name="KSOProductBuildVer">
    <vt:lpwstr>1033-12.2.0.13472</vt:lpwstr>
  </property>
</Properties>
</file>