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ar-OM"/>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ar-OM"/>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ar-OM"/>
          </a:p>
        </p:txBody>
      </p:sp>
      <p:sp>
        <p:nvSpPr>
          <p:cNvPr id="4" name="عنصر نائب للتاريخ 3"/>
          <p:cNvSpPr>
            <a:spLocks noGrp="1"/>
          </p:cNvSpPr>
          <p:nvPr>
            <p:ph type="dt" sz="half" idx="10"/>
          </p:nvPr>
        </p:nvSpPr>
        <p:spPr/>
        <p:txBody>
          <a:body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11"/>
          </p:nvPr>
        </p:nvSpPr>
        <p:spPr/>
        <p:txBody>
          <a:bodyPr/>
          <a:lstStyle/>
          <a:p>
            <a:endParaRPr lang="ar-OM"/>
          </a:p>
        </p:txBody>
      </p:sp>
      <p:sp>
        <p:nvSpPr>
          <p:cNvPr id="6" name="عنصر نائب لرقم الشريحة 5"/>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934915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ar-OM"/>
          </a:p>
        </p:txBody>
      </p:sp>
      <p:sp>
        <p:nvSpPr>
          <p:cNvPr id="3" name="عنصر نائب للعنوان العمودي 2"/>
          <p:cNvSpPr>
            <a:spLocks noGrp="1"/>
          </p:cNvSpPr>
          <p:nvPr>
            <p:ph type="body" orient="vert" idx="1"/>
          </p:nvPr>
        </p:nvSpPr>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تاريخ 3"/>
          <p:cNvSpPr>
            <a:spLocks noGrp="1"/>
          </p:cNvSpPr>
          <p:nvPr>
            <p:ph type="dt" sz="half" idx="10"/>
          </p:nvPr>
        </p:nvSpPr>
        <p:spPr/>
        <p:txBody>
          <a:body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11"/>
          </p:nvPr>
        </p:nvSpPr>
        <p:spPr/>
        <p:txBody>
          <a:bodyPr/>
          <a:lstStyle/>
          <a:p>
            <a:endParaRPr lang="ar-OM"/>
          </a:p>
        </p:txBody>
      </p:sp>
      <p:sp>
        <p:nvSpPr>
          <p:cNvPr id="6" name="عنصر نائب لرقم الشريحة 5"/>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12403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ar-OM"/>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تاريخ 3"/>
          <p:cNvSpPr>
            <a:spLocks noGrp="1"/>
          </p:cNvSpPr>
          <p:nvPr>
            <p:ph type="dt" sz="half" idx="10"/>
          </p:nvPr>
        </p:nvSpPr>
        <p:spPr/>
        <p:txBody>
          <a:body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11"/>
          </p:nvPr>
        </p:nvSpPr>
        <p:spPr/>
        <p:txBody>
          <a:bodyPr/>
          <a:lstStyle/>
          <a:p>
            <a:endParaRPr lang="ar-OM"/>
          </a:p>
        </p:txBody>
      </p:sp>
      <p:sp>
        <p:nvSpPr>
          <p:cNvPr id="6" name="عنصر نائب لرقم الشريحة 5"/>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39102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ar-OM"/>
          </a:p>
        </p:txBody>
      </p:sp>
      <p:sp>
        <p:nvSpPr>
          <p:cNvPr id="3" name="عنصر نائب للمحتوى 2"/>
          <p:cNvSpPr>
            <a:spLocks noGrp="1"/>
          </p:cNvSpPr>
          <p:nvPr>
            <p:ph idx="1"/>
          </p:nvPr>
        </p:nvSpPr>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تاريخ 3"/>
          <p:cNvSpPr>
            <a:spLocks noGrp="1"/>
          </p:cNvSpPr>
          <p:nvPr>
            <p:ph type="dt" sz="half" idx="10"/>
          </p:nvPr>
        </p:nvSpPr>
        <p:spPr/>
        <p:txBody>
          <a:body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11"/>
          </p:nvPr>
        </p:nvSpPr>
        <p:spPr/>
        <p:txBody>
          <a:bodyPr/>
          <a:lstStyle/>
          <a:p>
            <a:endParaRPr lang="ar-OM"/>
          </a:p>
        </p:txBody>
      </p:sp>
      <p:sp>
        <p:nvSpPr>
          <p:cNvPr id="6" name="عنصر نائب لرقم الشريحة 5"/>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186450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ar-OM"/>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تحرير أنماط النص الرئيسي</a:t>
            </a:r>
          </a:p>
        </p:txBody>
      </p:sp>
      <p:sp>
        <p:nvSpPr>
          <p:cNvPr id="4" name="عنصر نائب للتاريخ 3"/>
          <p:cNvSpPr>
            <a:spLocks noGrp="1"/>
          </p:cNvSpPr>
          <p:nvPr>
            <p:ph type="dt" sz="half" idx="10"/>
          </p:nvPr>
        </p:nvSpPr>
        <p:spPr/>
        <p:txBody>
          <a:body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11"/>
          </p:nvPr>
        </p:nvSpPr>
        <p:spPr/>
        <p:txBody>
          <a:bodyPr/>
          <a:lstStyle/>
          <a:p>
            <a:endParaRPr lang="ar-OM"/>
          </a:p>
        </p:txBody>
      </p:sp>
      <p:sp>
        <p:nvSpPr>
          <p:cNvPr id="6" name="عنصر نائب لرقم الشريحة 5"/>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213143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ar-OM"/>
          </a:p>
        </p:txBody>
      </p:sp>
      <p:sp>
        <p:nvSpPr>
          <p:cNvPr id="3" name="عنصر نائب للمحتوى 2"/>
          <p:cNvSpPr>
            <a:spLocks noGrp="1"/>
          </p:cNvSpPr>
          <p:nvPr>
            <p:ph sz="half" idx="1"/>
          </p:nvPr>
        </p:nvSpPr>
        <p:spPr>
          <a:xfrm>
            <a:off x="838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محتوى 3"/>
          <p:cNvSpPr>
            <a:spLocks noGrp="1"/>
          </p:cNvSpPr>
          <p:nvPr>
            <p:ph sz="half" idx="2"/>
          </p:nvPr>
        </p:nvSpPr>
        <p:spPr>
          <a:xfrm>
            <a:off x="6172200" y="1825625"/>
            <a:ext cx="5181600" cy="435133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5" name="عنصر نائب للتاريخ 4"/>
          <p:cNvSpPr>
            <a:spLocks noGrp="1"/>
          </p:cNvSpPr>
          <p:nvPr>
            <p:ph type="dt" sz="half" idx="10"/>
          </p:nvPr>
        </p:nvSpPr>
        <p:spPr/>
        <p:txBody>
          <a:bodyPr/>
          <a:lstStyle/>
          <a:p>
            <a:fld id="{B45C9627-5926-4121-BCD2-F87C1CD06288}" type="datetimeFigureOut">
              <a:rPr lang="ar-OM" smtClean="0"/>
              <a:t>23/05/1446</a:t>
            </a:fld>
            <a:endParaRPr lang="ar-OM"/>
          </a:p>
        </p:txBody>
      </p:sp>
      <p:sp>
        <p:nvSpPr>
          <p:cNvPr id="6" name="عنصر نائب للتذييل 5"/>
          <p:cNvSpPr>
            <a:spLocks noGrp="1"/>
          </p:cNvSpPr>
          <p:nvPr>
            <p:ph type="ftr" sz="quarter" idx="11"/>
          </p:nvPr>
        </p:nvSpPr>
        <p:spPr/>
        <p:txBody>
          <a:bodyPr/>
          <a:lstStyle/>
          <a:p>
            <a:endParaRPr lang="ar-OM"/>
          </a:p>
        </p:txBody>
      </p:sp>
      <p:sp>
        <p:nvSpPr>
          <p:cNvPr id="7" name="عنصر نائب لرقم الشريحة 6"/>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232923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a:t>انقر لتحرير نمط العنوان الرئيسي</a:t>
            </a:r>
            <a:endParaRPr lang="ar-OM"/>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7" name="عنصر نائب للتاريخ 6"/>
          <p:cNvSpPr>
            <a:spLocks noGrp="1"/>
          </p:cNvSpPr>
          <p:nvPr>
            <p:ph type="dt" sz="half" idx="10"/>
          </p:nvPr>
        </p:nvSpPr>
        <p:spPr/>
        <p:txBody>
          <a:bodyPr/>
          <a:lstStyle/>
          <a:p>
            <a:fld id="{B45C9627-5926-4121-BCD2-F87C1CD06288}" type="datetimeFigureOut">
              <a:rPr lang="ar-OM" smtClean="0"/>
              <a:t>23/05/1446</a:t>
            </a:fld>
            <a:endParaRPr lang="ar-OM"/>
          </a:p>
        </p:txBody>
      </p:sp>
      <p:sp>
        <p:nvSpPr>
          <p:cNvPr id="8" name="عنصر نائب للتذييل 7"/>
          <p:cNvSpPr>
            <a:spLocks noGrp="1"/>
          </p:cNvSpPr>
          <p:nvPr>
            <p:ph type="ftr" sz="quarter" idx="11"/>
          </p:nvPr>
        </p:nvSpPr>
        <p:spPr/>
        <p:txBody>
          <a:bodyPr/>
          <a:lstStyle/>
          <a:p>
            <a:endParaRPr lang="ar-OM"/>
          </a:p>
        </p:txBody>
      </p:sp>
      <p:sp>
        <p:nvSpPr>
          <p:cNvPr id="9" name="عنصر نائب لرقم الشريحة 8"/>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10548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ar-OM"/>
          </a:p>
        </p:txBody>
      </p:sp>
      <p:sp>
        <p:nvSpPr>
          <p:cNvPr id="3" name="عنصر نائب للتاريخ 2"/>
          <p:cNvSpPr>
            <a:spLocks noGrp="1"/>
          </p:cNvSpPr>
          <p:nvPr>
            <p:ph type="dt" sz="half" idx="10"/>
          </p:nvPr>
        </p:nvSpPr>
        <p:spPr/>
        <p:txBody>
          <a:bodyPr/>
          <a:lstStyle/>
          <a:p>
            <a:fld id="{B45C9627-5926-4121-BCD2-F87C1CD06288}" type="datetimeFigureOut">
              <a:rPr lang="ar-OM" smtClean="0"/>
              <a:t>23/05/1446</a:t>
            </a:fld>
            <a:endParaRPr lang="ar-OM"/>
          </a:p>
        </p:txBody>
      </p:sp>
      <p:sp>
        <p:nvSpPr>
          <p:cNvPr id="4" name="عنصر نائب للتذييل 3"/>
          <p:cNvSpPr>
            <a:spLocks noGrp="1"/>
          </p:cNvSpPr>
          <p:nvPr>
            <p:ph type="ftr" sz="quarter" idx="11"/>
          </p:nvPr>
        </p:nvSpPr>
        <p:spPr/>
        <p:txBody>
          <a:bodyPr/>
          <a:lstStyle/>
          <a:p>
            <a:endParaRPr lang="ar-OM"/>
          </a:p>
        </p:txBody>
      </p:sp>
      <p:sp>
        <p:nvSpPr>
          <p:cNvPr id="5" name="عنصر نائب لرقم الشريحة 4"/>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286219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B45C9627-5926-4121-BCD2-F87C1CD06288}" type="datetimeFigureOut">
              <a:rPr lang="ar-OM" smtClean="0"/>
              <a:t>23/05/1446</a:t>
            </a:fld>
            <a:endParaRPr lang="ar-OM"/>
          </a:p>
        </p:txBody>
      </p:sp>
      <p:sp>
        <p:nvSpPr>
          <p:cNvPr id="3" name="عنصر نائب للتذييل 2"/>
          <p:cNvSpPr>
            <a:spLocks noGrp="1"/>
          </p:cNvSpPr>
          <p:nvPr>
            <p:ph type="ftr" sz="quarter" idx="11"/>
          </p:nvPr>
        </p:nvSpPr>
        <p:spPr/>
        <p:txBody>
          <a:bodyPr/>
          <a:lstStyle/>
          <a:p>
            <a:endParaRPr lang="ar-OM"/>
          </a:p>
        </p:txBody>
      </p:sp>
      <p:sp>
        <p:nvSpPr>
          <p:cNvPr id="4" name="عنصر نائب لرقم الشريحة 3"/>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281838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ar-OM"/>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B45C9627-5926-4121-BCD2-F87C1CD06288}" type="datetimeFigureOut">
              <a:rPr lang="ar-OM" smtClean="0"/>
              <a:t>23/05/1446</a:t>
            </a:fld>
            <a:endParaRPr lang="ar-OM"/>
          </a:p>
        </p:txBody>
      </p:sp>
      <p:sp>
        <p:nvSpPr>
          <p:cNvPr id="6" name="عنصر نائب للتذييل 5"/>
          <p:cNvSpPr>
            <a:spLocks noGrp="1"/>
          </p:cNvSpPr>
          <p:nvPr>
            <p:ph type="ftr" sz="quarter" idx="11"/>
          </p:nvPr>
        </p:nvSpPr>
        <p:spPr/>
        <p:txBody>
          <a:bodyPr/>
          <a:lstStyle/>
          <a:p>
            <a:endParaRPr lang="ar-OM"/>
          </a:p>
        </p:txBody>
      </p:sp>
      <p:sp>
        <p:nvSpPr>
          <p:cNvPr id="7" name="عنصر نائب لرقم الشريحة 6"/>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212725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ar-OM"/>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OM"/>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تحرير أنماط النص الرئيسي</a:t>
            </a:r>
          </a:p>
        </p:txBody>
      </p:sp>
      <p:sp>
        <p:nvSpPr>
          <p:cNvPr id="5" name="عنصر نائب للتاريخ 4"/>
          <p:cNvSpPr>
            <a:spLocks noGrp="1"/>
          </p:cNvSpPr>
          <p:nvPr>
            <p:ph type="dt" sz="half" idx="10"/>
          </p:nvPr>
        </p:nvSpPr>
        <p:spPr/>
        <p:txBody>
          <a:bodyPr/>
          <a:lstStyle/>
          <a:p>
            <a:fld id="{B45C9627-5926-4121-BCD2-F87C1CD06288}" type="datetimeFigureOut">
              <a:rPr lang="ar-OM" smtClean="0"/>
              <a:t>23/05/1446</a:t>
            </a:fld>
            <a:endParaRPr lang="ar-OM"/>
          </a:p>
        </p:txBody>
      </p:sp>
      <p:sp>
        <p:nvSpPr>
          <p:cNvPr id="6" name="عنصر نائب للتذييل 5"/>
          <p:cNvSpPr>
            <a:spLocks noGrp="1"/>
          </p:cNvSpPr>
          <p:nvPr>
            <p:ph type="ftr" sz="quarter" idx="11"/>
          </p:nvPr>
        </p:nvSpPr>
        <p:spPr/>
        <p:txBody>
          <a:bodyPr/>
          <a:lstStyle/>
          <a:p>
            <a:endParaRPr lang="ar-OM"/>
          </a:p>
        </p:txBody>
      </p:sp>
      <p:sp>
        <p:nvSpPr>
          <p:cNvPr id="7" name="عنصر نائب لرقم الشريحة 6"/>
          <p:cNvSpPr>
            <a:spLocks noGrp="1"/>
          </p:cNvSpPr>
          <p:nvPr>
            <p:ph type="sldNum" sz="quarter" idx="12"/>
          </p:nvPr>
        </p:nvSpPr>
        <p:spPr/>
        <p:txBody>
          <a:bodyPr/>
          <a:lstStyle/>
          <a:p>
            <a:fld id="{895B9B0E-E960-44B8-8170-E1EAB857B1A9}" type="slidenum">
              <a:rPr lang="ar-OM" smtClean="0"/>
              <a:t>‹#›</a:t>
            </a:fld>
            <a:endParaRPr lang="ar-OM"/>
          </a:p>
        </p:txBody>
      </p:sp>
    </p:spTree>
    <p:extLst>
      <p:ext uri="{BB962C8B-B14F-4D97-AF65-F5344CB8AC3E}">
        <p14:creationId xmlns:p14="http://schemas.microsoft.com/office/powerpoint/2010/main" val="3043117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العنوان الرئيسي</a:t>
            </a:r>
            <a:endParaRPr lang="ar-OM"/>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OM"/>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B45C9627-5926-4121-BCD2-F87C1CD06288}" type="datetimeFigureOut">
              <a:rPr lang="ar-OM" smtClean="0"/>
              <a:t>23/05/1446</a:t>
            </a:fld>
            <a:endParaRPr lang="ar-OM"/>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OM"/>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95B9B0E-E960-44B8-8170-E1EAB857B1A9}" type="slidenum">
              <a:rPr lang="ar-OM" smtClean="0"/>
              <a:t>‹#›</a:t>
            </a:fld>
            <a:endParaRPr lang="ar-OM"/>
          </a:p>
        </p:txBody>
      </p:sp>
    </p:spTree>
    <p:extLst>
      <p:ext uri="{BB962C8B-B14F-4D97-AF65-F5344CB8AC3E}">
        <p14:creationId xmlns:p14="http://schemas.microsoft.com/office/powerpoint/2010/main" val="335227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OM"/>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16623"/>
            <a:ext cx="9144000" cy="1012948"/>
          </a:xfrm>
        </p:spPr>
        <p:txBody>
          <a:bodyPr>
            <a:normAutofit/>
          </a:bodyPr>
          <a:lstStyle/>
          <a:p>
            <a:r>
              <a:rPr lang="en-US" dirty="0">
                <a:solidFill>
                  <a:schemeClr val="accent1">
                    <a:lumMod val="40000"/>
                    <a:lumOff val="60000"/>
                  </a:schemeClr>
                </a:solidFill>
                <a:latin typeface="Arial Rounded MT Bold" panose="020F0704030504030204" pitchFamily="34" charset="0"/>
              </a:rPr>
              <a:t>The Waves</a:t>
            </a:r>
            <a:endParaRPr lang="ar-OM" dirty="0">
              <a:solidFill>
                <a:schemeClr val="accent1">
                  <a:lumMod val="40000"/>
                  <a:lumOff val="60000"/>
                </a:schemeClr>
              </a:solidFill>
              <a:latin typeface="Arial Rounded MT Bold" panose="020F0704030504030204" pitchFamily="34" charset="0"/>
            </a:endParaRPr>
          </a:p>
        </p:txBody>
      </p:sp>
      <p:sp>
        <p:nvSpPr>
          <p:cNvPr id="3" name="عنوان فرعي 2"/>
          <p:cNvSpPr>
            <a:spLocks noGrp="1"/>
          </p:cNvSpPr>
          <p:nvPr>
            <p:ph type="subTitle" idx="1"/>
          </p:nvPr>
        </p:nvSpPr>
        <p:spPr>
          <a:xfrm>
            <a:off x="2813537" y="5096729"/>
            <a:ext cx="6828693" cy="1655762"/>
          </a:xfrm>
        </p:spPr>
        <p:txBody>
          <a:bodyPr>
            <a:normAutofit fontScale="70000" lnSpcReduction="20000"/>
          </a:bodyPr>
          <a:lstStyle/>
          <a:p>
            <a:r>
              <a:rPr lang="en-US" dirty="0">
                <a:solidFill>
                  <a:schemeClr val="accent1">
                    <a:lumMod val="75000"/>
                  </a:schemeClr>
                </a:solidFill>
                <a:latin typeface="Bahnschrift" panose="020B0502040204020203" pitchFamily="34" charset="0"/>
              </a:rPr>
              <a:t>Waves are the rhythmic undulations of water that roll across oceans, lakes, and rivers, driven by wind, gravitational forces, and the movement of the Earth. Each wave tells a story, from the gentle lapping of shorelines to the powerful crashes of storm-driven swells. They shape coastlines, create habitats for marine life, and evoke a sense of tranquility and adventure in those who witness their beauty. Whether surfed, admired, or studied, waves are a mesmerizing reminder of nature’s dynamic energy.</a:t>
            </a:r>
            <a:endParaRPr lang="ar-OM" dirty="0">
              <a:solidFill>
                <a:schemeClr val="accent1">
                  <a:lumMod val="75000"/>
                </a:schemeClr>
              </a:solidFill>
              <a:latin typeface="Bahnschrift" panose="020B0502040204020203" pitchFamily="34" charset="0"/>
            </a:endParaRPr>
          </a:p>
        </p:txBody>
      </p:sp>
      <p:graphicFrame>
        <p:nvGraphicFramePr>
          <p:cNvPr id="4" name="جدول 3"/>
          <p:cNvGraphicFramePr>
            <a:graphicFrameLocks noGrp="1"/>
          </p:cNvGraphicFramePr>
          <p:nvPr>
            <p:extLst>
              <p:ext uri="{D42A27DB-BD31-4B8C-83A1-F6EECF244321}">
                <p14:modId xmlns:p14="http://schemas.microsoft.com/office/powerpoint/2010/main" val="2558500846"/>
              </p:ext>
            </p:extLst>
          </p:nvPr>
        </p:nvGraphicFramePr>
        <p:xfrm>
          <a:off x="2032000" y="719666"/>
          <a:ext cx="8128000" cy="396957"/>
        </p:xfrm>
        <a:graphic>
          <a:graphicData uri="http://schemas.openxmlformats.org/drawingml/2006/table">
            <a:tbl>
              <a:tblPr rtl="1" firstRow="1" bandRow="1">
                <a:tableStyleId>{5C22544A-7EE6-4342-B048-85BDC9FD1C3A}</a:tableStyleId>
              </a:tblPr>
              <a:tblGrid>
                <a:gridCol w="1625600">
                  <a:extLst>
                    <a:ext uri="{9D8B030D-6E8A-4147-A177-3AD203B41FA5}">
                      <a16:colId xmlns:a16="http://schemas.microsoft.com/office/drawing/2014/main" val="123244686"/>
                    </a:ext>
                  </a:extLst>
                </a:gridCol>
                <a:gridCol w="1625600">
                  <a:extLst>
                    <a:ext uri="{9D8B030D-6E8A-4147-A177-3AD203B41FA5}">
                      <a16:colId xmlns:a16="http://schemas.microsoft.com/office/drawing/2014/main" val="3110519748"/>
                    </a:ext>
                  </a:extLst>
                </a:gridCol>
                <a:gridCol w="1625600">
                  <a:extLst>
                    <a:ext uri="{9D8B030D-6E8A-4147-A177-3AD203B41FA5}">
                      <a16:colId xmlns:a16="http://schemas.microsoft.com/office/drawing/2014/main" val="3511165979"/>
                    </a:ext>
                  </a:extLst>
                </a:gridCol>
                <a:gridCol w="1625600">
                  <a:extLst>
                    <a:ext uri="{9D8B030D-6E8A-4147-A177-3AD203B41FA5}">
                      <a16:colId xmlns:a16="http://schemas.microsoft.com/office/drawing/2014/main" val="3690236933"/>
                    </a:ext>
                  </a:extLst>
                </a:gridCol>
                <a:gridCol w="1625600">
                  <a:extLst>
                    <a:ext uri="{9D8B030D-6E8A-4147-A177-3AD203B41FA5}">
                      <a16:colId xmlns:a16="http://schemas.microsoft.com/office/drawing/2014/main" val="3854043912"/>
                    </a:ext>
                  </a:extLst>
                </a:gridCol>
              </a:tblGrid>
              <a:tr h="396957">
                <a:tc>
                  <a:txBody>
                    <a:bodyPr/>
                    <a:lstStyle/>
                    <a:p>
                      <a:pPr algn="ctr" rtl="1"/>
                      <a:r>
                        <a:rPr lang="en-US" dirty="0"/>
                        <a:t>video</a:t>
                      </a:r>
                      <a:endParaRPr lang="ar-OM" dirty="0"/>
                    </a:p>
                  </a:txBody>
                  <a:tcPr/>
                </a:tc>
                <a:tc>
                  <a:txBody>
                    <a:bodyPr/>
                    <a:lstStyle/>
                    <a:p>
                      <a:pPr algn="ctr" rtl="1"/>
                      <a:r>
                        <a:rPr lang="en-US" dirty="0">
                          <a:solidFill>
                            <a:schemeClr val="bg1"/>
                          </a:solidFill>
                        </a:rPr>
                        <a:t>Transverse</a:t>
                      </a:r>
                      <a:endParaRPr lang="ar-OM" dirty="0">
                        <a:solidFill>
                          <a:schemeClr val="bg1"/>
                        </a:solidFill>
                      </a:endParaRPr>
                    </a:p>
                  </a:txBody>
                  <a:tcPr/>
                </a:tc>
                <a:tc>
                  <a:txBody>
                    <a:bodyPr/>
                    <a:lstStyle/>
                    <a:p>
                      <a:pPr algn="ctr" rtl="1"/>
                      <a:r>
                        <a:rPr lang="en-US" dirty="0"/>
                        <a:t>Longitudinal</a:t>
                      </a:r>
                      <a:endParaRPr lang="ar-OM" dirty="0"/>
                    </a:p>
                  </a:txBody>
                  <a:tcPr/>
                </a:tc>
                <a:tc>
                  <a:txBody>
                    <a:bodyPr/>
                    <a:lstStyle/>
                    <a:p>
                      <a:pPr algn="ctr" rtl="1"/>
                      <a:r>
                        <a:rPr lang="en-US" dirty="0"/>
                        <a:t>types</a:t>
                      </a:r>
                      <a:endParaRPr lang="ar-OM" dirty="0"/>
                    </a:p>
                  </a:txBody>
                  <a:tcPr/>
                </a:tc>
                <a:tc>
                  <a:txBody>
                    <a:bodyPr/>
                    <a:lstStyle/>
                    <a:p>
                      <a:pPr algn="ctr" rtl="1"/>
                      <a:r>
                        <a:rPr lang="en-US" dirty="0"/>
                        <a:t>Home</a:t>
                      </a:r>
                      <a:r>
                        <a:rPr lang="en-US" baseline="0" dirty="0"/>
                        <a:t> </a:t>
                      </a:r>
                      <a:endParaRPr lang="ar-OM" dirty="0"/>
                    </a:p>
                  </a:txBody>
                  <a:tcPr/>
                </a:tc>
                <a:extLst>
                  <a:ext uri="{0D108BD9-81ED-4DB2-BD59-A6C34878D82A}">
                    <a16:rowId xmlns:a16="http://schemas.microsoft.com/office/drawing/2014/main" val="480076961"/>
                  </a:ext>
                </a:extLst>
              </a:tr>
            </a:tbl>
          </a:graphicData>
        </a:graphic>
      </p:graphicFrame>
      <p:pic>
        <p:nvPicPr>
          <p:cNvPr id="8" name="صورة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170" y="2265333"/>
            <a:ext cx="4797426" cy="2695633"/>
          </a:xfrm>
          <a:prstGeom prst="rect">
            <a:avLst/>
          </a:prstGeom>
          <a:ln>
            <a:noFill/>
          </a:ln>
          <a:effectLst>
            <a:softEdge rad="112500"/>
          </a:effectLst>
        </p:spPr>
      </p:pic>
    </p:spTree>
    <p:extLst>
      <p:ext uri="{BB962C8B-B14F-4D97-AF65-F5344CB8AC3E}">
        <p14:creationId xmlns:p14="http://schemas.microsoft.com/office/powerpoint/2010/main" val="187736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233241"/>
            <a:ext cx="10515600" cy="1325563"/>
          </a:xfrm>
        </p:spPr>
        <p:txBody>
          <a:bodyPr>
            <a:normAutofit/>
          </a:bodyPr>
          <a:lstStyle/>
          <a:p>
            <a:pPr algn="ctr"/>
            <a:r>
              <a:rPr lang="en-US" sz="5400" dirty="0">
                <a:solidFill>
                  <a:schemeClr val="accent1">
                    <a:lumMod val="40000"/>
                    <a:lumOff val="60000"/>
                  </a:schemeClr>
                </a:solidFill>
                <a:latin typeface="Arial Rounded MT Bold" panose="020F0704030504030204" pitchFamily="34" charset="0"/>
              </a:rPr>
              <a:t>Types of waves</a:t>
            </a:r>
            <a:endParaRPr lang="ar-OM" sz="5400" dirty="0">
              <a:solidFill>
                <a:schemeClr val="accent1">
                  <a:lumMod val="40000"/>
                  <a:lumOff val="60000"/>
                </a:schemeClr>
              </a:solidFill>
              <a:latin typeface="Arial Rounded MT Bold" panose="020F0704030504030204" pitchFamily="34" charset="0"/>
            </a:endParaRPr>
          </a:p>
        </p:txBody>
      </p:sp>
      <p:pic>
        <p:nvPicPr>
          <p:cNvPr id="1026" name="Picture 2" descr="Transverse And Longitudinal Waves Wavelength And Propagation Speed -  Periodic Motion - MCAT Cont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75" y="1328370"/>
            <a:ext cx="9763125" cy="5591176"/>
          </a:xfrm>
          <a:prstGeom prst="rect">
            <a:avLst/>
          </a:prstGeom>
          <a:noFill/>
          <a:extLst>
            <a:ext uri="{909E8E84-426E-40DD-AFC4-6F175D3DCCD1}">
              <a14:hiddenFill xmlns:a14="http://schemas.microsoft.com/office/drawing/2010/main">
                <a:solidFill>
                  <a:srgbClr val="FFFFFF"/>
                </a:solidFill>
              </a14:hiddenFill>
            </a:ext>
          </a:extLst>
        </p:spPr>
      </p:pic>
      <p:sp>
        <p:nvSpPr>
          <p:cNvPr id="10" name="مستطيل 9"/>
          <p:cNvSpPr/>
          <p:nvPr/>
        </p:nvSpPr>
        <p:spPr>
          <a:xfrm>
            <a:off x="9451731" y="6242538"/>
            <a:ext cx="1525831" cy="501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OM"/>
          </a:p>
        </p:txBody>
      </p:sp>
    </p:spTree>
    <p:extLst>
      <p:ext uri="{BB962C8B-B14F-4D97-AF65-F5344CB8AC3E}">
        <p14:creationId xmlns:p14="http://schemas.microsoft.com/office/powerpoint/2010/main" val="263650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ربع نص 3"/>
          <p:cNvSpPr txBox="1"/>
          <p:nvPr/>
        </p:nvSpPr>
        <p:spPr>
          <a:xfrm>
            <a:off x="2743200" y="378070"/>
            <a:ext cx="5196253" cy="646331"/>
          </a:xfrm>
          <a:prstGeom prst="rect">
            <a:avLst/>
          </a:prstGeom>
          <a:noFill/>
        </p:spPr>
        <p:txBody>
          <a:bodyPr wrap="square" rtlCol="1">
            <a:spAutoFit/>
          </a:bodyPr>
          <a:lstStyle/>
          <a:p>
            <a:r>
              <a:rPr lang="en-US" sz="3600" dirty="0">
                <a:solidFill>
                  <a:schemeClr val="accent1">
                    <a:lumMod val="40000"/>
                    <a:lumOff val="60000"/>
                  </a:schemeClr>
                </a:solidFill>
                <a:latin typeface="Arial Rounded MT Bold" panose="020F0704030504030204" pitchFamily="34" charset="0"/>
              </a:rPr>
              <a:t>Longitudinal wave</a:t>
            </a:r>
            <a:endParaRPr lang="ar-OM" sz="3600" dirty="0">
              <a:solidFill>
                <a:schemeClr val="accent1">
                  <a:lumMod val="40000"/>
                  <a:lumOff val="60000"/>
                </a:schemeClr>
              </a:solidFill>
              <a:latin typeface="Arial Rounded MT Bold" panose="020F0704030504030204" pitchFamily="34" charset="0"/>
            </a:endParaRPr>
          </a:p>
        </p:txBody>
      </p:sp>
      <p:sp>
        <p:nvSpPr>
          <p:cNvPr id="5" name="مستطيل 4"/>
          <p:cNvSpPr/>
          <p:nvPr/>
        </p:nvSpPr>
        <p:spPr>
          <a:xfrm>
            <a:off x="395654" y="1311793"/>
            <a:ext cx="5899638" cy="5016758"/>
          </a:xfrm>
          <a:prstGeom prst="rect">
            <a:avLst/>
          </a:prstGeom>
        </p:spPr>
        <p:txBody>
          <a:bodyPr wrap="square">
            <a:spAutoFit/>
          </a:bodyPr>
          <a:lstStyle/>
          <a:p>
            <a:pPr algn="ctr"/>
            <a:r>
              <a:rPr lang="en-US" sz="1600" dirty="0"/>
              <a:t>Longitudinal waves are waves in which the vibration of the medium is parallel to the direction the wave travels and displacement of the medium is in the same (or opposite) direction of the wave propagation. Mechanical longitudinal waves are also called compressional or compression waves, because they produce compression and rarefaction when travelling through a medium, and pressure waves, because they produce increases and decreases in pressure. A wave along the length of a stretched Slinky toy, where the distance between coils increases and decreases, is a good visualization. Real-world examples include sound waves (vibrations in pressure, a particle of displacement, and particle velocity propagated in an elastic medium) and seismic P-waves (created by earthquakes and explosions).</a:t>
            </a:r>
          </a:p>
          <a:p>
            <a:pPr algn="ctr"/>
            <a:endParaRPr lang="en-US" sz="1600" dirty="0"/>
          </a:p>
          <a:p>
            <a:pPr algn="ctr"/>
            <a:r>
              <a:rPr lang="en-US" sz="1600" dirty="0"/>
              <a:t>The other main type of wave is the transverse wave, in which the displacements of the medium are at right angles to the direction of propagation. Transverse waves, for instance, describe some bulk sound waves in solid materials (but not in fluids); these are also called "shear waves" to differentiate them from the (longitudinal) pressure waves that these materials also support.</a:t>
            </a:r>
            <a:endParaRPr lang="ar-OM" sz="1600" dirty="0"/>
          </a:p>
        </p:txBody>
      </p:sp>
      <p:pic>
        <p:nvPicPr>
          <p:cNvPr id="10" name="صورة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196" y="1447286"/>
            <a:ext cx="4692964" cy="3554343"/>
          </a:xfrm>
          <a:prstGeom prst="rect">
            <a:avLst/>
          </a:prstGeom>
        </p:spPr>
      </p:pic>
    </p:spTree>
    <p:extLst>
      <p:ext uri="{BB962C8B-B14F-4D97-AF65-F5344CB8AC3E}">
        <p14:creationId xmlns:p14="http://schemas.microsoft.com/office/powerpoint/2010/main" val="9156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76156" y="60913"/>
            <a:ext cx="10515600" cy="1325563"/>
          </a:xfrm>
        </p:spPr>
        <p:txBody>
          <a:bodyPr>
            <a:normAutofit/>
          </a:bodyPr>
          <a:lstStyle/>
          <a:p>
            <a:pPr algn="ctr"/>
            <a:r>
              <a:rPr lang="en-US" sz="3600" dirty="0">
                <a:solidFill>
                  <a:schemeClr val="accent1">
                    <a:lumMod val="40000"/>
                    <a:lumOff val="60000"/>
                  </a:schemeClr>
                </a:solidFill>
                <a:latin typeface="Arial Rounded MT Bold" panose="020F0704030504030204" pitchFamily="34" charset="0"/>
              </a:rPr>
              <a:t>Transverse wave</a:t>
            </a:r>
            <a:endParaRPr lang="ar-OM" sz="3600" dirty="0">
              <a:solidFill>
                <a:schemeClr val="accent1">
                  <a:lumMod val="40000"/>
                  <a:lumOff val="60000"/>
                </a:schemeClr>
              </a:solidFill>
              <a:latin typeface="Arial Rounded MT Bold" panose="020F0704030504030204" pitchFamily="34" charset="0"/>
            </a:endParaRPr>
          </a:p>
        </p:txBody>
      </p:sp>
      <p:sp>
        <p:nvSpPr>
          <p:cNvPr id="3" name="عنصر نائب للمحتوى 2"/>
          <p:cNvSpPr>
            <a:spLocks noGrp="1"/>
          </p:cNvSpPr>
          <p:nvPr>
            <p:ph idx="1"/>
          </p:nvPr>
        </p:nvSpPr>
        <p:spPr>
          <a:xfrm>
            <a:off x="497733" y="1237836"/>
            <a:ext cx="5536223" cy="4995863"/>
          </a:xfrm>
        </p:spPr>
        <p:txBody>
          <a:bodyPr>
            <a:noAutofit/>
          </a:bodyPr>
          <a:lstStyle/>
          <a:p>
            <a:pPr algn="ctr"/>
            <a:r>
              <a:rPr lang="en-US" sz="1600" dirty="0"/>
              <a:t>In physics, a transverse wave is a wave that oscillates perpendicularly to the direction of the wave's advance. In contrast, a longitudinal wave travels in the direction of its oscillations. All waves move energy from place to place without transporting the matter in the transmission medium if there is one. Electromagnetic waves are transverse without requiring a medium. The designation “transverse” indicates the direction of the wave is perpendicular to the displacement of the particles of the medium through which it passes, or in the case of EM waves, the oscillation is perpendicular to the direction of the wave.</a:t>
            </a:r>
          </a:p>
          <a:p>
            <a:pPr algn="ctr"/>
            <a:r>
              <a:rPr lang="en-US" sz="1600" dirty="0"/>
              <a:t>A simple example is given by the waves that can be created on a horizontal length of string by anchoring one end and moving the other end up and down. Another example is the waves that are created on the membrane of a drum. The waves propagate in directions that are parallel to the membrane plane, but each point in the membrane itself gets displaced up and down, perpendicular to that plane. Light is another example of a transverse wave, where the oscillations are the electric and magnetic fields, which point at right angles to the ideal light rays that describe the direction of propagation.</a:t>
            </a:r>
          </a:p>
        </p:txBody>
      </p:sp>
      <p:pic>
        <p:nvPicPr>
          <p:cNvPr id="4" name="صورة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4077" y="1386477"/>
            <a:ext cx="4877995" cy="3694482"/>
          </a:xfrm>
          <a:prstGeom prst="rect">
            <a:avLst/>
          </a:prstGeom>
        </p:spPr>
      </p:pic>
    </p:spTree>
    <p:extLst>
      <p:ext uri="{BB962C8B-B14F-4D97-AF65-F5344CB8AC3E}">
        <p14:creationId xmlns:p14="http://schemas.microsoft.com/office/powerpoint/2010/main" val="208349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3">
            <a:extLst>
              <a:ext uri="{FF2B5EF4-FFF2-40B4-BE49-F238E27FC236}">
                <a16:creationId xmlns:a16="http://schemas.microsoft.com/office/drawing/2014/main" id="{051F3C4A-83B5-BDED-8A06-405B0CC06986}"/>
              </a:ext>
            </a:extLst>
          </p:cNvPr>
          <p:cNvGraphicFramePr>
            <a:graphicFrameLocks noGrp="1"/>
          </p:cNvGraphicFramePr>
          <p:nvPr>
            <p:extLst>
              <p:ext uri="{D42A27DB-BD31-4B8C-83A1-F6EECF244321}">
                <p14:modId xmlns:p14="http://schemas.microsoft.com/office/powerpoint/2010/main" val="2664633865"/>
              </p:ext>
            </p:extLst>
          </p:nvPr>
        </p:nvGraphicFramePr>
        <p:xfrm>
          <a:off x="2187276" y="210708"/>
          <a:ext cx="8128000" cy="5852160"/>
        </p:xfrm>
        <a:graphic>
          <a:graphicData uri="http://schemas.openxmlformats.org/drawingml/2006/table">
            <a:tbl>
              <a:tblPr rtl="1" firstRow="1" bandRow="1">
                <a:tableStyleId>{5C22544A-7EE6-4342-B048-85BDC9FD1C3A}</a:tableStyleId>
              </a:tblPr>
              <a:tblGrid>
                <a:gridCol w="6209102">
                  <a:extLst>
                    <a:ext uri="{9D8B030D-6E8A-4147-A177-3AD203B41FA5}">
                      <a16:colId xmlns:a16="http://schemas.microsoft.com/office/drawing/2014/main" val="3468060113"/>
                    </a:ext>
                  </a:extLst>
                </a:gridCol>
                <a:gridCol w="1918898">
                  <a:extLst>
                    <a:ext uri="{9D8B030D-6E8A-4147-A177-3AD203B41FA5}">
                      <a16:colId xmlns:a16="http://schemas.microsoft.com/office/drawing/2014/main" val="4132149303"/>
                    </a:ext>
                  </a:extLst>
                </a:gridCol>
              </a:tblGrid>
              <a:tr h="2046937">
                <a:tc>
                  <a:txBody>
                    <a:bodyPr/>
                    <a:lstStyle/>
                    <a:p>
                      <a:pPr algn="ctr"/>
                      <a:r>
                        <a:rPr lang="en-US" sz="1600" dirty="0"/>
                        <a:t>Longitudinal waves are waves in which the vibration of the medium is parallel to the direction the wave travels and displacement of the medium is in the same (or opposite) direction of the wave propagation. Mechanical longitudinal waves are also called compressional or compression waves, because they produce compression and rarefaction when travelling through a medium, and pressure waves, because they produce increases and decreases in pressure. A wave along the length of a stretched Slinky toy, where the distance between coils increases and decreases, is a good visualization. Real-world examples include sound waves (vibrations in pressure, a particle of displacement, and particle velocity propagated in an elastic medium) and seismic P-waves (created by earthquakes and explosions).</a:t>
                      </a:r>
                    </a:p>
                    <a:p>
                      <a:pPr rtl="1"/>
                      <a:endParaRPr lang="ar-OM"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800" dirty="0">
                          <a:solidFill>
                            <a:schemeClr val="accent1">
                              <a:lumMod val="40000"/>
                              <a:lumOff val="60000"/>
                            </a:schemeClr>
                          </a:solidFill>
                          <a:latin typeface="Arial Rounded MT Bold" panose="020F0704030504030204" pitchFamily="34" charset="0"/>
                        </a:rPr>
                        <a:t>     </a:t>
                      </a:r>
                      <a:endParaRPr lang="ar-SA" sz="1800" dirty="0">
                        <a:solidFill>
                          <a:schemeClr val="accent1">
                            <a:lumMod val="40000"/>
                            <a:lumOff val="60000"/>
                          </a:schemeClr>
                        </a:solidFill>
                        <a:latin typeface="Arial Rounded MT Bold" panose="020F07040305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ar-SA" sz="1800" dirty="0">
                        <a:solidFill>
                          <a:schemeClr val="accent1">
                            <a:lumMod val="40000"/>
                            <a:lumOff val="60000"/>
                          </a:schemeClr>
                        </a:solidFill>
                        <a:latin typeface="Arial Rounded MT Bold" panose="020F07040305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ar-SA" sz="1800" dirty="0">
                        <a:solidFill>
                          <a:schemeClr val="accent1">
                            <a:lumMod val="40000"/>
                            <a:lumOff val="60000"/>
                          </a:schemeClr>
                        </a:solidFill>
                        <a:latin typeface="Arial Rounded MT Bold" panose="020F07040305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800" dirty="0">
                        <a:solidFill>
                          <a:schemeClr val="accent1">
                            <a:lumMod val="40000"/>
                            <a:lumOff val="60000"/>
                          </a:schemeClr>
                        </a:solidFill>
                        <a:latin typeface="Arial Rounded MT Bold" panose="020F07040305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800" dirty="0">
                        <a:solidFill>
                          <a:schemeClr val="accent1">
                            <a:lumMod val="40000"/>
                            <a:lumOff val="60000"/>
                          </a:schemeClr>
                        </a:solidFill>
                        <a:latin typeface="Arial Rounded MT Bold" panose="020F070403050403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dirty="0">
                          <a:solidFill>
                            <a:schemeClr val="accent1">
                              <a:lumMod val="40000"/>
                              <a:lumOff val="60000"/>
                            </a:schemeClr>
                          </a:solidFill>
                          <a:latin typeface="Arial Rounded MT Bold" panose="020F0704030504030204" pitchFamily="34" charset="0"/>
                        </a:rPr>
                        <a:t>Longitudinal wave        </a:t>
                      </a:r>
                      <a:endParaRPr lang="ar-OM" sz="1800" dirty="0">
                        <a:solidFill>
                          <a:schemeClr val="accent1">
                            <a:lumMod val="40000"/>
                            <a:lumOff val="60000"/>
                          </a:schemeClr>
                        </a:solidFill>
                        <a:latin typeface="Arial Rounded MT Bold" panose="020F0704030504030204" pitchFamily="34" charset="0"/>
                      </a:endParaRPr>
                    </a:p>
                    <a:p>
                      <a:pPr rtl="1"/>
                      <a:endParaRPr lang="ar-OM" dirty="0"/>
                    </a:p>
                  </a:txBody>
                  <a:tcPr/>
                </a:tc>
                <a:extLst>
                  <a:ext uri="{0D108BD9-81ED-4DB2-BD59-A6C34878D82A}">
                    <a16:rowId xmlns:a16="http://schemas.microsoft.com/office/drawing/2014/main" val="675958538"/>
                  </a:ext>
                </a:extLst>
              </a:tr>
              <a:tr h="2046937">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600" dirty="0"/>
                        <a:t>In physics, a transverse wave is a wave that oscillates perpendicularly to the direction of the wave's advance. In contrast, a longitudinal wave travels in the direction of its oscillations. All waves move energy from place to place without transporting the matter in the transmission medium if there is one. Electromagnetic waves are transverse without requiring a medium. The designation “transverse” indicates the direction of the wave is perpendicular to the displacement of the particles of the medium through which it passes, or in the case of EM waves, the oscillation is perpendicular to the direction of the wave.</a:t>
                      </a:r>
                    </a:p>
                    <a:p>
                      <a:pPr rtl="1"/>
                      <a:endParaRPr lang="ar-OM" dirty="0"/>
                    </a:p>
                  </a:txBody>
                  <a:tcPr/>
                </a:tc>
                <a:tc>
                  <a:txBody>
                    <a:bodyPr/>
                    <a:lstStyle/>
                    <a:p>
                      <a:pPr rtl="1"/>
                      <a:endParaRPr lang="en-US" sz="1800" dirty="0">
                        <a:solidFill>
                          <a:schemeClr val="accent1">
                            <a:lumMod val="75000"/>
                          </a:schemeClr>
                        </a:solidFill>
                        <a:latin typeface="Arial Rounded MT Bold" panose="020F0704030504030204" pitchFamily="34" charset="0"/>
                      </a:endParaRPr>
                    </a:p>
                    <a:p>
                      <a:pPr rtl="1"/>
                      <a:endParaRPr lang="ar-SA" sz="1800" dirty="0">
                        <a:solidFill>
                          <a:schemeClr val="accent1">
                            <a:lumMod val="75000"/>
                          </a:schemeClr>
                        </a:solidFill>
                        <a:latin typeface="Arial Rounded MT Bold" panose="020F0704030504030204" pitchFamily="34" charset="0"/>
                      </a:endParaRPr>
                    </a:p>
                    <a:p>
                      <a:pPr rtl="1"/>
                      <a:endParaRPr lang="en-US" sz="1800" dirty="0">
                        <a:solidFill>
                          <a:schemeClr val="accent1">
                            <a:lumMod val="75000"/>
                          </a:schemeClr>
                        </a:solidFill>
                        <a:latin typeface="Arial Rounded MT Bold" panose="020F0704030504030204" pitchFamily="34" charset="0"/>
                      </a:endParaRPr>
                    </a:p>
                    <a:p>
                      <a:pPr rtl="1"/>
                      <a:r>
                        <a:rPr lang="en-US" sz="1800" dirty="0">
                          <a:solidFill>
                            <a:schemeClr val="accent1">
                              <a:lumMod val="75000"/>
                            </a:schemeClr>
                          </a:solidFill>
                          <a:latin typeface="Arial Rounded MT Bold" panose="020F0704030504030204" pitchFamily="34" charset="0"/>
                        </a:rPr>
                        <a:t>Transverse wave       </a:t>
                      </a:r>
                    </a:p>
                  </a:txBody>
                  <a:tcPr/>
                </a:tc>
                <a:extLst>
                  <a:ext uri="{0D108BD9-81ED-4DB2-BD59-A6C34878D82A}">
                    <a16:rowId xmlns:a16="http://schemas.microsoft.com/office/drawing/2014/main" val="3952930257"/>
                  </a:ext>
                </a:extLst>
              </a:tr>
            </a:tbl>
          </a:graphicData>
        </a:graphic>
      </p:graphicFrame>
    </p:spTree>
    <p:extLst>
      <p:ext uri="{BB962C8B-B14F-4D97-AF65-F5344CB8AC3E}">
        <p14:creationId xmlns:p14="http://schemas.microsoft.com/office/powerpoint/2010/main" val="830607453"/>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784</Words>
  <Application>Microsoft Office PowerPoint</Application>
  <PresentationFormat>شاشة عريضة</PresentationFormat>
  <Paragraphs>27</Paragraphs>
  <Slides>5</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5</vt:i4>
      </vt:variant>
    </vt:vector>
  </HeadingPairs>
  <TitlesOfParts>
    <vt:vector size="11" baseType="lpstr">
      <vt:lpstr>Arial</vt:lpstr>
      <vt:lpstr>Arial Rounded MT Bold</vt:lpstr>
      <vt:lpstr>Bahnschrift</vt:lpstr>
      <vt:lpstr>Calibri</vt:lpstr>
      <vt:lpstr>Calibri Light</vt:lpstr>
      <vt:lpstr>نسق Office</vt:lpstr>
      <vt:lpstr>The Waves</vt:lpstr>
      <vt:lpstr>Types of waves</vt:lpstr>
      <vt:lpstr>عرض تقديمي في PowerPoint</vt:lpstr>
      <vt:lpstr>Transverse wave</vt:lpstr>
      <vt:lpstr>عرض تقديمي في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Waves</dc:title>
  <dc:creator>Technology Beam</dc:creator>
  <cp:lastModifiedBy>مختبرات جنوب الشرقية</cp:lastModifiedBy>
  <cp:revision>12</cp:revision>
  <dcterms:created xsi:type="dcterms:W3CDTF">2024-09-30T16:20:52Z</dcterms:created>
  <dcterms:modified xsi:type="dcterms:W3CDTF">2024-11-24T04:00:21Z</dcterms:modified>
</cp:coreProperties>
</file>