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9" r:id="rId2"/>
    <p:sldId id="267" r:id="rId3"/>
    <p:sldId id="27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8F3AF-BD69-42EE-87C2-A4EDE4C95439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6FDA8-7BE9-448E-B192-409747B91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55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TDOA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EB78-424E-A341-9BEA-426F42C248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63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EB78-424E-A341-9BEA-426F42C248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82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TDOA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EB78-424E-A341-9BEA-426F42C248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67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9D90069-7F1A-4603-BAFB-FF9F9580A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6F55A867-B263-4697-AE67-B4668D251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8320A91-7EE6-44E4-8CC2-85736890E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2254AC1-586E-4655-BACE-10CBEDDA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D053269-3EEA-4BE5-9EE3-2792C31D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28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CD769D5-31D6-4DA5-ABB5-AB1C6F92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1BDEAF9-FDF8-42EA-A64D-664989469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660F972-5BFF-4021-96A8-129E5484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EB77EB4-D72C-4D03-BA71-0A70192D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F1CD004-A354-4E86-8D40-1C3B2C9A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22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234A9C13-994C-41FB-BEFE-B0CBBFF4C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15411B3-2D29-4A1E-AAA5-515BC8AE3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6DEC1AF-7B4F-404B-A355-F7D0A055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789BD2E-55A2-451A-9CA9-98CA9255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27F09D1-340E-41A7-B66F-395006FE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09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1C4F72-F12B-47E1-8C49-62F4CEDAA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81E16A3-ED0A-4581-8478-1380E84F3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9D24EDC-8FD7-4FB6-95DF-8344D8C2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0B70D5B-ECB3-4781-9EEB-05D8418D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BE14889-6A88-4F66-B829-8C0DE5C0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92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158E14-EC0F-4498-8BE2-DDB24606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3217901-8AD5-417F-8960-53B338FE5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A0E7F80-DBF8-4C29-9813-5D5AE961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687057E-7952-4DE5-A960-1246C5BA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9F4AC47-8810-452D-B0C4-6BD64939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2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43B8C41-7C7F-49F2-BE8D-750AC461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F227813-4746-474B-818D-404CC7658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185ED6F-97B1-464E-96A2-369937763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DBDA37E-6BEB-479D-B661-08A6BB5A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6AFA373-8A6A-496C-BDDB-37B109BC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D09EAE1-70FD-42D8-A8A3-7B832E2F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34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E9BF818-E1C7-4AFA-8F24-47538214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60D2152-BCCA-49FB-819C-E8DAABE15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2BDF743-17A8-420C-8C97-FA45F5AF3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54F28E93-5360-4277-9647-ED35E4A6A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D9C64166-E7CA-4824-9F53-C94DC8F6A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05171365-0F50-4423-AFAE-2EDC6E46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1319AA17-B290-41FD-9809-D180D9C6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2BD79649-519A-4F14-9345-28CFDA72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DF29834-8046-4684-88A4-3B0724A2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BED08F85-9D39-4439-A62C-F22B4470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C3A855F-B26D-49B0-997D-A71F4EAF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CB876FC-C84F-4CCC-B2C6-BA4D6152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56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CFDE808A-B2C4-4B78-B066-8C5672C4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EC225E56-C52C-4FFD-8A7C-0AB8FC9D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D8C6D6C-984F-4FCE-9429-9777EB01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27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AB49A76-B483-4B90-AC7E-6D6029300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29DDC76-65D3-491D-9D67-B0109BA37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BAE019B-4D13-4407-9271-647A3F92E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9BC3441-B245-423B-8ED1-19C25C70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304B26C-97ED-4DD3-99DE-F700E295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0283B03-56CA-474F-AD29-16E76E2B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77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61E573A-89AB-4377-90E5-4AD7FB23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ADFDA18-77C5-404C-BA8F-5ECE8EDDE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76F3B968-1B90-46A5-8EF5-B9E52A11E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E618151-B3EF-4733-A064-5F9D9BBC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11876AE-A1E8-4AE2-9F68-95B3D963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9FDB077-8AA9-4894-B53F-1F7521C9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8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297960A5-2C4E-4443-8326-A14AB45FC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4DDB157-BD16-44CF-A895-10E63B299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0E61494-48C8-4F08-90E0-F7436961A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9AA22-4574-4EDA-81DF-6ADE348F8883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918F390-605C-4809-AF8C-C64EEF54E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A47BE8C-E29F-48BA-8189-AF4AAF1FD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7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owchart: Process 32"/>
          <p:cNvSpPr/>
          <p:nvPr/>
        </p:nvSpPr>
        <p:spPr>
          <a:xfrm>
            <a:off x="5257685" y="2713478"/>
            <a:ext cx="1364385" cy="2363381"/>
          </a:xfrm>
          <a:prstGeom prst="flowChartProcess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1400934" y="1505221"/>
            <a:ext cx="274320" cy="2053225"/>
          </a:xfrm>
          <a:prstGeom prst="leftBrac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5" name="Left Brace 54"/>
          <p:cNvSpPr/>
          <p:nvPr/>
        </p:nvSpPr>
        <p:spPr>
          <a:xfrm>
            <a:off x="1400934" y="4040510"/>
            <a:ext cx="274320" cy="2053225"/>
          </a:xfrm>
          <a:prstGeom prst="leftBrac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334" y="2282646"/>
            <a:ext cx="115698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Watson-Watt</a:t>
            </a:r>
            <a:br>
              <a:rPr lang="en-US" sz="1400" dirty="0" smtClean="0">
                <a:solidFill>
                  <a:srgbClr val="0070C0"/>
                </a:solidFill>
              </a:rPr>
            </a:br>
            <a:r>
              <a:rPr lang="en-US" sz="1400" dirty="0" smtClean="0">
                <a:solidFill>
                  <a:srgbClr val="0070C0"/>
                </a:solidFill>
              </a:rPr>
              <a:t>pair 1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8334" y="4815250"/>
            <a:ext cx="115698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Watson-Watt</a:t>
            </a:r>
            <a:br>
              <a:rPr lang="en-US" sz="1400" dirty="0" smtClean="0">
                <a:solidFill>
                  <a:srgbClr val="0070C0"/>
                </a:solidFill>
              </a:rPr>
            </a:br>
            <a:r>
              <a:rPr lang="en-US" sz="1400" dirty="0" smtClean="0">
                <a:solidFill>
                  <a:srgbClr val="0070C0"/>
                </a:solidFill>
              </a:rPr>
              <a:t>pair 2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94638" y="2842815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Antenna 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94638" y="4110459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Antenna 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94638" y="5378104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Antenna 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395099" y="1366667"/>
            <a:ext cx="1045539" cy="4864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DF Algorithm running on </a:t>
            </a:r>
            <a:r>
              <a:rPr lang="en-US" sz="1200" dirty="0" err="1" smtClean="0"/>
              <a:t>RaspberryPi</a:t>
            </a:r>
            <a:endParaRPr lang="en-US" sz="1200" dirty="0"/>
          </a:p>
        </p:txBody>
      </p:sp>
      <p:cxnSp>
        <p:nvCxnSpPr>
          <p:cNvPr id="37" name="Straight Arrow Connector 36"/>
          <p:cNvCxnSpPr>
            <a:stCxn id="4" idx="3"/>
            <a:endCxn id="52" idx="3"/>
          </p:cNvCxnSpPr>
          <p:nvPr/>
        </p:nvCxnSpPr>
        <p:spPr>
          <a:xfrm flipV="1">
            <a:off x="2940177" y="3164663"/>
            <a:ext cx="571654" cy="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3"/>
            <a:endCxn id="53" idx="3"/>
          </p:cNvCxnSpPr>
          <p:nvPr/>
        </p:nvCxnSpPr>
        <p:spPr>
          <a:xfrm>
            <a:off x="2940177" y="4433300"/>
            <a:ext cx="562392" cy="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3"/>
            <a:endCxn id="54" idx="3"/>
          </p:cNvCxnSpPr>
          <p:nvPr/>
        </p:nvCxnSpPr>
        <p:spPr>
          <a:xfrm>
            <a:off x="2940177" y="5700945"/>
            <a:ext cx="56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894637" y="1575171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Antenna 1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7" idx="3"/>
            <a:endCxn id="8" idx="3"/>
          </p:cNvCxnSpPr>
          <p:nvPr/>
        </p:nvCxnSpPr>
        <p:spPr>
          <a:xfrm flipV="1">
            <a:off x="2940176" y="1897018"/>
            <a:ext cx="571655" cy="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6" idx="2"/>
            <a:endCxn id="33" idx="0"/>
          </p:cNvCxnSpPr>
          <p:nvPr/>
        </p:nvCxnSpPr>
        <p:spPr>
          <a:xfrm flipH="1">
            <a:off x="5939878" y="2094585"/>
            <a:ext cx="1115" cy="61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/>
          <p:cNvSpPr/>
          <p:nvPr/>
        </p:nvSpPr>
        <p:spPr>
          <a:xfrm rot="5400000">
            <a:off x="3438679" y="1439818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LNA</a:t>
            </a:r>
            <a:endParaRPr lang="en-US" sz="1600" dirty="0"/>
          </a:p>
        </p:txBody>
      </p:sp>
      <p:sp>
        <p:nvSpPr>
          <p:cNvPr id="52" name="Isosceles Triangle 51"/>
          <p:cNvSpPr/>
          <p:nvPr/>
        </p:nvSpPr>
        <p:spPr>
          <a:xfrm rot="5400000">
            <a:off x="3438679" y="2707463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LNA</a:t>
            </a:r>
            <a:endParaRPr lang="en-US" sz="1600" dirty="0"/>
          </a:p>
        </p:txBody>
      </p:sp>
      <p:sp>
        <p:nvSpPr>
          <p:cNvPr id="53" name="Isosceles Triangle 52"/>
          <p:cNvSpPr/>
          <p:nvPr/>
        </p:nvSpPr>
        <p:spPr>
          <a:xfrm rot="5400000">
            <a:off x="3429417" y="3979594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LNA</a:t>
            </a:r>
            <a:endParaRPr lang="en-US" sz="1600" dirty="0"/>
          </a:p>
        </p:txBody>
      </p:sp>
      <p:sp>
        <p:nvSpPr>
          <p:cNvPr id="54" name="Isosceles Triangle 53"/>
          <p:cNvSpPr/>
          <p:nvPr/>
        </p:nvSpPr>
        <p:spPr>
          <a:xfrm rot="5400000">
            <a:off x="3429417" y="5243745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LNA</a:t>
            </a:r>
            <a:endParaRPr lang="en-US" sz="1600" dirty="0"/>
          </a:p>
        </p:txBody>
      </p:sp>
      <p:sp>
        <p:nvSpPr>
          <p:cNvPr id="26" name="Flowchart: Summing Junction 25"/>
          <p:cNvSpPr/>
          <p:nvPr/>
        </p:nvSpPr>
        <p:spPr>
          <a:xfrm>
            <a:off x="5463692" y="2927832"/>
            <a:ext cx="952373" cy="952373"/>
          </a:xfrm>
          <a:prstGeom prst="flowChartSummingJunction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Summing Junction 59"/>
          <p:cNvSpPr/>
          <p:nvPr/>
        </p:nvSpPr>
        <p:spPr>
          <a:xfrm>
            <a:off x="5463692" y="3985106"/>
            <a:ext cx="952373" cy="952373"/>
          </a:xfrm>
          <a:prstGeom prst="flowChartSummingJunction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224553" y="5136001"/>
            <a:ext cx="14306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Demodulator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&amp; </a:t>
            </a:r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IF Mixer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418223" y="1448903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Local Oscillator</a:t>
            </a:r>
            <a:endParaRPr lang="en-US" sz="1600" dirty="0"/>
          </a:p>
        </p:txBody>
      </p:sp>
      <p:cxnSp>
        <p:nvCxnSpPr>
          <p:cNvPr id="95" name="Elbow Connector 94"/>
          <p:cNvCxnSpPr>
            <a:stCxn id="8" idx="0"/>
          </p:cNvCxnSpPr>
          <p:nvPr/>
        </p:nvCxnSpPr>
        <p:spPr>
          <a:xfrm>
            <a:off x="4426231" y="1897018"/>
            <a:ext cx="831454" cy="8157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54" idx="0"/>
          </p:cNvCxnSpPr>
          <p:nvPr/>
        </p:nvCxnSpPr>
        <p:spPr>
          <a:xfrm flipV="1">
            <a:off x="4416969" y="5076860"/>
            <a:ext cx="840716" cy="6240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52" idx="0"/>
          </p:cNvCxnSpPr>
          <p:nvPr/>
        </p:nvCxnSpPr>
        <p:spPr>
          <a:xfrm>
            <a:off x="4426231" y="3164663"/>
            <a:ext cx="831454" cy="3238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53" idx="0"/>
          </p:cNvCxnSpPr>
          <p:nvPr/>
        </p:nvCxnSpPr>
        <p:spPr>
          <a:xfrm flipV="1">
            <a:off x="4416969" y="4229283"/>
            <a:ext cx="840716" cy="2075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7906661" y="1366666"/>
            <a:ext cx="1045539" cy="4864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ADC</a:t>
            </a:r>
            <a:endParaRPr lang="en-US" dirty="0"/>
          </a:p>
        </p:txBody>
      </p:sp>
      <p:cxnSp>
        <p:nvCxnSpPr>
          <p:cNvPr id="126" name="Elbow Connector 125"/>
          <p:cNvCxnSpPr>
            <a:stCxn id="26" idx="6"/>
          </p:cNvCxnSpPr>
          <p:nvPr/>
        </p:nvCxnSpPr>
        <p:spPr>
          <a:xfrm flipV="1">
            <a:off x="6416065" y="1967939"/>
            <a:ext cx="1490596" cy="1436080"/>
          </a:xfrm>
          <a:prstGeom prst="bentConnector3">
            <a:avLst>
              <a:gd name="adj1" fmla="val 305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26" idx="6"/>
          </p:cNvCxnSpPr>
          <p:nvPr/>
        </p:nvCxnSpPr>
        <p:spPr>
          <a:xfrm flipV="1">
            <a:off x="6416065" y="2332331"/>
            <a:ext cx="1490596" cy="10716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26" idx="6"/>
          </p:cNvCxnSpPr>
          <p:nvPr/>
        </p:nvCxnSpPr>
        <p:spPr>
          <a:xfrm flipV="1">
            <a:off x="6416065" y="2692911"/>
            <a:ext cx="1490596" cy="711108"/>
          </a:xfrm>
          <a:prstGeom prst="bentConnector3">
            <a:avLst>
              <a:gd name="adj1" fmla="val 687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26" idx="6"/>
          </p:cNvCxnSpPr>
          <p:nvPr/>
        </p:nvCxnSpPr>
        <p:spPr>
          <a:xfrm flipV="1">
            <a:off x="6416065" y="3048465"/>
            <a:ext cx="1490596" cy="355554"/>
          </a:xfrm>
          <a:prstGeom prst="bentConnector3">
            <a:avLst>
              <a:gd name="adj1" fmla="val 856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7040176" y="340286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153" name="Elbow Connector 152"/>
          <p:cNvCxnSpPr>
            <a:stCxn id="60" idx="6"/>
          </p:cNvCxnSpPr>
          <p:nvPr/>
        </p:nvCxnSpPr>
        <p:spPr>
          <a:xfrm>
            <a:off x="6416065" y="4461293"/>
            <a:ext cx="1481334" cy="1370340"/>
          </a:xfrm>
          <a:prstGeom prst="bentConnector3">
            <a:avLst>
              <a:gd name="adj1" fmla="val 30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60" idx="6"/>
          </p:cNvCxnSpPr>
          <p:nvPr/>
        </p:nvCxnSpPr>
        <p:spPr>
          <a:xfrm>
            <a:off x="6416065" y="4461293"/>
            <a:ext cx="1490596" cy="10195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>
            <a:stCxn id="60" idx="6"/>
          </p:cNvCxnSpPr>
          <p:nvPr/>
        </p:nvCxnSpPr>
        <p:spPr>
          <a:xfrm>
            <a:off x="6416065" y="4461293"/>
            <a:ext cx="1490596" cy="668646"/>
          </a:xfrm>
          <a:prstGeom prst="bentConnector3">
            <a:avLst>
              <a:gd name="adj1" fmla="val 675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60" idx="6"/>
          </p:cNvCxnSpPr>
          <p:nvPr/>
        </p:nvCxnSpPr>
        <p:spPr>
          <a:xfrm>
            <a:off x="6416065" y="4461293"/>
            <a:ext cx="1490596" cy="350933"/>
          </a:xfrm>
          <a:prstGeom prst="bentConnector3">
            <a:avLst>
              <a:gd name="adj1" fmla="val 838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6986653" y="409521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7595713" y="1632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7595713" y="2007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7601057" y="2366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7604975" y="26868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7604975" y="4433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6" name="TextBox 175"/>
          <p:cNvSpPr txBox="1"/>
          <p:nvPr/>
        </p:nvSpPr>
        <p:spPr>
          <a:xfrm>
            <a:off x="7604975" y="48085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7610319" y="51670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7614237" y="5487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8948412" y="1366666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8948412" y="2061613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8948412" y="2756560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8948412" y="3451507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8948412" y="4146454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8948412" y="4841401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8948412" y="5536348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8948412" y="6231297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7897399" y="306994"/>
            <a:ext cx="1051013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CC1310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9399530" y="360644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I/Q</a:t>
            </a:r>
            <a:endParaRPr lang="en-US" dirty="0"/>
          </a:p>
        </p:txBody>
      </p:sp>
      <p:cxnSp>
        <p:nvCxnSpPr>
          <p:cNvPr id="191" name="Elbow Connector 190"/>
          <p:cNvCxnSpPr>
            <a:stCxn id="8" idx="1"/>
            <a:endCxn id="188" idx="1"/>
          </p:cNvCxnSpPr>
          <p:nvPr/>
        </p:nvCxnSpPr>
        <p:spPr>
          <a:xfrm rot="5400000" flipH="1" flipV="1">
            <a:off x="5432212" y="-833345"/>
            <a:ext cx="1002007" cy="3928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7244550" y="25947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RF in</a:t>
            </a:r>
            <a:endParaRPr 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8957743" y="25641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 out</a:t>
            </a:r>
            <a:endParaRPr lang="en-US" dirty="0"/>
          </a:p>
        </p:txBody>
      </p:sp>
      <p:cxnSp>
        <p:nvCxnSpPr>
          <p:cNvPr id="195" name="Elbow Connector 194"/>
          <p:cNvCxnSpPr>
            <a:stCxn id="188" idx="3"/>
            <a:endCxn id="16" idx="0"/>
          </p:cNvCxnSpPr>
          <p:nvPr/>
        </p:nvCxnSpPr>
        <p:spPr>
          <a:xfrm>
            <a:off x="8948412" y="629835"/>
            <a:ext cx="1969457" cy="736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88" idx="2"/>
            <a:endCxn id="108" idx="0"/>
          </p:cNvCxnSpPr>
          <p:nvPr/>
        </p:nvCxnSpPr>
        <p:spPr>
          <a:xfrm>
            <a:off x="8422906" y="952676"/>
            <a:ext cx="6525" cy="41399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8423819" y="975005"/>
            <a:ext cx="82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Trigger</a:t>
            </a:r>
            <a:endParaRPr lang="en-US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569167" y="373224"/>
            <a:ext cx="503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569166" y="730898"/>
            <a:ext cx="50385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032129" y="18855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signal</a:t>
            </a:r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1032128" y="546232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1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Oval 112"/>
          <p:cNvSpPr/>
          <p:nvPr/>
        </p:nvSpPr>
        <p:spPr>
          <a:xfrm>
            <a:off x="701655" y="404185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139" name="Picture 138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5432936" y="2440686"/>
            <a:ext cx="847433" cy="653144"/>
          </a:xfrm>
          <a:prstGeom prst="rect">
            <a:avLst/>
          </a:prstGeom>
        </p:spPr>
      </p:pic>
      <p:sp>
        <p:nvSpPr>
          <p:cNvPr id="140" name="Oval 139"/>
          <p:cNvSpPr/>
          <p:nvPr/>
        </p:nvSpPr>
        <p:spPr>
          <a:xfrm>
            <a:off x="702356" y="5269262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6" name="Oval 165"/>
          <p:cNvSpPr/>
          <p:nvPr/>
        </p:nvSpPr>
        <p:spPr>
          <a:xfrm>
            <a:off x="9756895" y="461256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2" name="Oval 191"/>
          <p:cNvSpPr/>
          <p:nvPr/>
        </p:nvSpPr>
        <p:spPr>
          <a:xfrm>
            <a:off x="9756895" y="5269262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TextBox 2"/>
          <p:cNvSpPr txBox="1"/>
          <p:nvPr/>
        </p:nvSpPr>
        <p:spPr>
          <a:xfrm>
            <a:off x="1288817" y="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 1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10344057" y="4245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 2</a:t>
            </a:r>
            <a:endParaRPr 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1319925" y="48551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TRX3</a:t>
            </a:r>
            <a:endParaRPr lang="en-US" dirty="0"/>
          </a:p>
        </p:txBody>
      </p:sp>
      <p:sp>
        <p:nvSpPr>
          <p:cNvPr id="220" name="TextBox 219"/>
          <p:cNvSpPr txBox="1"/>
          <p:nvPr/>
        </p:nvSpPr>
        <p:spPr>
          <a:xfrm>
            <a:off x="10344057" y="488701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 rot="10800000" flipV="1">
            <a:off x="282422" y="1543378"/>
            <a:ext cx="791378" cy="596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</a:t>
            </a:r>
            <a:endParaRPr lang="en-US" dirty="0"/>
          </a:p>
        </p:txBody>
      </p:sp>
      <p:sp>
        <p:nvSpPr>
          <p:cNvPr id="221" name="Oval 220"/>
          <p:cNvSpPr/>
          <p:nvPr/>
        </p:nvSpPr>
        <p:spPr>
          <a:xfrm rot="10800000" flipV="1">
            <a:off x="1356694" y="1804461"/>
            <a:ext cx="1076739" cy="596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Compass</a:t>
            </a:r>
            <a:endParaRPr lang="en-US" sz="1200" dirty="0"/>
          </a:p>
        </p:txBody>
      </p:sp>
      <p:cxnSp>
        <p:nvCxnSpPr>
          <p:cNvPr id="25" name="Straight Arrow Connector 24"/>
          <p:cNvCxnSpPr>
            <a:stCxn id="192" idx="2"/>
            <a:endCxn id="225" idx="3"/>
          </p:cNvCxnSpPr>
          <p:nvPr/>
        </p:nvCxnSpPr>
        <p:spPr>
          <a:xfrm flipH="1" flipV="1">
            <a:off x="6772802" y="4320665"/>
            <a:ext cx="2984093" cy="1496335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" name="Picture 2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36" y="3683432"/>
            <a:ext cx="1274466" cy="1274466"/>
          </a:xfrm>
          <a:prstGeom prst="rect">
            <a:avLst/>
          </a:prstGeom>
        </p:spPr>
      </p:pic>
      <p:cxnSp>
        <p:nvCxnSpPr>
          <p:cNvPr id="227" name="Straight Arrow Connector 226"/>
          <p:cNvCxnSpPr/>
          <p:nvPr/>
        </p:nvCxnSpPr>
        <p:spPr>
          <a:xfrm flipH="1" flipV="1">
            <a:off x="2640287" y="1145129"/>
            <a:ext cx="2613757" cy="14014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 flipV="1">
            <a:off x="6383720" y="1181463"/>
            <a:ext cx="3101058" cy="125922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>
            <a:off x="6200609" y="2901325"/>
            <a:ext cx="3239881" cy="23550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 rot="10800000" flipV="1">
            <a:off x="4342239" y="4855134"/>
            <a:ext cx="2390797" cy="1018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Trilateration algorithm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 smtClean="0"/>
              <a:t>Uses RSSI?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 smtClean="0"/>
              <a:t>Machine learning w/ calibration beacons? </a:t>
            </a:r>
          </a:p>
        </p:txBody>
      </p:sp>
      <p:pic>
        <p:nvPicPr>
          <p:cNvPr id="237" name="Picture 236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2445053" y="3554469"/>
            <a:ext cx="847433" cy="653144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8852634" y="2901325"/>
            <a:ext cx="847433" cy="653144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3226415" y="4840414"/>
            <a:ext cx="847433" cy="6531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688" y="2352583"/>
            <a:ext cx="12951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Time-keeping,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coordination w/</a:t>
            </a:r>
            <a:r>
              <a:rPr lang="en-US" sz="1200" dirty="0" err="1" smtClean="0"/>
              <a:t>txrs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coordination w/ </a:t>
            </a:r>
            <a:r>
              <a:rPr lang="en-US" sz="1200" dirty="0" err="1" smtClean="0"/>
              <a:t>rxrs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localization of </a:t>
            </a:r>
            <a:br>
              <a:rPr lang="en-US" sz="1200" dirty="0" smtClean="0"/>
            </a:br>
            <a:r>
              <a:rPr lang="en-US" sz="1200" dirty="0" smtClean="0"/>
              <a:t>receivers</a:t>
            </a:r>
            <a:endParaRPr lang="en-US" sz="1200" dirty="0"/>
          </a:p>
        </p:txBody>
      </p:sp>
      <p:cxnSp>
        <p:nvCxnSpPr>
          <p:cNvPr id="5" name="Straight Arrow Connector 4"/>
          <p:cNvCxnSpPr>
            <a:stCxn id="2" idx="0"/>
            <a:endCxn id="8" idx="4"/>
          </p:cNvCxnSpPr>
          <p:nvPr/>
        </p:nvCxnSpPr>
        <p:spPr>
          <a:xfrm flipH="1" flipV="1">
            <a:off x="678111" y="2140180"/>
            <a:ext cx="154" cy="2124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1235908" y="2691963"/>
            <a:ext cx="1491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Orienting antenna</a:t>
            </a:r>
            <a:br>
              <a:rPr lang="en-US" sz="1200" dirty="0" smtClean="0"/>
            </a:br>
            <a:r>
              <a:rPr lang="en-US" sz="1200" dirty="0" smtClean="0"/>
              <a:t>elements 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8" idx="0"/>
            <a:endCxn id="113" idx="2"/>
          </p:cNvCxnSpPr>
          <p:nvPr/>
        </p:nvCxnSpPr>
        <p:spPr>
          <a:xfrm flipV="1">
            <a:off x="678111" y="951923"/>
            <a:ext cx="23544" cy="5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21" idx="0"/>
            <a:endCxn id="113" idx="4"/>
          </p:cNvCxnSpPr>
          <p:nvPr/>
        </p:nvCxnSpPr>
        <p:spPr>
          <a:xfrm flipH="1" flipV="1">
            <a:off x="1644845" y="1499660"/>
            <a:ext cx="250218" cy="30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22" idx="0"/>
            <a:endCxn id="221" idx="4"/>
          </p:cNvCxnSpPr>
          <p:nvPr/>
        </p:nvCxnSpPr>
        <p:spPr>
          <a:xfrm flipH="1" flipV="1">
            <a:off x="1895063" y="2401263"/>
            <a:ext cx="86562" cy="29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35" idx="0"/>
          </p:cNvCxnSpPr>
          <p:nvPr/>
        </p:nvCxnSpPr>
        <p:spPr>
          <a:xfrm flipV="1">
            <a:off x="5537637" y="4688378"/>
            <a:ext cx="232068" cy="166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Oval 222"/>
          <p:cNvSpPr/>
          <p:nvPr/>
        </p:nvSpPr>
        <p:spPr>
          <a:xfrm rot="10800000" flipV="1">
            <a:off x="2621387" y="2025119"/>
            <a:ext cx="1205217" cy="649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Energy harvesting</a:t>
            </a:r>
            <a:endParaRPr lang="en-US" sz="1200" dirty="0"/>
          </a:p>
        </p:txBody>
      </p:sp>
      <p:cxnSp>
        <p:nvCxnSpPr>
          <p:cNvPr id="229" name="Straight Arrow Connector 228"/>
          <p:cNvCxnSpPr>
            <a:stCxn id="223" idx="0"/>
            <a:endCxn id="113" idx="5"/>
          </p:cNvCxnSpPr>
          <p:nvPr/>
        </p:nvCxnSpPr>
        <p:spPr>
          <a:xfrm flipH="1" flipV="1">
            <a:off x="2311780" y="1339231"/>
            <a:ext cx="912215" cy="68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3457929" y="103963"/>
            <a:ext cx="496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Automated phase-based telemetry receiver system</a:t>
            </a:r>
            <a:endParaRPr lang="en-US" dirty="0"/>
          </a:p>
        </p:txBody>
      </p:sp>
      <p:sp>
        <p:nvSpPr>
          <p:cNvPr id="250" name="Oval 249"/>
          <p:cNvSpPr/>
          <p:nvPr/>
        </p:nvSpPr>
        <p:spPr>
          <a:xfrm>
            <a:off x="5124428" y="1415978"/>
            <a:ext cx="1462543" cy="564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RxTx</a:t>
            </a:r>
            <a:r>
              <a:rPr lang="en-US" sz="1000" dirty="0" smtClean="0"/>
              <a:t> communication protocol</a:t>
            </a:r>
            <a:endParaRPr lang="en-US" sz="1000" dirty="0"/>
          </a:p>
        </p:txBody>
      </p:sp>
      <p:cxnSp>
        <p:nvCxnSpPr>
          <p:cNvPr id="252" name="Straight Connector 251"/>
          <p:cNvCxnSpPr>
            <a:stCxn id="139" idx="0"/>
            <a:endCxn id="250" idx="4"/>
          </p:cNvCxnSpPr>
          <p:nvPr/>
        </p:nvCxnSpPr>
        <p:spPr>
          <a:xfrm flipH="1" flipV="1">
            <a:off x="5855700" y="1980047"/>
            <a:ext cx="953" cy="46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 rot="1572321">
            <a:off x="6361377" y="5387805"/>
            <a:ext cx="369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Bluetooth / VHF uplink to central hub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55" name="Straight Arrow Connector 254"/>
          <p:cNvCxnSpPr>
            <a:stCxn id="166" idx="4"/>
            <a:endCxn id="220" idx="0"/>
          </p:cNvCxnSpPr>
          <p:nvPr/>
        </p:nvCxnSpPr>
        <p:spPr>
          <a:xfrm flipH="1">
            <a:off x="10673635" y="1556731"/>
            <a:ext cx="26450" cy="3330286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10700084" y="2830462"/>
            <a:ext cx="1564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Node-to-node </a:t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VHF uplink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57" name="Straight Arrow Connector 256"/>
          <p:cNvCxnSpPr>
            <a:stCxn id="113" idx="6"/>
            <a:endCxn id="166" idx="2"/>
          </p:cNvCxnSpPr>
          <p:nvPr/>
        </p:nvCxnSpPr>
        <p:spPr>
          <a:xfrm>
            <a:off x="2588034" y="951923"/>
            <a:ext cx="7168861" cy="5707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1078792" y="473295"/>
            <a:ext cx="1126547" cy="841685"/>
            <a:chOff x="2463821" y="185858"/>
            <a:chExt cx="8044742" cy="6010516"/>
          </a:xfrm>
        </p:grpSpPr>
        <p:sp>
          <p:nvSpPr>
            <p:cNvPr id="241" name="Rectangle 240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2</a:t>
              </a:r>
              <a:endParaRPr lang="en-US" sz="300" dirty="0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3</a:t>
              </a:r>
              <a:endParaRPr lang="en-US" sz="300" dirty="0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4</a:t>
              </a:r>
              <a:endParaRPr lang="en-US" sz="300" dirty="0"/>
            </a:p>
          </p:txBody>
        </p:sp>
        <p:sp>
          <p:nvSpPr>
            <p:cNvPr id="244" name="Oval 243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Local</a:t>
              </a:r>
            </a:p>
            <a:p>
              <a:pPr algn="ctr"/>
              <a:r>
                <a:rPr lang="en-US" sz="100" dirty="0" smtClean="0"/>
                <a:t>Oscillator</a:t>
              </a:r>
              <a:endParaRPr lang="en-US" sz="100" dirty="0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DF Algorithm running on </a:t>
              </a:r>
              <a:r>
                <a:rPr lang="en-US" sz="100" dirty="0" err="1" smtClean="0"/>
                <a:t>RaspberryPi</a:t>
              </a:r>
              <a:endParaRPr lang="en-US" sz="100" dirty="0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1</a:t>
              </a:r>
            </a:p>
          </p:txBody>
        </p:sp>
        <p:sp>
          <p:nvSpPr>
            <p:cNvPr id="247" name="Oval 246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248" name="Oval 247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249" name="Oval 248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251" name="Straight Arrow Connector 250"/>
            <p:cNvCxnSpPr>
              <a:stCxn id="241" idx="3"/>
              <a:endCxn id="247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242" idx="3"/>
              <a:endCxn id="248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  <a:endCxn id="249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Rectangle 258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1</a:t>
              </a:r>
              <a:endParaRPr lang="en-US" sz="300" dirty="0"/>
            </a:p>
          </p:txBody>
        </p:sp>
        <p:sp>
          <p:nvSpPr>
            <p:cNvPr id="260" name="Oval 259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261" name="Straight Arrow Connector 260"/>
            <p:cNvCxnSpPr>
              <a:stCxn id="259" idx="3"/>
              <a:endCxn id="260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tangle 261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2</a:t>
              </a: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3</a:t>
              </a: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4</a:t>
              </a:r>
            </a:p>
          </p:txBody>
        </p:sp>
        <p:cxnSp>
          <p:nvCxnSpPr>
            <p:cNvPr id="265" name="Straight Arrow Connector 264"/>
            <p:cNvCxnSpPr>
              <a:stCxn id="260" idx="6"/>
              <a:endCxn id="246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stCxn id="247" idx="6"/>
              <a:endCxn id="262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>
              <a:stCxn id="248" idx="6"/>
              <a:endCxn id="263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stCxn id="249" idx="6"/>
              <a:endCxn id="264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>
              <a:stCxn id="244" idx="4"/>
              <a:endCxn id="246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>
              <a:stCxn id="246" idx="2"/>
              <a:endCxn id="262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>
              <a:stCxn id="262" idx="2"/>
              <a:endCxn id="263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>
              <a:stCxn id="263" idx="2"/>
              <a:endCxn id="264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Elbow Connector 272"/>
            <p:cNvCxnSpPr>
              <a:stCxn id="246" idx="3"/>
              <a:endCxn id="245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Elbow Connector 273"/>
            <p:cNvCxnSpPr>
              <a:stCxn id="262" idx="3"/>
              <a:endCxn id="245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Elbow Connector 274"/>
            <p:cNvCxnSpPr>
              <a:stCxn id="263" idx="3"/>
              <a:endCxn id="245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Elbow Connector 275"/>
            <p:cNvCxnSpPr>
              <a:stCxn id="264" idx="3"/>
              <a:endCxn id="245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 276"/>
          <p:cNvGrpSpPr/>
          <p:nvPr/>
        </p:nvGrpSpPr>
        <p:grpSpPr>
          <a:xfrm>
            <a:off x="1052745" y="5363246"/>
            <a:ext cx="1126547" cy="841685"/>
            <a:chOff x="2463821" y="185858"/>
            <a:chExt cx="8044742" cy="6010516"/>
          </a:xfrm>
        </p:grpSpPr>
        <p:sp>
          <p:nvSpPr>
            <p:cNvPr id="278" name="Rectangle 277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2</a:t>
              </a:r>
              <a:endParaRPr lang="en-US" sz="300" dirty="0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3</a:t>
              </a:r>
              <a:endParaRPr lang="en-US" sz="300" dirty="0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4</a:t>
              </a:r>
              <a:endParaRPr lang="en-US" sz="300" dirty="0"/>
            </a:p>
          </p:txBody>
        </p:sp>
        <p:sp>
          <p:nvSpPr>
            <p:cNvPr id="281" name="Oval 280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Local</a:t>
              </a:r>
            </a:p>
            <a:p>
              <a:pPr algn="ctr"/>
              <a:r>
                <a:rPr lang="en-US" sz="100" dirty="0" smtClean="0"/>
                <a:t>Oscillator</a:t>
              </a:r>
              <a:endParaRPr lang="en-US" sz="100" dirty="0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DF Algorithm running on </a:t>
              </a:r>
              <a:r>
                <a:rPr lang="en-US" sz="100" dirty="0" err="1" smtClean="0"/>
                <a:t>RaspberryPi</a:t>
              </a:r>
              <a:endParaRPr lang="en-US" sz="100" dirty="0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1</a:t>
              </a:r>
            </a:p>
          </p:txBody>
        </p:sp>
        <p:sp>
          <p:nvSpPr>
            <p:cNvPr id="284" name="Oval 283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285" name="Oval 284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286" name="Oval 285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287" name="Straight Arrow Connector 286"/>
            <p:cNvCxnSpPr>
              <a:stCxn id="278" idx="3"/>
              <a:endCxn id="284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stCxn id="279" idx="3"/>
              <a:endCxn id="285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>
              <a:stCxn id="280" idx="3"/>
              <a:endCxn id="286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Rectangle 289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1</a:t>
              </a:r>
              <a:endParaRPr lang="en-US" sz="300" dirty="0"/>
            </a:p>
          </p:txBody>
        </p:sp>
        <p:sp>
          <p:nvSpPr>
            <p:cNvPr id="291" name="Oval 290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292" name="Straight Arrow Connector 291"/>
            <p:cNvCxnSpPr>
              <a:stCxn id="290" idx="3"/>
              <a:endCxn id="291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2</a:t>
              </a: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3</a:t>
              </a: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4</a:t>
              </a:r>
            </a:p>
          </p:txBody>
        </p:sp>
        <p:cxnSp>
          <p:nvCxnSpPr>
            <p:cNvPr id="296" name="Straight Arrow Connector 295"/>
            <p:cNvCxnSpPr>
              <a:stCxn id="291" idx="6"/>
              <a:endCxn id="283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>
              <a:stCxn id="284" idx="6"/>
              <a:endCxn id="293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stCxn id="285" idx="6"/>
              <a:endCxn id="294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>
              <a:stCxn id="286" idx="6"/>
              <a:endCxn id="295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281" idx="4"/>
              <a:endCxn id="283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>
              <a:stCxn id="283" idx="2"/>
              <a:endCxn id="293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>
              <a:stCxn id="293" idx="2"/>
              <a:endCxn id="294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4" idx="2"/>
              <a:endCxn id="295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Elbow Connector 303"/>
            <p:cNvCxnSpPr>
              <a:stCxn id="283" idx="3"/>
              <a:endCxn id="282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Elbow Connector 304"/>
            <p:cNvCxnSpPr>
              <a:stCxn id="293" idx="3"/>
              <a:endCxn id="282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Elbow Connector 305"/>
            <p:cNvCxnSpPr>
              <a:stCxn id="294" idx="3"/>
              <a:endCxn id="282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Elbow Connector 306"/>
            <p:cNvCxnSpPr>
              <a:stCxn id="295" idx="3"/>
              <a:endCxn id="282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/>
          <p:cNvGrpSpPr/>
          <p:nvPr/>
        </p:nvGrpSpPr>
        <p:grpSpPr>
          <a:xfrm>
            <a:off x="10136811" y="526741"/>
            <a:ext cx="1126547" cy="841685"/>
            <a:chOff x="2463821" y="185858"/>
            <a:chExt cx="8044742" cy="6010516"/>
          </a:xfrm>
        </p:grpSpPr>
        <p:sp>
          <p:nvSpPr>
            <p:cNvPr id="309" name="Rectangle 308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2</a:t>
              </a:r>
              <a:endParaRPr lang="en-US" sz="300" dirty="0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3</a:t>
              </a:r>
              <a:endParaRPr lang="en-US" sz="300" dirty="0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4</a:t>
              </a:r>
              <a:endParaRPr lang="en-US" sz="300" dirty="0"/>
            </a:p>
          </p:txBody>
        </p:sp>
        <p:sp>
          <p:nvSpPr>
            <p:cNvPr id="312" name="Oval 311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Local</a:t>
              </a:r>
            </a:p>
            <a:p>
              <a:pPr algn="ctr"/>
              <a:r>
                <a:rPr lang="en-US" sz="100" dirty="0" smtClean="0"/>
                <a:t>Oscillator</a:t>
              </a:r>
              <a:endParaRPr lang="en-US" sz="100" dirty="0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DF Algorithm running on </a:t>
              </a:r>
              <a:r>
                <a:rPr lang="en-US" sz="100" dirty="0" err="1" smtClean="0"/>
                <a:t>RaspberryPi</a:t>
              </a:r>
              <a:endParaRPr lang="en-US" sz="100" dirty="0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1</a:t>
              </a:r>
            </a:p>
          </p:txBody>
        </p:sp>
        <p:sp>
          <p:nvSpPr>
            <p:cNvPr id="315" name="Oval 314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316" name="Oval 315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317" name="Oval 316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318" name="Straight Arrow Connector 317"/>
            <p:cNvCxnSpPr>
              <a:stCxn id="309" idx="3"/>
              <a:endCxn id="315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>
              <a:stCxn id="310" idx="3"/>
              <a:endCxn id="316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>
              <a:stCxn id="311" idx="3"/>
              <a:endCxn id="317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Rectangle 320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1</a:t>
              </a:r>
              <a:endParaRPr lang="en-US" sz="300" dirty="0"/>
            </a:p>
          </p:txBody>
        </p:sp>
        <p:sp>
          <p:nvSpPr>
            <p:cNvPr id="322" name="Oval 321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323" name="Straight Arrow Connector 322"/>
            <p:cNvCxnSpPr>
              <a:stCxn id="321" idx="3"/>
              <a:endCxn id="322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Rectangle 323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2</a:t>
              </a: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3</a:t>
              </a: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4</a:t>
              </a:r>
            </a:p>
          </p:txBody>
        </p:sp>
        <p:cxnSp>
          <p:nvCxnSpPr>
            <p:cNvPr id="327" name="Straight Arrow Connector 326"/>
            <p:cNvCxnSpPr>
              <a:stCxn id="322" idx="6"/>
              <a:endCxn id="314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>
              <a:stCxn id="315" idx="6"/>
              <a:endCxn id="324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>
              <a:stCxn id="316" idx="6"/>
              <a:endCxn id="325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>
              <a:stCxn id="317" idx="6"/>
              <a:endCxn id="326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>
              <a:stCxn id="312" idx="4"/>
              <a:endCxn id="314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>
              <a:stCxn id="314" idx="2"/>
              <a:endCxn id="324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>
              <a:stCxn id="324" idx="2"/>
              <a:endCxn id="325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>
              <a:stCxn id="325" idx="2"/>
              <a:endCxn id="326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Elbow Connector 334"/>
            <p:cNvCxnSpPr>
              <a:stCxn id="314" idx="3"/>
              <a:endCxn id="313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Elbow Connector 335"/>
            <p:cNvCxnSpPr>
              <a:stCxn id="324" idx="3"/>
              <a:endCxn id="313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Elbow Connector 336"/>
            <p:cNvCxnSpPr>
              <a:stCxn id="325" idx="3"/>
              <a:endCxn id="313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Elbow Connector 337"/>
            <p:cNvCxnSpPr>
              <a:stCxn id="326" idx="3"/>
              <a:endCxn id="313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Group 338"/>
          <p:cNvGrpSpPr/>
          <p:nvPr/>
        </p:nvGrpSpPr>
        <p:grpSpPr>
          <a:xfrm>
            <a:off x="10136811" y="5353450"/>
            <a:ext cx="1126547" cy="841685"/>
            <a:chOff x="2463821" y="185858"/>
            <a:chExt cx="8044742" cy="6010516"/>
          </a:xfrm>
        </p:grpSpPr>
        <p:sp>
          <p:nvSpPr>
            <p:cNvPr id="340" name="Rectangle 339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2</a:t>
              </a:r>
              <a:endParaRPr lang="en-US" sz="300" dirty="0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3</a:t>
              </a:r>
              <a:endParaRPr lang="en-US" sz="300" dirty="0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4</a:t>
              </a:r>
              <a:endParaRPr lang="en-US" sz="300" dirty="0"/>
            </a:p>
          </p:txBody>
        </p:sp>
        <p:sp>
          <p:nvSpPr>
            <p:cNvPr id="343" name="Oval 342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Local</a:t>
              </a:r>
            </a:p>
            <a:p>
              <a:pPr algn="ctr"/>
              <a:r>
                <a:rPr lang="en-US" sz="100" dirty="0" smtClean="0"/>
                <a:t>Oscillator</a:t>
              </a:r>
              <a:endParaRPr lang="en-US" sz="100" dirty="0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DF Algorithm running on </a:t>
              </a:r>
              <a:r>
                <a:rPr lang="en-US" sz="100" dirty="0" err="1" smtClean="0"/>
                <a:t>RaspberryPi</a:t>
              </a:r>
              <a:endParaRPr lang="en-US" sz="100" dirty="0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1</a:t>
              </a:r>
            </a:p>
          </p:txBody>
        </p:sp>
        <p:sp>
          <p:nvSpPr>
            <p:cNvPr id="346" name="Oval 345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347" name="Oval 346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348" name="Oval 347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349" name="Straight Arrow Connector 348"/>
            <p:cNvCxnSpPr>
              <a:stCxn id="340" idx="3"/>
              <a:endCxn id="346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>
              <a:stCxn id="341" idx="3"/>
              <a:endCxn id="347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>
              <a:stCxn id="342" idx="3"/>
              <a:endCxn id="348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Rectangle 351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1</a:t>
              </a:r>
              <a:endParaRPr lang="en-US" sz="300" dirty="0"/>
            </a:p>
          </p:txBody>
        </p:sp>
        <p:sp>
          <p:nvSpPr>
            <p:cNvPr id="353" name="Oval 352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354" name="Straight Arrow Connector 353"/>
            <p:cNvCxnSpPr>
              <a:stCxn id="352" idx="3"/>
              <a:endCxn id="353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Rectangle 354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2</a:t>
              </a: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3</a:t>
              </a: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4</a:t>
              </a:r>
            </a:p>
          </p:txBody>
        </p:sp>
        <p:cxnSp>
          <p:nvCxnSpPr>
            <p:cNvPr id="358" name="Straight Arrow Connector 357"/>
            <p:cNvCxnSpPr>
              <a:stCxn id="353" idx="6"/>
              <a:endCxn id="345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/>
            <p:cNvCxnSpPr>
              <a:stCxn id="346" idx="6"/>
              <a:endCxn id="355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stCxn id="347" idx="6"/>
              <a:endCxn id="356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>
              <a:stCxn id="348" idx="6"/>
              <a:endCxn id="357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>
              <a:stCxn id="343" idx="4"/>
              <a:endCxn id="345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>
              <a:stCxn id="345" idx="2"/>
              <a:endCxn id="355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>
              <a:stCxn id="355" idx="2"/>
              <a:endCxn id="356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>
              <a:stCxn id="356" idx="2"/>
              <a:endCxn id="357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Elbow Connector 365"/>
            <p:cNvCxnSpPr>
              <a:stCxn id="345" idx="3"/>
              <a:endCxn id="344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Elbow Connector 366"/>
            <p:cNvCxnSpPr>
              <a:stCxn id="355" idx="3"/>
              <a:endCxn id="344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Elbow Connector 367"/>
            <p:cNvCxnSpPr>
              <a:stCxn id="356" idx="3"/>
              <a:endCxn id="344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Elbow Connector 368"/>
            <p:cNvCxnSpPr>
              <a:stCxn id="357" idx="3"/>
              <a:endCxn id="344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96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1" grpId="0" animBg="1"/>
      <p:bldP spid="235" grpId="0" animBg="1"/>
      <p:bldP spid="2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eft Brace 8"/>
          <p:cNvSpPr/>
          <p:nvPr/>
        </p:nvSpPr>
        <p:spPr>
          <a:xfrm>
            <a:off x="1970118" y="1607860"/>
            <a:ext cx="274320" cy="2053225"/>
          </a:xfrm>
          <a:prstGeom prst="leftBrac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5" name="Left Brace 54"/>
          <p:cNvSpPr/>
          <p:nvPr/>
        </p:nvSpPr>
        <p:spPr>
          <a:xfrm>
            <a:off x="1970118" y="4143149"/>
            <a:ext cx="274320" cy="2053225"/>
          </a:xfrm>
          <a:prstGeom prst="leftBrac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3642" y="2313991"/>
            <a:ext cx="142750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Watson-Watt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pair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3642" y="4846595"/>
            <a:ext cx="142750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Watson-Watt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pair 2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463821" y="185858"/>
            <a:ext cx="8044742" cy="6010516"/>
            <a:chOff x="2463821" y="185858"/>
            <a:chExt cx="8044742" cy="6010516"/>
          </a:xfrm>
        </p:grpSpPr>
        <p:sp>
          <p:nvSpPr>
            <p:cNvPr id="4" name="Rectangle 3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Antenna 2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Antenna 3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Antenna 4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Local</a:t>
              </a:r>
            </a:p>
            <a:p>
              <a:pPr algn="ctr"/>
              <a:r>
                <a:rPr lang="en-US" sz="1200" dirty="0" smtClean="0"/>
                <a:t>Oscillator</a:t>
              </a:r>
              <a:endParaRPr lang="en-US" sz="12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DF Algorithm running on </a:t>
              </a:r>
              <a:r>
                <a:rPr lang="en-US" sz="1200" dirty="0" err="1" smtClean="0"/>
                <a:t>RaspberryPi</a:t>
              </a:r>
              <a:endParaRPr lang="en-US" sz="12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CC1310 1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Low Noise</a:t>
              </a:r>
            </a:p>
            <a:p>
              <a:pPr algn="ctr"/>
              <a:r>
                <a:rPr lang="en-US" sz="1200" dirty="0" smtClean="0"/>
                <a:t>Amplifier</a:t>
              </a:r>
              <a:endParaRPr lang="en-US" sz="1200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Low Noise</a:t>
              </a:r>
            </a:p>
            <a:p>
              <a:pPr algn="ctr"/>
              <a:r>
                <a:rPr lang="en-US" sz="1200" dirty="0" smtClean="0"/>
                <a:t>Amplifier</a:t>
              </a:r>
              <a:endParaRPr lang="en-US" sz="1200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Low Noise</a:t>
              </a:r>
            </a:p>
            <a:p>
              <a:pPr algn="ctr"/>
              <a:r>
                <a:rPr lang="en-US" sz="1200" dirty="0" smtClean="0"/>
                <a:t>Amplifier</a:t>
              </a:r>
              <a:endParaRPr lang="en-US" sz="1200" dirty="0"/>
            </a:p>
          </p:txBody>
        </p:sp>
        <p:cxnSp>
          <p:nvCxnSpPr>
            <p:cNvPr id="37" name="Straight Arrow Connector 36"/>
            <p:cNvCxnSpPr>
              <a:stCxn id="4" idx="3"/>
              <a:endCxn id="44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5" idx="3"/>
              <a:endCxn id="45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6" idx="3"/>
              <a:endCxn id="46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Antenna 1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Low Noise</a:t>
              </a:r>
            </a:p>
            <a:p>
              <a:pPr algn="ctr"/>
              <a:r>
                <a:rPr lang="en-US" sz="1200" dirty="0" smtClean="0"/>
                <a:t>Amplifier</a:t>
              </a:r>
              <a:endParaRPr lang="en-US" sz="1200" dirty="0"/>
            </a:p>
          </p:txBody>
        </p:sp>
        <p:cxnSp>
          <p:nvCxnSpPr>
            <p:cNvPr id="51" name="Straight Arrow Connector 50"/>
            <p:cNvCxnSpPr>
              <a:stCxn id="47" idx="3"/>
              <a:endCxn id="49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CC1310 2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CC1310 3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CC1310 4</a:t>
              </a:r>
            </a:p>
          </p:txBody>
        </p:sp>
        <p:cxnSp>
          <p:nvCxnSpPr>
            <p:cNvPr id="12" name="Straight Arrow Connector 11"/>
            <p:cNvCxnSpPr>
              <a:stCxn id="49" idx="6"/>
              <a:endCxn id="38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44" idx="6"/>
              <a:endCxn id="59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5" idx="6"/>
              <a:endCxn id="61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6" idx="6"/>
              <a:endCxn id="63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4"/>
              <a:endCxn id="38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38" idx="2"/>
              <a:endCxn id="59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59" idx="2"/>
              <a:endCxn id="61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1" idx="2"/>
              <a:endCxn id="63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38" idx="3"/>
              <a:endCxn id="16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59" idx="3"/>
              <a:endCxn id="16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61" idx="3"/>
              <a:endCxn id="16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63" idx="3"/>
              <a:endCxn id="16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345290" y="1650720"/>
              <a:ext cx="1451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i1,q1,rssi1,ID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345290" y="4166111"/>
              <a:ext cx="113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i3,q3,rssi3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365889" y="2897970"/>
              <a:ext cx="1139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i2,q2,rssi2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345290" y="5434500"/>
              <a:ext cx="113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i4,q4,rssi4</a:t>
              </a:r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48147" y="272466"/>
            <a:ext cx="2718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ABANDONED 11/10/2017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72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283</Words>
  <Application>Microsoft Office PowerPoint</Application>
  <PresentationFormat>Widescreen</PresentationFormat>
  <Paragraphs>159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等线</vt:lpstr>
      <vt:lpstr>等线 Light</vt:lpstr>
      <vt:lpstr>Office 主题​​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peidong qi</dc:creator>
  <cp:lastModifiedBy>Julian</cp:lastModifiedBy>
  <cp:revision>60</cp:revision>
  <dcterms:created xsi:type="dcterms:W3CDTF">2017-10-16T23:51:40Z</dcterms:created>
  <dcterms:modified xsi:type="dcterms:W3CDTF">2017-11-10T20:41:54Z</dcterms:modified>
</cp:coreProperties>
</file>