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277" r:id="rId3"/>
    <p:sldId id="274" r:id="rId4"/>
    <p:sldId id="305" r:id="rId5"/>
    <p:sldId id="275" r:id="rId6"/>
    <p:sldId id="284" r:id="rId7"/>
    <p:sldId id="304" r:id="rId8"/>
    <p:sldId id="276" r:id="rId9"/>
    <p:sldId id="316" r:id="rId10"/>
    <p:sldId id="303" r:id="rId11"/>
    <p:sldId id="278" r:id="rId12"/>
    <p:sldId id="317" r:id="rId13"/>
    <p:sldId id="318" r:id="rId14"/>
    <p:sldId id="319" r:id="rId15"/>
    <p:sldId id="287" r:id="rId16"/>
    <p:sldId id="286" r:id="rId17"/>
    <p:sldId id="285" r:id="rId18"/>
    <p:sldId id="307" r:id="rId19"/>
    <p:sldId id="320" r:id="rId20"/>
    <p:sldId id="302" r:id="rId21"/>
    <p:sldId id="279" r:id="rId22"/>
    <p:sldId id="301" r:id="rId23"/>
    <p:sldId id="280" r:id="rId24"/>
    <p:sldId id="315" r:id="rId25"/>
    <p:sldId id="314" r:id="rId26"/>
    <p:sldId id="30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FFFF99"/>
    <a:srgbClr val="9A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F3AF-BD69-42EE-87C2-A4EDE4C954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6FDA8-7BE9-448E-B192-409747B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Mobile node diagram to follow. Mobile nodes should sleep just under 5 s (ensuring they will hear a ground node transmission at least once if it is in range), then wake long enough to receive a single countdown signal from a ground node. Once they have received a countdown signal, and the checksum demonstrates a good link, update global time (it will have drifted over the last 5 min), then listen for rest of commands. Once commands received use global time, received command, and (assuming the command includes a simple transmit instruction) pre-programmed transmission time delay to send ID during the ground node’s ~5 min RX period.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D90069-7F1A-4603-BAFB-FF9F9580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F55A867-B263-4697-AE67-B4668D2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8320A91-7EE6-44E4-8CC2-85736890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2254AC1-586E-4655-BACE-10CBEDD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053269-3EEA-4BE5-9EE3-2792C31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D769D5-31D6-4DA5-ABB5-AB1C6F92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1BDEAF9-FDF8-42EA-A64D-66498946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60F972-5BFF-4021-96A8-129E5484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B77EB4-D72C-4D03-BA71-0A70192D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1CD004-A354-4E86-8D40-1C3B2C9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34A9C13-994C-41FB-BEFE-B0CBBFF4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15411B3-2D29-4A1E-AAA5-515BC8AE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DEC1AF-7B4F-404B-A355-F7D0A05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789BD2E-55A2-451A-9CA9-98CA925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7F09D1-340E-41A7-B66F-395006F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1C4F72-F12B-47E1-8C49-62F4CED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1E16A3-ED0A-4581-8478-1380E84F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9D24EDC-8FD7-4FB6-95DF-8344D8C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B70D5B-ECB3-4781-9EEB-05D8418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E14889-6A88-4F66-B829-8C0DE5C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58E14-EC0F-4498-8BE2-DDB24606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217901-8AD5-417F-8960-53B338FE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0E7F80-DBF8-4C29-9813-5D5AE96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87057E-7952-4DE5-A960-1246C5B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F4AC47-8810-452D-B0C4-6BD6493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3B8C41-7C7F-49F2-BE8D-750AC46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227813-4746-474B-818D-404CC765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185ED6F-97B1-464E-96A2-36993776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DBDA37E-6BEB-479D-B661-08A6BB5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6AFA373-8A6A-496C-BDDB-37B109BC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09EAE1-70FD-42D8-A8A3-7B832E2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9BF818-E1C7-4AFA-8F24-47538214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60D2152-BCCA-49FB-819C-E8DAABE1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2BDF743-17A8-420C-8C97-FA45F5AF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4F28E93-5360-4277-9647-ED35E4A6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9C64166-E7CA-4824-9F53-C94DC8F6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5171365-0F50-4423-AFAE-2EDC6E4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319AA17-B290-41FD-9809-D180D9C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BD79649-519A-4F14-9345-28CFDA7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F29834-8046-4684-88A4-3B0724A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ED08F85-9D39-4439-A62C-F22B447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C3A855F-B26D-49B0-997D-A71F4EA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B876FC-C84F-4CCC-B2C6-BA4D615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FDE808A-B2C4-4B78-B066-8C5672C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C225E56-C52C-4FFD-8A7C-0AB8FC9D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D8C6D6C-984F-4FCE-9429-9777EB01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B49A76-B483-4B90-AC7E-6D60293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9DDC76-65D3-491D-9D67-B0109BA3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BAE019B-4D13-4407-9271-647A3F92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9BC3441-B245-423B-8ED1-19C25C70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304B26C-97ED-4DD3-99DE-F700E295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0283B03-56CA-474F-AD29-16E76E2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1E573A-89AB-4377-90E5-4AD7FB2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ADFDA18-77C5-404C-BA8F-5ECE8EDD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6F3B968-1B90-46A5-8EF5-B9E52A11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E618151-B3EF-4733-A064-5F9D9BB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11876AE-A1E8-4AE2-9F68-95B3D963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9FDB077-8AA9-4894-B53F-1F7521C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28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97960A5-2C4E-4443-8326-A14AB45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4DDB157-BD16-44CF-A895-10E63B29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E61494-48C8-4F08-90E0-F7436961A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AA22-4574-4EDA-81DF-6ADE348F888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18F390-605C-4809-AF8C-C64EEF54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47BE8C-E29F-48BA-8189-AF4AAF1F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377071"/>
            <a:ext cx="88984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AMRUPT</a:t>
            </a:r>
            <a:b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400" dirty="0" smtClean="0">
                <a:solidFill>
                  <a:srgbClr val="0070C0"/>
                </a:solidFill>
                <a:ea typeface="Adobe Gothic Std B" panose="020B0800000000000000" pitchFamily="34" charset="-128"/>
              </a:rPr>
              <a:t>(Animal Movement Research Using Phase-based Trilateration)</a:t>
            </a:r>
            <a:endParaRPr lang="en-US" sz="3200" dirty="0" smtClean="0">
              <a:solidFill>
                <a:srgbClr val="0070C0"/>
              </a:solidFill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6195" r="10519" b="4093"/>
          <a:stretch/>
        </p:blipFill>
        <p:spPr bwMode="auto">
          <a:xfrm>
            <a:off x="1757050" y="1269623"/>
            <a:ext cx="8677899" cy="5285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26942" r="8539" b="6892"/>
          <a:stretch/>
        </p:blipFill>
        <p:spPr bwMode="auto">
          <a:xfrm>
            <a:off x="10684810" y="4852"/>
            <a:ext cx="1507189" cy="1567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7" t="24763" r="13752" b="5560"/>
          <a:stretch/>
        </p:blipFill>
        <p:spPr bwMode="auto">
          <a:xfrm>
            <a:off x="0" y="0"/>
            <a:ext cx="1726163" cy="1608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28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7785188" y="3092336"/>
            <a:ext cx="1197033" cy="2086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06" t="73360" r="76675" b="10311"/>
          <a:stretch/>
        </p:blipFill>
        <p:spPr>
          <a:xfrm>
            <a:off x="5720860" y="5317375"/>
            <a:ext cx="1197033" cy="8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2847" y="460198"/>
            <a:ext cx="88863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Generate multiple solutions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Synthesize ideas from existing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“Start </a:t>
            </a:r>
            <a:r>
              <a:rPr lang="en-US" sz="2000" dirty="0"/>
              <a:t>with existing solutions to the problem and then tear them </a:t>
            </a:r>
            <a:r>
              <a:rPr lang="en-US" sz="2000" dirty="0" smtClean="0"/>
              <a:t>apart to find </a:t>
            </a:r>
            <a:r>
              <a:rPr lang="en-US" sz="2000" dirty="0"/>
              <a:t>out </a:t>
            </a:r>
            <a:r>
              <a:rPr lang="en-US" sz="2000" dirty="0" smtClean="0"/>
              <a:t>what's wrong </a:t>
            </a:r>
            <a:r>
              <a:rPr lang="en-US" sz="2000" dirty="0"/>
              <a:t>with those solutions and focus on how to improve their weaknesses</a:t>
            </a:r>
            <a:r>
              <a:rPr lang="en-US" sz="2000" dirty="0" smtClean="0"/>
              <a:t>.”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i="1" dirty="0" smtClean="0"/>
              <a:t>Brainstorming important!!</a:t>
            </a:r>
            <a:endParaRPr lang="en-US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“Ideas </a:t>
            </a:r>
            <a:r>
              <a:rPr lang="en-US" sz="2000" dirty="0"/>
              <a:t>are </a:t>
            </a:r>
            <a:r>
              <a:rPr lang="en-US" sz="2000" dirty="0" smtClean="0"/>
              <a:t>generated when </a:t>
            </a:r>
            <a:r>
              <a:rPr lang="en-US" sz="2000" dirty="0"/>
              <a:t>people are free to take risks and make mistakes</a:t>
            </a:r>
            <a:r>
              <a:rPr lang="en-US" sz="2000" dirty="0" smtClean="0"/>
              <a:t>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“Brainstorming </a:t>
            </a:r>
            <a:r>
              <a:rPr lang="en-US" sz="2000" dirty="0"/>
              <a:t>at this stage is </a:t>
            </a:r>
            <a:r>
              <a:rPr lang="en-US" sz="2000" dirty="0" smtClean="0"/>
              <a:t>often a </a:t>
            </a:r>
            <a:r>
              <a:rPr lang="en-US" sz="2000" u="sng" dirty="0"/>
              <a:t>team effort</a:t>
            </a:r>
            <a:r>
              <a:rPr lang="en-US" sz="2000" dirty="0"/>
              <a:t> in which people from </a:t>
            </a:r>
            <a:r>
              <a:rPr lang="en-US" sz="2000" u="sng" dirty="0"/>
              <a:t>different disciplines</a:t>
            </a:r>
            <a:r>
              <a:rPr lang="en-US" sz="2000" dirty="0"/>
              <a:t> are involved in </a:t>
            </a:r>
            <a:r>
              <a:rPr lang="en-US" sz="2000" dirty="0" smtClean="0"/>
              <a:t>generating multiple </a:t>
            </a:r>
            <a:r>
              <a:rPr lang="en-US" sz="2000" dirty="0"/>
              <a:t>solutions to the problem</a:t>
            </a:r>
            <a:r>
              <a:rPr lang="en-US" sz="2000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8332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42" y="71740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 tiered approaches (phases)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2711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Obtain Phase-difference information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638803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Schedule </a:t>
            </a:r>
            <a:r>
              <a:rPr lang="en-US" sz="1100" dirty="0" err="1" smtClean="0"/>
              <a:t>Tx</a:t>
            </a:r>
            <a:r>
              <a:rPr lang="en-US" sz="1100" dirty="0" smtClean="0"/>
              <a:t>/Rx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283439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Tx</a:t>
            </a:r>
            <a:r>
              <a:rPr lang="en-US" sz="1100" dirty="0"/>
              <a:t> </a:t>
            </a:r>
            <a:r>
              <a:rPr lang="en-US" sz="1100" dirty="0" smtClean="0"/>
              <a:t>from mobile-node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3928075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Rx from ground-node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217347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Obtain ID and timestamp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8861983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Transmit </a:t>
            </a:r>
            <a:r>
              <a:rPr lang="en-US" sz="1100" dirty="0" smtClean="0"/>
              <a:t>phase, ID, timestamp </a:t>
            </a:r>
            <a:r>
              <a:rPr lang="en-US" sz="1100" dirty="0" smtClean="0"/>
              <a:t>to base station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0506619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Triangulate location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1684342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3328978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5" idx="1"/>
          </p:cNvCxnSpPr>
          <p:nvPr/>
        </p:nvCxnSpPr>
        <p:spPr>
          <a:xfrm>
            <a:off x="4973614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1"/>
          </p:cNvCxnSpPr>
          <p:nvPr/>
        </p:nvCxnSpPr>
        <p:spPr>
          <a:xfrm>
            <a:off x="6618250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8262886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1"/>
          </p:cNvCxnSpPr>
          <p:nvPr/>
        </p:nvCxnSpPr>
        <p:spPr>
          <a:xfrm>
            <a:off x="9907522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6255" y="2740233"/>
            <a:ext cx="889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Phase I (single frequency)</a:t>
            </a: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165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42" y="71740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 tiered approaches (phases)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2711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Obtain Phase-difference information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638803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Schedule </a:t>
            </a:r>
            <a:r>
              <a:rPr lang="en-US" sz="1100" dirty="0" err="1" smtClean="0"/>
              <a:t>Tx</a:t>
            </a:r>
            <a:r>
              <a:rPr lang="en-US" sz="1100" dirty="0" smtClean="0"/>
              <a:t>/Rx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283439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Tx</a:t>
            </a:r>
            <a:r>
              <a:rPr lang="en-US" sz="1100" dirty="0"/>
              <a:t> </a:t>
            </a:r>
            <a:r>
              <a:rPr lang="en-US" sz="1100" dirty="0" smtClean="0"/>
              <a:t>from mobile-node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3928075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Rx from ground-node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217347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Obtain ID and timestamp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8861983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Transmit </a:t>
            </a:r>
            <a:r>
              <a:rPr lang="en-US" sz="1100" dirty="0" smtClean="0"/>
              <a:t>phase, ID, timestamp </a:t>
            </a:r>
            <a:r>
              <a:rPr lang="en-US" sz="1100" dirty="0" smtClean="0"/>
              <a:t>to base station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0506619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Triangulate location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1684342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3328978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5" idx="1"/>
          </p:cNvCxnSpPr>
          <p:nvPr/>
        </p:nvCxnSpPr>
        <p:spPr>
          <a:xfrm>
            <a:off x="4973614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1"/>
          </p:cNvCxnSpPr>
          <p:nvPr/>
        </p:nvCxnSpPr>
        <p:spPr>
          <a:xfrm>
            <a:off x="6618250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8262886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1"/>
          </p:cNvCxnSpPr>
          <p:nvPr/>
        </p:nvCxnSpPr>
        <p:spPr>
          <a:xfrm>
            <a:off x="9907522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6255" y="2740233"/>
            <a:ext cx="889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Phase II (multi-frequency)</a:t>
            </a: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3438" y="3301763"/>
            <a:ext cx="1045539" cy="64568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MF </a:t>
            </a:r>
            <a:r>
              <a:rPr lang="en-US" sz="1100" dirty="0" err="1" smtClean="0"/>
              <a:t>Tx</a:t>
            </a:r>
            <a:r>
              <a:rPr lang="en-US" sz="1100" dirty="0" smtClean="0"/>
              <a:t> from mobile-node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572710" y="3301763"/>
            <a:ext cx="1045539" cy="64568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Obtain MF Phase-difference information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5572710" y="4431706"/>
            <a:ext cx="1045539" cy="64568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Refine phase-difference estimates</a:t>
            </a:r>
            <a:endParaRPr lang="en-US" sz="1100" dirty="0"/>
          </a:p>
        </p:txBody>
      </p:sp>
      <p:cxnSp>
        <p:nvCxnSpPr>
          <p:cNvPr id="3" name="Straight Arrow Connector 2"/>
          <p:cNvCxnSpPr>
            <a:stCxn id="5" idx="2"/>
            <a:endCxn id="22" idx="0"/>
          </p:cNvCxnSpPr>
          <p:nvPr/>
        </p:nvCxnSpPr>
        <p:spPr>
          <a:xfrm flipH="1">
            <a:off x="6095480" y="3947445"/>
            <a:ext cx="1" cy="4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2" idx="3"/>
            <a:endCxn id="9" idx="2"/>
          </p:cNvCxnSpPr>
          <p:nvPr/>
        </p:nvCxnSpPr>
        <p:spPr>
          <a:xfrm flipV="1">
            <a:off x="6618249" y="3947445"/>
            <a:ext cx="1121868" cy="807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6917799" y="-164145"/>
            <a:ext cx="12700" cy="8223181"/>
          </a:xfrm>
          <a:prstGeom prst="bentConnector3">
            <a:avLst>
              <a:gd name="adj1" fmla="val 1255747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57080" y="2493687"/>
            <a:ext cx="234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Location estimate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insufficiently accurate?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42" y="71740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 tiered approaches (phases)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2711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Obtain Phase-difference information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638803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Schedule </a:t>
            </a:r>
            <a:r>
              <a:rPr lang="en-US" sz="1100" dirty="0" err="1" smtClean="0"/>
              <a:t>Tx</a:t>
            </a:r>
            <a:r>
              <a:rPr lang="en-US" sz="1100" dirty="0" smtClean="0"/>
              <a:t>/Rx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283439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Tx</a:t>
            </a:r>
            <a:r>
              <a:rPr lang="en-US" sz="1100" dirty="0"/>
              <a:t> </a:t>
            </a:r>
            <a:r>
              <a:rPr lang="en-US" sz="1100" dirty="0" smtClean="0"/>
              <a:t>from mobile-node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3928075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Rx from ground-node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217347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Obtain ID and timestamp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8861983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Transmit </a:t>
            </a:r>
            <a:r>
              <a:rPr lang="en-US" sz="1100" dirty="0" smtClean="0"/>
              <a:t>phase, ID, timestamp </a:t>
            </a:r>
            <a:r>
              <a:rPr lang="en-US" sz="1100" dirty="0" smtClean="0"/>
              <a:t>to base station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0506619" y="330176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Triangulate location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1684342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3328978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5" idx="1"/>
          </p:cNvCxnSpPr>
          <p:nvPr/>
        </p:nvCxnSpPr>
        <p:spPr>
          <a:xfrm>
            <a:off x="4973614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8262886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1"/>
          </p:cNvCxnSpPr>
          <p:nvPr/>
        </p:nvCxnSpPr>
        <p:spPr>
          <a:xfrm>
            <a:off x="9907522" y="3624604"/>
            <a:ext cx="59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6255" y="2740233"/>
            <a:ext cx="889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Phase III (multi-frequency phase integer disambiguation)</a:t>
            </a: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3438" y="3301763"/>
            <a:ext cx="1045539" cy="64568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MF </a:t>
            </a:r>
            <a:r>
              <a:rPr lang="en-US" sz="1100" dirty="0" err="1" smtClean="0"/>
              <a:t>Tx</a:t>
            </a:r>
            <a:r>
              <a:rPr lang="en-US" sz="1100" dirty="0" smtClean="0"/>
              <a:t> from mobile-node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572710" y="3301763"/>
            <a:ext cx="1045539" cy="64568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Obtain MF Phase-difference information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5572710" y="4431706"/>
            <a:ext cx="1045539" cy="64568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Refine phase-difference estimates</a:t>
            </a:r>
            <a:endParaRPr lang="en-US" sz="1100" dirty="0"/>
          </a:p>
        </p:txBody>
      </p:sp>
      <p:cxnSp>
        <p:nvCxnSpPr>
          <p:cNvPr id="3" name="Straight Arrow Connector 2"/>
          <p:cNvCxnSpPr>
            <a:stCxn id="5" idx="2"/>
            <a:endCxn id="22" idx="0"/>
          </p:cNvCxnSpPr>
          <p:nvPr/>
        </p:nvCxnSpPr>
        <p:spPr>
          <a:xfrm flipH="1">
            <a:off x="6095480" y="3947445"/>
            <a:ext cx="1" cy="4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2" idx="3"/>
            <a:endCxn id="9" idx="2"/>
          </p:cNvCxnSpPr>
          <p:nvPr/>
        </p:nvCxnSpPr>
        <p:spPr>
          <a:xfrm flipV="1">
            <a:off x="6618249" y="3947445"/>
            <a:ext cx="1121868" cy="807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72710" y="5563525"/>
            <a:ext cx="1045539" cy="64568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Disambiguate phase integer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22" idx="2"/>
            <a:endCxn id="24" idx="0"/>
          </p:cNvCxnSpPr>
          <p:nvPr/>
        </p:nvCxnSpPr>
        <p:spPr>
          <a:xfrm>
            <a:off x="6095480" y="5077388"/>
            <a:ext cx="0" cy="48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4" idx="3"/>
            <a:endCxn id="9" idx="2"/>
          </p:cNvCxnSpPr>
          <p:nvPr/>
        </p:nvCxnSpPr>
        <p:spPr>
          <a:xfrm flipV="1">
            <a:off x="6618249" y="3947445"/>
            <a:ext cx="1121868" cy="1938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506619" y="3301763"/>
            <a:ext cx="1045539" cy="64568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Trilaterate</a:t>
            </a:r>
            <a:r>
              <a:rPr lang="en-US" sz="1100" dirty="0" smtClean="0"/>
              <a:t> location</a:t>
            </a:r>
            <a:endParaRPr lang="en-US" sz="1100" dirty="0"/>
          </a:p>
        </p:txBody>
      </p:sp>
      <p:cxnSp>
        <p:nvCxnSpPr>
          <p:cNvPr id="28" name="Elbow Connector 27"/>
          <p:cNvCxnSpPr>
            <a:endCxn id="22" idx="2"/>
          </p:cNvCxnSpPr>
          <p:nvPr/>
        </p:nvCxnSpPr>
        <p:spPr>
          <a:xfrm rot="10800000" flipV="1">
            <a:off x="6095480" y="3941096"/>
            <a:ext cx="4940260" cy="1136292"/>
          </a:xfrm>
          <a:prstGeom prst="bentConnector4">
            <a:avLst>
              <a:gd name="adj1" fmla="val -210"/>
              <a:gd name="adj2" fmla="val 120118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57080" y="2493687"/>
            <a:ext cx="234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Location estimate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insufficiently accurate?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32"/>
          <p:cNvSpPr/>
          <p:nvPr/>
        </p:nvSpPr>
        <p:spPr>
          <a:xfrm>
            <a:off x="5257685" y="2713478"/>
            <a:ext cx="1364385" cy="2363381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400934" y="1505221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400934" y="404051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34" y="2282646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334" y="4815250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2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4638" y="2842815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4638" y="4110459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4638" y="537810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95099" y="136666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52" idx="3"/>
          </p:cNvCxnSpPr>
          <p:nvPr/>
        </p:nvCxnSpPr>
        <p:spPr>
          <a:xfrm flipV="1">
            <a:off x="2940177" y="3164663"/>
            <a:ext cx="571654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53" idx="3"/>
          </p:cNvCxnSpPr>
          <p:nvPr/>
        </p:nvCxnSpPr>
        <p:spPr>
          <a:xfrm>
            <a:off x="2940177" y="4433300"/>
            <a:ext cx="562392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54" idx="3"/>
          </p:cNvCxnSpPr>
          <p:nvPr/>
        </p:nvCxnSpPr>
        <p:spPr>
          <a:xfrm>
            <a:off x="2940177" y="5700945"/>
            <a:ext cx="56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4637" y="1575171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8" idx="3"/>
          </p:cNvCxnSpPr>
          <p:nvPr/>
        </p:nvCxnSpPr>
        <p:spPr>
          <a:xfrm flipV="1">
            <a:off x="2940176" y="1897018"/>
            <a:ext cx="571655" cy="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6" idx="2"/>
            <a:endCxn id="33" idx="0"/>
          </p:cNvCxnSpPr>
          <p:nvPr/>
        </p:nvCxnSpPr>
        <p:spPr>
          <a:xfrm flipH="1">
            <a:off x="5939878" y="2094585"/>
            <a:ext cx="1115" cy="61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5400000">
            <a:off x="3438679" y="143981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3438679" y="270746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3429417" y="397959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429417" y="5243745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26" name="Flowchart: Summing Junction 25"/>
          <p:cNvSpPr/>
          <p:nvPr/>
        </p:nvSpPr>
        <p:spPr>
          <a:xfrm>
            <a:off x="5463692" y="2927832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Summing Junction 59"/>
          <p:cNvSpPr/>
          <p:nvPr/>
        </p:nvSpPr>
        <p:spPr>
          <a:xfrm>
            <a:off x="5463692" y="3985106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24553" y="5136001"/>
            <a:ext cx="1430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Demodulator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&amp; 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IF Mixer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18223" y="144890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Oscillator</a:t>
            </a:r>
            <a:endParaRPr lang="en-US" sz="1600" dirty="0"/>
          </a:p>
        </p:txBody>
      </p:sp>
      <p:cxnSp>
        <p:nvCxnSpPr>
          <p:cNvPr id="95" name="Elbow Connector 94"/>
          <p:cNvCxnSpPr>
            <a:stCxn id="8" idx="0"/>
          </p:cNvCxnSpPr>
          <p:nvPr/>
        </p:nvCxnSpPr>
        <p:spPr>
          <a:xfrm>
            <a:off x="4426231" y="1897018"/>
            <a:ext cx="831454" cy="815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4" idx="0"/>
          </p:cNvCxnSpPr>
          <p:nvPr/>
        </p:nvCxnSpPr>
        <p:spPr>
          <a:xfrm flipV="1">
            <a:off x="4416969" y="5076860"/>
            <a:ext cx="840716" cy="624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2" idx="0"/>
          </p:cNvCxnSpPr>
          <p:nvPr/>
        </p:nvCxnSpPr>
        <p:spPr>
          <a:xfrm>
            <a:off x="4426231" y="3164663"/>
            <a:ext cx="831454" cy="323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3" idx="0"/>
          </p:cNvCxnSpPr>
          <p:nvPr/>
        </p:nvCxnSpPr>
        <p:spPr>
          <a:xfrm flipV="1">
            <a:off x="4416969" y="4229283"/>
            <a:ext cx="840716" cy="207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906661" y="1366666"/>
            <a:ext cx="1045539" cy="486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cxnSp>
        <p:nvCxnSpPr>
          <p:cNvPr id="126" name="Elbow Connector 125"/>
          <p:cNvCxnSpPr>
            <a:stCxn id="26" idx="6"/>
          </p:cNvCxnSpPr>
          <p:nvPr/>
        </p:nvCxnSpPr>
        <p:spPr>
          <a:xfrm flipV="1">
            <a:off x="6416065" y="1967939"/>
            <a:ext cx="1490596" cy="1436080"/>
          </a:xfrm>
          <a:prstGeom prst="bentConnector3">
            <a:avLst>
              <a:gd name="adj1" fmla="val 30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6" idx="6"/>
          </p:cNvCxnSpPr>
          <p:nvPr/>
        </p:nvCxnSpPr>
        <p:spPr>
          <a:xfrm flipV="1">
            <a:off x="6416065" y="2332331"/>
            <a:ext cx="1490596" cy="1071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6" idx="6"/>
          </p:cNvCxnSpPr>
          <p:nvPr/>
        </p:nvCxnSpPr>
        <p:spPr>
          <a:xfrm flipV="1">
            <a:off x="6416065" y="2692911"/>
            <a:ext cx="1490596" cy="711108"/>
          </a:xfrm>
          <a:prstGeom prst="bentConnector3">
            <a:avLst>
              <a:gd name="adj1" fmla="val 68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26" idx="6"/>
          </p:cNvCxnSpPr>
          <p:nvPr/>
        </p:nvCxnSpPr>
        <p:spPr>
          <a:xfrm flipV="1">
            <a:off x="6416065" y="3048465"/>
            <a:ext cx="1490596" cy="355554"/>
          </a:xfrm>
          <a:prstGeom prst="bentConnector3">
            <a:avLst>
              <a:gd name="adj1" fmla="val 85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040176" y="34028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3" name="Elbow Connector 152"/>
          <p:cNvCxnSpPr>
            <a:stCxn id="60" idx="6"/>
          </p:cNvCxnSpPr>
          <p:nvPr/>
        </p:nvCxnSpPr>
        <p:spPr>
          <a:xfrm>
            <a:off x="6416065" y="4461293"/>
            <a:ext cx="1481334" cy="1370340"/>
          </a:xfrm>
          <a:prstGeom prst="bentConnector3">
            <a:avLst>
              <a:gd name="adj1" fmla="val 30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0" idx="6"/>
          </p:cNvCxnSpPr>
          <p:nvPr/>
        </p:nvCxnSpPr>
        <p:spPr>
          <a:xfrm>
            <a:off x="6416065" y="4461293"/>
            <a:ext cx="1490596" cy="1019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60" idx="6"/>
          </p:cNvCxnSpPr>
          <p:nvPr/>
        </p:nvCxnSpPr>
        <p:spPr>
          <a:xfrm>
            <a:off x="6416065" y="4461293"/>
            <a:ext cx="1490596" cy="668646"/>
          </a:xfrm>
          <a:prstGeom prst="bentConnector3">
            <a:avLst>
              <a:gd name="adj1" fmla="val 67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60" idx="6"/>
          </p:cNvCxnSpPr>
          <p:nvPr/>
        </p:nvCxnSpPr>
        <p:spPr>
          <a:xfrm>
            <a:off x="6416065" y="4461293"/>
            <a:ext cx="1490596" cy="350933"/>
          </a:xfrm>
          <a:prstGeom prst="bentConnector3">
            <a:avLst>
              <a:gd name="adj1" fmla="val 83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986653" y="409521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7595713" y="1632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595713" y="2007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601057" y="2366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04975" y="268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7604975" y="443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04975" y="4808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610319" y="5167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7614237" y="548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8948412" y="1366666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8948412" y="2061613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8948412" y="2756560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8948412" y="345150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8948412" y="4146454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948412" y="4841401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948412" y="5536348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948412" y="623129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7897399" y="306994"/>
            <a:ext cx="1051013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CC1310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399530" y="360644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</a:t>
            </a:r>
            <a:endParaRPr lang="en-US" dirty="0"/>
          </a:p>
        </p:txBody>
      </p:sp>
      <p:cxnSp>
        <p:nvCxnSpPr>
          <p:cNvPr id="191" name="Elbow Connector 190"/>
          <p:cNvCxnSpPr>
            <a:stCxn id="8" idx="1"/>
            <a:endCxn id="188" idx="1"/>
          </p:cNvCxnSpPr>
          <p:nvPr/>
        </p:nvCxnSpPr>
        <p:spPr>
          <a:xfrm rot="5400000" flipH="1" flipV="1">
            <a:off x="5432212" y="-833345"/>
            <a:ext cx="1002007" cy="3928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244550" y="25947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 in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8957743" y="25641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out</a:t>
            </a:r>
            <a:endParaRPr lang="en-US" dirty="0"/>
          </a:p>
        </p:txBody>
      </p:sp>
      <p:cxnSp>
        <p:nvCxnSpPr>
          <p:cNvPr id="195" name="Elbow Connector 194"/>
          <p:cNvCxnSpPr>
            <a:stCxn id="188" idx="3"/>
            <a:endCxn id="16" idx="0"/>
          </p:cNvCxnSpPr>
          <p:nvPr/>
        </p:nvCxnSpPr>
        <p:spPr>
          <a:xfrm>
            <a:off x="8948412" y="629835"/>
            <a:ext cx="1969457" cy="736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08" idx="0"/>
          </p:cNvCxnSpPr>
          <p:nvPr/>
        </p:nvCxnSpPr>
        <p:spPr>
          <a:xfrm>
            <a:off x="8422906" y="952676"/>
            <a:ext cx="6525" cy="413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423819" y="975005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569167" y="373224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69166" y="730898"/>
            <a:ext cx="5038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2129" y="1885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032128" y="54623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684342" y="71740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Option 1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3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/>
          <p:cNvSpPr/>
          <p:nvPr/>
        </p:nvSpPr>
        <p:spPr>
          <a:xfrm>
            <a:off x="1547182" y="160786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547182" y="4143149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6" y="2313991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06" y="4846595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0886" y="294545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0886" y="4213098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0886" y="548074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066669" y="3036039"/>
            <a:ext cx="1045539" cy="1913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40" idx="3"/>
          </p:cNvCxnSpPr>
          <p:nvPr/>
        </p:nvCxnSpPr>
        <p:spPr>
          <a:xfrm flipV="1">
            <a:off x="3086425" y="3267302"/>
            <a:ext cx="794820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42" idx="3"/>
          </p:cNvCxnSpPr>
          <p:nvPr/>
        </p:nvCxnSpPr>
        <p:spPr>
          <a:xfrm>
            <a:off x="3086425" y="4535939"/>
            <a:ext cx="785558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54" idx="3"/>
          </p:cNvCxnSpPr>
          <p:nvPr/>
        </p:nvCxnSpPr>
        <p:spPr>
          <a:xfrm>
            <a:off x="3086425" y="5803584"/>
            <a:ext cx="78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040885" y="1677810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39" idx="3"/>
          </p:cNvCxnSpPr>
          <p:nvPr/>
        </p:nvCxnSpPr>
        <p:spPr>
          <a:xfrm flipV="1">
            <a:off x="3086424" y="1999657"/>
            <a:ext cx="794821" cy="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9" idx="0"/>
          </p:cNvCxnSpPr>
          <p:nvPr/>
        </p:nvCxnSpPr>
        <p:spPr>
          <a:xfrm>
            <a:off x="4795645" y="1999657"/>
            <a:ext cx="1081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0"/>
          </p:cNvCxnSpPr>
          <p:nvPr/>
        </p:nvCxnSpPr>
        <p:spPr>
          <a:xfrm>
            <a:off x="4795645" y="3267302"/>
            <a:ext cx="1081614" cy="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2" idx="0"/>
          </p:cNvCxnSpPr>
          <p:nvPr/>
        </p:nvCxnSpPr>
        <p:spPr>
          <a:xfrm flipV="1">
            <a:off x="4786383" y="4535939"/>
            <a:ext cx="1091320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4" idx="0"/>
          </p:cNvCxnSpPr>
          <p:nvPr/>
        </p:nvCxnSpPr>
        <p:spPr>
          <a:xfrm>
            <a:off x="4786383" y="5803584"/>
            <a:ext cx="1091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6645" y="1180452"/>
            <a:ext cx="82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I/Q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45339" y="44326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 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97885" y="60526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 4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82261" y="156038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942830" y="156038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CC1310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504462" y="1568699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12771" y="3181930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04459" y="4803474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12769" y="642501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43567" y="2814139"/>
            <a:ext cx="7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I/Q 2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16" idx="1"/>
          </p:cNvCxnSpPr>
          <p:nvPr/>
        </p:nvCxnSpPr>
        <p:spPr>
          <a:xfrm>
            <a:off x="8988369" y="3992702"/>
            <a:ext cx="1078300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975319" y="3062967"/>
            <a:ext cx="103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I/Q 1-4,</a:t>
            </a:r>
          </a:p>
          <a:p>
            <a:pPr algn="ctr"/>
            <a:r>
              <a:rPr lang="en-US" dirty="0" smtClean="0"/>
              <a:t>RSSI 1-4,</a:t>
            </a:r>
            <a:br>
              <a:rPr lang="en-US" dirty="0" smtClean="0"/>
            </a:br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6" idx="2"/>
            <a:endCxn id="71" idx="0"/>
          </p:cNvCxnSpPr>
          <p:nvPr/>
        </p:nvCxnSpPr>
        <p:spPr>
          <a:xfrm flipH="1">
            <a:off x="10589438" y="4949366"/>
            <a:ext cx="1" cy="22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41787" y="5169760"/>
            <a:ext cx="1895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AOA,</a:t>
            </a:r>
          </a:p>
          <a:p>
            <a:pPr algn="ctr"/>
            <a:r>
              <a:rPr lang="en-US" dirty="0" smtClean="0"/>
              <a:t>RSSI,</a:t>
            </a:r>
          </a:p>
          <a:p>
            <a:pPr algn="ctr"/>
            <a:r>
              <a:rPr lang="en-US" dirty="0" smtClean="0"/>
              <a:t>ID,</a:t>
            </a:r>
          </a:p>
          <a:p>
            <a:pPr algn="ctr"/>
            <a:r>
              <a:rPr lang="en-US" dirty="0" smtClean="0"/>
              <a:t>Time</a:t>
            </a:r>
          </a:p>
        </p:txBody>
      </p:sp>
      <p:sp>
        <p:nvSpPr>
          <p:cNvPr id="39" name="Isosceles Triangle 38"/>
          <p:cNvSpPr/>
          <p:nvPr/>
        </p:nvSpPr>
        <p:spPr>
          <a:xfrm rot="5400000">
            <a:off x="3808093" y="1542457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3808093" y="281010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3798831" y="408223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798831" y="534638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cxnSp>
        <p:nvCxnSpPr>
          <p:cNvPr id="44" name="Straight Arrow Connector 43"/>
          <p:cNvCxnSpPr>
            <a:stCxn id="45" idx="2"/>
            <a:endCxn id="43" idx="0"/>
          </p:cNvCxnSpPr>
          <p:nvPr/>
        </p:nvCxnSpPr>
        <p:spPr>
          <a:xfrm flipH="1">
            <a:off x="6405031" y="1396673"/>
            <a:ext cx="2365" cy="16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84626" y="750991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Oscillator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684342" y="71740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Option 2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7597" y="40389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9167" y="373224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69166" y="730898"/>
            <a:ext cx="5038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32129" y="1885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32128" y="54623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2640287" y="1145129"/>
            <a:ext cx="6844491" cy="4111220"/>
            <a:chOff x="2640287" y="1145129"/>
            <a:chExt cx="6844491" cy="4111220"/>
          </a:xfrm>
        </p:grpSpPr>
        <p:cxnSp>
          <p:nvCxnSpPr>
            <p:cNvPr id="227" name="Straight Arrow Connector 226"/>
            <p:cNvCxnSpPr/>
            <p:nvPr/>
          </p:nvCxnSpPr>
          <p:spPr>
            <a:xfrm flipH="1" flipV="1">
              <a:off x="2640287" y="1145129"/>
              <a:ext cx="2613757" cy="140148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6383720" y="1181463"/>
              <a:ext cx="3101058" cy="125922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6200609" y="2901325"/>
              <a:ext cx="3239881" cy="23550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1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1" grpId="0" animBg="1"/>
      <p:bldP spid="2" grpId="0"/>
      <p:bldP spid="222" grpId="0"/>
      <p:bldP spid="223" grpId="0" animBg="1"/>
      <p:bldP spid="2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>
          <a:xfrm>
            <a:off x="1363287" y="2637923"/>
            <a:ext cx="10557164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 flipH="1">
            <a:off x="1360378" y="2644809"/>
            <a:ext cx="5525294" cy="638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flipH="1">
            <a:off x="5019432" y="2638012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flipH="1">
            <a:off x="2262329" y="2634997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63287" y="1197054"/>
            <a:ext cx="10557164" cy="648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 flipH="1">
            <a:off x="1363287" y="1197054"/>
            <a:ext cx="435033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9996" y="913104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+ X s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040" y="2836468"/>
            <a:ext cx="8218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Ground </a:t>
            </a:r>
            <a:br>
              <a:rPr lang="en-US" sz="1400" dirty="0" smtClean="0"/>
            </a:br>
            <a:r>
              <a:rPr lang="en-US" sz="1400" dirty="0" smtClean="0"/>
              <a:t>node</a:t>
            </a:r>
          </a:p>
          <a:p>
            <a:pPr algn="ctr"/>
            <a:r>
              <a:rPr lang="en-US" sz="1400" dirty="0" smtClean="0"/>
              <a:t>(acquire </a:t>
            </a:r>
            <a:br>
              <a:rPr lang="en-US" sz="1400" dirty="0" smtClean="0"/>
            </a:br>
            <a:r>
              <a:rPr lang="en-US" sz="1400" dirty="0" smtClean="0"/>
              <a:t>or sleep</a:t>
            </a:r>
            <a:br>
              <a:rPr lang="en-US" sz="1400" dirty="0" smtClean="0"/>
            </a:br>
            <a:r>
              <a:rPr lang="en-US" sz="1400" dirty="0" smtClean="0"/>
              <a:t>mode)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640415" y="92005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min – (5 + X s)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19049" y="1379725"/>
            <a:ext cx="32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40" y="1395650"/>
            <a:ext cx="155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Rx from mobile nodes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60379" y="1845447"/>
            <a:ext cx="0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98320" y="1845447"/>
            <a:ext cx="10122131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1360379" y="2637923"/>
            <a:ext cx="5525295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98898" y="2344302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8178" y="2822389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countdown signal (5 s)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3112" y="328631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24425" y="3665934"/>
            <a:ext cx="1917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timestamp &amp; checksum</a:t>
            </a:r>
            <a:endParaRPr lang="en-US" sz="1200" dirty="0"/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5040284" y="3286316"/>
            <a:ext cx="5541" cy="4060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4081596" y="3692409"/>
            <a:ext cx="1917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timestamp &amp; checksum</a:t>
            </a:r>
            <a:endParaRPr lang="en-US" sz="1200" dirty="0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6885674" y="328631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577738" y="370077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0.0000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213255" y="2333263"/>
            <a:ext cx="559769" cy="276999"/>
          </a:xfrm>
          <a:prstGeom prst="rect">
            <a:avLst/>
          </a:prstGeom>
          <a:solidFill>
            <a:srgbClr val="D7D7D7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X (?) 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881124" y="2821079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commands</a:t>
            </a:r>
            <a:endParaRPr lang="en-US" sz="1200" dirty="0"/>
          </a:p>
        </p:txBody>
      </p:sp>
      <p:sp>
        <p:nvSpPr>
          <p:cNvPr id="244" name="Rectangle 243"/>
          <p:cNvSpPr/>
          <p:nvPr/>
        </p:nvSpPr>
        <p:spPr>
          <a:xfrm>
            <a:off x="1360378" y="4252964"/>
            <a:ext cx="10560073" cy="648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1360380" y="3283854"/>
            <a:ext cx="5525294" cy="96950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1920451" y="3304482"/>
            <a:ext cx="0" cy="948881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 flipH="1">
            <a:off x="1363285" y="4253274"/>
            <a:ext cx="739989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09477" y="4346930"/>
            <a:ext cx="84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Checksum (opt.)</a:t>
            </a:r>
            <a:endParaRPr lang="en-US" sz="1200" dirty="0"/>
          </a:p>
        </p:txBody>
      </p:sp>
      <p:sp>
        <p:nvSpPr>
          <p:cNvPr id="265" name="Rectangle 264"/>
          <p:cNvSpPr/>
          <p:nvPr/>
        </p:nvSpPr>
        <p:spPr>
          <a:xfrm flipH="1">
            <a:off x="2103275" y="4253274"/>
            <a:ext cx="623888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2103274" y="434632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Global </a:t>
            </a:r>
            <a:br>
              <a:rPr lang="en-US" sz="1200" dirty="0" smtClean="0"/>
            </a:br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267" name="Rectangle 266"/>
          <p:cNvSpPr/>
          <p:nvPr/>
        </p:nvSpPr>
        <p:spPr>
          <a:xfrm flipH="1">
            <a:off x="2727163" y="4253318"/>
            <a:ext cx="1130744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2882913" y="4340588"/>
            <a:ext cx="8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Sleep </a:t>
            </a:r>
            <a:br>
              <a:rPr lang="en-US" sz="1200" dirty="0" smtClean="0"/>
            </a:br>
            <a:r>
              <a:rPr lang="en-US" sz="1200" dirty="0" smtClean="0"/>
              <a:t>command</a:t>
            </a:r>
            <a:endParaRPr lang="en-US" sz="1200" dirty="0"/>
          </a:p>
        </p:txBody>
      </p:sp>
      <p:sp>
        <p:nvSpPr>
          <p:cNvPr id="269" name="Rectangle 268"/>
          <p:cNvSpPr/>
          <p:nvPr/>
        </p:nvSpPr>
        <p:spPr>
          <a:xfrm flipH="1">
            <a:off x="3857155" y="4253517"/>
            <a:ext cx="1287346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3906578" y="4270156"/>
            <a:ext cx="953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Sleep length</a:t>
            </a:r>
            <a:endParaRPr lang="en-US" sz="1200" dirty="0"/>
          </a:p>
        </p:txBody>
      </p:sp>
      <p:sp>
        <p:nvSpPr>
          <p:cNvPr id="271" name="Rectangle 270"/>
          <p:cNvSpPr/>
          <p:nvPr/>
        </p:nvSpPr>
        <p:spPr>
          <a:xfrm flipH="1">
            <a:off x="3857156" y="4580432"/>
            <a:ext cx="1039091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Arrow Connector 272"/>
          <p:cNvCxnSpPr/>
          <p:nvPr/>
        </p:nvCxnSpPr>
        <p:spPr>
          <a:xfrm flipV="1">
            <a:off x="3799034" y="4405229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605448" y="427015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76" name="Straight Arrow Connector 275"/>
          <p:cNvCxnSpPr/>
          <p:nvPr/>
        </p:nvCxnSpPr>
        <p:spPr>
          <a:xfrm flipV="1">
            <a:off x="3799034" y="4730758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3592780" y="4595685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4904717" y="427345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032019" y="4588687"/>
            <a:ext cx="709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Default?</a:t>
            </a:r>
            <a:endParaRPr lang="en-US" sz="1200" dirty="0"/>
          </a:p>
        </p:txBody>
      </p:sp>
      <p:cxnSp>
        <p:nvCxnSpPr>
          <p:cNvPr id="281" name="Straight Arrow Connector 280"/>
          <p:cNvCxnSpPr>
            <a:endCxn id="292" idx="1"/>
          </p:cNvCxnSpPr>
          <p:nvPr/>
        </p:nvCxnSpPr>
        <p:spPr>
          <a:xfrm flipV="1">
            <a:off x="5077840" y="4408656"/>
            <a:ext cx="165746" cy="2673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874199" y="4534369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83" name="Straight Arrow Connector 282"/>
          <p:cNvCxnSpPr>
            <a:endCxn id="295" idx="1"/>
          </p:cNvCxnSpPr>
          <p:nvPr/>
        </p:nvCxnSpPr>
        <p:spPr>
          <a:xfrm flipV="1">
            <a:off x="5070407" y="4740999"/>
            <a:ext cx="164580" cy="636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4864153" y="466611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87" name="Rectangle 286"/>
          <p:cNvSpPr/>
          <p:nvPr/>
        </p:nvSpPr>
        <p:spPr>
          <a:xfrm flipH="1">
            <a:off x="5144501" y="4255111"/>
            <a:ext cx="2044965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flipH="1">
            <a:off x="5144502" y="4582026"/>
            <a:ext cx="2044964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4800164" y="441524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5243586" y="4270156"/>
            <a:ext cx="105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Listen for tags</a:t>
            </a:r>
            <a:endParaRPr lang="en-US" sz="1200" dirty="0"/>
          </a:p>
        </p:txBody>
      </p:sp>
      <p:sp>
        <p:nvSpPr>
          <p:cNvPr id="294" name="Left Brace 293"/>
          <p:cNvSpPr/>
          <p:nvPr/>
        </p:nvSpPr>
        <p:spPr>
          <a:xfrm>
            <a:off x="922351" y="1197051"/>
            <a:ext cx="214686" cy="37038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5234987" y="4602499"/>
            <a:ext cx="1965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Special commands for Y tags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6383283" y="427345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97" name="Straight Arrow Connector 296"/>
          <p:cNvCxnSpPr/>
          <p:nvPr/>
        </p:nvCxnSpPr>
        <p:spPr>
          <a:xfrm>
            <a:off x="6278730" y="441524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Left Brace 303"/>
          <p:cNvSpPr/>
          <p:nvPr/>
        </p:nvSpPr>
        <p:spPr>
          <a:xfrm rot="5400000">
            <a:off x="7767841" y="3481911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flipH="1">
            <a:off x="7194348" y="4256904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740558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62351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784144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05937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8277303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596826" y="374439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IDs</a:t>
            </a:r>
            <a:endParaRPr lang="en-US" sz="1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727162" y="4927726"/>
            <a:ext cx="1129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*Keeps all mobile nodes from </a:t>
            </a:r>
            <a:r>
              <a:rPr lang="en-US" sz="1000" dirty="0" err="1" smtClean="0"/>
              <a:t>TXing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smtClean="0"/>
              <a:t>when system isn’t monitoring</a:t>
            </a:r>
            <a:endParaRPr lang="en-US" sz="1000" dirty="0"/>
          </a:p>
        </p:txBody>
      </p:sp>
      <p:sp>
        <p:nvSpPr>
          <p:cNvPr id="318" name="TextBox 317"/>
          <p:cNvSpPr txBox="1"/>
          <p:nvPr/>
        </p:nvSpPr>
        <p:spPr>
          <a:xfrm>
            <a:off x="3873468" y="4927726"/>
            <a:ext cx="1271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*Default mode just has any tag within range of sync signal transmit at its scheduled time</a:t>
            </a:r>
            <a:endParaRPr lang="en-US" sz="1000" dirty="0"/>
          </a:p>
        </p:txBody>
      </p:sp>
      <p:sp>
        <p:nvSpPr>
          <p:cNvPr id="319" name="Left Brace 318"/>
          <p:cNvSpPr/>
          <p:nvPr/>
        </p:nvSpPr>
        <p:spPr>
          <a:xfrm rot="5400000">
            <a:off x="9078477" y="3486264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flipH="1">
            <a:off x="8504984" y="4261257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/>
          <p:cNvCxnSpPr/>
          <p:nvPr/>
        </p:nvCxnSpPr>
        <p:spPr>
          <a:xfrm>
            <a:off x="871622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93415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915208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937001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9587939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8660441" y="3748744"/>
            <a:ext cx="983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commands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160814" y="4930494"/>
            <a:ext cx="463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*Special commands allow a subset of tags to be told to go to sleep, switch to different mode (e.g. to upload sensor data on different channel), etc.</a:t>
            </a:r>
            <a:endParaRPr lang="en-US" sz="1000" dirty="0"/>
          </a:p>
        </p:txBody>
      </p:sp>
      <p:sp>
        <p:nvSpPr>
          <p:cNvPr id="336" name="TextBox 335"/>
          <p:cNvSpPr txBox="1"/>
          <p:nvPr/>
        </p:nvSpPr>
        <p:spPr>
          <a:xfrm>
            <a:off x="2103551" y="4909581"/>
            <a:ext cx="620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*All mobile nodes sync’d here</a:t>
            </a:r>
            <a:endParaRPr lang="en-US" sz="1000" dirty="0"/>
          </a:p>
        </p:txBody>
      </p:sp>
      <p:sp>
        <p:nvSpPr>
          <p:cNvPr id="337" name="TextBox 336"/>
          <p:cNvSpPr txBox="1"/>
          <p:nvPr/>
        </p:nvSpPr>
        <p:spPr>
          <a:xfrm>
            <a:off x="10053520" y="44405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38" name="Straight Arrow Connector 337"/>
          <p:cNvCxnSpPr/>
          <p:nvPr/>
        </p:nvCxnSpPr>
        <p:spPr>
          <a:xfrm>
            <a:off x="9948967" y="4582336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1358403" y="4899294"/>
            <a:ext cx="739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*Give mobile nodes way to check that they have a good link</a:t>
            </a:r>
            <a:endParaRPr lang="en-US" sz="1000" dirty="0"/>
          </a:p>
        </p:txBody>
      </p:sp>
      <p:sp>
        <p:nvSpPr>
          <p:cNvPr id="340" name="TextBox 339"/>
          <p:cNvSpPr txBox="1"/>
          <p:nvPr/>
        </p:nvSpPr>
        <p:spPr>
          <a:xfrm>
            <a:off x="48287" y="3974123"/>
            <a:ext cx="73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*Will need a data upload mode too</a:t>
            </a:r>
            <a:endParaRPr lang="en-US" sz="1000" dirty="0"/>
          </a:p>
        </p:txBody>
      </p:sp>
      <p:sp>
        <p:nvSpPr>
          <p:cNvPr id="2" name="Oval 1"/>
          <p:cNvSpPr/>
          <p:nvPr/>
        </p:nvSpPr>
        <p:spPr>
          <a:xfrm>
            <a:off x="2209949" y="2502460"/>
            <a:ext cx="148362" cy="9476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593317" y="254117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Mobile-to-Ground Node 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24610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59" grpId="0" animBg="1"/>
      <p:bldP spid="249" grpId="0" animBg="1"/>
      <p:bldP spid="248" grpId="0" animBg="1"/>
      <p:bldP spid="233" grpId="0" animBg="1"/>
      <p:bldP spid="17" grpId="0"/>
      <p:bldP spid="18" grpId="0"/>
      <p:bldP spid="21" grpId="0"/>
      <p:bldP spid="240" grpId="0"/>
      <p:bldP spid="242" grpId="0"/>
      <p:bldP spid="243" grpId="0" animBg="1"/>
      <p:bldP spid="27" grpId="0"/>
      <p:bldP spid="244" grpId="0" animBg="1"/>
      <p:bldP spid="247" grpId="0" animBg="1"/>
      <p:bldP spid="31" grpId="0"/>
      <p:bldP spid="265" grpId="0" animBg="1"/>
      <p:bldP spid="266" grpId="0"/>
      <p:bldP spid="267" grpId="0" animBg="1"/>
      <p:bldP spid="268" grpId="0"/>
      <p:bldP spid="269" grpId="0" animBg="1"/>
      <p:bldP spid="270" grpId="0"/>
      <p:bldP spid="271" grpId="0" animBg="1"/>
      <p:bldP spid="274" grpId="0"/>
      <p:bldP spid="277" grpId="0"/>
      <p:bldP spid="279" grpId="0"/>
      <p:bldP spid="280" grpId="0"/>
      <p:bldP spid="282" grpId="0"/>
      <p:bldP spid="284" grpId="0"/>
      <p:bldP spid="287" grpId="0" animBg="1"/>
      <p:bldP spid="288" grpId="0" animBg="1"/>
      <p:bldP spid="292" grpId="0"/>
      <p:bldP spid="295" grpId="0"/>
      <p:bldP spid="296" grpId="0"/>
      <p:bldP spid="304" grpId="0" animBg="1"/>
      <p:bldP spid="306" grpId="0" animBg="1"/>
      <p:bldP spid="316" grpId="0"/>
      <p:bldP spid="317" grpId="0"/>
      <p:bldP spid="318" grpId="0"/>
      <p:bldP spid="319" grpId="0" animBg="1"/>
      <p:bldP spid="320" grpId="0" animBg="1"/>
      <p:bldP spid="326" grpId="0"/>
      <p:bldP spid="327" grpId="0"/>
      <p:bldP spid="336" grpId="0"/>
      <p:bldP spid="337" grpId="0"/>
      <p:bldP spid="339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2" idx="2"/>
            <a:endCxn id="225" idx="3"/>
          </p:cNvCxnSpPr>
          <p:nvPr/>
        </p:nvCxnSpPr>
        <p:spPr>
          <a:xfrm flipH="1" flipV="1">
            <a:off x="6772802" y="4320665"/>
            <a:ext cx="2984093" cy="1496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3683432"/>
            <a:ext cx="1274466" cy="127446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40287" y="1145129"/>
            <a:ext cx="6844491" cy="4111220"/>
            <a:chOff x="2640287" y="1145129"/>
            <a:chExt cx="6844491" cy="4111220"/>
          </a:xfrm>
        </p:grpSpPr>
        <p:cxnSp>
          <p:nvCxnSpPr>
            <p:cNvPr id="227" name="Straight Arrow Connector 226"/>
            <p:cNvCxnSpPr/>
            <p:nvPr/>
          </p:nvCxnSpPr>
          <p:spPr>
            <a:xfrm flipH="1" flipV="1">
              <a:off x="2640287" y="1145129"/>
              <a:ext cx="2613757" cy="140148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6383720" y="1181463"/>
              <a:ext cx="3101058" cy="125922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6200609" y="2901325"/>
              <a:ext cx="3239881" cy="23550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Oval 234"/>
          <p:cNvSpPr/>
          <p:nvPr/>
        </p:nvSpPr>
        <p:spPr>
          <a:xfrm rot="10800000" flipV="1">
            <a:off x="4342239" y="4855134"/>
            <a:ext cx="2390797" cy="101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Trilateration algorithm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Uses RSSI?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Machine learning w/ calibration beacons? </a:t>
            </a: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5" idx="0"/>
          </p:cNvCxnSpPr>
          <p:nvPr/>
        </p:nvCxnSpPr>
        <p:spPr>
          <a:xfrm flipV="1">
            <a:off x="5537637" y="4688378"/>
            <a:ext cx="232068" cy="16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572321">
            <a:off x="6361377" y="5387805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Bluetooth / VHF uplink to central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166" idx="4"/>
            <a:endCxn id="220" idx="0"/>
          </p:cNvCxnSpPr>
          <p:nvPr/>
        </p:nvCxnSpPr>
        <p:spPr>
          <a:xfrm flipH="1">
            <a:off x="10673635" y="1556731"/>
            <a:ext cx="26450" cy="33302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0084" y="2830462"/>
            <a:ext cx="15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Node-to-node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VHF uplink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7" name="Straight Arrow Connector 256"/>
          <p:cNvCxnSpPr>
            <a:stCxn id="113" idx="6"/>
            <a:endCxn id="166" idx="2"/>
          </p:cNvCxnSpPr>
          <p:nvPr/>
        </p:nvCxnSpPr>
        <p:spPr>
          <a:xfrm>
            <a:off x="2588034" y="951923"/>
            <a:ext cx="7168861" cy="570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5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54" grpId="0"/>
      <p:bldP spid="2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460198"/>
            <a:ext cx="88984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This </a:t>
            </a: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</a:t>
            </a:r>
          </a:p>
          <a:p>
            <a:endParaRPr lang="en-US" sz="2800" dirty="0">
              <a:ea typeface="Adobe Gothic Std B" panose="020B0800000000000000" pitchFamily="34" charset="-128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ea typeface="Adobe Gothic Std B" panose="020B0800000000000000" pitchFamily="34" charset="-128"/>
              </a:rPr>
              <a:t>“</a:t>
            </a:r>
            <a:r>
              <a:rPr lang="en-US" sz="2800" dirty="0" smtClean="0"/>
              <a:t>Engineering design process</a:t>
            </a:r>
            <a:r>
              <a:rPr lang="en-US" sz="2800" b="1" dirty="0" smtClean="0"/>
              <a:t>”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ea typeface="Adobe Gothic Std B" panose="020B0800000000000000" pitchFamily="34" charset="-128"/>
              </a:rPr>
              <a:t>AMRUPT project </a:t>
            </a:r>
            <a:r>
              <a:rPr lang="en-US" sz="2800" dirty="0" smtClean="0">
                <a:ea typeface="Adobe Gothic Std B" panose="020B0800000000000000" pitchFamily="34" charset="-128"/>
              </a:rPr>
              <a:t>consultation</a:t>
            </a:r>
            <a:endParaRPr lang="en-US" sz="2800" dirty="0" smtClean="0">
              <a:ea typeface="Adobe Gothic Std B" panose="020B0800000000000000" pitchFamily="34" charset="-128"/>
            </a:endParaRPr>
          </a:p>
          <a:p>
            <a:endParaRPr lang="en-US" sz="2800" dirty="0" smtClean="0">
              <a:ea typeface="Adobe Gothic Std B" panose="020B0800000000000000" pitchFamily="34" charset="-128"/>
            </a:endParaRPr>
          </a:p>
          <a:p>
            <a:r>
              <a:rPr lang="en-US" sz="2800" dirty="0" smtClean="0">
                <a:ea typeface="Adobe Gothic Std B" panose="020B0800000000000000" pitchFamily="34" charset="-128"/>
              </a:rPr>
              <a:t>Obtain </a:t>
            </a:r>
            <a:r>
              <a:rPr lang="en-US" sz="2800" dirty="0" smtClean="0">
                <a:ea typeface="Adobe Gothic Std B" panose="020B0800000000000000" pitchFamily="34" charset="-128"/>
              </a:rPr>
              <a:t>pertinent information </a:t>
            </a:r>
            <a:r>
              <a:rPr lang="en-US" sz="2800" dirty="0" smtClean="0">
                <a:ea typeface="Adobe Gothic Std B" panose="020B0800000000000000" pitchFamily="34" charset="-128"/>
              </a:rPr>
              <a:t>for </a:t>
            </a:r>
            <a:r>
              <a:rPr lang="en-US" sz="2800" dirty="0" smtClean="0">
                <a:ea typeface="Adobe Gothic Std B" panose="020B0800000000000000" pitchFamily="34" charset="-128"/>
              </a:rPr>
              <a:t>generating a proposal for this semester’s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a typeface="Adobe Gothic Std B" panose="020B0800000000000000" pitchFamily="34" charset="-128"/>
              </a:rPr>
              <a:t>Generate list of questions</a:t>
            </a:r>
            <a:r>
              <a:rPr lang="en-US" sz="2800" dirty="0">
                <a:ea typeface="Adobe Gothic Std B" panose="020B0800000000000000" pitchFamily="34" charset="-128"/>
              </a:rPr>
              <a:t> </a:t>
            </a:r>
            <a:r>
              <a:rPr lang="en-US" sz="2800" dirty="0" smtClean="0">
                <a:ea typeface="Adobe Gothic Std B" panose="020B0800000000000000" pitchFamily="34" charset="-128"/>
              </a:rPr>
              <a:t>to help you </a:t>
            </a:r>
            <a:r>
              <a:rPr lang="en-US" sz="2800" u="sng" dirty="0" smtClean="0">
                <a:ea typeface="Adobe Gothic Std B" panose="020B0800000000000000" pitchFamily="34" charset="-128"/>
              </a:rPr>
              <a:t>define the problem</a:t>
            </a:r>
            <a:r>
              <a:rPr lang="en-US" sz="2800" dirty="0" smtClean="0">
                <a:ea typeface="Adobe Gothic Std B" panose="020B0800000000000000" pitchFamily="34" charset="-128"/>
              </a:rPr>
              <a:t>, and to </a:t>
            </a:r>
            <a:r>
              <a:rPr lang="en-US" sz="2800" u="sng" dirty="0" smtClean="0">
                <a:ea typeface="Adobe Gothic Std B" panose="020B0800000000000000" pitchFamily="34" charset="-128"/>
              </a:rPr>
              <a:t>gather background information</a:t>
            </a:r>
            <a:endParaRPr lang="en-US" sz="2800" dirty="0" smtClean="0">
              <a:ea typeface="Adobe Gothic Std B" panose="020B0800000000000000" pitchFamily="34" charset="-128"/>
            </a:endParaRPr>
          </a:p>
          <a:p>
            <a:pPr marL="971550" lvl="1" indent="-514350">
              <a:buFont typeface="+mj-lt"/>
              <a:buAutoNum type="alphaLcParenR"/>
            </a:pPr>
            <a:endParaRPr lang="en-US" sz="2800" dirty="0" smtClean="0"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1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06" t="73360" r="76675" b="10311"/>
          <a:stretch/>
        </p:blipFill>
        <p:spPr>
          <a:xfrm>
            <a:off x="5720860" y="5317375"/>
            <a:ext cx="1197033" cy="8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2847" y="460198"/>
            <a:ext cx="888630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Analyze and select a solution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1. Systematic analysis </a:t>
            </a:r>
            <a:r>
              <a:rPr lang="en-US" sz="2000" b="1" i="1" dirty="0"/>
              <a:t>of </a:t>
            </a:r>
            <a:r>
              <a:rPr lang="en-US" sz="2000" b="1" i="1" dirty="0" smtClean="0"/>
              <a:t>design </a:t>
            </a:r>
            <a:r>
              <a:rPr lang="en-US" sz="2000" b="1" i="1" dirty="0"/>
              <a:t>s</a:t>
            </a:r>
            <a:r>
              <a:rPr lang="en-US" sz="2000" b="1" i="1" dirty="0" smtClean="0"/>
              <a:t>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Functional analysis – </a:t>
            </a:r>
            <a:r>
              <a:rPr lang="en-US" sz="2000" b="1" dirty="0" smtClean="0"/>
              <a:t>will it function </a:t>
            </a:r>
            <a:r>
              <a:rPr lang="en-US" sz="2000" b="1" dirty="0"/>
              <a:t>the way it </a:t>
            </a:r>
            <a:r>
              <a:rPr lang="en-US" sz="2000" b="1" dirty="0" smtClean="0"/>
              <a:t>should?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Mechanical/Strength analysis – </a:t>
            </a:r>
            <a:r>
              <a:rPr lang="en-US" sz="2000" b="1" dirty="0" smtClean="0"/>
              <a:t>is it physically durable?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Manufacturability/Testability – </a:t>
            </a:r>
            <a:r>
              <a:rPr lang="en-US" sz="2000" b="1" dirty="0" smtClean="0"/>
              <a:t>can it be produced easily? Is it overly complex?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Product </a:t>
            </a:r>
            <a:r>
              <a:rPr lang="en-US" sz="2000" dirty="0"/>
              <a:t>safety and </a:t>
            </a:r>
            <a:r>
              <a:rPr lang="en-US" sz="2000" dirty="0" smtClean="0"/>
              <a:t>liability – </a:t>
            </a:r>
            <a:r>
              <a:rPr lang="en-US" sz="2000" b="1" dirty="0" smtClean="0"/>
              <a:t>will it be safe for the user?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Economic </a:t>
            </a:r>
            <a:r>
              <a:rPr lang="en-US" sz="2000" dirty="0"/>
              <a:t>and market </a:t>
            </a:r>
            <a:r>
              <a:rPr lang="en-US" sz="2000" dirty="0" smtClean="0"/>
              <a:t>analysis – </a:t>
            </a:r>
            <a:r>
              <a:rPr lang="en-US" sz="2000" b="1" dirty="0" smtClean="0"/>
              <a:t>is it affordable / cost-effective?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Regulatory </a:t>
            </a:r>
            <a:r>
              <a:rPr lang="en-US" sz="2000" dirty="0"/>
              <a:t>and </a:t>
            </a:r>
            <a:r>
              <a:rPr lang="en-US" sz="2000" dirty="0" smtClean="0"/>
              <a:t>Compliance – </a:t>
            </a:r>
            <a:r>
              <a:rPr lang="en-US" sz="2000" b="1" dirty="0" smtClean="0"/>
              <a:t>is it legal (think about FCC regulations)?</a:t>
            </a:r>
          </a:p>
          <a:p>
            <a:endParaRPr lang="en-US" sz="2000" b="1" i="1" dirty="0"/>
          </a:p>
          <a:p>
            <a:r>
              <a:rPr lang="en-US" sz="2000" b="1" i="1" dirty="0" smtClean="0"/>
              <a:t>2. The decision process: how to choose among the options?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Think about using a decision matrix: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Functionality:		30 % 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Cost: 			20 % 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Complexity:		20 % 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Safety: 			20 % </a:t>
            </a:r>
          </a:p>
          <a:p>
            <a:pPr marL="800100" lvl="1" indent="-342900">
              <a:buFontTx/>
              <a:buChar char="−"/>
            </a:pPr>
            <a:r>
              <a:rPr lang="en-US" sz="2000" dirty="0" smtClean="0"/>
              <a:t>Use </a:t>
            </a:r>
            <a:r>
              <a:rPr lang="en-US" sz="2000" dirty="0"/>
              <a:t>of standard parts</a:t>
            </a:r>
            <a:r>
              <a:rPr lang="en-US" sz="2000" dirty="0" smtClean="0"/>
              <a:t>: 	10 %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13479"/>
              </p:ext>
            </p:extLst>
          </p:nvPr>
        </p:nvGraphicFramePr>
        <p:xfrm>
          <a:off x="6025503" y="4105466"/>
          <a:ext cx="27639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12"/>
                <a:gridCol w="921312"/>
                <a:gridCol w="921312"/>
              </a:tblGrid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98747"/>
              </p:ext>
            </p:extLst>
          </p:nvPr>
        </p:nvGraphicFramePr>
        <p:xfrm>
          <a:off x="6025503" y="4105466"/>
          <a:ext cx="2763936" cy="217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12"/>
                <a:gridCol w="921312"/>
                <a:gridCol w="921312"/>
              </a:tblGrid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80</a:t>
                      </a:r>
                      <a:endParaRPr lang="en-US" sz="1400" b="1" dirty="0"/>
                    </a:p>
                  </a:txBody>
                  <a:tcPr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95</a:t>
                      </a:r>
                      <a:endParaRPr lang="en-US" sz="1400" b="1" dirty="0"/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80</a:t>
                      </a:r>
                      <a:endParaRPr lang="en-US" sz="1400" b="1" dirty="0"/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2847" y="460198"/>
            <a:ext cx="8886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 and implement the solution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1. Prototyping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Simulations </a:t>
            </a:r>
            <a:r>
              <a:rPr lang="en-US" sz="2000" dirty="0" smtClean="0"/>
              <a:t>and </a:t>
            </a:r>
            <a:r>
              <a:rPr lang="en-US" sz="2000" b="1" dirty="0" smtClean="0"/>
              <a:t>simplified models </a:t>
            </a:r>
            <a:r>
              <a:rPr lang="en-US" sz="2000" dirty="0" smtClean="0"/>
              <a:t>to evaluate if you’re on the right track. Help define what other considerations may be need to be met before getting too far.</a:t>
            </a:r>
          </a:p>
          <a:p>
            <a:endParaRPr lang="en-US" sz="2000" dirty="0"/>
          </a:p>
          <a:p>
            <a:r>
              <a:rPr lang="en-US" sz="2000" b="1" i="1" dirty="0" smtClean="0"/>
              <a:t>2. Documentation (</a:t>
            </a:r>
            <a:r>
              <a:rPr lang="en-US" sz="2000" b="1" i="1" dirty="0" smtClean="0">
                <a:solidFill>
                  <a:srgbClr val="FF0000"/>
                </a:solidFill>
              </a:rPr>
              <a:t>!!!!</a:t>
            </a:r>
            <a:r>
              <a:rPr lang="en-US" sz="2000" b="1" i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“One </a:t>
            </a:r>
            <a:r>
              <a:rPr lang="en-US" sz="2000" dirty="0"/>
              <a:t>of the most important activities in design is documenting your </a:t>
            </a:r>
            <a:r>
              <a:rPr lang="en-US" sz="2000" dirty="0" smtClean="0"/>
              <a:t>work, clearly </a:t>
            </a:r>
            <a:r>
              <a:rPr lang="en-US" sz="2000" dirty="0"/>
              <a:t>communicating the solution to your design problem so someone else </a:t>
            </a:r>
            <a:r>
              <a:rPr lang="en-US" sz="2000" dirty="0" smtClean="0"/>
              <a:t>can understand </a:t>
            </a:r>
            <a:r>
              <a:rPr lang="en-US" sz="2000" dirty="0"/>
              <a:t>what you have created</a:t>
            </a:r>
            <a:r>
              <a:rPr lang="en-US" sz="2000" dirty="0" smtClean="0"/>
              <a:t>.”</a:t>
            </a:r>
            <a:endParaRPr lang="en-US" sz="2000" b="1" i="1" dirty="0" smtClean="0"/>
          </a:p>
          <a:p>
            <a:endParaRPr lang="en-US" sz="2000" dirty="0" smtClean="0"/>
          </a:p>
          <a:p>
            <a:endParaRPr lang="en-US" sz="20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5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8" y="3060445"/>
            <a:ext cx="584835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8137" y="2537225"/>
            <a:ext cx="333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In-line comments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184" t="9116" r="27449"/>
          <a:stretch/>
        </p:blipFill>
        <p:spPr>
          <a:xfrm>
            <a:off x="7154568" y="1884788"/>
            <a:ext cx="4387399" cy="4637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0381" y="1361568"/>
            <a:ext cx="333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“</a:t>
            </a:r>
            <a:r>
              <a:rPr lang="en-US" sz="2800" dirty="0" err="1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ReadMe”file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Good documentation is essential!</a:t>
            </a:r>
          </a:p>
        </p:txBody>
      </p:sp>
    </p:spTree>
    <p:extLst>
      <p:ext uri="{BB962C8B-B14F-4D97-AF65-F5344CB8AC3E}">
        <p14:creationId xmlns:p14="http://schemas.microsoft.com/office/powerpoint/2010/main" val="11082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2847" y="460198"/>
            <a:ext cx="8886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 and implement the solution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1. Prototyping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Simulations </a:t>
            </a:r>
            <a:r>
              <a:rPr lang="en-US" sz="2000" dirty="0" smtClean="0"/>
              <a:t>and </a:t>
            </a:r>
            <a:r>
              <a:rPr lang="en-US" sz="2000" b="1" dirty="0" smtClean="0"/>
              <a:t>simplified models </a:t>
            </a:r>
            <a:r>
              <a:rPr lang="en-US" sz="2000" dirty="0" smtClean="0"/>
              <a:t>to evaluate if you’re on the right track. Help define what other considerations may be need to be met before getting too far.</a:t>
            </a:r>
          </a:p>
          <a:p>
            <a:endParaRPr lang="en-US" sz="2000" dirty="0"/>
          </a:p>
          <a:p>
            <a:r>
              <a:rPr lang="en-US" sz="2000" b="1" i="1" dirty="0" smtClean="0"/>
              <a:t>2. Documentation (</a:t>
            </a:r>
            <a:r>
              <a:rPr lang="en-US" sz="2000" b="1" i="1" dirty="0" smtClean="0">
                <a:solidFill>
                  <a:srgbClr val="FF0000"/>
                </a:solidFill>
              </a:rPr>
              <a:t>!!!!</a:t>
            </a:r>
            <a:r>
              <a:rPr lang="en-US" sz="2000" b="1" i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“One </a:t>
            </a:r>
            <a:r>
              <a:rPr lang="en-US" sz="2000" dirty="0"/>
              <a:t>of the most important activities in design is documenting your </a:t>
            </a:r>
            <a:r>
              <a:rPr lang="en-US" sz="2000" dirty="0" smtClean="0"/>
              <a:t>work, clearly </a:t>
            </a:r>
            <a:r>
              <a:rPr lang="en-US" sz="2000" dirty="0"/>
              <a:t>communicating the solution to your design problem so someone else </a:t>
            </a:r>
            <a:r>
              <a:rPr lang="en-US" sz="2000" dirty="0" smtClean="0"/>
              <a:t>can understand </a:t>
            </a:r>
            <a:r>
              <a:rPr lang="en-US" sz="2000" dirty="0"/>
              <a:t>what you have created</a:t>
            </a:r>
            <a:r>
              <a:rPr lang="en-US" sz="2000" dirty="0" smtClean="0"/>
              <a:t>.”</a:t>
            </a:r>
            <a:endParaRPr lang="en-US" sz="2000" b="1" i="1" dirty="0" smtClean="0"/>
          </a:p>
          <a:p>
            <a:endParaRPr lang="en-US" sz="2000" dirty="0" smtClean="0"/>
          </a:p>
          <a:p>
            <a:r>
              <a:rPr lang="en-US" sz="2000" b="1" i="1" dirty="0" smtClean="0"/>
              <a:t>3. Testing </a:t>
            </a:r>
            <a:r>
              <a:rPr lang="en-US" sz="2000" b="1" i="1" dirty="0"/>
              <a:t>and </a:t>
            </a:r>
            <a:r>
              <a:rPr lang="en-US" sz="2000" b="1" i="1" dirty="0" smtClean="0"/>
              <a:t>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Without </a:t>
            </a:r>
            <a:r>
              <a:rPr lang="en-US" sz="2000" dirty="0"/>
              <a:t>proper </a:t>
            </a:r>
            <a:r>
              <a:rPr lang="en-US" sz="2000" dirty="0" smtClean="0"/>
              <a:t>testing at </a:t>
            </a:r>
            <a:r>
              <a:rPr lang="en-US" sz="2000" dirty="0"/>
              <a:t>all stages in the process, </a:t>
            </a:r>
            <a:r>
              <a:rPr lang="en-US" sz="2000" b="1" dirty="0">
                <a:solidFill>
                  <a:srgbClr val="FF0000"/>
                </a:solidFill>
              </a:rPr>
              <a:t>you may find yourself making costly mistakes later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Standardized test sets</a:t>
            </a:r>
            <a:r>
              <a:rPr lang="en-US" sz="2000" dirty="0" smtClean="0"/>
              <a:t> to evaluate functionality across semesters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5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  <a:ln w="38100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sp>
        <p:nvSpPr>
          <p:cNvPr id="9" name="Right Brace 8"/>
          <p:cNvSpPr/>
          <p:nvPr/>
        </p:nvSpPr>
        <p:spPr>
          <a:xfrm>
            <a:off x="9171992" y="1317570"/>
            <a:ext cx="457200" cy="492113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19385" y="3301083"/>
            <a:ext cx="1451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Project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Proposal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3157" y="1330153"/>
            <a:ext cx="1729937" cy="1015663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9A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</a:t>
            </a:r>
            <a:br>
              <a:rPr lang="en-US" sz="2000" b="1" dirty="0" smtClean="0">
                <a:solidFill>
                  <a:srgbClr val="9A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9A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AMRUPT Problem</a:t>
            </a:r>
            <a:endParaRPr lang="en-US" sz="2000" b="1" dirty="0">
              <a:solidFill>
                <a:srgbClr val="9A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2408" y="1402844"/>
            <a:ext cx="1387151" cy="651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39212" y="3778136"/>
            <a:ext cx="1090185" cy="849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5216" y="5287487"/>
            <a:ext cx="1169437" cy="880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 1: Begin planning for the design process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193153" y="1317570"/>
            <a:ext cx="5805694" cy="5198134"/>
            <a:chOff x="3193153" y="1317570"/>
            <a:chExt cx="5805694" cy="519813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3153" y="1317570"/>
              <a:ext cx="5805694" cy="492113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772229" y="6238705"/>
              <a:ext cx="1226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err="1" smtClean="0">
                  <a:latin typeface="Times New Roman" panose="02020603050405020304" pitchFamily="18" charset="0"/>
                </a:rPr>
                <a:t>Khandani</a:t>
              </a:r>
              <a:r>
                <a:rPr lang="en-US" sz="1200" b="1" dirty="0" smtClean="0">
                  <a:latin typeface="Times New Roman" panose="02020603050405020304" pitchFamily="18" charset="0"/>
                </a:rPr>
                <a:t>, 2005</a:t>
              </a:r>
              <a:endParaRPr lang="en-US" sz="12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l="649" t="13541" r="78732" b="44060"/>
            <a:stretch/>
          </p:blipFill>
          <p:spPr>
            <a:xfrm>
              <a:off x="7785188" y="3092336"/>
              <a:ext cx="1197033" cy="208649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649" t="13541" r="78732" b="44060"/>
            <a:stretch/>
          </p:blipFill>
          <p:spPr>
            <a:xfrm>
              <a:off x="3332337" y="4034446"/>
              <a:ext cx="1197033" cy="208649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2706" t="73360" r="76675" b="10311"/>
            <a:stretch/>
          </p:blipFill>
          <p:spPr>
            <a:xfrm>
              <a:off x="5720860" y="5317375"/>
              <a:ext cx="1197033" cy="80356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3918" t="73360" r="74605" b="12211"/>
            <a:stretch/>
          </p:blipFill>
          <p:spPr>
            <a:xfrm>
              <a:off x="7074131" y="1401388"/>
              <a:ext cx="1246910" cy="71004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/>
            <a:srcRect l="3918" t="73360" r="74605" b="12211"/>
            <a:stretch/>
          </p:blipFill>
          <p:spPr>
            <a:xfrm>
              <a:off x="3911671" y="1342509"/>
              <a:ext cx="1246910" cy="710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87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 1: Begin planning for the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7785188" y="3092336"/>
            <a:ext cx="1197033" cy="2086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06" t="73360" r="76675" b="10311"/>
          <a:stretch/>
        </p:blipFill>
        <p:spPr>
          <a:xfrm>
            <a:off x="5720860" y="5317375"/>
            <a:ext cx="1197033" cy="803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918" t="73360" r="74605" b="12211"/>
          <a:stretch/>
        </p:blipFill>
        <p:spPr>
          <a:xfrm>
            <a:off x="7046127" y="1401388"/>
            <a:ext cx="1274914" cy="7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460198"/>
            <a:ext cx="889845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Define the problem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1. Identify </a:t>
            </a:r>
            <a:r>
              <a:rPr lang="en-US" sz="2000" b="1" i="1" dirty="0"/>
              <a:t>and </a:t>
            </a:r>
            <a:r>
              <a:rPr lang="en-US" sz="2000" b="1" i="1" dirty="0" smtClean="0"/>
              <a:t>establish </a:t>
            </a:r>
            <a:r>
              <a:rPr lang="en-US" sz="2000" b="1" i="1" dirty="0"/>
              <a:t>the </a:t>
            </a:r>
            <a:r>
              <a:rPr lang="en-US" sz="2000" b="1" i="1" dirty="0" smtClean="0"/>
              <a:t>need</a:t>
            </a:r>
            <a:endParaRPr lang="en-US" sz="2000" dirty="0" smtClean="0"/>
          </a:p>
          <a:p>
            <a:r>
              <a:rPr lang="en-US" sz="2000" dirty="0" smtClean="0"/>
              <a:t>“A </a:t>
            </a:r>
            <a:r>
              <a:rPr lang="en-US" sz="2000" dirty="0"/>
              <a:t>common tendency is to begin generating </a:t>
            </a:r>
            <a:r>
              <a:rPr lang="en-US" sz="2000" dirty="0" smtClean="0"/>
              <a:t>a solution </a:t>
            </a:r>
            <a:r>
              <a:rPr lang="en-US" sz="2000" dirty="0"/>
              <a:t>to an apparent problem without understanding the problem</a:t>
            </a:r>
            <a:r>
              <a:rPr lang="en-US" sz="2000" dirty="0" smtClean="0"/>
              <a:t>.”</a:t>
            </a:r>
          </a:p>
          <a:p>
            <a:endParaRPr lang="en-US" sz="20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2. Develop </a:t>
            </a:r>
            <a:r>
              <a:rPr lang="en-US" sz="2000" b="1" i="1" dirty="0"/>
              <a:t>a </a:t>
            </a:r>
            <a:r>
              <a:rPr lang="en-US" sz="2000" b="1" i="1" dirty="0" smtClean="0"/>
              <a:t>problem statement</a:t>
            </a:r>
            <a:endParaRPr lang="en-US" sz="20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dirty="0" smtClean="0"/>
              <a:t>“To </a:t>
            </a:r>
            <a:r>
              <a:rPr lang="en-US" sz="2000" dirty="0"/>
              <a:t>reach a clear definition, </a:t>
            </a:r>
            <a:r>
              <a:rPr lang="en-US" sz="2000" dirty="0" smtClean="0"/>
              <a:t>[engineers] </a:t>
            </a:r>
            <a:r>
              <a:rPr lang="en-US" sz="2000" i="1" dirty="0" smtClean="0"/>
              <a:t>collect </a:t>
            </a:r>
            <a:r>
              <a:rPr lang="en-US" sz="2000" i="1" dirty="0"/>
              <a:t>data</a:t>
            </a:r>
            <a:r>
              <a:rPr lang="en-US" sz="2000" dirty="0"/>
              <a:t>, </a:t>
            </a:r>
            <a:r>
              <a:rPr lang="en-US" sz="2000" i="1" dirty="0"/>
              <a:t>run experiments</a:t>
            </a:r>
            <a:r>
              <a:rPr lang="en-US" sz="2000" dirty="0"/>
              <a:t>, and </a:t>
            </a:r>
            <a:r>
              <a:rPr lang="en-US" sz="2000" i="1" dirty="0"/>
              <a:t>perform computations</a:t>
            </a:r>
            <a:r>
              <a:rPr lang="en-US" sz="2000" dirty="0"/>
              <a:t> that allow </a:t>
            </a:r>
            <a:r>
              <a:rPr lang="en-US" sz="2000" dirty="0" smtClean="0"/>
              <a:t>a need </a:t>
            </a:r>
            <a:r>
              <a:rPr lang="en-US" sz="2000" dirty="0"/>
              <a:t>to </a:t>
            </a:r>
            <a:r>
              <a:rPr lang="en-US" sz="2000" dirty="0" smtClean="0"/>
              <a:t>be expressed </a:t>
            </a:r>
            <a:r>
              <a:rPr lang="en-US" sz="2000" dirty="0"/>
              <a:t>as part of an engineering problem-solving process</a:t>
            </a:r>
            <a:r>
              <a:rPr lang="en-US" sz="2000" dirty="0" smtClean="0"/>
              <a:t>.”</a:t>
            </a:r>
          </a:p>
          <a:p>
            <a:endParaRPr lang="en-US" sz="20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3. Establish explicit criteria </a:t>
            </a:r>
            <a:r>
              <a:rPr lang="en-US" sz="2000" b="1" i="1" dirty="0"/>
              <a:t>for </a:t>
            </a:r>
            <a:r>
              <a:rPr lang="en-US" sz="2000" b="1" i="1" dirty="0" smtClean="0"/>
              <a:t>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design must collect </a:t>
            </a:r>
            <a:r>
              <a:rPr lang="en-US" sz="2000" i="1" dirty="0" smtClean="0"/>
              <a:t>accurate</a:t>
            </a:r>
            <a:r>
              <a:rPr lang="en-US" sz="2000" dirty="0" smtClean="0"/>
              <a:t>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design must collect sufficiently </a:t>
            </a:r>
            <a:r>
              <a:rPr lang="en-US" sz="2000" i="1" dirty="0" smtClean="0"/>
              <a:t>precise</a:t>
            </a:r>
            <a:r>
              <a:rPr lang="en-US" sz="2000" dirty="0" smtClean="0"/>
              <a:t>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design must be </a:t>
            </a:r>
            <a:r>
              <a:rPr lang="en-US" sz="2000" i="1" dirty="0" smtClean="0"/>
              <a:t>fast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design must be </a:t>
            </a:r>
            <a:r>
              <a:rPr lang="en-US" sz="2000" i="1" dirty="0"/>
              <a:t>low</a:t>
            </a:r>
            <a:r>
              <a:rPr lang="en-US" sz="2000" dirty="0"/>
              <a:t> </a:t>
            </a:r>
            <a:r>
              <a:rPr lang="en-US" sz="2000" i="1" dirty="0"/>
              <a:t>cost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design should be </a:t>
            </a:r>
            <a:r>
              <a:rPr lang="en-US" sz="2000" i="1" dirty="0" smtClean="0"/>
              <a:t>safe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design should be </a:t>
            </a:r>
            <a:r>
              <a:rPr lang="en-US" sz="2000" i="1" dirty="0"/>
              <a:t>simple</a:t>
            </a:r>
            <a:r>
              <a:rPr lang="en-US" sz="2000" dirty="0"/>
              <a:t> to operate, with minimum human effort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8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929" y="460198"/>
            <a:ext cx="88984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Requirements and constraints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Short range (</a:t>
            </a:r>
            <a:r>
              <a:rPr lang="en-US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00-300 m between receivers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Extremely simple transmitter design 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ightweight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low power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can operate in cluttered environments</a:t>
            </a: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multipath interference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can operate with ~50 </a:t>
            </a:r>
            <a:r>
              <a:rPr lang="en-US" sz="2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Txers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 spatial accuracy (~5 m) triangulation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 cost receivers (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COTS components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 power consumption of receivers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2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3" y="1317570"/>
            <a:ext cx="5805694" cy="4921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775" y="377071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Engineering design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229" y="6238705"/>
            <a:ext cx="1226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Times New Roman" panose="02020603050405020304" pitchFamily="18" charset="0"/>
              </a:rPr>
              <a:t>Khandani</a:t>
            </a:r>
            <a:r>
              <a:rPr lang="en-US" sz="1200" b="1" dirty="0" smtClean="0">
                <a:latin typeface="Times New Roman" panose="02020603050405020304" pitchFamily="18" charset="0"/>
              </a:rPr>
              <a:t>, 2005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7785188" y="3092336"/>
            <a:ext cx="1197033" cy="208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06" t="73360" r="76675" b="10311"/>
          <a:stretch/>
        </p:blipFill>
        <p:spPr>
          <a:xfrm>
            <a:off x="5720860" y="5317375"/>
            <a:ext cx="1197033" cy="803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918" t="73360" r="74605" b="12211"/>
          <a:stretch/>
        </p:blipFill>
        <p:spPr>
          <a:xfrm>
            <a:off x="7074131" y="1401388"/>
            <a:ext cx="1246910" cy="710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49" t="13541" r="78732" b="44060"/>
          <a:stretch/>
        </p:blipFill>
        <p:spPr>
          <a:xfrm>
            <a:off x="3332337" y="4034446"/>
            <a:ext cx="1197033" cy="20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9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28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8462" y="451885"/>
            <a:ext cx="88984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Gather pertinent information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1. Refine your thinking about the problem, and place it in context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Is </a:t>
            </a:r>
            <a:r>
              <a:rPr lang="en-US" sz="2000" dirty="0"/>
              <a:t>the problem real and its statement accurate?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Is </a:t>
            </a:r>
            <a:r>
              <a:rPr lang="en-US" sz="2000" dirty="0"/>
              <a:t>there really a need for a new solution or has the problem already been solved?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are the existing solutions to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is wrong with the way the problem is currently being solved?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is right about the way the problem is currently being solved?</a:t>
            </a:r>
          </a:p>
          <a:p>
            <a:endParaRPr lang="en-US" sz="20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b="1" i="1" dirty="0" smtClean="0"/>
              <a:t>2. Search </a:t>
            </a:r>
            <a:r>
              <a:rPr lang="en-US" sz="2000" b="1" i="1" dirty="0"/>
              <a:t>for </a:t>
            </a:r>
            <a:r>
              <a:rPr lang="en-US" sz="2000" b="1" i="1" dirty="0" smtClean="0"/>
              <a:t>information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Scientific encyclopedias and technical handbooks.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Primary articles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Faculty in ECE and beyond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Company websites and brochures</a:t>
            </a:r>
            <a:endParaRPr lang="en-US" sz="20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6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386696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Gather pertinent information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6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1686</Words>
  <Application>Microsoft Office PowerPoint</Application>
  <PresentationFormat>Widescreen</PresentationFormat>
  <Paragraphs>478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Adobe Gothic Std B</vt:lpstr>
      <vt:lpstr>Arial</vt:lpstr>
      <vt:lpstr>Calibri</vt:lpstr>
      <vt:lpstr>等线</vt:lpstr>
      <vt:lpstr>等线 Light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peidong qi</dc:creator>
  <cp:lastModifiedBy>Julian</cp:lastModifiedBy>
  <cp:revision>86</cp:revision>
  <dcterms:created xsi:type="dcterms:W3CDTF">2017-10-16T23:51:40Z</dcterms:created>
  <dcterms:modified xsi:type="dcterms:W3CDTF">2018-02-05T19:12:32Z</dcterms:modified>
</cp:coreProperties>
</file>