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87" r:id="rId2"/>
  </p:sldMasterIdLst>
  <p:notesMasterIdLst>
    <p:notesMasterId r:id="rId38"/>
  </p:notesMasterIdLst>
  <p:sldIdLst>
    <p:sldId id="256" r:id="rId3"/>
    <p:sldId id="291" r:id="rId4"/>
    <p:sldId id="293" r:id="rId5"/>
    <p:sldId id="312" r:id="rId6"/>
    <p:sldId id="320" r:id="rId7"/>
    <p:sldId id="311" r:id="rId8"/>
    <p:sldId id="346" r:id="rId9"/>
    <p:sldId id="296" r:id="rId10"/>
    <p:sldId id="297" r:id="rId11"/>
    <p:sldId id="299" r:id="rId12"/>
    <p:sldId id="301" r:id="rId13"/>
    <p:sldId id="302" r:id="rId14"/>
    <p:sldId id="303" r:id="rId15"/>
    <p:sldId id="347" r:id="rId16"/>
    <p:sldId id="307" r:id="rId17"/>
    <p:sldId id="308" r:id="rId18"/>
    <p:sldId id="279" r:id="rId19"/>
    <p:sldId id="323" r:id="rId20"/>
    <p:sldId id="324" r:id="rId21"/>
    <p:sldId id="339" r:id="rId22"/>
    <p:sldId id="340" r:id="rId23"/>
    <p:sldId id="341" r:id="rId24"/>
    <p:sldId id="325" r:id="rId25"/>
    <p:sldId id="343" r:id="rId26"/>
    <p:sldId id="344" r:id="rId27"/>
    <p:sldId id="342" r:id="rId28"/>
    <p:sldId id="326" r:id="rId29"/>
    <p:sldId id="328" r:id="rId30"/>
    <p:sldId id="329" r:id="rId31"/>
    <p:sldId id="331" r:id="rId32"/>
    <p:sldId id="332" r:id="rId33"/>
    <p:sldId id="335" r:id="rId34"/>
    <p:sldId id="336" r:id="rId35"/>
    <p:sldId id="337" r:id="rId36"/>
    <p:sldId id="32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D0E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charts/_rels/chart1.xml.rels><?xml version="1.0" encoding="UTF-8" standalone="yes"?>
<Relationships xmlns="http://schemas.openxmlformats.org/package/2006/relationships"><Relationship Id="rId1" Type="http://schemas.openxmlformats.org/officeDocument/2006/relationships/oleObject" Target="file:///E:\GDrive\Onedrive\Opis%202020\POS\Laporan%20Peta%20Audit%20Mutu%202019\Prov%20Jateng\olah%20peta%20mutu%20prov%202019.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GDrive\Onedrive\Opis%202020\POS\Laporan%20Peta%20Audit%20Mutu%202019\Prov%20Jateng\olah%20peta%20mutu%20prov%202019.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E:\GDrive\Onedrive\Opis%202020\POS\Laporan%20Peta%20Audit%20Mutu%202019\Prov%20Jateng\olah%20peta%20mutu%20prov%202019.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E:\GDrive\Onedrive\Opis%202020\POS\Laporan%20Peta%20Audit%20Mutu%202019\Prov%20Jateng\olah%20peta%20mutu%20prov%202019.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id-ID"/>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'vs akrdt'!$C$15</c:f>
              <c:strCache>
                <c:ptCount val="1"/>
                <c:pt idx="0">
                  <c:v>audit mutu</c:v>
                </c:pt>
              </c:strCache>
            </c:strRef>
          </c:tx>
          <c:spPr>
            <a:solidFill>
              <a:srgbClr val="C00000"/>
            </a:solidFill>
          </c:spPr>
          <c:invertIfNegative val="0"/>
          <c:dLbls>
            <c:dLbl>
              <c:idx val="0"/>
              <c:layout>
                <c:manualLayout>
                  <c:x val="-1.8341305703592464E-2"/>
                  <c:y val="5.0240283054545911E-3"/>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0-6EC8-4A9B-B892-1F7554FE2B03}"/>
                </c:ext>
              </c:extLst>
            </c:dLbl>
            <c:dLbl>
              <c:idx val="1"/>
              <c:layout>
                <c:manualLayout>
                  <c:x val="-1.2227537135728338E-2"/>
                  <c:y val="-5.0240283054545911E-3"/>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6EC8-4A9B-B892-1F7554FE2B03}"/>
                </c:ext>
              </c:extLst>
            </c:dLbl>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'vs akrdt'!$B$16:$B$20</c:f>
              <c:strCache>
                <c:ptCount val="5"/>
                <c:pt idx="0">
                  <c:v>Menuju SNP 1</c:v>
                </c:pt>
                <c:pt idx="1">
                  <c:v>Menuju SNP 2</c:v>
                </c:pt>
                <c:pt idx="2">
                  <c:v>Menuju SNP 3</c:v>
                </c:pt>
                <c:pt idx="3">
                  <c:v>Menuju SNP 4</c:v>
                </c:pt>
                <c:pt idx="4">
                  <c:v>Memenuhi SNP</c:v>
                </c:pt>
              </c:strCache>
            </c:strRef>
          </c:cat>
          <c:val>
            <c:numRef>
              <c:f>'vs akrdt'!$C$16:$C$20</c:f>
              <c:numCache>
                <c:formatCode>0.00%</c:formatCode>
                <c:ptCount val="5"/>
                <c:pt idx="0">
                  <c:v>1.1029614514972701E-4</c:v>
                </c:pt>
                <c:pt idx="1">
                  <c:v>1.4338498869464512E-3</c:v>
                </c:pt>
                <c:pt idx="2">
                  <c:v>1.4062758506590195E-2</c:v>
                </c:pt>
                <c:pt idx="3">
                  <c:v>0.61423923233882971</c:v>
                </c:pt>
                <c:pt idx="4">
                  <c:v>0.37015386312248388</c:v>
                </c:pt>
              </c:numCache>
            </c:numRef>
          </c:val>
          <c:extLst xmlns:c16r2="http://schemas.microsoft.com/office/drawing/2015/06/chart">
            <c:ext xmlns:c16="http://schemas.microsoft.com/office/drawing/2014/chart" uri="{C3380CC4-5D6E-409C-BE32-E72D297353CC}">
              <c16:uniqueId val="{00000002-6EC8-4A9B-B892-1F7554FE2B03}"/>
            </c:ext>
          </c:extLst>
        </c:ser>
        <c:ser>
          <c:idx val="1"/>
          <c:order val="1"/>
          <c:tx>
            <c:strRef>
              <c:f>'vs akrdt'!$D$15</c:f>
              <c:strCache>
                <c:ptCount val="1"/>
                <c:pt idx="0">
                  <c:v>akreditasi</c:v>
                </c:pt>
              </c:strCache>
            </c:strRef>
          </c:tx>
          <c:spPr>
            <a:solidFill>
              <a:schemeClr val="accent2">
                <a:lumMod val="40000"/>
                <a:lumOff val="60000"/>
              </a:schemeClr>
            </a:solidFill>
          </c:spPr>
          <c:invertIfNegative val="0"/>
          <c:dLbls>
            <c:dLbl>
              <c:idx val="0"/>
              <c:layout>
                <c:manualLayout>
                  <c:x val="6.1137685678641692E-3"/>
                  <c:y val="1.0048056610909182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3-6EC8-4A9B-B892-1F7554FE2B03}"/>
                </c:ext>
              </c:extLst>
            </c:dLbl>
            <c:dLbl>
              <c:idx val="1"/>
              <c:layout>
                <c:manualLayout>
                  <c:x val="2.1398189987524543E-2"/>
                  <c:y val="0"/>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4-6EC8-4A9B-B892-1F7554FE2B03}"/>
                </c:ext>
              </c:extLst>
            </c:dLbl>
            <c:dLbl>
              <c:idx val="2"/>
              <c:layout>
                <c:manualLayout>
                  <c:x val="3.3625727123252853E-2"/>
                  <c:y val="0"/>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5-6EC8-4A9B-B892-1F7554FE2B03}"/>
                </c:ext>
              </c:extLst>
            </c:dLbl>
            <c:dLbl>
              <c:idx val="3"/>
              <c:layout>
                <c:manualLayout>
                  <c:x val="3.9739495691117011E-2"/>
                  <c:y val="0"/>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6-6EC8-4A9B-B892-1F7554FE2B03}"/>
                </c:ext>
              </c:extLst>
            </c:dLbl>
            <c:dLbl>
              <c:idx val="4"/>
              <c:layout>
                <c:manualLayout>
                  <c:x val="3.3625727123252853E-2"/>
                  <c:y val="-1.0048056610909182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7-6EC8-4A9B-B892-1F7554FE2B03}"/>
                </c:ext>
              </c:extLst>
            </c:dLbl>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'vs akrdt'!$B$16:$B$20</c:f>
              <c:strCache>
                <c:ptCount val="5"/>
                <c:pt idx="0">
                  <c:v>Menuju SNP 1</c:v>
                </c:pt>
                <c:pt idx="1">
                  <c:v>Menuju SNP 2</c:v>
                </c:pt>
                <c:pt idx="2">
                  <c:v>Menuju SNP 3</c:v>
                </c:pt>
                <c:pt idx="3">
                  <c:v>Menuju SNP 4</c:v>
                </c:pt>
                <c:pt idx="4">
                  <c:v>Memenuhi SNP</c:v>
                </c:pt>
              </c:strCache>
            </c:strRef>
          </c:cat>
          <c:val>
            <c:numRef>
              <c:f>'vs akrdt'!$D$16:$D$20</c:f>
              <c:numCache>
                <c:formatCode>0.00%</c:formatCode>
                <c:ptCount val="5"/>
                <c:pt idx="0">
                  <c:v>0</c:v>
                </c:pt>
                <c:pt idx="1">
                  <c:v>4.240207770180739E-4</c:v>
                </c:pt>
                <c:pt idx="2">
                  <c:v>1.4469709015741771E-2</c:v>
                </c:pt>
                <c:pt idx="3">
                  <c:v>0.58615572163035989</c:v>
                </c:pt>
                <c:pt idx="4">
                  <c:v>0.39895054857688028</c:v>
                </c:pt>
              </c:numCache>
            </c:numRef>
          </c:val>
          <c:extLst xmlns:c16r2="http://schemas.microsoft.com/office/drawing/2015/06/chart">
            <c:ext xmlns:c16="http://schemas.microsoft.com/office/drawing/2014/chart" uri="{C3380CC4-5D6E-409C-BE32-E72D297353CC}">
              <c16:uniqueId val="{00000008-6EC8-4A9B-B892-1F7554FE2B03}"/>
            </c:ext>
          </c:extLst>
        </c:ser>
        <c:dLbls>
          <c:showLegendKey val="0"/>
          <c:showVal val="1"/>
          <c:showCatName val="0"/>
          <c:showSerName val="0"/>
          <c:showPercent val="0"/>
          <c:showBubbleSize val="0"/>
        </c:dLbls>
        <c:gapWidth val="150"/>
        <c:overlap val="-25"/>
        <c:axId val="92286976"/>
        <c:axId val="92288512"/>
      </c:barChart>
      <c:catAx>
        <c:axId val="92286976"/>
        <c:scaling>
          <c:orientation val="minMax"/>
        </c:scaling>
        <c:delete val="0"/>
        <c:axPos val="b"/>
        <c:numFmt formatCode="General" sourceLinked="0"/>
        <c:majorTickMark val="none"/>
        <c:minorTickMark val="none"/>
        <c:tickLblPos val="nextTo"/>
        <c:crossAx val="92288512"/>
        <c:crosses val="autoZero"/>
        <c:auto val="1"/>
        <c:lblAlgn val="ctr"/>
        <c:lblOffset val="100"/>
        <c:noMultiLvlLbl val="0"/>
      </c:catAx>
      <c:valAx>
        <c:axId val="92288512"/>
        <c:scaling>
          <c:orientation val="minMax"/>
        </c:scaling>
        <c:delete val="1"/>
        <c:axPos val="l"/>
        <c:numFmt formatCode="0.00%" sourceLinked="1"/>
        <c:majorTickMark val="out"/>
        <c:minorTickMark val="none"/>
        <c:tickLblPos val="nextTo"/>
        <c:crossAx val="92286976"/>
        <c:crosses val="autoZero"/>
        <c:crossBetween val="between"/>
      </c:valAx>
    </c:plotArea>
    <c:legend>
      <c:legendPos val="b"/>
      <c:layout/>
      <c:overlay val="0"/>
      <c:txPr>
        <a:bodyPr/>
        <a:lstStyle/>
        <a:p>
          <a:pPr>
            <a:defRPr sz="1400"/>
          </a:pPr>
          <a:endParaRPr lang="id-ID"/>
        </a:p>
      </c:txPr>
    </c:legend>
    <c:plotVisOnly val="1"/>
    <c:dispBlanksAs val="gap"/>
    <c:showDLblsOverMax val="0"/>
  </c:chart>
  <c:txPr>
    <a:bodyPr/>
    <a:lstStyle/>
    <a:p>
      <a:pPr>
        <a:defRPr sz="1200"/>
      </a:pPr>
      <a:endParaRPr lang="id-ID"/>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id-ID"/>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'vs akrdt'!$E$15</c:f>
              <c:strCache>
                <c:ptCount val="1"/>
                <c:pt idx="0">
                  <c:v>audit mutu</c:v>
                </c:pt>
              </c:strCache>
            </c:strRef>
          </c:tx>
          <c:spPr>
            <a:solidFill>
              <a:srgbClr val="0070C0"/>
            </a:solidFill>
          </c:spPr>
          <c:invertIfNegative val="0"/>
          <c:dLbls>
            <c:dLbl>
              <c:idx val="0"/>
              <c:layout>
                <c:manualLayout>
                  <c:x val="-4.4444444444444446E-2"/>
                  <c:y val="0"/>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0-1B9A-49FC-A49E-A4F8ACAD52BE}"/>
                </c:ext>
              </c:extLst>
            </c:dLbl>
            <c:dLbl>
              <c:idx val="1"/>
              <c:layout>
                <c:manualLayout>
                  <c:x val="-1.9444444444444445E-2"/>
                  <c:y val="0"/>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1B9A-49FC-A49E-A4F8ACAD52BE}"/>
                </c:ext>
              </c:extLst>
            </c:dLbl>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'vs akrdt'!$B$16:$B$20</c:f>
              <c:strCache>
                <c:ptCount val="5"/>
                <c:pt idx="0">
                  <c:v>Menuju SNP 1</c:v>
                </c:pt>
                <c:pt idx="1">
                  <c:v>Menuju SNP 2</c:v>
                </c:pt>
                <c:pt idx="2">
                  <c:v>Menuju SNP 3</c:v>
                </c:pt>
                <c:pt idx="3">
                  <c:v>Menuju SNP 4</c:v>
                </c:pt>
                <c:pt idx="4">
                  <c:v>Memenuhi SNP</c:v>
                </c:pt>
              </c:strCache>
            </c:strRef>
          </c:cat>
          <c:val>
            <c:numRef>
              <c:f>'vs akrdt'!$E$16:$E$20</c:f>
              <c:numCache>
                <c:formatCode>0.00%</c:formatCode>
                <c:ptCount val="5"/>
                <c:pt idx="0">
                  <c:v>3.4352456200618345E-4</c:v>
                </c:pt>
                <c:pt idx="1">
                  <c:v>1.3740982480247338E-3</c:v>
                </c:pt>
                <c:pt idx="2">
                  <c:v>2.2329096530401923E-2</c:v>
                </c:pt>
                <c:pt idx="3">
                  <c:v>0.63071109584335283</c:v>
                </c:pt>
                <c:pt idx="4">
                  <c:v>0.34524218481621438</c:v>
                </c:pt>
              </c:numCache>
            </c:numRef>
          </c:val>
          <c:extLst xmlns:c16r2="http://schemas.microsoft.com/office/drawing/2015/06/chart">
            <c:ext xmlns:c16="http://schemas.microsoft.com/office/drawing/2014/chart" uri="{C3380CC4-5D6E-409C-BE32-E72D297353CC}">
              <c16:uniqueId val="{00000002-1B9A-49FC-A49E-A4F8ACAD52BE}"/>
            </c:ext>
          </c:extLst>
        </c:ser>
        <c:ser>
          <c:idx val="1"/>
          <c:order val="1"/>
          <c:tx>
            <c:strRef>
              <c:f>'vs akrdt'!$F$15</c:f>
              <c:strCache>
                <c:ptCount val="1"/>
                <c:pt idx="0">
                  <c:v>akreditasi</c:v>
                </c:pt>
              </c:strCache>
            </c:strRef>
          </c:tx>
          <c:spPr>
            <a:solidFill>
              <a:srgbClr val="A3D0EF"/>
            </a:solidFill>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'vs akrdt'!$B$16:$B$20</c:f>
              <c:strCache>
                <c:ptCount val="5"/>
                <c:pt idx="0">
                  <c:v>Menuju SNP 1</c:v>
                </c:pt>
                <c:pt idx="1">
                  <c:v>Menuju SNP 2</c:v>
                </c:pt>
                <c:pt idx="2">
                  <c:v>Menuju SNP 3</c:v>
                </c:pt>
                <c:pt idx="3">
                  <c:v>Menuju SNP 4</c:v>
                </c:pt>
                <c:pt idx="4">
                  <c:v>Memenuhi SNP</c:v>
                </c:pt>
              </c:strCache>
            </c:strRef>
          </c:cat>
          <c:val>
            <c:numRef>
              <c:f>'vs akrdt'!$F$16:$F$20</c:f>
              <c:numCache>
                <c:formatCode>0.00%</c:formatCode>
                <c:ptCount val="5"/>
                <c:pt idx="0">
                  <c:v>0</c:v>
                </c:pt>
                <c:pt idx="1">
                  <c:v>3.3465165804685121E-3</c:v>
                </c:pt>
                <c:pt idx="2">
                  <c:v>0.10526315789473684</c:v>
                </c:pt>
                <c:pt idx="3">
                  <c:v>0.32947976878612717</c:v>
                </c:pt>
                <c:pt idx="4">
                  <c:v>0.56191055673866752</c:v>
                </c:pt>
              </c:numCache>
            </c:numRef>
          </c:val>
          <c:extLst xmlns:c16r2="http://schemas.microsoft.com/office/drawing/2015/06/chart">
            <c:ext xmlns:c16="http://schemas.microsoft.com/office/drawing/2014/chart" uri="{C3380CC4-5D6E-409C-BE32-E72D297353CC}">
              <c16:uniqueId val="{00000003-1B9A-49FC-A49E-A4F8ACAD52BE}"/>
            </c:ext>
          </c:extLst>
        </c:ser>
        <c:dLbls>
          <c:showLegendKey val="0"/>
          <c:showVal val="1"/>
          <c:showCatName val="0"/>
          <c:showSerName val="0"/>
          <c:showPercent val="0"/>
          <c:showBubbleSize val="0"/>
        </c:dLbls>
        <c:gapWidth val="150"/>
        <c:overlap val="-25"/>
        <c:axId val="92148480"/>
        <c:axId val="92149632"/>
      </c:barChart>
      <c:catAx>
        <c:axId val="92148480"/>
        <c:scaling>
          <c:orientation val="minMax"/>
        </c:scaling>
        <c:delete val="0"/>
        <c:axPos val="b"/>
        <c:numFmt formatCode="General" sourceLinked="0"/>
        <c:majorTickMark val="none"/>
        <c:minorTickMark val="none"/>
        <c:tickLblPos val="nextTo"/>
        <c:crossAx val="92149632"/>
        <c:crosses val="autoZero"/>
        <c:auto val="1"/>
        <c:lblAlgn val="ctr"/>
        <c:lblOffset val="100"/>
        <c:noMultiLvlLbl val="0"/>
      </c:catAx>
      <c:valAx>
        <c:axId val="92149632"/>
        <c:scaling>
          <c:orientation val="minMax"/>
        </c:scaling>
        <c:delete val="1"/>
        <c:axPos val="l"/>
        <c:numFmt formatCode="0.00%" sourceLinked="1"/>
        <c:majorTickMark val="out"/>
        <c:minorTickMark val="none"/>
        <c:tickLblPos val="nextTo"/>
        <c:crossAx val="92148480"/>
        <c:crosses val="autoZero"/>
        <c:crossBetween val="between"/>
      </c:valAx>
    </c:plotArea>
    <c:legend>
      <c:legendPos val="b"/>
      <c:layout/>
      <c:overlay val="0"/>
      <c:txPr>
        <a:bodyPr/>
        <a:lstStyle/>
        <a:p>
          <a:pPr>
            <a:defRPr sz="1400"/>
          </a:pPr>
          <a:endParaRPr lang="id-ID"/>
        </a:p>
      </c:txPr>
    </c:legend>
    <c:plotVisOnly val="1"/>
    <c:dispBlanksAs val="gap"/>
    <c:showDLblsOverMax val="0"/>
  </c:chart>
  <c:txPr>
    <a:bodyPr/>
    <a:lstStyle/>
    <a:p>
      <a:pPr>
        <a:defRPr sz="1200"/>
      </a:pPr>
      <a:endParaRPr lang="id-ID"/>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id-ID"/>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'vs akrdt'!$E$15</c:f>
              <c:strCache>
                <c:ptCount val="1"/>
                <c:pt idx="0">
                  <c:v>audit mutu</c:v>
                </c:pt>
              </c:strCache>
            </c:strRef>
          </c:tx>
          <c:spPr>
            <a:solidFill>
              <a:srgbClr val="00B050"/>
            </a:solidFill>
          </c:spPr>
          <c:invertIfNegative val="0"/>
          <c:dLbls>
            <c:dLbl>
              <c:idx val="0"/>
              <c:layout>
                <c:manualLayout>
                  <c:x val="-4.1555911281635251E-2"/>
                  <c:y val="1.6254245408388983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0-6B1D-42EF-A1D9-34E1B5788D0F}"/>
                </c:ext>
              </c:extLst>
            </c:dLbl>
            <c:dLbl>
              <c:idx val="1"/>
              <c:layout>
                <c:manualLayout>
                  <c:x val="-2.0777955640817629E-2"/>
                  <c:y val="5.4180818027963276E-3"/>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6B1D-42EF-A1D9-34E1B5788D0F}"/>
                </c:ext>
              </c:extLst>
            </c:dLbl>
            <c:spPr>
              <a:noFill/>
              <a:ln>
                <a:noFill/>
              </a:ln>
              <a:effectLst/>
            </c:spPr>
            <c:txPr>
              <a:bodyPr/>
              <a:lstStyle/>
              <a:p>
                <a:pPr>
                  <a:defRPr sz="1200"/>
                </a:pPr>
                <a:endParaRPr lang="id-ID"/>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'vs akrdt'!$B$16:$B$20</c:f>
              <c:strCache>
                <c:ptCount val="5"/>
                <c:pt idx="0">
                  <c:v>Menuju SNP 1</c:v>
                </c:pt>
                <c:pt idx="1">
                  <c:v>Menuju SNP 2</c:v>
                </c:pt>
                <c:pt idx="2">
                  <c:v>Menuju SNP 3</c:v>
                </c:pt>
                <c:pt idx="3">
                  <c:v>Menuju SNP 4</c:v>
                </c:pt>
                <c:pt idx="4">
                  <c:v>Memenuhi SNP</c:v>
                </c:pt>
              </c:strCache>
            </c:strRef>
          </c:cat>
          <c:val>
            <c:numRef>
              <c:f>'vs akrdt'!$G$16:$G$20</c:f>
              <c:numCache>
                <c:formatCode>0.00%</c:formatCode>
                <c:ptCount val="5"/>
                <c:pt idx="0">
                  <c:v>0</c:v>
                </c:pt>
                <c:pt idx="1">
                  <c:v>0</c:v>
                </c:pt>
                <c:pt idx="2">
                  <c:v>2.2106631989596878E-2</c:v>
                </c:pt>
                <c:pt idx="3">
                  <c:v>0.70091027308192455</c:v>
                </c:pt>
                <c:pt idx="4">
                  <c:v>0.27698309492847856</c:v>
                </c:pt>
              </c:numCache>
            </c:numRef>
          </c:val>
          <c:extLst xmlns:c16r2="http://schemas.microsoft.com/office/drawing/2015/06/chart">
            <c:ext xmlns:c16="http://schemas.microsoft.com/office/drawing/2014/chart" uri="{C3380CC4-5D6E-409C-BE32-E72D297353CC}">
              <c16:uniqueId val="{00000002-6B1D-42EF-A1D9-34E1B5788D0F}"/>
            </c:ext>
          </c:extLst>
        </c:ser>
        <c:ser>
          <c:idx val="1"/>
          <c:order val="1"/>
          <c:tx>
            <c:strRef>
              <c:f>'vs akrdt'!$F$15</c:f>
              <c:strCache>
                <c:ptCount val="1"/>
                <c:pt idx="0">
                  <c:v>akreditasi</c:v>
                </c:pt>
              </c:strCache>
            </c:strRef>
          </c:tx>
          <c:spPr>
            <a:solidFill>
              <a:srgbClr val="92D050"/>
            </a:solidFill>
          </c:spPr>
          <c:invertIfNegative val="0"/>
          <c:dLbls>
            <c:spPr>
              <a:noFill/>
              <a:ln>
                <a:noFill/>
              </a:ln>
              <a:effectLst/>
            </c:spPr>
            <c:txPr>
              <a:bodyPr/>
              <a:lstStyle/>
              <a:p>
                <a:pPr>
                  <a:defRPr sz="1200"/>
                </a:pPr>
                <a:endParaRPr lang="id-ID"/>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'vs akrdt'!$B$16:$B$20</c:f>
              <c:strCache>
                <c:ptCount val="5"/>
                <c:pt idx="0">
                  <c:v>Menuju SNP 1</c:v>
                </c:pt>
                <c:pt idx="1">
                  <c:v>Menuju SNP 2</c:v>
                </c:pt>
                <c:pt idx="2">
                  <c:v>Menuju SNP 3</c:v>
                </c:pt>
                <c:pt idx="3">
                  <c:v>Menuju SNP 4</c:v>
                </c:pt>
                <c:pt idx="4">
                  <c:v>Memenuhi SNP</c:v>
                </c:pt>
              </c:strCache>
            </c:strRef>
          </c:cat>
          <c:val>
            <c:numRef>
              <c:f>'vs akrdt'!$H$16:$H$20</c:f>
              <c:numCache>
                <c:formatCode>0.00%</c:formatCode>
                <c:ptCount val="5"/>
                <c:pt idx="0">
                  <c:v>0</c:v>
                </c:pt>
                <c:pt idx="1">
                  <c:v>3.5294117647058825E-3</c:v>
                </c:pt>
                <c:pt idx="2">
                  <c:v>6.9411764705882353E-2</c:v>
                </c:pt>
                <c:pt idx="3">
                  <c:v>0.27882352941176469</c:v>
                </c:pt>
                <c:pt idx="4">
                  <c:v>0.64823529411764702</c:v>
                </c:pt>
              </c:numCache>
            </c:numRef>
          </c:val>
          <c:extLst xmlns:c16r2="http://schemas.microsoft.com/office/drawing/2015/06/chart">
            <c:ext xmlns:c16="http://schemas.microsoft.com/office/drawing/2014/chart" uri="{C3380CC4-5D6E-409C-BE32-E72D297353CC}">
              <c16:uniqueId val="{00000003-6B1D-42EF-A1D9-34E1B5788D0F}"/>
            </c:ext>
          </c:extLst>
        </c:ser>
        <c:dLbls>
          <c:showLegendKey val="0"/>
          <c:showVal val="1"/>
          <c:showCatName val="0"/>
          <c:showSerName val="0"/>
          <c:showPercent val="0"/>
          <c:showBubbleSize val="0"/>
        </c:dLbls>
        <c:gapWidth val="150"/>
        <c:overlap val="-25"/>
        <c:axId val="92181248"/>
        <c:axId val="92182784"/>
      </c:barChart>
      <c:catAx>
        <c:axId val="92181248"/>
        <c:scaling>
          <c:orientation val="minMax"/>
        </c:scaling>
        <c:delete val="0"/>
        <c:axPos val="b"/>
        <c:numFmt formatCode="General" sourceLinked="0"/>
        <c:majorTickMark val="none"/>
        <c:minorTickMark val="none"/>
        <c:tickLblPos val="nextTo"/>
        <c:crossAx val="92182784"/>
        <c:crosses val="autoZero"/>
        <c:auto val="1"/>
        <c:lblAlgn val="ctr"/>
        <c:lblOffset val="100"/>
        <c:noMultiLvlLbl val="0"/>
      </c:catAx>
      <c:valAx>
        <c:axId val="92182784"/>
        <c:scaling>
          <c:orientation val="minMax"/>
        </c:scaling>
        <c:delete val="1"/>
        <c:axPos val="l"/>
        <c:numFmt formatCode="0.00%" sourceLinked="1"/>
        <c:majorTickMark val="out"/>
        <c:minorTickMark val="none"/>
        <c:tickLblPos val="nextTo"/>
        <c:crossAx val="92181248"/>
        <c:crosses val="autoZero"/>
        <c:crossBetween val="between"/>
      </c:valAx>
    </c:plotArea>
    <c:legend>
      <c:legendPos val="b"/>
      <c:layout/>
      <c:overlay val="0"/>
      <c:txPr>
        <a:bodyPr/>
        <a:lstStyle/>
        <a:p>
          <a:pPr>
            <a:defRPr sz="1400"/>
          </a:pPr>
          <a:endParaRPr lang="id-ID"/>
        </a:p>
      </c:txPr>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id-ID"/>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'vs akrdt'!$E$15</c:f>
              <c:strCache>
                <c:ptCount val="1"/>
                <c:pt idx="0">
                  <c:v>audit mutu</c:v>
                </c:pt>
              </c:strCache>
            </c:strRef>
          </c:tx>
          <c:spPr>
            <a:solidFill>
              <a:schemeClr val="accent6">
                <a:lumMod val="50000"/>
              </a:schemeClr>
            </a:solidFill>
          </c:spPr>
          <c:invertIfNegative val="0"/>
          <c:dLbls>
            <c:dLbl>
              <c:idx val="0"/>
              <c:layout>
                <c:manualLayout>
                  <c:x val="-1.7100557787879025E-2"/>
                  <c:y val="1.5423577589906099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0-C9C3-4DFE-BEFE-F0D1C8B13107}"/>
                </c:ext>
              </c:extLst>
            </c:dLbl>
            <c:dLbl>
              <c:idx val="1"/>
              <c:layout>
                <c:manualLayout>
                  <c:x val="-1.4250464823232495E-2"/>
                  <c:y val="2.0564770119874797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C9C3-4DFE-BEFE-F0D1C8B13107}"/>
                </c:ext>
              </c:extLst>
            </c:dLbl>
            <c:spPr>
              <a:noFill/>
              <a:ln>
                <a:noFill/>
              </a:ln>
              <a:effectLst/>
            </c:spPr>
            <c:txPr>
              <a:bodyPr/>
              <a:lstStyle/>
              <a:p>
                <a:pPr>
                  <a:defRPr sz="1200"/>
                </a:pPr>
                <a:endParaRPr lang="id-ID"/>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'vs akrdt'!$B$16:$B$20</c:f>
              <c:strCache>
                <c:ptCount val="5"/>
                <c:pt idx="0">
                  <c:v>Menuju SNP 1</c:v>
                </c:pt>
                <c:pt idx="1">
                  <c:v>Menuju SNP 2</c:v>
                </c:pt>
                <c:pt idx="2">
                  <c:v>Menuju SNP 3</c:v>
                </c:pt>
                <c:pt idx="3">
                  <c:v>Menuju SNP 4</c:v>
                </c:pt>
                <c:pt idx="4">
                  <c:v>Memenuhi SNP</c:v>
                </c:pt>
              </c:strCache>
            </c:strRef>
          </c:cat>
          <c:val>
            <c:numRef>
              <c:f>'vs akrdt'!$I$16:$I$20</c:f>
              <c:numCache>
                <c:formatCode>0.00%</c:formatCode>
                <c:ptCount val="5"/>
                <c:pt idx="0">
                  <c:v>0</c:v>
                </c:pt>
                <c:pt idx="1">
                  <c:v>3.246753246753247E-3</c:v>
                </c:pt>
                <c:pt idx="2">
                  <c:v>1.7857142857142856E-2</c:v>
                </c:pt>
                <c:pt idx="3">
                  <c:v>0.63311688311688308</c:v>
                </c:pt>
                <c:pt idx="4">
                  <c:v>0.3457792207792208</c:v>
                </c:pt>
              </c:numCache>
            </c:numRef>
          </c:val>
          <c:extLst xmlns:c16r2="http://schemas.microsoft.com/office/drawing/2015/06/chart">
            <c:ext xmlns:c16="http://schemas.microsoft.com/office/drawing/2014/chart" uri="{C3380CC4-5D6E-409C-BE32-E72D297353CC}">
              <c16:uniqueId val="{00000002-C9C3-4DFE-BEFE-F0D1C8B13107}"/>
            </c:ext>
          </c:extLst>
        </c:ser>
        <c:ser>
          <c:idx val="1"/>
          <c:order val="1"/>
          <c:tx>
            <c:strRef>
              <c:f>'vs akrdt'!$F$15</c:f>
              <c:strCache>
                <c:ptCount val="1"/>
                <c:pt idx="0">
                  <c:v>akreditasi</c:v>
                </c:pt>
              </c:strCache>
            </c:strRef>
          </c:tx>
          <c:spPr>
            <a:solidFill>
              <a:schemeClr val="accent6">
                <a:lumMod val="60000"/>
                <a:lumOff val="40000"/>
              </a:schemeClr>
            </a:solidFill>
          </c:spPr>
          <c:invertIfNegative val="0"/>
          <c:dLbls>
            <c:spPr>
              <a:noFill/>
              <a:ln>
                <a:noFill/>
              </a:ln>
              <a:effectLst/>
            </c:spPr>
            <c:txPr>
              <a:bodyPr/>
              <a:lstStyle/>
              <a:p>
                <a:pPr>
                  <a:defRPr sz="1200"/>
                </a:pPr>
                <a:endParaRPr lang="id-ID"/>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'vs akrdt'!$B$16:$B$20</c:f>
              <c:strCache>
                <c:ptCount val="5"/>
                <c:pt idx="0">
                  <c:v>Menuju SNP 1</c:v>
                </c:pt>
                <c:pt idx="1">
                  <c:v>Menuju SNP 2</c:v>
                </c:pt>
                <c:pt idx="2">
                  <c:v>Menuju SNP 3</c:v>
                </c:pt>
                <c:pt idx="3">
                  <c:v>Menuju SNP 4</c:v>
                </c:pt>
                <c:pt idx="4">
                  <c:v>Memenuhi SNP</c:v>
                </c:pt>
              </c:strCache>
            </c:strRef>
          </c:cat>
          <c:val>
            <c:numRef>
              <c:f>'vs akrdt'!$J$16:$J$20</c:f>
              <c:numCache>
                <c:formatCode>0.00%</c:formatCode>
                <c:ptCount val="5"/>
                <c:pt idx="0">
                  <c:v>0</c:v>
                </c:pt>
                <c:pt idx="1">
                  <c:v>1.3140604467805518E-2</c:v>
                </c:pt>
                <c:pt idx="2">
                  <c:v>0.22470433639947437</c:v>
                </c:pt>
                <c:pt idx="3">
                  <c:v>0.52168199737187915</c:v>
                </c:pt>
                <c:pt idx="4">
                  <c:v>0.24047306176084099</c:v>
                </c:pt>
              </c:numCache>
            </c:numRef>
          </c:val>
          <c:extLst xmlns:c16r2="http://schemas.microsoft.com/office/drawing/2015/06/chart">
            <c:ext xmlns:c16="http://schemas.microsoft.com/office/drawing/2014/chart" uri="{C3380CC4-5D6E-409C-BE32-E72D297353CC}">
              <c16:uniqueId val="{00000003-C9C3-4DFE-BEFE-F0D1C8B13107}"/>
            </c:ext>
          </c:extLst>
        </c:ser>
        <c:dLbls>
          <c:showLegendKey val="0"/>
          <c:showVal val="1"/>
          <c:showCatName val="0"/>
          <c:showSerName val="0"/>
          <c:showPercent val="0"/>
          <c:showBubbleSize val="0"/>
        </c:dLbls>
        <c:gapWidth val="150"/>
        <c:overlap val="-25"/>
        <c:axId val="92234880"/>
        <c:axId val="92236416"/>
      </c:barChart>
      <c:catAx>
        <c:axId val="92234880"/>
        <c:scaling>
          <c:orientation val="minMax"/>
        </c:scaling>
        <c:delete val="0"/>
        <c:axPos val="b"/>
        <c:numFmt formatCode="General" sourceLinked="0"/>
        <c:majorTickMark val="none"/>
        <c:minorTickMark val="none"/>
        <c:tickLblPos val="nextTo"/>
        <c:crossAx val="92236416"/>
        <c:crosses val="autoZero"/>
        <c:auto val="1"/>
        <c:lblAlgn val="ctr"/>
        <c:lblOffset val="100"/>
        <c:noMultiLvlLbl val="0"/>
      </c:catAx>
      <c:valAx>
        <c:axId val="92236416"/>
        <c:scaling>
          <c:orientation val="minMax"/>
        </c:scaling>
        <c:delete val="1"/>
        <c:axPos val="l"/>
        <c:numFmt formatCode="0.00%" sourceLinked="1"/>
        <c:majorTickMark val="out"/>
        <c:minorTickMark val="none"/>
        <c:tickLblPos val="nextTo"/>
        <c:crossAx val="92234880"/>
        <c:crosses val="autoZero"/>
        <c:crossBetween val="between"/>
      </c:valAx>
    </c:plotArea>
    <c:legend>
      <c:legendPos val="b"/>
      <c:layout/>
      <c:overlay val="0"/>
      <c:txPr>
        <a:bodyPr/>
        <a:lstStyle/>
        <a:p>
          <a:pPr>
            <a:defRPr sz="1400"/>
          </a:pPr>
          <a:endParaRPr lang="id-ID"/>
        </a:p>
      </c:txPr>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433865-8B2E-4092-B9CD-4B127B19058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id-ID"/>
        </a:p>
      </dgm:t>
    </dgm:pt>
    <dgm:pt modelId="{8B0CF815-24E7-435F-A60E-3F859F03208E}">
      <dgm:prSet phldrT="[Text]"/>
      <dgm:spPr/>
      <dgm:t>
        <a:bodyPr/>
        <a:lstStyle/>
        <a:p>
          <a:r>
            <a:rPr lang="en-US" dirty="0" err="1"/>
            <a:t>Konsep</a:t>
          </a:r>
          <a:r>
            <a:rPr lang="en-US" dirty="0"/>
            <a:t> </a:t>
          </a:r>
          <a:r>
            <a:rPr lang="en-US" dirty="0" err="1"/>
            <a:t>Penjaminan</a:t>
          </a:r>
          <a:r>
            <a:rPr lang="en-US" dirty="0"/>
            <a:t> </a:t>
          </a:r>
          <a:r>
            <a:rPr lang="en-US" dirty="0" err="1"/>
            <a:t>Mutu</a:t>
          </a:r>
          <a:endParaRPr lang="id-ID" dirty="0"/>
        </a:p>
      </dgm:t>
    </dgm:pt>
    <dgm:pt modelId="{1A64E5E7-7038-48D9-BC31-F4400E2D35E7}" type="parTrans" cxnId="{FFDFFB61-255D-44D3-8AFB-B3169046D2BB}">
      <dgm:prSet/>
      <dgm:spPr/>
      <dgm:t>
        <a:bodyPr/>
        <a:lstStyle/>
        <a:p>
          <a:endParaRPr lang="id-ID"/>
        </a:p>
      </dgm:t>
    </dgm:pt>
    <dgm:pt modelId="{FE855F3D-E1F5-4061-BE40-94349F02989B}" type="sibTrans" cxnId="{FFDFFB61-255D-44D3-8AFB-B3169046D2BB}">
      <dgm:prSet/>
      <dgm:spPr/>
      <dgm:t>
        <a:bodyPr/>
        <a:lstStyle/>
        <a:p>
          <a:endParaRPr lang="id-ID"/>
        </a:p>
      </dgm:t>
    </dgm:pt>
    <dgm:pt modelId="{087A85A7-B560-418C-BB5A-1A9C16F8A105}">
      <dgm:prSet phldrT="[Text]"/>
      <dgm:spPr/>
      <dgm:t>
        <a:bodyPr/>
        <a:lstStyle/>
        <a:p>
          <a:r>
            <a:rPr lang="en-US" dirty="0" err="1"/>
            <a:t>Strategi</a:t>
          </a:r>
          <a:r>
            <a:rPr lang="en-US" dirty="0"/>
            <a:t> </a:t>
          </a:r>
          <a:r>
            <a:rPr lang="en-US" dirty="0" err="1"/>
            <a:t>Penjaminan</a:t>
          </a:r>
          <a:r>
            <a:rPr lang="en-US" dirty="0"/>
            <a:t> </a:t>
          </a:r>
          <a:r>
            <a:rPr lang="en-US" dirty="0" err="1"/>
            <a:t>Mutu</a:t>
          </a:r>
          <a:endParaRPr lang="id-ID" dirty="0"/>
        </a:p>
      </dgm:t>
    </dgm:pt>
    <dgm:pt modelId="{88847C99-DBF1-41D2-9EF2-865A807D48BC}" type="parTrans" cxnId="{604CF855-5875-472C-831E-3A95FD4CC83F}">
      <dgm:prSet/>
      <dgm:spPr/>
      <dgm:t>
        <a:bodyPr/>
        <a:lstStyle/>
        <a:p>
          <a:endParaRPr lang="id-ID"/>
        </a:p>
      </dgm:t>
    </dgm:pt>
    <dgm:pt modelId="{C1A0EB6A-4A9F-42F7-AA47-C3EAA4550944}" type="sibTrans" cxnId="{604CF855-5875-472C-831E-3A95FD4CC83F}">
      <dgm:prSet/>
      <dgm:spPr/>
      <dgm:t>
        <a:bodyPr/>
        <a:lstStyle/>
        <a:p>
          <a:endParaRPr lang="id-ID"/>
        </a:p>
      </dgm:t>
    </dgm:pt>
    <dgm:pt modelId="{A1B202EF-B85B-4996-97AF-7002E24C64DD}">
      <dgm:prSet/>
      <dgm:spPr/>
      <dgm:t>
        <a:bodyPr/>
        <a:lstStyle/>
        <a:p>
          <a:r>
            <a:rPr lang="en-US" dirty="0" err="1"/>
            <a:t>Dokumen</a:t>
          </a:r>
          <a:r>
            <a:rPr lang="en-US" dirty="0"/>
            <a:t> </a:t>
          </a:r>
          <a:r>
            <a:rPr lang="en-US" dirty="0" err="1"/>
            <a:t>Kebijakan</a:t>
          </a:r>
          <a:r>
            <a:rPr lang="en-US" dirty="0"/>
            <a:t> </a:t>
          </a:r>
          <a:r>
            <a:rPr lang="en-US" dirty="0" err="1"/>
            <a:t>Mutu</a:t>
          </a:r>
          <a:endParaRPr lang="id-ID" dirty="0"/>
        </a:p>
      </dgm:t>
    </dgm:pt>
    <dgm:pt modelId="{94C6B3A7-234A-4F73-9156-BE84618D944B}" type="parTrans" cxnId="{6B6F78AB-DC61-4BC9-8EEC-2DA0832A4625}">
      <dgm:prSet/>
      <dgm:spPr/>
      <dgm:t>
        <a:bodyPr/>
        <a:lstStyle/>
        <a:p>
          <a:endParaRPr lang="en-US"/>
        </a:p>
      </dgm:t>
    </dgm:pt>
    <dgm:pt modelId="{25D4B254-43AF-4C42-9860-F7D7489C761C}" type="sibTrans" cxnId="{6B6F78AB-DC61-4BC9-8EEC-2DA0832A4625}">
      <dgm:prSet/>
      <dgm:spPr/>
      <dgm:t>
        <a:bodyPr/>
        <a:lstStyle/>
        <a:p>
          <a:endParaRPr lang="en-US"/>
        </a:p>
      </dgm:t>
    </dgm:pt>
    <dgm:pt modelId="{D9ADE66D-2853-4FB1-A607-AB5448B6B033}" type="pres">
      <dgm:prSet presAssocID="{98433865-8B2E-4092-B9CD-4B127B190585}" presName="outerComposite" presStyleCnt="0">
        <dgm:presLayoutVars>
          <dgm:chMax val="5"/>
          <dgm:dir/>
          <dgm:resizeHandles val="exact"/>
        </dgm:presLayoutVars>
      </dgm:prSet>
      <dgm:spPr/>
      <dgm:t>
        <a:bodyPr/>
        <a:lstStyle/>
        <a:p>
          <a:endParaRPr lang="id-ID"/>
        </a:p>
      </dgm:t>
    </dgm:pt>
    <dgm:pt modelId="{73ABC574-34AB-40D9-BF2E-5C68B1654748}" type="pres">
      <dgm:prSet presAssocID="{98433865-8B2E-4092-B9CD-4B127B190585}" presName="dummyMaxCanvas" presStyleCnt="0">
        <dgm:presLayoutVars/>
      </dgm:prSet>
      <dgm:spPr/>
    </dgm:pt>
    <dgm:pt modelId="{48CC0DE0-1F6A-4151-9B89-8CB749C00E09}" type="pres">
      <dgm:prSet presAssocID="{98433865-8B2E-4092-B9CD-4B127B190585}" presName="ThreeNodes_1" presStyleLbl="node1" presStyleIdx="0" presStyleCnt="3">
        <dgm:presLayoutVars>
          <dgm:bulletEnabled val="1"/>
        </dgm:presLayoutVars>
      </dgm:prSet>
      <dgm:spPr/>
      <dgm:t>
        <a:bodyPr/>
        <a:lstStyle/>
        <a:p>
          <a:endParaRPr lang="id-ID"/>
        </a:p>
      </dgm:t>
    </dgm:pt>
    <dgm:pt modelId="{EC093C55-1E67-4B03-9D2A-CBB71AB4F6E0}" type="pres">
      <dgm:prSet presAssocID="{98433865-8B2E-4092-B9CD-4B127B190585}" presName="ThreeNodes_2" presStyleLbl="node1" presStyleIdx="1" presStyleCnt="3">
        <dgm:presLayoutVars>
          <dgm:bulletEnabled val="1"/>
        </dgm:presLayoutVars>
      </dgm:prSet>
      <dgm:spPr/>
      <dgm:t>
        <a:bodyPr/>
        <a:lstStyle/>
        <a:p>
          <a:endParaRPr lang="id-ID"/>
        </a:p>
      </dgm:t>
    </dgm:pt>
    <dgm:pt modelId="{ED30D3AC-DA1C-45E9-9F0C-2B9AE8B08FB2}" type="pres">
      <dgm:prSet presAssocID="{98433865-8B2E-4092-B9CD-4B127B190585}" presName="ThreeNodes_3" presStyleLbl="node1" presStyleIdx="2" presStyleCnt="3" custLinFactNeighborX="0" custLinFactNeighborY="0">
        <dgm:presLayoutVars>
          <dgm:bulletEnabled val="1"/>
        </dgm:presLayoutVars>
      </dgm:prSet>
      <dgm:spPr/>
      <dgm:t>
        <a:bodyPr/>
        <a:lstStyle/>
        <a:p>
          <a:endParaRPr lang="id-ID"/>
        </a:p>
      </dgm:t>
    </dgm:pt>
    <dgm:pt modelId="{877D1D27-4FA7-48BE-B0C4-67BDA4BC342A}" type="pres">
      <dgm:prSet presAssocID="{98433865-8B2E-4092-B9CD-4B127B190585}" presName="ThreeConn_1-2" presStyleLbl="fgAccFollowNode1" presStyleIdx="0" presStyleCnt="2">
        <dgm:presLayoutVars>
          <dgm:bulletEnabled val="1"/>
        </dgm:presLayoutVars>
      </dgm:prSet>
      <dgm:spPr/>
      <dgm:t>
        <a:bodyPr/>
        <a:lstStyle/>
        <a:p>
          <a:endParaRPr lang="id-ID"/>
        </a:p>
      </dgm:t>
    </dgm:pt>
    <dgm:pt modelId="{6F1301C3-D631-4AA9-A412-4D1670DDFE75}" type="pres">
      <dgm:prSet presAssocID="{98433865-8B2E-4092-B9CD-4B127B190585}" presName="ThreeConn_2-3" presStyleLbl="fgAccFollowNode1" presStyleIdx="1" presStyleCnt="2">
        <dgm:presLayoutVars>
          <dgm:bulletEnabled val="1"/>
        </dgm:presLayoutVars>
      </dgm:prSet>
      <dgm:spPr/>
      <dgm:t>
        <a:bodyPr/>
        <a:lstStyle/>
        <a:p>
          <a:endParaRPr lang="id-ID"/>
        </a:p>
      </dgm:t>
    </dgm:pt>
    <dgm:pt modelId="{E560D4D0-83F7-4C2D-B97D-EA713D0D8AE8}" type="pres">
      <dgm:prSet presAssocID="{98433865-8B2E-4092-B9CD-4B127B190585}" presName="ThreeNodes_1_text" presStyleLbl="node1" presStyleIdx="2" presStyleCnt="3">
        <dgm:presLayoutVars>
          <dgm:bulletEnabled val="1"/>
        </dgm:presLayoutVars>
      </dgm:prSet>
      <dgm:spPr/>
      <dgm:t>
        <a:bodyPr/>
        <a:lstStyle/>
        <a:p>
          <a:endParaRPr lang="id-ID"/>
        </a:p>
      </dgm:t>
    </dgm:pt>
    <dgm:pt modelId="{26B54F6F-E8EA-452F-A542-AFD825FDD91F}" type="pres">
      <dgm:prSet presAssocID="{98433865-8B2E-4092-B9CD-4B127B190585}" presName="ThreeNodes_2_text" presStyleLbl="node1" presStyleIdx="2" presStyleCnt="3">
        <dgm:presLayoutVars>
          <dgm:bulletEnabled val="1"/>
        </dgm:presLayoutVars>
      </dgm:prSet>
      <dgm:spPr/>
      <dgm:t>
        <a:bodyPr/>
        <a:lstStyle/>
        <a:p>
          <a:endParaRPr lang="id-ID"/>
        </a:p>
      </dgm:t>
    </dgm:pt>
    <dgm:pt modelId="{310069FF-8F2D-4ED4-A5AD-629167DC0686}" type="pres">
      <dgm:prSet presAssocID="{98433865-8B2E-4092-B9CD-4B127B190585}" presName="ThreeNodes_3_text" presStyleLbl="node1" presStyleIdx="2" presStyleCnt="3">
        <dgm:presLayoutVars>
          <dgm:bulletEnabled val="1"/>
        </dgm:presLayoutVars>
      </dgm:prSet>
      <dgm:spPr/>
      <dgm:t>
        <a:bodyPr/>
        <a:lstStyle/>
        <a:p>
          <a:endParaRPr lang="id-ID"/>
        </a:p>
      </dgm:t>
    </dgm:pt>
  </dgm:ptLst>
  <dgm:cxnLst>
    <dgm:cxn modelId="{A8668540-13D4-4942-979B-79C94B0002A9}" type="presOf" srcId="{087A85A7-B560-418C-BB5A-1A9C16F8A105}" destId="{310069FF-8F2D-4ED4-A5AD-629167DC0686}" srcOrd="1" destOrd="0" presId="urn:microsoft.com/office/officeart/2005/8/layout/vProcess5"/>
    <dgm:cxn modelId="{6AFDF024-0DD5-4816-ABAC-D2BA070161E6}" type="presOf" srcId="{A1B202EF-B85B-4996-97AF-7002E24C64DD}" destId="{EC093C55-1E67-4B03-9D2A-CBB71AB4F6E0}" srcOrd="0" destOrd="0" presId="urn:microsoft.com/office/officeart/2005/8/layout/vProcess5"/>
    <dgm:cxn modelId="{04805637-4AFE-4A45-8DF3-18E086BAE013}" type="presOf" srcId="{FE855F3D-E1F5-4061-BE40-94349F02989B}" destId="{877D1D27-4FA7-48BE-B0C4-67BDA4BC342A}" srcOrd="0" destOrd="0" presId="urn:microsoft.com/office/officeart/2005/8/layout/vProcess5"/>
    <dgm:cxn modelId="{FFDFFB61-255D-44D3-8AFB-B3169046D2BB}" srcId="{98433865-8B2E-4092-B9CD-4B127B190585}" destId="{8B0CF815-24E7-435F-A60E-3F859F03208E}" srcOrd="0" destOrd="0" parTransId="{1A64E5E7-7038-48D9-BC31-F4400E2D35E7}" sibTransId="{FE855F3D-E1F5-4061-BE40-94349F02989B}"/>
    <dgm:cxn modelId="{373EE9E9-D5F8-4899-B9C8-62F37D426B54}" type="presOf" srcId="{25D4B254-43AF-4C42-9860-F7D7489C761C}" destId="{6F1301C3-D631-4AA9-A412-4D1670DDFE75}" srcOrd="0" destOrd="0" presId="urn:microsoft.com/office/officeart/2005/8/layout/vProcess5"/>
    <dgm:cxn modelId="{527BE4CC-C900-43D4-937C-4EF7AF7AA980}" type="presOf" srcId="{8B0CF815-24E7-435F-A60E-3F859F03208E}" destId="{48CC0DE0-1F6A-4151-9B89-8CB749C00E09}" srcOrd="0" destOrd="0" presId="urn:microsoft.com/office/officeart/2005/8/layout/vProcess5"/>
    <dgm:cxn modelId="{9399A0C0-766C-45BB-BEA7-24C8471653C0}" type="presOf" srcId="{98433865-8B2E-4092-B9CD-4B127B190585}" destId="{D9ADE66D-2853-4FB1-A607-AB5448B6B033}" srcOrd="0" destOrd="0" presId="urn:microsoft.com/office/officeart/2005/8/layout/vProcess5"/>
    <dgm:cxn modelId="{AAB40CAE-9BF7-4DA0-89EC-72F294774104}" type="presOf" srcId="{A1B202EF-B85B-4996-97AF-7002E24C64DD}" destId="{26B54F6F-E8EA-452F-A542-AFD825FDD91F}" srcOrd="1" destOrd="0" presId="urn:microsoft.com/office/officeart/2005/8/layout/vProcess5"/>
    <dgm:cxn modelId="{B5C87FAF-3418-4455-B86A-B42A6E33637B}" type="presOf" srcId="{8B0CF815-24E7-435F-A60E-3F859F03208E}" destId="{E560D4D0-83F7-4C2D-B97D-EA713D0D8AE8}" srcOrd="1" destOrd="0" presId="urn:microsoft.com/office/officeart/2005/8/layout/vProcess5"/>
    <dgm:cxn modelId="{C1ED4C20-8736-48A4-B361-B648ED114F1F}" type="presOf" srcId="{087A85A7-B560-418C-BB5A-1A9C16F8A105}" destId="{ED30D3AC-DA1C-45E9-9F0C-2B9AE8B08FB2}" srcOrd="0" destOrd="0" presId="urn:microsoft.com/office/officeart/2005/8/layout/vProcess5"/>
    <dgm:cxn modelId="{6B6F78AB-DC61-4BC9-8EEC-2DA0832A4625}" srcId="{98433865-8B2E-4092-B9CD-4B127B190585}" destId="{A1B202EF-B85B-4996-97AF-7002E24C64DD}" srcOrd="1" destOrd="0" parTransId="{94C6B3A7-234A-4F73-9156-BE84618D944B}" sibTransId="{25D4B254-43AF-4C42-9860-F7D7489C761C}"/>
    <dgm:cxn modelId="{604CF855-5875-472C-831E-3A95FD4CC83F}" srcId="{98433865-8B2E-4092-B9CD-4B127B190585}" destId="{087A85A7-B560-418C-BB5A-1A9C16F8A105}" srcOrd="2" destOrd="0" parTransId="{88847C99-DBF1-41D2-9EF2-865A807D48BC}" sibTransId="{C1A0EB6A-4A9F-42F7-AA47-C3EAA4550944}"/>
    <dgm:cxn modelId="{28A9792D-127C-485F-AFBF-3D3991339370}" type="presParOf" srcId="{D9ADE66D-2853-4FB1-A607-AB5448B6B033}" destId="{73ABC574-34AB-40D9-BF2E-5C68B1654748}" srcOrd="0" destOrd="0" presId="urn:microsoft.com/office/officeart/2005/8/layout/vProcess5"/>
    <dgm:cxn modelId="{4FDD4D6C-93B3-48E1-B68D-EF8F3D614A9B}" type="presParOf" srcId="{D9ADE66D-2853-4FB1-A607-AB5448B6B033}" destId="{48CC0DE0-1F6A-4151-9B89-8CB749C00E09}" srcOrd="1" destOrd="0" presId="urn:microsoft.com/office/officeart/2005/8/layout/vProcess5"/>
    <dgm:cxn modelId="{338252B7-8976-493E-8FC5-DA7315FB1A45}" type="presParOf" srcId="{D9ADE66D-2853-4FB1-A607-AB5448B6B033}" destId="{EC093C55-1E67-4B03-9D2A-CBB71AB4F6E0}" srcOrd="2" destOrd="0" presId="urn:microsoft.com/office/officeart/2005/8/layout/vProcess5"/>
    <dgm:cxn modelId="{DA93883F-9EB8-436A-AC0C-1B76CC0E8F5B}" type="presParOf" srcId="{D9ADE66D-2853-4FB1-A607-AB5448B6B033}" destId="{ED30D3AC-DA1C-45E9-9F0C-2B9AE8B08FB2}" srcOrd="3" destOrd="0" presId="urn:microsoft.com/office/officeart/2005/8/layout/vProcess5"/>
    <dgm:cxn modelId="{673FDFD6-C1DA-476C-A79A-CF0213BF1DEF}" type="presParOf" srcId="{D9ADE66D-2853-4FB1-A607-AB5448B6B033}" destId="{877D1D27-4FA7-48BE-B0C4-67BDA4BC342A}" srcOrd="4" destOrd="0" presId="urn:microsoft.com/office/officeart/2005/8/layout/vProcess5"/>
    <dgm:cxn modelId="{E3BCD27E-7D67-4523-BB56-8DFEBC914350}" type="presParOf" srcId="{D9ADE66D-2853-4FB1-A607-AB5448B6B033}" destId="{6F1301C3-D631-4AA9-A412-4D1670DDFE75}" srcOrd="5" destOrd="0" presId="urn:microsoft.com/office/officeart/2005/8/layout/vProcess5"/>
    <dgm:cxn modelId="{8A13C2BA-FCF6-4CC5-A81E-22861B317190}" type="presParOf" srcId="{D9ADE66D-2853-4FB1-A607-AB5448B6B033}" destId="{E560D4D0-83F7-4C2D-B97D-EA713D0D8AE8}" srcOrd="6" destOrd="0" presId="urn:microsoft.com/office/officeart/2005/8/layout/vProcess5"/>
    <dgm:cxn modelId="{97702C98-7408-4FB9-8944-770B1552C390}" type="presParOf" srcId="{D9ADE66D-2853-4FB1-A607-AB5448B6B033}" destId="{26B54F6F-E8EA-452F-A542-AFD825FDD91F}" srcOrd="7" destOrd="0" presId="urn:microsoft.com/office/officeart/2005/8/layout/vProcess5"/>
    <dgm:cxn modelId="{3D5F6A15-6CA0-48C5-8872-17373E19582B}" type="presParOf" srcId="{D9ADE66D-2853-4FB1-A607-AB5448B6B033}" destId="{310069FF-8F2D-4ED4-A5AD-629167DC068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C0DE0-1F6A-4151-9B89-8CB749C00E09}">
      <dsp:nvSpPr>
        <dsp:cNvPr id="0" name=""/>
        <dsp:cNvSpPr/>
      </dsp:nvSpPr>
      <dsp:spPr>
        <a:xfrm>
          <a:off x="0" y="0"/>
          <a:ext cx="6149102" cy="1219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kern="1200" dirty="0" err="1"/>
            <a:t>Konsep</a:t>
          </a:r>
          <a:r>
            <a:rPr lang="en-US" sz="3600" kern="1200" dirty="0"/>
            <a:t> </a:t>
          </a:r>
          <a:r>
            <a:rPr lang="en-US" sz="3600" kern="1200" dirty="0" err="1"/>
            <a:t>Penjaminan</a:t>
          </a:r>
          <a:r>
            <a:rPr lang="en-US" sz="3600" kern="1200" dirty="0"/>
            <a:t> </a:t>
          </a:r>
          <a:r>
            <a:rPr lang="en-US" sz="3600" kern="1200" dirty="0" err="1"/>
            <a:t>Mutu</a:t>
          </a:r>
          <a:endParaRPr lang="id-ID" sz="3600" kern="1200" dirty="0"/>
        </a:p>
      </dsp:txBody>
      <dsp:txXfrm>
        <a:off x="35709" y="35709"/>
        <a:ext cx="4833490" cy="1147782"/>
      </dsp:txXfrm>
    </dsp:sp>
    <dsp:sp modelId="{EC093C55-1E67-4B03-9D2A-CBB71AB4F6E0}">
      <dsp:nvSpPr>
        <dsp:cNvPr id="0" name=""/>
        <dsp:cNvSpPr/>
      </dsp:nvSpPr>
      <dsp:spPr>
        <a:xfrm>
          <a:off x="542567" y="1422399"/>
          <a:ext cx="6149102" cy="1219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kern="1200" dirty="0" err="1"/>
            <a:t>Dokumen</a:t>
          </a:r>
          <a:r>
            <a:rPr lang="en-US" sz="3600" kern="1200" dirty="0"/>
            <a:t> </a:t>
          </a:r>
          <a:r>
            <a:rPr lang="en-US" sz="3600" kern="1200" dirty="0" err="1"/>
            <a:t>Kebijakan</a:t>
          </a:r>
          <a:r>
            <a:rPr lang="en-US" sz="3600" kern="1200" dirty="0"/>
            <a:t> </a:t>
          </a:r>
          <a:r>
            <a:rPr lang="en-US" sz="3600" kern="1200" dirty="0" err="1"/>
            <a:t>Mutu</a:t>
          </a:r>
          <a:endParaRPr lang="id-ID" sz="3600" kern="1200" dirty="0"/>
        </a:p>
      </dsp:txBody>
      <dsp:txXfrm>
        <a:off x="578276" y="1458108"/>
        <a:ext cx="4742636" cy="1147782"/>
      </dsp:txXfrm>
    </dsp:sp>
    <dsp:sp modelId="{ED30D3AC-DA1C-45E9-9F0C-2B9AE8B08FB2}">
      <dsp:nvSpPr>
        <dsp:cNvPr id="0" name=""/>
        <dsp:cNvSpPr/>
      </dsp:nvSpPr>
      <dsp:spPr>
        <a:xfrm>
          <a:off x="1085135" y="2844799"/>
          <a:ext cx="6149102" cy="1219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kern="1200" dirty="0" err="1"/>
            <a:t>Strategi</a:t>
          </a:r>
          <a:r>
            <a:rPr lang="en-US" sz="3600" kern="1200" dirty="0"/>
            <a:t> </a:t>
          </a:r>
          <a:r>
            <a:rPr lang="en-US" sz="3600" kern="1200" dirty="0" err="1"/>
            <a:t>Penjaminan</a:t>
          </a:r>
          <a:r>
            <a:rPr lang="en-US" sz="3600" kern="1200" dirty="0"/>
            <a:t> </a:t>
          </a:r>
          <a:r>
            <a:rPr lang="en-US" sz="3600" kern="1200" dirty="0" err="1"/>
            <a:t>Mutu</a:t>
          </a:r>
          <a:endParaRPr lang="id-ID" sz="3600" kern="1200" dirty="0"/>
        </a:p>
      </dsp:txBody>
      <dsp:txXfrm>
        <a:off x="1120844" y="2880508"/>
        <a:ext cx="4742636" cy="1147782"/>
      </dsp:txXfrm>
    </dsp:sp>
    <dsp:sp modelId="{877D1D27-4FA7-48BE-B0C4-67BDA4BC342A}">
      <dsp:nvSpPr>
        <dsp:cNvPr id="0" name=""/>
        <dsp:cNvSpPr/>
      </dsp:nvSpPr>
      <dsp:spPr>
        <a:xfrm>
          <a:off x="5356622" y="924560"/>
          <a:ext cx="792480" cy="79248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id-ID" sz="3600" kern="1200"/>
        </a:p>
      </dsp:txBody>
      <dsp:txXfrm>
        <a:off x="5534930" y="924560"/>
        <a:ext cx="435864" cy="596341"/>
      </dsp:txXfrm>
    </dsp:sp>
    <dsp:sp modelId="{6F1301C3-D631-4AA9-A412-4D1670DDFE75}">
      <dsp:nvSpPr>
        <dsp:cNvPr id="0" name=""/>
        <dsp:cNvSpPr/>
      </dsp:nvSpPr>
      <dsp:spPr>
        <a:xfrm>
          <a:off x="5899190" y="2338832"/>
          <a:ext cx="792480" cy="79248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077498" y="2338832"/>
        <a:ext cx="435864" cy="59634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19E226-E76C-45BA-BAA6-E98737A2F5DA}" type="datetimeFigureOut">
              <a:rPr lang="en-US" smtClean="0"/>
              <a:t>7/1/2020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620DEF-6FFB-4777-98B9-2AA2539B0BF7}" type="slidenum">
              <a:rPr lang="en-US" smtClean="0"/>
              <a:t>‹#›</a:t>
            </a:fld>
            <a:endParaRPr lang="en-US"/>
          </a:p>
        </p:txBody>
      </p:sp>
    </p:spTree>
    <p:extLst>
      <p:ext uri="{BB962C8B-B14F-4D97-AF65-F5344CB8AC3E}">
        <p14:creationId xmlns:p14="http://schemas.microsoft.com/office/powerpoint/2010/main" val="738679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20DEF-6FFB-4777-98B9-2AA2539B0BF7}" type="slidenum">
              <a:rPr lang="en-US" smtClean="0"/>
              <a:t>25</a:t>
            </a:fld>
            <a:endParaRPr lang="en-US"/>
          </a:p>
        </p:txBody>
      </p:sp>
    </p:spTree>
    <p:extLst>
      <p:ext uri="{BB962C8B-B14F-4D97-AF65-F5344CB8AC3E}">
        <p14:creationId xmlns:p14="http://schemas.microsoft.com/office/powerpoint/2010/main" val="3278498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a:t>Click to edit Master title style</a:t>
            </a:r>
            <a:endParaRPr lang="en-US" dirty="0"/>
          </a:p>
        </p:txBody>
      </p:sp>
      <p:sp>
        <p:nvSpPr>
          <p:cNvPr id="11" name="Date Placeholder 10"/>
          <p:cNvSpPr>
            <a:spLocks noGrp="1"/>
          </p:cNvSpPr>
          <p:nvPr>
            <p:ph type="dt" sz="half" idx="10"/>
          </p:nvPr>
        </p:nvSpPr>
        <p:spPr bwMode="black"/>
        <p:txBody>
          <a:bodyPr/>
          <a:lstStyle/>
          <a:p>
            <a:fld id="{BCED3E41-E2DE-48B7-AD25-2C05D8372D60}" type="datetime4">
              <a:rPr lang="en-US" smtClean="0"/>
              <a:pPr/>
              <a:t>July 1, 2020</a:t>
            </a:fld>
            <a:endParaRPr lang="en-US"/>
          </a:p>
        </p:txBody>
      </p:sp>
      <p:sp>
        <p:nvSpPr>
          <p:cNvPr id="17" name="Slide Number Placeholder 16"/>
          <p:cNvSpPr>
            <a:spLocks noGrp="1"/>
          </p:cNvSpPr>
          <p:nvPr>
            <p:ph type="sldNum" sz="quarter" idx="11"/>
          </p:nvPr>
        </p:nvSpPr>
        <p:spPr/>
        <p:txBody>
          <a:bodyPr/>
          <a:lstStyle/>
          <a:p>
            <a:fld id="{5744759D-0EFF-4FB2-9CCE-04E00944F0FE}" type="slidenum">
              <a:rPr lang="en-US" smtClean="0"/>
              <a:pPr/>
              <a:t>‹#›</a:t>
            </a:fld>
            <a:endParaRPr lang="en-US" dirty="0"/>
          </a:p>
        </p:txBody>
      </p:sp>
      <p:sp>
        <p:nvSpPr>
          <p:cNvPr id="19" name="Footer Placeholder 1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119237-00E8-48F5-9A77-8496B8A0E541}"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60992-D05B-4846-8E6E-CA034CB4F16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119237-00E8-48F5-9A77-8496B8A0E541}"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60992-D05B-4846-8E6E-CA034CB4F16F}" type="slidenum">
              <a:rPr lang="en-US" smtClean="0"/>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a:t>Click to edit Master 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BCED3E41-E2DE-48B7-AD25-2C05D8372D60}" type="datetime4">
              <a:rPr lang="en-US" smtClean="0"/>
              <a:pPr/>
              <a:t>July 1, 2020</a:t>
            </a:fld>
            <a:endParaRPr lang="en-US"/>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744759D-0EFF-4FB2-9CCE-04E00944F0FE}"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896202C6-8B37-41F0-B3E4-774551D1C22F}" type="datetime4">
              <a:rPr lang="en-US" smtClean="0"/>
              <a:pPr/>
              <a:t>July 1, 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44759D-0EFF-4FB2-9CCE-04E00944F0FE}"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8F78D1B-BB73-41B2-8202-C6678B761557}" type="datetime4">
              <a:rPr lang="en-US" smtClean="0"/>
              <a:pPr/>
              <a:t>July 1, 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744759D-0EFF-4FB2-9CCE-04E00944F0F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F2511E46-B9AD-4605-BA48-F4BA770367EA}" type="datetime4">
              <a:rPr lang="en-US" smtClean="0"/>
              <a:pPr/>
              <a:t>July 1, 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44759D-0EFF-4FB2-9CCE-04E00944F0FE}"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771A4492-1D66-40E5-BF5F-8AE5B76A3760}" type="datetime4">
              <a:rPr lang="en-US" smtClean="0"/>
              <a:pPr/>
              <a:t>July 1, 2020</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744759D-0EFF-4FB2-9CCE-04E00944F0FE}"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0120655-FBEF-4656-A8A9-E7D9EB4F4DEC}" type="datetime4">
              <a:rPr lang="en-US" smtClean="0"/>
              <a:pPr/>
              <a:t>July 1, 2020</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44759D-0EFF-4FB2-9CCE-04E00944F0FE}"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6B2BA2-D035-44CD-B6C5-345CD46C68A9}" type="datetime4">
              <a:rPr lang="en-US" smtClean="0"/>
              <a:pPr/>
              <a:t>July 1, 2020</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744759D-0EFF-4FB2-9CCE-04E00944F0FE}"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12544D9-E8EB-4DFC-9BAC-8FC5CFB1A919}" type="datetime4">
              <a:rPr lang="en-US" smtClean="0"/>
              <a:pPr/>
              <a:t>July 1, 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44759D-0EFF-4FB2-9CCE-04E00944F0FE}"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
        <p:nvSpPr>
          <p:cNvPr id="11" name="Date Placeholder 10"/>
          <p:cNvSpPr>
            <a:spLocks noGrp="1"/>
          </p:cNvSpPr>
          <p:nvPr>
            <p:ph type="dt" sz="half" idx="14"/>
          </p:nvPr>
        </p:nvSpPr>
        <p:spPr/>
        <p:txBody>
          <a:bodyPr/>
          <a:lstStyle/>
          <a:p>
            <a:fld id="{896202C6-8B37-41F0-B3E4-774551D1C22F}" type="datetime4">
              <a:rPr lang="en-US" smtClean="0"/>
              <a:pPr/>
              <a:t>July 1, 2020</a:t>
            </a:fld>
            <a:endParaRPr lang="en-US"/>
          </a:p>
        </p:txBody>
      </p:sp>
      <p:sp>
        <p:nvSpPr>
          <p:cNvPr id="12" name="Slide Number Placeholder 11"/>
          <p:cNvSpPr>
            <a:spLocks noGrp="1"/>
          </p:cNvSpPr>
          <p:nvPr>
            <p:ph type="sldNum" sz="quarter" idx="15"/>
          </p:nvPr>
        </p:nvSpPr>
        <p:spPr/>
        <p:txBody>
          <a:bodyPr/>
          <a:lstStyle/>
          <a:p>
            <a:fld id="{5744759D-0EFF-4FB2-9CCE-04E00944F0FE}" type="slidenum">
              <a:rPr lang="en-US" smtClean="0"/>
              <a:pPr/>
              <a:t>‹#›</a:t>
            </a:fld>
            <a:endParaRPr lang="en-US"/>
          </a:p>
        </p:txBody>
      </p:sp>
      <p:sp>
        <p:nvSpPr>
          <p:cNvPr id="13" name="Footer Placeholder 12"/>
          <p:cNvSpPr>
            <a:spLocks noGrp="1"/>
          </p:cNvSpPr>
          <p:nvPr>
            <p:ph type="ftr" sz="quarter" idx="16"/>
          </p:nvPr>
        </p:nvSpPr>
        <p:spPr/>
        <p:txBody>
          <a:bodyPr/>
          <a:lstStyle/>
          <a:p>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F894904-8048-429B-BF77-F17DA8F8287B}" type="datetime4">
              <a:rPr lang="en-US" smtClean="0"/>
              <a:pPr/>
              <a:t>July 1, 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5744759D-0EFF-4FB2-9CCE-04E00944F0FE}"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F119237-00E8-48F5-9A77-8496B8A0E541}"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60992-D05B-4846-8E6E-CA034CB4F16F}"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F119237-00E8-48F5-9A77-8496B8A0E541}"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60992-D05B-4846-8E6E-CA034CB4F16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Date Placeholder 12"/>
          <p:cNvSpPr>
            <a:spLocks noGrp="1"/>
          </p:cNvSpPr>
          <p:nvPr>
            <p:ph type="dt" sz="half" idx="10"/>
          </p:nvPr>
        </p:nvSpPr>
        <p:spPr/>
        <p:txBody>
          <a:bodyPr/>
          <a:lstStyle/>
          <a:p>
            <a:fld id="{48F78D1B-BB73-41B2-8202-C6678B761557}" type="datetime4">
              <a:rPr lang="en-US" smtClean="0"/>
              <a:pPr/>
              <a:t>July 1, 2020</a:t>
            </a:fld>
            <a:endParaRPr lang="en-US"/>
          </a:p>
        </p:txBody>
      </p:sp>
      <p:sp>
        <p:nvSpPr>
          <p:cNvPr id="14" name="Slide Number Placeholder 13"/>
          <p:cNvSpPr>
            <a:spLocks noGrp="1"/>
          </p:cNvSpPr>
          <p:nvPr>
            <p:ph type="sldNum" sz="quarter" idx="11"/>
          </p:nvPr>
        </p:nvSpPr>
        <p:spPr/>
        <p:txBody>
          <a:bodyPr/>
          <a:lstStyle/>
          <a:p>
            <a:fld id="{5744759D-0EFF-4FB2-9CCE-04E00944F0FE}" type="slidenum">
              <a:rPr lang="en-US" smtClean="0"/>
              <a:pPr/>
              <a:t>‹#›</a:t>
            </a:fld>
            <a:endParaRPr lang="en-US"/>
          </a:p>
        </p:txBody>
      </p:sp>
      <p:sp>
        <p:nvSpPr>
          <p:cNvPr id="15" name="Footer Placeholder 14"/>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p:cNvSpPr>
            <a:spLocks noGrp="1"/>
          </p:cNvSpPr>
          <p:nvPr>
            <p:ph type="dt" sz="half" idx="15"/>
          </p:nvPr>
        </p:nvSpPr>
        <p:spPr/>
        <p:txBody>
          <a:bodyPr/>
          <a:lstStyle/>
          <a:p>
            <a:fld id="{F2511E46-B9AD-4605-BA48-F4BA770367EA}" type="datetime4">
              <a:rPr lang="en-US" smtClean="0"/>
              <a:pPr/>
              <a:t>July 1, 2020</a:t>
            </a:fld>
            <a:endParaRPr lang="en-US"/>
          </a:p>
        </p:txBody>
      </p:sp>
      <p:sp>
        <p:nvSpPr>
          <p:cNvPr id="12" name="Slide Number Placeholder 11"/>
          <p:cNvSpPr>
            <a:spLocks noGrp="1"/>
          </p:cNvSpPr>
          <p:nvPr>
            <p:ph type="sldNum" sz="quarter" idx="16"/>
          </p:nvPr>
        </p:nvSpPr>
        <p:spPr/>
        <p:txBody>
          <a:bodyPr/>
          <a:lstStyle/>
          <a:p>
            <a:fld id="{5744759D-0EFF-4FB2-9CCE-04E00944F0FE}" type="slidenum">
              <a:rPr lang="en-US" smtClean="0"/>
              <a:pPr/>
              <a:t>‹#›</a:t>
            </a:fld>
            <a:endParaRPr lang="en-US"/>
          </a:p>
        </p:txBody>
      </p:sp>
      <p:sp>
        <p:nvSpPr>
          <p:cNvPr id="13" name="Footer Placeholder 12"/>
          <p:cNvSpPr>
            <a:spLocks noGrp="1"/>
          </p:cNvSpPr>
          <p:nvPr>
            <p:ph type="ftr" sz="quarter" idx="17"/>
          </p:nvPr>
        </p:nvSpPr>
        <p:spPr/>
        <p:txBody>
          <a:bodyPr/>
          <a:lstStyle/>
          <a:p>
            <a:endParaRPr lang="en-US" dirty="0"/>
          </a:p>
        </p:txBody>
      </p:sp>
      <p:sp>
        <p:nvSpPr>
          <p:cNvPr id="16" name="Title 15"/>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a:t>Click to edit Master text styles</a:t>
            </a:r>
          </a:p>
        </p:txBody>
      </p:sp>
      <p:sp>
        <p:nvSpPr>
          <p:cNvPr id="11" name="Date Placeholder 10"/>
          <p:cNvSpPr>
            <a:spLocks noGrp="1"/>
          </p:cNvSpPr>
          <p:nvPr>
            <p:ph type="dt" sz="half" idx="16"/>
          </p:nvPr>
        </p:nvSpPr>
        <p:spPr/>
        <p:txBody>
          <a:bodyPr/>
          <a:lstStyle/>
          <a:p>
            <a:fld id="{771A4492-1D66-40E5-BF5F-8AE5B76A3760}" type="datetime4">
              <a:rPr lang="en-US" smtClean="0"/>
              <a:pPr/>
              <a:t>July 1, 2020</a:t>
            </a:fld>
            <a:endParaRPr lang="en-US"/>
          </a:p>
        </p:txBody>
      </p:sp>
      <p:sp>
        <p:nvSpPr>
          <p:cNvPr id="12" name="Slide Number Placeholder 11"/>
          <p:cNvSpPr>
            <a:spLocks noGrp="1"/>
          </p:cNvSpPr>
          <p:nvPr>
            <p:ph type="sldNum" sz="quarter" idx="17"/>
          </p:nvPr>
        </p:nvSpPr>
        <p:spPr/>
        <p:txBody>
          <a:bodyPr/>
          <a:lstStyle/>
          <a:p>
            <a:fld id="{5744759D-0EFF-4FB2-9CCE-04E00944F0FE}" type="slidenum">
              <a:rPr lang="en-US" smtClean="0"/>
              <a:pPr/>
              <a:t>‹#›</a:t>
            </a:fld>
            <a:endParaRPr lang="en-US"/>
          </a:p>
        </p:txBody>
      </p:sp>
      <p:sp>
        <p:nvSpPr>
          <p:cNvPr id="13" name="Footer Placeholder 12"/>
          <p:cNvSpPr>
            <a:spLocks noGrp="1"/>
          </p:cNvSpPr>
          <p:nvPr>
            <p:ph type="ftr" sz="quarter" idx="18"/>
          </p:nvPr>
        </p:nvSpPr>
        <p:spPr/>
        <p:txBody>
          <a:bodyPr/>
          <a:lstStyle/>
          <a:p>
            <a:endParaRPr lang="en-US" dirty="0"/>
          </a:p>
        </p:txBody>
      </p:sp>
      <p:sp>
        <p:nvSpPr>
          <p:cNvPr id="18" name="Title 1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p>
        </p:txBody>
      </p:sp>
      <p:sp>
        <p:nvSpPr>
          <p:cNvPr id="15" name="Date Placeholder 14"/>
          <p:cNvSpPr>
            <a:spLocks noGrp="1"/>
          </p:cNvSpPr>
          <p:nvPr>
            <p:ph type="dt" sz="half" idx="10"/>
          </p:nvPr>
        </p:nvSpPr>
        <p:spPr/>
        <p:txBody>
          <a:bodyPr/>
          <a:lstStyle/>
          <a:p>
            <a:fld id="{F0120655-FBEF-4656-A8A9-E7D9EB4F4DEC}" type="datetime4">
              <a:rPr lang="en-US" smtClean="0"/>
              <a:pPr/>
              <a:t>July 1, 2020</a:t>
            </a:fld>
            <a:endParaRPr lang="en-US"/>
          </a:p>
        </p:txBody>
      </p:sp>
      <p:sp>
        <p:nvSpPr>
          <p:cNvPr id="16" name="Slide Number Placeholder 15"/>
          <p:cNvSpPr>
            <a:spLocks noGrp="1"/>
          </p:cNvSpPr>
          <p:nvPr>
            <p:ph type="sldNum" sz="quarter" idx="11"/>
          </p:nvPr>
        </p:nvSpPr>
        <p:spPr/>
        <p:txBody>
          <a:bodyPr/>
          <a:lstStyle/>
          <a:p>
            <a:fld id="{5744759D-0EFF-4FB2-9CCE-04E00944F0FE}" type="slidenum">
              <a:rPr lang="en-US" smtClean="0"/>
              <a:pPr/>
              <a:t>‹#›</a:t>
            </a:fld>
            <a:endParaRPr lang="en-US"/>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946B2BA2-D035-44CD-B6C5-345CD46C68A9}" type="datetime4">
              <a:rPr lang="en-US" smtClean="0"/>
              <a:pPr/>
              <a:t>July 1, 2020</a:t>
            </a:fld>
            <a:endParaRPr lang="en-US"/>
          </a:p>
        </p:txBody>
      </p:sp>
      <p:sp>
        <p:nvSpPr>
          <p:cNvPr id="8" name="Slide Number Placeholder 7"/>
          <p:cNvSpPr>
            <a:spLocks noGrp="1"/>
          </p:cNvSpPr>
          <p:nvPr>
            <p:ph type="sldNum" sz="quarter" idx="11"/>
          </p:nvPr>
        </p:nvSpPr>
        <p:spPr/>
        <p:txBody>
          <a:bodyPr/>
          <a:lstStyle/>
          <a:p>
            <a:fld id="{5744759D-0EFF-4FB2-9CCE-04E00944F0FE}" type="slidenum">
              <a:rPr lang="en-US" smtClean="0"/>
              <a:pPr/>
              <a:t>‹#›</a:t>
            </a:fld>
            <a:endParaRPr lang="en-US"/>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itle 12"/>
          <p:cNvSpPr>
            <a:spLocks noGrp="1"/>
          </p:cNvSpPr>
          <p:nvPr>
            <p:ph type="title"/>
          </p:nvPr>
        </p:nvSpPr>
        <p:spPr/>
        <p:txBody>
          <a:bodyPr/>
          <a:lstStyle/>
          <a:p>
            <a:r>
              <a:rPr lang="en-US"/>
              <a:t>Click to edit Master title style</a:t>
            </a:r>
          </a:p>
        </p:txBody>
      </p:sp>
      <p:sp>
        <p:nvSpPr>
          <p:cNvPr id="16" name="Date Placeholder 15"/>
          <p:cNvSpPr>
            <a:spLocks noGrp="1"/>
          </p:cNvSpPr>
          <p:nvPr>
            <p:ph type="dt" sz="half" idx="15"/>
          </p:nvPr>
        </p:nvSpPr>
        <p:spPr/>
        <p:txBody>
          <a:bodyPr/>
          <a:lstStyle/>
          <a:p>
            <a:fld id="{712544D9-E8EB-4DFC-9BAC-8FC5CFB1A919}" type="datetime4">
              <a:rPr lang="en-US" smtClean="0"/>
              <a:pPr/>
              <a:t>July 1, 2020</a:t>
            </a:fld>
            <a:endParaRPr lang="en-US" dirty="0"/>
          </a:p>
        </p:txBody>
      </p:sp>
      <p:sp>
        <p:nvSpPr>
          <p:cNvPr id="19" name="Slide Number Placeholder 18"/>
          <p:cNvSpPr>
            <a:spLocks noGrp="1"/>
          </p:cNvSpPr>
          <p:nvPr>
            <p:ph type="sldNum" sz="quarter" idx="16"/>
          </p:nvPr>
        </p:nvSpPr>
        <p:spPr/>
        <p:txBody>
          <a:bodyPr/>
          <a:lstStyle/>
          <a:p>
            <a:fld id="{5744759D-0EFF-4FB2-9CCE-04E00944F0FE}" type="slidenum">
              <a:rPr lang="en-US" smtClean="0"/>
              <a:pPr/>
              <a:t>‹#›</a:t>
            </a:fld>
            <a:endParaRPr lang="en-US"/>
          </a:p>
        </p:txBody>
      </p:sp>
      <p:sp>
        <p:nvSpPr>
          <p:cNvPr id="23" name="Footer Placeholder 22"/>
          <p:cNvSpPr>
            <a:spLocks noGrp="1"/>
          </p:cNvSpPr>
          <p:nvPr>
            <p:ph type="ftr" sz="quarter" idx="17"/>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a:t>Click to edit Master text styles</a:t>
            </a:r>
          </a:p>
        </p:txBody>
      </p:sp>
      <p:sp>
        <p:nvSpPr>
          <p:cNvPr id="12" name="Title 11"/>
          <p:cNvSpPr>
            <a:spLocks noGrp="1"/>
          </p:cNvSpPr>
          <p:nvPr>
            <p:ph type="title"/>
          </p:nvPr>
        </p:nvSpPr>
        <p:spPr>
          <a:xfrm>
            <a:off x="2514600" y="975360"/>
            <a:ext cx="4114800" cy="701040"/>
          </a:xfrm>
        </p:spPr>
        <p:txBody>
          <a:bodyPr/>
          <a:lstStyle/>
          <a:p>
            <a:r>
              <a:rPr lang="en-US"/>
              <a:t>Click to edit Master title style</a:t>
            </a:r>
          </a:p>
        </p:txBody>
      </p:sp>
      <p:sp>
        <p:nvSpPr>
          <p:cNvPr id="13" name="Date Placeholder 12"/>
          <p:cNvSpPr>
            <a:spLocks noGrp="1"/>
          </p:cNvSpPr>
          <p:nvPr>
            <p:ph type="dt" sz="half" idx="14"/>
          </p:nvPr>
        </p:nvSpPr>
        <p:spPr>
          <a:xfrm>
            <a:off x="2981325" y="273180"/>
            <a:ext cx="3181350" cy="292100"/>
          </a:xfrm>
        </p:spPr>
        <p:txBody>
          <a:bodyPr/>
          <a:lstStyle/>
          <a:p>
            <a:fld id="{CF894904-8048-429B-BF77-F17DA8F8287B}" type="datetime4">
              <a:rPr lang="en-US" smtClean="0"/>
              <a:pPr/>
              <a:t>July 1, 2020</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5744759D-0EFF-4FB2-9CCE-04E00944F0FE}" type="slidenum">
              <a:rPr lang="en-US" smtClean="0"/>
              <a:pPr/>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6441D7B3-F7C5-4013-AC5D-399DD8DB11FA}" type="datetime4">
              <a:rPr lang="en-US" smtClean="0"/>
              <a:pPr/>
              <a:t>July 1, 2020</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5744759D-0EFF-4FB2-9CCE-04E00944F0FE}" type="slidenum">
              <a:rPr lang="en-US" smtClean="0"/>
              <a:pPr/>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hf sldNum="0" hdr="0" ftr="0" dt="0"/>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441D7B3-F7C5-4013-AC5D-399DD8DB11FA}" type="datetime4">
              <a:rPr lang="en-US" smtClean="0"/>
              <a:pPr/>
              <a:t>July 1, 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744759D-0EFF-4FB2-9CCE-04E00944F0F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8"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3.xml"/><Relationship Id="rId5" Type="http://schemas.openxmlformats.org/officeDocument/2006/relationships/chart" Target="../charts/chart4.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743323" y="3786914"/>
            <a:ext cx="5120640" cy="892855"/>
          </a:xfrm>
        </p:spPr>
        <p:txBody>
          <a:bodyPr/>
          <a:lstStyle/>
          <a:p>
            <a:r>
              <a:rPr lang="en-US" dirty="0">
                <a:solidFill>
                  <a:srgbClr val="FF0000"/>
                </a:solidFill>
              </a:rPr>
              <a:t>LPMP </a:t>
            </a:r>
            <a:r>
              <a:rPr lang="en-US" dirty="0" err="1">
                <a:solidFill>
                  <a:srgbClr val="FF0000"/>
                </a:solidFill>
              </a:rPr>
              <a:t>Jawa</a:t>
            </a:r>
            <a:r>
              <a:rPr lang="en-US" dirty="0">
                <a:solidFill>
                  <a:srgbClr val="FF0000"/>
                </a:solidFill>
              </a:rPr>
              <a:t> Tengah</a:t>
            </a:r>
          </a:p>
        </p:txBody>
      </p:sp>
      <p:sp>
        <p:nvSpPr>
          <p:cNvPr id="3" name="Title 2"/>
          <p:cNvSpPr>
            <a:spLocks noGrp="1"/>
          </p:cNvSpPr>
          <p:nvPr>
            <p:ph type="ctrTitle"/>
          </p:nvPr>
        </p:nvSpPr>
        <p:spPr/>
        <p:txBody>
          <a:bodyPr>
            <a:normAutofit/>
          </a:bodyPr>
          <a:lstStyle/>
          <a:p>
            <a:r>
              <a:rPr lang="en-US" sz="3200" dirty="0"/>
              <a:t>KONSEP DAN STRATEGI </a:t>
            </a:r>
            <a:br>
              <a:rPr lang="en-US" sz="3200" dirty="0"/>
            </a:br>
            <a:r>
              <a:rPr lang="en-US" sz="3200" dirty="0"/>
              <a:t>IMPLEMENTASI PENJAMINAN MUTU SEKOLAH</a:t>
            </a:r>
          </a:p>
        </p:txBody>
      </p:sp>
      <p:pic>
        <p:nvPicPr>
          <p:cNvPr id="4" name="Picture 3">
            <a:extLst>
              <a:ext uri="{FF2B5EF4-FFF2-40B4-BE49-F238E27FC236}">
                <a16:creationId xmlns:a16="http://schemas.microsoft.com/office/drawing/2014/main" xmlns="" id="{8BEBA501-799B-41E5-9FA1-70526D10FB2E}"/>
              </a:ext>
            </a:extLst>
          </p:cNvPr>
          <p:cNvPicPr>
            <a:picLocks noChangeAspect="1"/>
          </p:cNvPicPr>
          <p:nvPr/>
        </p:nvPicPr>
        <p:blipFill>
          <a:blip r:embed="rId2"/>
          <a:stretch>
            <a:fillRect/>
          </a:stretch>
        </p:blipFill>
        <p:spPr>
          <a:xfrm>
            <a:off x="7543800" y="5257800"/>
            <a:ext cx="1600200" cy="1600200"/>
          </a:xfrm>
          <a:prstGeom prst="rect">
            <a:avLst/>
          </a:prstGeom>
        </p:spPr>
      </p:pic>
    </p:spTree>
    <p:extLst>
      <p:ext uri="{BB962C8B-B14F-4D97-AF65-F5344CB8AC3E}">
        <p14:creationId xmlns:p14="http://schemas.microsoft.com/office/powerpoint/2010/main" val="1830586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tr-TR" dirty="0"/>
              <a:t>BAB IX</a:t>
            </a:r>
            <a:br>
              <a:rPr lang="tr-TR" dirty="0"/>
            </a:br>
            <a:r>
              <a:rPr lang="tr-TR" dirty="0"/>
              <a:t>STANDAR NASIONAL PENDIDIKAN </a:t>
            </a:r>
            <a:r>
              <a:rPr lang="tr-TR" dirty="0" err="1"/>
              <a:t>Pasal</a:t>
            </a:r>
            <a:r>
              <a:rPr lang="tr-TR" dirty="0"/>
              <a:t> 35 </a:t>
            </a:r>
          </a:p>
          <a:p>
            <a:pPr marL="0" indent="0">
              <a:buNone/>
            </a:pPr>
            <a:r>
              <a:rPr lang="tr-TR" dirty="0"/>
              <a:t>(1)  </a:t>
            </a:r>
            <a:r>
              <a:rPr lang="tr-TR" dirty="0" err="1"/>
              <a:t>Standar</a:t>
            </a:r>
            <a:r>
              <a:rPr lang="tr-TR" dirty="0"/>
              <a:t> </a:t>
            </a:r>
            <a:r>
              <a:rPr lang="tr-TR" dirty="0" err="1"/>
              <a:t>nasional</a:t>
            </a:r>
            <a:r>
              <a:rPr lang="tr-TR" dirty="0"/>
              <a:t> </a:t>
            </a:r>
            <a:r>
              <a:rPr lang="tr-TR" dirty="0" err="1"/>
              <a:t>pendidikan</a:t>
            </a:r>
            <a:r>
              <a:rPr lang="tr-TR" dirty="0"/>
              <a:t> </a:t>
            </a:r>
            <a:r>
              <a:rPr lang="tr-TR" dirty="0" err="1"/>
              <a:t>terdiri</a:t>
            </a:r>
            <a:r>
              <a:rPr lang="tr-TR" dirty="0"/>
              <a:t> </a:t>
            </a:r>
            <a:r>
              <a:rPr lang="tr-TR" dirty="0" err="1"/>
              <a:t>atas</a:t>
            </a:r>
            <a:r>
              <a:rPr lang="tr-TR" dirty="0"/>
              <a:t> </a:t>
            </a:r>
            <a:r>
              <a:rPr lang="tr-TR" dirty="0" err="1"/>
              <a:t>standar</a:t>
            </a:r>
            <a:r>
              <a:rPr lang="tr-TR" dirty="0"/>
              <a:t> isi, proses, </a:t>
            </a:r>
            <a:r>
              <a:rPr lang="tr-TR" dirty="0" err="1"/>
              <a:t>kompetensi</a:t>
            </a:r>
            <a:r>
              <a:rPr lang="tr-TR" dirty="0"/>
              <a:t> </a:t>
            </a:r>
            <a:r>
              <a:rPr lang="tr-TR" dirty="0" err="1"/>
              <a:t>lulusan</a:t>
            </a:r>
            <a:r>
              <a:rPr lang="tr-TR" dirty="0"/>
              <a:t>, </a:t>
            </a:r>
            <a:r>
              <a:rPr lang="tr-TR" dirty="0" err="1"/>
              <a:t>tenaga</a:t>
            </a:r>
            <a:r>
              <a:rPr lang="tr-TR" dirty="0"/>
              <a:t> </a:t>
            </a:r>
            <a:r>
              <a:rPr lang="tr-TR" dirty="0" err="1"/>
              <a:t>kependidikan</a:t>
            </a:r>
            <a:r>
              <a:rPr lang="tr-TR" dirty="0"/>
              <a:t>, sarana dan </a:t>
            </a:r>
            <a:r>
              <a:rPr lang="tr-TR" dirty="0" err="1"/>
              <a:t>prasarana</a:t>
            </a:r>
            <a:r>
              <a:rPr lang="tr-TR" dirty="0"/>
              <a:t>, </a:t>
            </a:r>
            <a:r>
              <a:rPr lang="tr-TR" dirty="0" err="1"/>
              <a:t>pengelolaan</a:t>
            </a:r>
            <a:r>
              <a:rPr lang="tr-TR" dirty="0"/>
              <a:t>, </a:t>
            </a:r>
            <a:r>
              <a:rPr lang="tr-TR" dirty="0" err="1"/>
              <a:t>pembiayaan</a:t>
            </a:r>
            <a:r>
              <a:rPr lang="tr-TR" dirty="0"/>
              <a:t>, dan </a:t>
            </a:r>
            <a:r>
              <a:rPr lang="tr-TR" dirty="0" err="1"/>
              <a:t>penilaian</a:t>
            </a:r>
            <a:r>
              <a:rPr lang="tr-TR" dirty="0"/>
              <a:t> </a:t>
            </a:r>
            <a:r>
              <a:rPr lang="tr-TR" dirty="0" err="1"/>
              <a:t>pendidikan</a:t>
            </a:r>
            <a:r>
              <a:rPr lang="tr-TR" dirty="0"/>
              <a:t> </a:t>
            </a:r>
            <a:r>
              <a:rPr lang="tr-TR" dirty="0" err="1"/>
              <a:t>yang</a:t>
            </a:r>
            <a:r>
              <a:rPr lang="tr-TR" dirty="0"/>
              <a:t> </a:t>
            </a:r>
            <a:r>
              <a:rPr lang="tr-TR" dirty="0" err="1"/>
              <a:t>harus</a:t>
            </a:r>
            <a:r>
              <a:rPr lang="tr-TR" dirty="0"/>
              <a:t> </a:t>
            </a:r>
            <a:r>
              <a:rPr lang="tr-TR" dirty="0" err="1"/>
              <a:t>ditingkatkan</a:t>
            </a:r>
            <a:r>
              <a:rPr lang="tr-TR" dirty="0"/>
              <a:t> </a:t>
            </a:r>
            <a:r>
              <a:rPr lang="tr-TR" dirty="0" err="1"/>
              <a:t>secara</a:t>
            </a:r>
            <a:r>
              <a:rPr lang="tr-TR" dirty="0"/>
              <a:t> </a:t>
            </a:r>
            <a:r>
              <a:rPr lang="tr-TR" dirty="0" err="1"/>
              <a:t>berencana</a:t>
            </a:r>
            <a:r>
              <a:rPr lang="tr-TR" dirty="0"/>
              <a:t> dan </a:t>
            </a:r>
            <a:r>
              <a:rPr lang="tr-TR" dirty="0" err="1"/>
              <a:t>berkala</a:t>
            </a:r>
            <a:r>
              <a:rPr lang="tr-TR" dirty="0"/>
              <a:t>. </a:t>
            </a:r>
          </a:p>
          <a:p>
            <a:pPr marL="0" indent="0">
              <a:buNone/>
            </a:pPr>
            <a:r>
              <a:rPr lang="tr-TR" dirty="0"/>
              <a:t>(2)  </a:t>
            </a:r>
            <a:r>
              <a:rPr lang="tr-TR" dirty="0" err="1"/>
              <a:t>Standar</a:t>
            </a:r>
            <a:r>
              <a:rPr lang="tr-TR" dirty="0"/>
              <a:t> </a:t>
            </a:r>
            <a:r>
              <a:rPr lang="tr-TR" dirty="0" err="1"/>
              <a:t>nasional</a:t>
            </a:r>
            <a:r>
              <a:rPr lang="tr-TR" dirty="0"/>
              <a:t> </a:t>
            </a:r>
            <a:r>
              <a:rPr lang="tr-TR" dirty="0" err="1"/>
              <a:t>pendidikan</a:t>
            </a:r>
            <a:r>
              <a:rPr lang="tr-TR" dirty="0"/>
              <a:t> </a:t>
            </a:r>
            <a:r>
              <a:rPr lang="tr-TR" dirty="0" err="1"/>
              <a:t>digunakan</a:t>
            </a:r>
            <a:r>
              <a:rPr lang="tr-TR" dirty="0"/>
              <a:t> </a:t>
            </a:r>
            <a:r>
              <a:rPr lang="tr-TR" dirty="0" err="1"/>
              <a:t>sebagai</a:t>
            </a:r>
            <a:r>
              <a:rPr lang="tr-TR" dirty="0"/>
              <a:t> </a:t>
            </a:r>
            <a:r>
              <a:rPr lang="tr-TR" dirty="0" err="1"/>
              <a:t>acuan</a:t>
            </a:r>
            <a:r>
              <a:rPr lang="tr-TR" dirty="0"/>
              <a:t> </a:t>
            </a:r>
            <a:r>
              <a:rPr lang="tr-TR" dirty="0" err="1"/>
              <a:t>pengembangan</a:t>
            </a:r>
            <a:r>
              <a:rPr lang="tr-TR" dirty="0"/>
              <a:t> </a:t>
            </a:r>
            <a:r>
              <a:rPr lang="tr-TR" dirty="0" err="1"/>
              <a:t>kurikulum</a:t>
            </a:r>
            <a:r>
              <a:rPr lang="tr-TR" dirty="0"/>
              <a:t>, </a:t>
            </a:r>
            <a:r>
              <a:rPr lang="tr-TR" dirty="0" err="1"/>
              <a:t>tenaga</a:t>
            </a:r>
            <a:r>
              <a:rPr lang="tr-TR" dirty="0"/>
              <a:t> </a:t>
            </a:r>
            <a:r>
              <a:rPr lang="tr-TR" dirty="0" err="1"/>
              <a:t>kependidikan</a:t>
            </a:r>
            <a:r>
              <a:rPr lang="tr-TR" dirty="0"/>
              <a:t>, sarana dan </a:t>
            </a:r>
            <a:r>
              <a:rPr lang="tr-TR" dirty="0" err="1"/>
              <a:t>prasarana</a:t>
            </a:r>
            <a:r>
              <a:rPr lang="tr-TR" dirty="0"/>
              <a:t>, </a:t>
            </a:r>
            <a:r>
              <a:rPr lang="tr-TR" dirty="0" err="1"/>
              <a:t>pengelolaan</a:t>
            </a:r>
            <a:r>
              <a:rPr lang="tr-TR" dirty="0"/>
              <a:t>, dan </a:t>
            </a:r>
            <a:r>
              <a:rPr lang="tr-TR" dirty="0" err="1"/>
              <a:t>pembiayaan</a:t>
            </a:r>
            <a:r>
              <a:rPr lang="tr-TR" dirty="0"/>
              <a:t>. </a:t>
            </a:r>
          </a:p>
          <a:p>
            <a:pPr marL="0" indent="0">
              <a:buNone/>
            </a:pPr>
            <a:r>
              <a:rPr lang="tr-TR" dirty="0"/>
              <a:t>(3)  </a:t>
            </a:r>
            <a:r>
              <a:rPr lang="tr-TR" dirty="0" err="1"/>
              <a:t>Pengembangan</a:t>
            </a:r>
            <a:r>
              <a:rPr lang="tr-TR" dirty="0"/>
              <a:t> </a:t>
            </a:r>
            <a:r>
              <a:rPr lang="tr-TR" dirty="0" err="1"/>
              <a:t>standar</a:t>
            </a:r>
            <a:r>
              <a:rPr lang="tr-TR" dirty="0"/>
              <a:t> </a:t>
            </a:r>
            <a:r>
              <a:rPr lang="tr-TR" dirty="0" err="1"/>
              <a:t>nasional</a:t>
            </a:r>
            <a:r>
              <a:rPr lang="tr-TR" dirty="0"/>
              <a:t> </a:t>
            </a:r>
            <a:r>
              <a:rPr lang="tr-TR" dirty="0" err="1"/>
              <a:t>pendidikan</a:t>
            </a:r>
            <a:r>
              <a:rPr lang="tr-TR" dirty="0"/>
              <a:t> </a:t>
            </a:r>
            <a:r>
              <a:rPr lang="tr-TR" dirty="0" err="1"/>
              <a:t>serta</a:t>
            </a:r>
            <a:r>
              <a:rPr lang="tr-TR" dirty="0"/>
              <a:t> </a:t>
            </a:r>
            <a:r>
              <a:rPr lang="tr-TR" dirty="0" err="1"/>
              <a:t>pemantauan</a:t>
            </a:r>
            <a:r>
              <a:rPr lang="tr-TR" dirty="0"/>
              <a:t> dan </a:t>
            </a:r>
            <a:r>
              <a:rPr lang="tr-TR" dirty="0" err="1"/>
              <a:t>pelaporan</a:t>
            </a:r>
            <a:r>
              <a:rPr lang="tr-TR" dirty="0"/>
              <a:t> </a:t>
            </a:r>
            <a:r>
              <a:rPr lang="tr-TR" dirty="0" err="1"/>
              <a:t>pencapaiannya</a:t>
            </a:r>
            <a:r>
              <a:rPr lang="tr-TR" dirty="0"/>
              <a:t> </a:t>
            </a:r>
            <a:r>
              <a:rPr lang="tr-TR" dirty="0" err="1"/>
              <a:t>secara</a:t>
            </a:r>
            <a:r>
              <a:rPr lang="tr-TR" dirty="0"/>
              <a:t> </a:t>
            </a:r>
            <a:r>
              <a:rPr lang="tr-TR" dirty="0" err="1"/>
              <a:t>nasional</a:t>
            </a:r>
            <a:r>
              <a:rPr lang="tr-TR" dirty="0"/>
              <a:t> </a:t>
            </a:r>
            <a:r>
              <a:rPr lang="tr-TR" dirty="0" err="1"/>
              <a:t>dilaksanakan</a:t>
            </a:r>
            <a:r>
              <a:rPr lang="tr-TR" dirty="0"/>
              <a:t> </a:t>
            </a:r>
            <a:r>
              <a:rPr lang="tr-TR" dirty="0" err="1"/>
              <a:t>oleh</a:t>
            </a:r>
            <a:r>
              <a:rPr lang="tr-TR" dirty="0"/>
              <a:t> </a:t>
            </a:r>
            <a:r>
              <a:rPr lang="tr-TR" dirty="0" err="1"/>
              <a:t>suatu</a:t>
            </a:r>
            <a:r>
              <a:rPr lang="tr-TR" dirty="0"/>
              <a:t> </a:t>
            </a:r>
            <a:r>
              <a:rPr lang="tr-TR" dirty="0" err="1"/>
              <a:t>badan</a:t>
            </a:r>
            <a:r>
              <a:rPr lang="tr-TR" dirty="0"/>
              <a:t> </a:t>
            </a:r>
            <a:r>
              <a:rPr lang="tr-TR" dirty="0" err="1"/>
              <a:t>standardisasi</a:t>
            </a:r>
            <a:r>
              <a:rPr lang="tr-TR" dirty="0"/>
              <a:t>, </a:t>
            </a:r>
            <a:r>
              <a:rPr lang="tr-TR" dirty="0" err="1"/>
              <a:t>penjaminan</a:t>
            </a:r>
            <a:r>
              <a:rPr lang="tr-TR" dirty="0"/>
              <a:t>, dan </a:t>
            </a:r>
            <a:r>
              <a:rPr lang="tr-TR" dirty="0" err="1"/>
              <a:t>pengendalian</a:t>
            </a:r>
            <a:r>
              <a:rPr lang="tr-TR" dirty="0"/>
              <a:t> mutu </a:t>
            </a:r>
            <a:r>
              <a:rPr lang="tr-TR" dirty="0" err="1"/>
              <a:t>pendidikan</a:t>
            </a:r>
            <a:r>
              <a:rPr lang="tr-TR" dirty="0"/>
              <a:t>. </a:t>
            </a:r>
          </a:p>
          <a:p>
            <a:endParaRPr lang="en-US" dirty="0"/>
          </a:p>
        </p:txBody>
      </p:sp>
    </p:spTree>
    <p:extLst>
      <p:ext uri="{BB962C8B-B14F-4D97-AF65-F5344CB8AC3E}">
        <p14:creationId xmlns:p14="http://schemas.microsoft.com/office/powerpoint/2010/main" val="3887715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PP 13/2015 (</a:t>
            </a:r>
            <a:r>
              <a:rPr lang="en-US" dirty="0" err="1"/>
              <a:t>perubahan</a:t>
            </a:r>
            <a:r>
              <a:rPr lang="en-US" dirty="0"/>
              <a:t> </a:t>
            </a:r>
            <a:r>
              <a:rPr lang="en-US" dirty="0" err="1"/>
              <a:t>kedua</a:t>
            </a:r>
            <a:r>
              <a:rPr lang="en-US" dirty="0"/>
              <a:t> </a:t>
            </a:r>
            <a:r>
              <a:rPr lang="en-US" dirty="0" err="1"/>
              <a:t>dari</a:t>
            </a:r>
            <a:r>
              <a:rPr lang="en-US" dirty="0"/>
              <a:t> PP 19/2005)</a:t>
            </a:r>
          </a:p>
        </p:txBody>
      </p:sp>
      <p:sp>
        <p:nvSpPr>
          <p:cNvPr id="3" name="Content Placeholder 2"/>
          <p:cNvSpPr>
            <a:spLocks noGrp="1"/>
          </p:cNvSpPr>
          <p:nvPr>
            <p:ph sz="quarter" idx="1"/>
          </p:nvPr>
        </p:nvSpPr>
        <p:spPr/>
        <p:txBody>
          <a:bodyPr/>
          <a:lstStyle/>
          <a:p>
            <a:pPr marL="0" indent="0">
              <a:buNone/>
            </a:pPr>
            <a:r>
              <a:rPr lang="tr-TR" sz="2400" dirty="0" err="1"/>
              <a:t>Pasal</a:t>
            </a:r>
            <a:r>
              <a:rPr lang="tr-TR" sz="2400" dirty="0"/>
              <a:t> 1 </a:t>
            </a:r>
          </a:p>
          <a:p>
            <a:r>
              <a:rPr lang="tr-TR" sz="2400" dirty="0" err="1"/>
              <a:t>Dalam</a:t>
            </a:r>
            <a:r>
              <a:rPr lang="tr-TR" sz="2400" dirty="0"/>
              <a:t> </a:t>
            </a:r>
            <a:r>
              <a:rPr lang="tr-TR" sz="2400" dirty="0" err="1"/>
              <a:t>Peraturan</a:t>
            </a:r>
            <a:r>
              <a:rPr lang="tr-TR" sz="2400" dirty="0"/>
              <a:t> </a:t>
            </a:r>
            <a:r>
              <a:rPr lang="tr-TR" sz="2400" dirty="0" err="1"/>
              <a:t>Pemerintah</a:t>
            </a:r>
            <a:r>
              <a:rPr lang="tr-TR" sz="2400" dirty="0"/>
              <a:t> ini </a:t>
            </a:r>
            <a:r>
              <a:rPr lang="tr-TR" sz="2400" dirty="0" err="1"/>
              <a:t>yang</a:t>
            </a:r>
            <a:r>
              <a:rPr lang="tr-TR" sz="2400" dirty="0"/>
              <a:t> </a:t>
            </a:r>
            <a:r>
              <a:rPr lang="tr-TR" sz="2400" dirty="0" err="1"/>
              <a:t>dimaksud</a:t>
            </a:r>
            <a:r>
              <a:rPr lang="tr-TR" sz="2400" dirty="0"/>
              <a:t> </a:t>
            </a:r>
            <a:r>
              <a:rPr lang="tr-TR" sz="2400" dirty="0" err="1"/>
              <a:t>dengan</a:t>
            </a:r>
            <a:r>
              <a:rPr lang="tr-TR" sz="2400" dirty="0"/>
              <a:t>: </a:t>
            </a:r>
          </a:p>
          <a:p>
            <a:pPr marL="0" indent="0">
              <a:buNone/>
            </a:pPr>
            <a:r>
              <a:rPr lang="tr-TR" sz="2400" dirty="0"/>
              <a:t>Standar Nasional Pendidikan adalah kriteria minimal tentang sistem pendidikan di seluruh wilayah hukum Negara Kesatuan Republik Indonesia. </a:t>
            </a:r>
            <a:endParaRPr lang="id-ID" sz="2400" dirty="0"/>
          </a:p>
          <a:p>
            <a:pPr marL="0" indent="0">
              <a:buNone/>
            </a:pPr>
            <a:endParaRPr lang="id-ID" sz="2400" dirty="0"/>
          </a:p>
          <a:p>
            <a:pPr marL="0" indent="0">
              <a:buNone/>
            </a:pPr>
            <a:r>
              <a:rPr lang="id-ID" sz="2400" dirty="0"/>
              <a:t>Pasal 2</a:t>
            </a:r>
          </a:p>
          <a:p>
            <a:pPr marL="0" indent="0">
              <a:buNone/>
            </a:pPr>
            <a:r>
              <a:rPr lang="id-ID" sz="2400" dirty="0"/>
              <a:t>Standar Nasional Pendidikan bertujuan menjamin mutu pendidikan nasional dalam rangka mencerdaskan kehidupan bangsa dan membentuk watak serta peradaban bangsa yang bermartabat.</a:t>
            </a:r>
            <a:endParaRPr lang="tr-TR" sz="2400" dirty="0"/>
          </a:p>
          <a:p>
            <a:endParaRPr lang="en-US" dirty="0"/>
          </a:p>
        </p:txBody>
      </p:sp>
    </p:spTree>
    <p:extLst>
      <p:ext uri="{BB962C8B-B14F-4D97-AF65-F5344CB8AC3E}">
        <p14:creationId xmlns:p14="http://schemas.microsoft.com/office/powerpoint/2010/main" val="3354015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sz="quarter" idx="1"/>
          </p:nvPr>
        </p:nvSpPr>
        <p:spPr/>
        <p:txBody>
          <a:bodyPr/>
          <a:lstStyle/>
          <a:p>
            <a:endParaRPr lang="id-ID"/>
          </a:p>
        </p:txBody>
      </p:sp>
      <p:pic>
        <p:nvPicPr>
          <p:cNvPr id="4" name="Picture 3"/>
          <p:cNvPicPr>
            <a:picLocks noChangeAspect="1"/>
          </p:cNvPicPr>
          <p:nvPr/>
        </p:nvPicPr>
        <p:blipFill>
          <a:blip r:embed="rId2"/>
          <a:stretch>
            <a:fillRect/>
          </a:stretch>
        </p:blipFill>
        <p:spPr>
          <a:xfrm>
            <a:off x="149966" y="228600"/>
            <a:ext cx="8851159" cy="6186488"/>
          </a:xfrm>
          <a:prstGeom prst="rect">
            <a:avLst/>
          </a:prstGeom>
        </p:spPr>
      </p:pic>
    </p:spTree>
    <p:extLst>
      <p:ext uri="{BB962C8B-B14F-4D97-AF65-F5344CB8AC3E}">
        <p14:creationId xmlns:p14="http://schemas.microsoft.com/office/powerpoint/2010/main" val="1723648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Permendikbud</a:t>
            </a:r>
            <a:r>
              <a:rPr lang="en-US" dirty="0"/>
              <a:t> 28 </a:t>
            </a:r>
            <a:r>
              <a:rPr lang="en-US" dirty="0" err="1"/>
              <a:t>Tahun</a:t>
            </a:r>
            <a:r>
              <a:rPr lang="en-US" dirty="0"/>
              <a:t> 2016 (</a:t>
            </a:r>
            <a:r>
              <a:rPr lang="en-US" dirty="0" err="1"/>
              <a:t>Sistem</a:t>
            </a:r>
            <a:r>
              <a:rPr lang="en-US" dirty="0"/>
              <a:t> </a:t>
            </a:r>
            <a:r>
              <a:rPr lang="en-US" dirty="0" err="1"/>
              <a:t>Penjaminan</a:t>
            </a:r>
            <a:r>
              <a:rPr lang="en-US" dirty="0"/>
              <a:t> </a:t>
            </a:r>
            <a:r>
              <a:rPr lang="en-US" dirty="0" err="1"/>
              <a:t>Mutu</a:t>
            </a:r>
            <a:r>
              <a:rPr lang="en-US" dirty="0"/>
              <a:t> </a:t>
            </a:r>
            <a:r>
              <a:rPr lang="en-US" dirty="0" err="1"/>
              <a:t>Dikdasmen</a:t>
            </a:r>
            <a:r>
              <a:rPr lang="en-US" dirty="0"/>
              <a:t>)</a:t>
            </a:r>
          </a:p>
        </p:txBody>
      </p:sp>
      <p:sp>
        <p:nvSpPr>
          <p:cNvPr id="3" name="Content Placeholder 2"/>
          <p:cNvSpPr>
            <a:spLocks noGrp="1"/>
          </p:cNvSpPr>
          <p:nvPr>
            <p:ph sz="quarter" idx="1"/>
          </p:nvPr>
        </p:nvSpPr>
        <p:spPr/>
        <p:txBody>
          <a:bodyPr>
            <a:normAutofit lnSpcReduction="10000"/>
          </a:bodyPr>
          <a:lstStyle/>
          <a:p>
            <a:pPr marL="0" indent="0">
              <a:buNone/>
            </a:pPr>
            <a:r>
              <a:rPr lang="tr-TR" b="1" dirty="0" err="1"/>
              <a:t>Pasal</a:t>
            </a:r>
            <a:r>
              <a:rPr lang="tr-TR" b="1" dirty="0"/>
              <a:t> 1</a:t>
            </a:r>
          </a:p>
          <a:p>
            <a:pPr marL="0" indent="0">
              <a:buNone/>
            </a:pPr>
            <a:r>
              <a:rPr lang="tr-TR" dirty="0" err="1"/>
              <a:t>Dalam</a:t>
            </a:r>
            <a:r>
              <a:rPr lang="tr-TR" dirty="0"/>
              <a:t> </a:t>
            </a:r>
            <a:r>
              <a:rPr lang="tr-TR" dirty="0" err="1"/>
              <a:t>Peraturan</a:t>
            </a:r>
            <a:r>
              <a:rPr lang="tr-TR" dirty="0"/>
              <a:t> </a:t>
            </a:r>
            <a:r>
              <a:rPr lang="tr-TR" dirty="0" err="1"/>
              <a:t>Menteri</a:t>
            </a:r>
            <a:r>
              <a:rPr lang="tr-TR" dirty="0"/>
              <a:t> ini </a:t>
            </a:r>
            <a:r>
              <a:rPr lang="tr-TR" dirty="0" err="1"/>
              <a:t>yang</a:t>
            </a:r>
            <a:r>
              <a:rPr lang="tr-TR" dirty="0"/>
              <a:t> </a:t>
            </a:r>
            <a:r>
              <a:rPr lang="tr-TR" dirty="0" err="1"/>
              <a:t>dimaksud</a:t>
            </a:r>
            <a:r>
              <a:rPr lang="tr-TR" dirty="0"/>
              <a:t> </a:t>
            </a:r>
            <a:r>
              <a:rPr lang="tr-TR" dirty="0" err="1"/>
              <a:t>dengan</a:t>
            </a:r>
            <a:r>
              <a:rPr lang="tr-TR" dirty="0"/>
              <a:t>: </a:t>
            </a:r>
          </a:p>
          <a:p>
            <a:r>
              <a:rPr lang="tr-TR" dirty="0"/>
              <a:t>Mutu </a:t>
            </a:r>
            <a:r>
              <a:rPr lang="tr-TR" dirty="0" err="1"/>
              <a:t>Pendidikan</a:t>
            </a:r>
            <a:r>
              <a:rPr lang="tr-TR" dirty="0"/>
              <a:t> </a:t>
            </a:r>
            <a:r>
              <a:rPr lang="tr-TR" dirty="0" err="1"/>
              <a:t>Dasar</a:t>
            </a:r>
            <a:r>
              <a:rPr lang="tr-TR" dirty="0"/>
              <a:t> dan </a:t>
            </a:r>
            <a:r>
              <a:rPr lang="tr-TR" dirty="0" err="1"/>
              <a:t>Menengah</a:t>
            </a:r>
            <a:r>
              <a:rPr lang="tr-TR" dirty="0"/>
              <a:t> </a:t>
            </a:r>
            <a:r>
              <a:rPr lang="tr-TR" dirty="0" err="1"/>
              <a:t>adalah</a:t>
            </a:r>
            <a:r>
              <a:rPr lang="tr-TR" dirty="0"/>
              <a:t> </a:t>
            </a:r>
            <a:r>
              <a:rPr lang="tr-TR" dirty="0" err="1"/>
              <a:t>tingkat</a:t>
            </a:r>
            <a:r>
              <a:rPr lang="tr-TR" dirty="0"/>
              <a:t> </a:t>
            </a:r>
            <a:r>
              <a:rPr lang="tr-TR" dirty="0" err="1"/>
              <a:t>kesesuaian</a:t>
            </a:r>
            <a:r>
              <a:rPr lang="tr-TR" dirty="0"/>
              <a:t> </a:t>
            </a:r>
            <a:r>
              <a:rPr lang="tr-TR" dirty="0" err="1"/>
              <a:t>antara</a:t>
            </a:r>
            <a:r>
              <a:rPr lang="tr-TR" dirty="0"/>
              <a:t> </a:t>
            </a:r>
            <a:r>
              <a:rPr lang="tr-TR" dirty="0" err="1"/>
              <a:t>penyelenggaraan</a:t>
            </a:r>
            <a:r>
              <a:rPr lang="tr-TR" dirty="0"/>
              <a:t> </a:t>
            </a:r>
            <a:r>
              <a:rPr lang="tr-TR" dirty="0" err="1"/>
              <a:t>pendidikan</a:t>
            </a:r>
            <a:r>
              <a:rPr lang="tr-TR" dirty="0"/>
              <a:t> </a:t>
            </a:r>
            <a:r>
              <a:rPr lang="tr-TR" dirty="0" err="1"/>
              <a:t>dasar</a:t>
            </a:r>
            <a:r>
              <a:rPr lang="tr-TR" dirty="0"/>
              <a:t> dan </a:t>
            </a:r>
            <a:r>
              <a:rPr lang="tr-TR" dirty="0" err="1"/>
              <a:t>pendidikan</a:t>
            </a:r>
            <a:r>
              <a:rPr lang="tr-TR" dirty="0"/>
              <a:t> </a:t>
            </a:r>
            <a:r>
              <a:rPr lang="tr-TR" dirty="0" err="1"/>
              <a:t>menengah</a:t>
            </a:r>
            <a:r>
              <a:rPr lang="tr-TR" dirty="0"/>
              <a:t> </a:t>
            </a:r>
            <a:r>
              <a:rPr lang="tr-TR" dirty="0" err="1"/>
              <a:t>dengan</a:t>
            </a:r>
            <a:r>
              <a:rPr lang="tr-TR" dirty="0"/>
              <a:t> </a:t>
            </a:r>
            <a:r>
              <a:rPr lang="tr-TR" b="1" i="1" dirty="0" err="1"/>
              <a:t>Standar</a:t>
            </a:r>
            <a:r>
              <a:rPr lang="tr-TR" b="1" i="1" dirty="0"/>
              <a:t> </a:t>
            </a:r>
            <a:r>
              <a:rPr lang="tr-TR" b="1" i="1" dirty="0" err="1"/>
              <a:t>Nasional</a:t>
            </a:r>
            <a:r>
              <a:rPr lang="tr-TR" b="1" i="1" dirty="0"/>
              <a:t> </a:t>
            </a:r>
            <a:r>
              <a:rPr lang="tr-TR" b="1" i="1" dirty="0" err="1"/>
              <a:t>Pendidikan</a:t>
            </a:r>
            <a:r>
              <a:rPr lang="tr-TR" b="1" i="1" dirty="0"/>
              <a:t> </a:t>
            </a:r>
            <a:r>
              <a:rPr lang="tr-TR" b="1" i="1" dirty="0" err="1"/>
              <a:t>pada</a:t>
            </a:r>
            <a:r>
              <a:rPr lang="tr-TR" b="1" i="1" dirty="0"/>
              <a:t> </a:t>
            </a:r>
            <a:r>
              <a:rPr lang="tr-TR" b="1" i="1" dirty="0" err="1"/>
              <a:t>pendidikan</a:t>
            </a:r>
            <a:r>
              <a:rPr lang="tr-TR" b="1" i="1" dirty="0"/>
              <a:t> </a:t>
            </a:r>
            <a:r>
              <a:rPr lang="tr-TR" b="1" i="1" dirty="0" err="1"/>
              <a:t>dasar</a:t>
            </a:r>
            <a:r>
              <a:rPr lang="tr-TR" b="1" i="1" dirty="0"/>
              <a:t> dan </a:t>
            </a:r>
            <a:r>
              <a:rPr lang="tr-TR" b="1" i="1" dirty="0" err="1"/>
              <a:t>pendidikan</a:t>
            </a:r>
            <a:r>
              <a:rPr lang="tr-TR" b="1" i="1" dirty="0"/>
              <a:t> </a:t>
            </a:r>
            <a:r>
              <a:rPr lang="tr-TR" b="1" i="1" dirty="0" err="1"/>
              <a:t>menengah</a:t>
            </a:r>
            <a:r>
              <a:rPr lang="tr-TR" b="1" i="1" dirty="0"/>
              <a:t>. </a:t>
            </a:r>
          </a:p>
          <a:p>
            <a:r>
              <a:rPr lang="tr-TR" b="1" i="1" dirty="0" err="1"/>
              <a:t>Penjaminan</a:t>
            </a:r>
            <a:r>
              <a:rPr lang="tr-TR" b="1" i="1" dirty="0"/>
              <a:t> Mutu </a:t>
            </a:r>
            <a:r>
              <a:rPr lang="tr-TR" b="1" i="1" dirty="0" err="1"/>
              <a:t>Pendidikan</a:t>
            </a:r>
            <a:r>
              <a:rPr lang="tr-TR" b="1" i="1" dirty="0"/>
              <a:t> </a:t>
            </a:r>
            <a:r>
              <a:rPr lang="tr-TR" dirty="0" err="1"/>
              <a:t>adalah</a:t>
            </a:r>
            <a:r>
              <a:rPr lang="tr-TR" dirty="0"/>
              <a:t> </a:t>
            </a:r>
            <a:r>
              <a:rPr lang="tr-TR" dirty="0" err="1"/>
              <a:t>suatu</a:t>
            </a:r>
            <a:r>
              <a:rPr lang="tr-TR" dirty="0"/>
              <a:t> </a:t>
            </a:r>
            <a:r>
              <a:rPr lang="tr-TR" dirty="0" err="1"/>
              <a:t>mekanisme</a:t>
            </a:r>
            <a:r>
              <a:rPr lang="tr-TR" dirty="0"/>
              <a:t> </a:t>
            </a:r>
            <a:r>
              <a:rPr lang="tr-TR" dirty="0" err="1"/>
              <a:t>yang</a:t>
            </a:r>
            <a:r>
              <a:rPr lang="tr-TR" dirty="0"/>
              <a:t> </a:t>
            </a:r>
            <a:r>
              <a:rPr lang="tr-TR" dirty="0" err="1"/>
              <a:t>sistematis</a:t>
            </a:r>
            <a:r>
              <a:rPr lang="tr-TR" dirty="0"/>
              <a:t>, </a:t>
            </a:r>
            <a:r>
              <a:rPr lang="tr-TR" dirty="0" err="1"/>
              <a:t>terintegrasi</a:t>
            </a:r>
            <a:r>
              <a:rPr lang="tr-TR" dirty="0"/>
              <a:t>, dan </a:t>
            </a:r>
            <a:r>
              <a:rPr lang="tr-TR" dirty="0" err="1"/>
              <a:t>berkelanjutan</a:t>
            </a:r>
            <a:r>
              <a:rPr lang="tr-TR" dirty="0"/>
              <a:t> </a:t>
            </a:r>
            <a:r>
              <a:rPr lang="tr-TR" dirty="0" err="1"/>
              <a:t>untuk</a:t>
            </a:r>
            <a:r>
              <a:rPr lang="tr-TR" dirty="0"/>
              <a:t> </a:t>
            </a:r>
            <a:r>
              <a:rPr lang="tr-TR" dirty="0" err="1"/>
              <a:t>memastikan</a:t>
            </a:r>
            <a:r>
              <a:rPr lang="tr-TR" dirty="0"/>
              <a:t> </a:t>
            </a:r>
            <a:r>
              <a:rPr lang="tr-TR" dirty="0" err="1"/>
              <a:t>bahwa</a:t>
            </a:r>
            <a:r>
              <a:rPr lang="tr-TR" dirty="0"/>
              <a:t> </a:t>
            </a:r>
            <a:r>
              <a:rPr lang="tr-TR" dirty="0" err="1"/>
              <a:t>seluruh</a:t>
            </a:r>
            <a:r>
              <a:rPr lang="tr-TR" dirty="0"/>
              <a:t> proses </a:t>
            </a:r>
            <a:r>
              <a:rPr lang="tr-TR" dirty="0" err="1"/>
              <a:t>penyelenggaraan</a:t>
            </a:r>
            <a:r>
              <a:rPr lang="tr-TR" dirty="0"/>
              <a:t> </a:t>
            </a:r>
            <a:r>
              <a:rPr lang="tr-TR" dirty="0" err="1"/>
              <a:t>pendidikan</a:t>
            </a:r>
            <a:r>
              <a:rPr lang="tr-TR" dirty="0"/>
              <a:t> </a:t>
            </a:r>
            <a:r>
              <a:rPr lang="tr-TR" dirty="0" err="1"/>
              <a:t>telah</a:t>
            </a:r>
            <a:r>
              <a:rPr lang="tr-TR" dirty="0"/>
              <a:t> </a:t>
            </a:r>
            <a:r>
              <a:rPr lang="tr-TR" dirty="0" err="1"/>
              <a:t>sesuai</a:t>
            </a:r>
            <a:r>
              <a:rPr lang="tr-TR" dirty="0"/>
              <a:t> </a:t>
            </a:r>
            <a:r>
              <a:rPr lang="tr-TR" dirty="0" err="1"/>
              <a:t>dengan</a:t>
            </a:r>
            <a:r>
              <a:rPr lang="tr-TR" dirty="0"/>
              <a:t> </a:t>
            </a:r>
            <a:r>
              <a:rPr lang="tr-TR" b="1" i="1" dirty="0" err="1"/>
              <a:t>standar</a:t>
            </a:r>
            <a:r>
              <a:rPr lang="tr-TR" b="1" i="1" dirty="0"/>
              <a:t> mutu. </a:t>
            </a:r>
          </a:p>
          <a:p>
            <a:endParaRPr lang="en-US" dirty="0"/>
          </a:p>
        </p:txBody>
      </p:sp>
    </p:spTree>
    <p:extLst>
      <p:ext uri="{BB962C8B-B14F-4D97-AF65-F5344CB8AC3E}">
        <p14:creationId xmlns:p14="http://schemas.microsoft.com/office/powerpoint/2010/main" val="4221625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877" y="160842"/>
            <a:ext cx="6784258" cy="6424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8557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a:spLocks noGrp="1"/>
          </p:cNvSpPr>
          <p:nvPr>
            <p:ph type="title"/>
          </p:nvPr>
        </p:nvSpPr>
        <p:spPr>
          <a:xfrm>
            <a:off x="612648" y="228600"/>
            <a:ext cx="8153401" cy="990600"/>
          </a:xfrm>
          <a:prstGeom prst="rect">
            <a:avLst/>
          </a:prstGeom>
        </p:spPr>
        <p:txBody>
          <a:bodyPr>
            <a:normAutofit/>
          </a:bodyPr>
          <a:lstStyle>
            <a:lvl1pPr>
              <a:defRPr b="1"/>
            </a:lvl1pPr>
          </a:lstStyle>
          <a:p>
            <a:pPr lvl="0">
              <a:defRPr sz="1800" b="0">
                <a:solidFill>
                  <a:srgbClr val="000000"/>
                </a:solidFill>
              </a:defRPr>
            </a:pPr>
            <a:r>
              <a:rPr lang="en-US" sz="3200" b="1" dirty="0">
                <a:solidFill>
                  <a:srgbClr val="775F55"/>
                </a:solidFill>
              </a:rPr>
              <a:t>LANDASAN TEORI</a:t>
            </a:r>
            <a:endParaRPr sz="3200" b="1" dirty="0">
              <a:solidFill>
                <a:srgbClr val="775F55"/>
              </a:solidFill>
            </a:endParaRPr>
          </a:p>
        </p:txBody>
      </p:sp>
      <p:sp>
        <p:nvSpPr>
          <p:cNvPr id="214" name="Shape 214"/>
          <p:cNvSpPr>
            <a:spLocks noGrp="1"/>
          </p:cNvSpPr>
          <p:nvPr>
            <p:ph sz="quarter" idx="1"/>
          </p:nvPr>
        </p:nvSpPr>
        <p:spPr>
          <a:xfrm>
            <a:off x="612648" y="1600200"/>
            <a:ext cx="8153401" cy="4495800"/>
          </a:xfrm>
          <a:prstGeom prst="rect">
            <a:avLst/>
          </a:prstGeom>
        </p:spPr>
        <p:txBody>
          <a:bodyPr/>
          <a:lstStyle/>
          <a:p>
            <a:pPr marL="320039" lvl="0" indent="-320039">
              <a:lnSpc>
                <a:spcPct val="80000"/>
              </a:lnSpc>
              <a:defRPr sz="1800"/>
            </a:pPr>
            <a:r>
              <a:rPr lang="en-US" sz="2200" b="1" dirty="0"/>
              <a:t>PENGERTIAN </a:t>
            </a:r>
            <a:r>
              <a:rPr sz="2200" b="1" dirty="0"/>
              <a:t>MUTU</a:t>
            </a:r>
            <a:endParaRPr sz="2200" dirty="0"/>
          </a:p>
          <a:p>
            <a:pPr marL="0" lvl="0" indent="0">
              <a:lnSpc>
                <a:spcPct val="80000"/>
              </a:lnSpc>
              <a:buNone/>
              <a:defRPr sz="1800"/>
            </a:pPr>
            <a:endParaRPr sz="2200" dirty="0"/>
          </a:p>
          <a:p>
            <a:pPr marL="320039" lvl="0" indent="-320039">
              <a:lnSpc>
                <a:spcPct val="80000"/>
              </a:lnSpc>
              <a:buChar char="➢"/>
              <a:defRPr sz="1800"/>
            </a:pPr>
            <a:r>
              <a:rPr sz="2200" dirty="0"/>
              <a:t>JURAN  : </a:t>
            </a:r>
            <a:r>
              <a:rPr sz="2200" i="1" dirty="0"/>
              <a:t>fitness to use</a:t>
            </a:r>
            <a:r>
              <a:rPr sz="2200" dirty="0"/>
              <a:t>, </a:t>
            </a:r>
            <a:r>
              <a:rPr sz="2200" dirty="0" err="1"/>
              <a:t>kecocokan</a:t>
            </a:r>
            <a:r>
              <a:rPr sz="2200" dirty="0"/>
              <a:t> </a:t>
            </a:r>
            <a:r>
              <a:rPr sz="2200" dirty="0" err="1"/>
              <a:t>penggunaan</a:t>
            </a:r>
            <a:r>
              <a:rPr sz="2200" dirty="0"/>
              <a:t> </a:t>
            </a:r>
            <a:r>
              <a:rPr sz="2200" dirty="0" err="1"/>
              <a:t>produk</a:t>
            </a:r>
            <a:endParaRPr sz="2200" dirty="0"/>
          </a:p>
          <a:p>
            <a:pPr marL="320039" lvl="0" indent="-320039">
              <a:lnSpc>
                <a:spcPct val="80000"/>
              </a:lnSpc>
              <a:buChar char="➢"/>
              <a:defRPr sz="1800"/>
            </a:pPr>
            <a:r>
              <a:rPr sz="2200" dirty="0"/>
              <a:t>CROSBY: </a:t>
            </a:r>
            <a:r>
              <a:rPr sz="2200" i="1" dirty="0"/>
              <a:t>conformance to requirement,</a:t>
            </a:r>
            <a:r>
              <a:rPr sz="2200" dirty="0"/>
              <a:t> </a:t>
            </a:r>
            <a:r>
              <a:rPr sz="2200" dirty="0" err="1"/>
              <a:t>sesuai</a:t>
            </a:r>
            <a:r>
              <a:rPr sz="2200" dirty="0"/>
              <a:t> </a:t>
            </a:r>
            <a:r>
              <a:rPr sz="2200" dirty="0" err="1"/>
              <a:t>dengan</a:t>
            </a:r>
            <a:r>
              <a:rPr sz="2200" dirty="0"/>
              <a:t> yang    	                        	      </a:t>
            </a:r>
            <a:r>
              <a:rPr sz="2200" dirty="0" err="1"/>
              <a:t>dipersyaratkan</a:t>
            </a:r>
            <a:endParaRPr sz="2200" dirty="0"/>
          </a:p>
          <a:p>
            <a:pPr marL="320039" lvl="0" indent="-320039">
              <a:lnSpc>
                <a:spcPct val="80000"/>
              </a:lnSpc>
              <a:buChar char="➢"/>
              <a:defRPr sz="1800"/>
            </a:pPr>
            <a:r>
              <a:rPr sz="2200" dirty="0"/>
              <a:t>DEMING: </a:t>
            </a:r>
            <a:r>
              <a:rPr sz="2200" dirty="0" err="1"/>
              <a:t>kesesuaian</a:t>
            </a:r>
            <a:r>
              <a:rPr sz="2200" dirty="0"/>
              <a:t> </a:t>
            </a:r>
            <a:r>
              <a:rPr sz="2200" dirty="0" err="1"/>
              <a:t>dengan</a:t>
            </a:r>
            <a:r>
              <a:rPr sz="2200" dirty="0"/>
              <a:t> </a:t>
            </a:r>
            <a:r>
              <a:rPr sz="2200" i="1" dirty="0"/>
              <a:t>market demand</a:t>
            </a:r>
            <a:endParaRPr sz="2200" dirty="0"/>
          </a:p>
          <a:p>
            <a:pPr marL="320039" lvl="0" indent="-320039">
              <a:lnSpc>
                <a:spcPct val="80000"/>
              </a:lnSpc>
              <a:buChar char="➢"/>
              <a:defRPr sz="1800"/>
            </a:pPr>
            <a:r>
              <a:rPr sz="2200" dirty="0"/>
              <a:t>FEIGENBAUM 	: </a:t>
            </a:r>
            <a:r>
              <a:rPr sz="2200" i="1" dirty="0"/>
              <a:t>total customer satisfaction</a:t>
            </a:r>
            <a:endParaRPr sz="2200" dirty="0"/>
          </a:p>
          <a:p>
            <a:pPr marL="320039" lvl="0" indent="-320039">
              <a:lnSpc>
                <a:spcPct val="80000"/>
              </a:lnSpc>
              <a:buChar char="➢"/>
              <a:defRPr sz="1800"/>
            </a:pPr>
            <a:r>
              <a:rPr lang="en-US" sz="2200" dirty="0"/>
              <a:t>GOETSCH </a:t>
            </a:r>
            <a:r>
              <a:rPr sz="2200" dirty="0"/>
              <a:t>&amp;</a:t>
            </a:r>
            <a:r>
              <a:rPr lang="en-US" sz="2200" dirty="0"/>
              <a:t> </a:t>
            </a:r>
            <a:r>
              <a:rPr sz="2200" dirty="0"/>
              <a:t>DAVIS : </a:t>
            </a:r>
            <a:r>
              <a:rPr sz="2200" dirty="0" err="1"/>
              <a:t>suatu</a:t>
            </a:r>
            <a:r>
              <a:rPr sz="2200" dirty="0"/>
              <a:t> </a:t>
            </a:r>
            <a:r>
              <a:rPr sz="2200" dirty="0" err="1"/>
              <a:t>kondisi</a:t>
            </a:r>
            <a:r>
              <a:rPr sz="2200" dirty="0"/>
              <a:t> </a:t>
            </a:r>
            <a:r>
              <a:rPr sz="2200" dirty="0" err="1"/>
              <a:t>dinamis</a:t>
            </a:r>
            <a:r>
              <a:rPr sz="2200" dirty="0"/>
              <a:t> yang </a:t>
            </a:r>
            <a:r>
              <a:rPr sz="2200" dirty="0" err="1"/>
              <a:t>berhubungan</a:t>
            </a:r>
            <a:r>
              <a:rPr sz="2200" dirty="0"/>
              <a:t> </a:t>
            </a:r>
            <a:r>
              <a:rPr sz="2200" dirty="0" err="1"/>
              <a:t>dengan</a:t>
            </a:r>
            <a:r>
              <a:rPr sz="2200" dirty="0"/>
              <a:t> </a:t>
            </a:r>
            <a:r>
              <a:rPr sz="2200" dirty="0" err="1"/>
              <a:t>produk</a:t>
            </a:r>
            <a:r>
              <a:rPr sz="2200" dirty="0"/>
              <a:t>, </a:t>
            </a:r>
            <a:r>
              <a:rPr sz="2200" dirty="0" err="1"/>
              <a:t>manusia</a:t>
            </a:r>
            <a:r>
              <a:rPr sz="2200" dirty="0"/>
              <a:t>, proses, environment yang                                 </a:t>
            </a:r>
            <a:r>
              <a:rPr sz="2200" dirty="0" err="1"/>
              <a:t>memenuhi</a:t>
            </a:r>
            <a:r>
              <a:rPr sz="2200" dirty="0"/>
              <a:t> </a:t>
            </a:r>
            <a:r>
              <a:rPr sz="2200" dirty="0" err="1"/>
              <a:t>atau</a:t>
            </a:r>
            <a:r>
              <a:rPr sz="2200" dirty="0"/>
              <a:t>   </a:t>
            </a:r>
            <a:r>
              <a:rPr sz="2200" dirty="0" err="1"/>
              <a:t>melebihi</a:t>
            </a:r>
            <a:r>
              <a:rPr sz="2200" dirty="0"/>
              <a:t> </a:t>
            </a:r>
            <a:r>
              <a:rPr sz="2200" dirty="0" err="1"/>
              <a:t>harapan</a:t>
            </a:r>
            <a:r>
              <a:rPr sz="2200" dirty="0"/>
              <a:t> customer. </a:t>
            </a:r>
          </a:p>
          <a:p>
            <a:pPr marL="320039" lvl="0" indent="-320039">
              <a:lnSpc>
                <a:spcPct val="80000"/>
              </a:lnSpc>
              <a:buChar char="➢"/>
              <a:defRPr sz="1800"/>
            </a:pPr>
            <a:r>
              <a:rPr sz="2200" b="1" dirty="0" err="1"/>
              <a:t>Mutu</a:t>
            </a:r>
            <a:r>
              <a:rPr sz="2200" b="1" dirty="0"/>
              <a:t> = </a:t>
            </a:r>
            <a:r>
              <a:rPr sz="2200" b="1" dirty="0" err="1"/>
              <a:t>Kepuasan</a:t>
            </a:r>
            <a:r>
              <a:rPr sz="2200" b="1" dirty="0"/>
              <a:t> </a:t>
            </a:r>
            <a:r>
              <a:rPr sz="2200" b="1" dirty="0" err="1"/>
              <a:t>Pelanggan</a:t>
            </a:r>
            <a:r>
              <a:rPr sz="2200" b="1" dirty="0"/>
              <a:t> (</a:t>
            </a:r>
            <a:r>
              <a:rPr sz="2200" b="1" i="1" dirty="0"/>
              <a:t>Stakeholders</a:t>
            </a:r>
            <a:r>
              <a:rPr sz="2200" b="1" dirty="0"/>
              <a:t> </a:t>
            </a:r>
            <a:r>
              <a:rPr sz="2200" b="1" dirty="0" err="1"/>
              <a:t>Puas</a:t>
            </a:r>
            <a:r>
              <a:rPr sz="2200" b="1" dirty="0"/>
              <a:t>)</a:t>
            </a:r>
          </a:p>
        </p:txBody>
      </p:sp>
    </p:spTree>
    <p:extLst>
      <p:ext uri="{BB962C8B-B14F-4D97-AF65-F5344CB8AC3E}">
        <p14:creationId xmlns:p14="http://schemas.microsoft.com/office/powerpoint/2010/main" val="320249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3"/>
                                        </p:tgtEl>
                                        <p:attrNameLst>
                                          <p:attrName>style.visibility</p:attrName>
                                        </p:attrNameLst>
                                      </p:cBhvr>
                                      <p:to>
                                        <p:strVal val="visible"/>
                                      </p:to>
                                    </p:set>
                                    <p:anim calcmode="lin" valueType="num">
                                      <p:cBhvr additive="base">
                                        <p:cTn id="7" dur="500" fill="hold"/>
                                        <p:tgtEl>
                                          <p:spTgt spid="213"/>
                                        </p:tgtEl>
                                        <p:attrNameLst>
                                          <p:attrName>ppt_x</p:attrName>
                                        </p:attrNameLst>
                                      </p:cBhvr>
                                      <p:tavLst>
                                        <p:tav tm="0">
                                          <p:val>
                                            <p:strVal val="0-#ppt_w/2"/>
                                          </p:val>
                                        </p:tav>
                                        <p:tav tm="100000">
                                          <p:val>
                                            <p:strVal val="#ppt_x"/>
                                          </p:val>
                                        </p:tav>
                                      </p:tavLst>
                                    </p:anim>
                                    <p:anim calcmode="lin" valueType="num">
                                      <p:cBhvr additive="base">
                                        <p:cTn id="8" dur="500" fill="hold"/>
                                        <p:tgtEl>
                                          <p:spTgt spid="2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14">
                                            <p:txEl>
                                              <p:pRg st="0" end="0"/>
                                            </p:txEl>
                                          </p:spTgt>
                                        </p:tgtEl>
                                        <p:attrNameLst>
                                          <p:attrName>style.visibility</p:attrName>
                                        </p:attrNameLst>
                                      </p:cBhvr>
                                      <p:to>
                                        <p:strVal val="visible"/>
                                      </p:to>
                                    </p:set>
                                    <p:anim calcmode="lin" valueType="num">
                                      <p:cBhvr additive="base">
                                        <p:cTn id="13" dur="500" fill="hold"/>
                                        <p:tgtEl>
                                          <p:spTgt spid="21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4">
                                            <p:txEl>
                                              <p:pRg st="2" end="2"/>
                                            </p:txEl>
                                          </p:spTgt>
                                        </p:tgtEl>
                                        <p:attrNameLst>
                                          <p:attrName>style.visibility</p:attrName>
                                        </p:attrNameLst>
                                      </p:cBhvr>
                                      <p:to>
                                        <p:strVal val="visible"/>
                                      </p:to>
                                    </p:set>
                                    <p:anim calcmode="lin" valueType="num">
                                      <p:cBhvr additive="base">
                                        <p:cTn id="19" dur="500" fill="hold"/>
                                        <p:tgtEl>
                                          <p:spTgt spid="2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4">
                                            <p:txEl>
                                              <p:pRg st="3" end="3"/>
                                            </p:txEl>
                                          </p:spTgt>
                                        </p:tgtEl>
                                        <p:attrNameLst>
                                          <p:attrName>style.visibility</p:attrName>
                                        </p:attrNameLst>
                                      </p:cBhvr>
                                      <p:to>
                                        <p:strVal val="visible"/>
                                      </p:to>
                                    </p:set>
                                    <p:anim calcmode="lin" valueType="num">
                                      <p:cBhvr additive="base">
                                        <p:cTn id="25" dur="500" fill="hold"/>
                                        <p:tgtEl>
                                          <p:spTgt spid="21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14">
                                            <p:txEl>
                                              <p:pRg st="4" end="4"/>
                                            </p:txEl>
                                          </p:spTgt>
                                        </p:tgtEl>
                                        <p:attrNameLst>
                                          <p:attrName>style.visibility</p:attrName>
                                        </p:attrNameLst>
                                      </p:cBhvr>
                                      <p:to>
                                        <p:strVal val="visible"/>
                                      </p:to>
                                    </p:set>
                                    <p:anim calcmode="lin" valueType="num">
                                      <p:cBhvr additive="base">
                                        <p:cTn id="31" dur="500" fill="hold"/>
                                        <p:tgtEl>
                                          <p:spTgt spid="21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1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14">
                                            <p:txEl>
                                              <p:pRg st="5" end="5"/>
                                            </p:txEl>
                                          </p:spTgt>
                                        </p:tgtEl>
                                        <p:attrNameLst>
                                          <p:attrName>style.visibility</p:attrName>
                                        </p:attrNameLst>
                                      </p:cBhvr>
                                      <p:to>
                                        <p:strVal val="visible"/>
                                      </p:to>
                                    </p:set>
                                    <p:anim calcmode="lin" valueType="num">
                                      <p:cBhvr additive="base">
                                        <p:cTn id="37" dur="500" fill="hold"/>
                                        <p:tgtEl>
                                          <p:spTgt spid="21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1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14">
                                            <p:txEl>
                                              <p:pRg st="6" end="6"/>
                                            </p:txEl>
                                          </p:spTgt>
                                        </p:tgtEl>
                                        <p:attrNameLst>
                                          <p:attrName>style.visibility</p:attrName>
                                        </p:attrNameLst>
                                      </p:cBhvr>
                                      <p:to>
                                        <p:strVal val="visible"/>
                                      </p:to>
                                    </p:set>
                                    <p:anim calcmode="lin" valueType="num">
                                      <p:cBhvr additive="base">
                                        <p:cTn id="43" dur="500" fill="hold"/>
                                        <p:tgtEl>
                                          <p:spTgt spid="21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1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14">
                                            <p:txEl>
                                              <p:pRg st="7" end="7"/>
                                            </p:txEl>
                                          </p:spTgt>
                                        </p:tgtEl>
                                        <p:attrNameLst>
                                          <p:attrName>style.visibility</p:attrName>
                                        </p:attrNameLst>
                                      </p:cBhvr>
                                      <p:to>
                                        <p:strVal val="visible"/>
                                      </p:to>
                                    </p:set>
                                    <p:anim calcmode="lin" valueType="num">
                                      <p:cBhvr additive="base">
                                        <p:cTn id="49" dur="500" fill="hold"/>
                                        <p:tgtEl>
                                          <p:spTgt spid="21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1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hape 216"/>
          <p:cNvSpPr>
            <a:spLocks noGrp="1"/>
          </p:cNvSpPr>
          <p:nvPr>
            <p:ph sz="quarter" idx="1"/>
          </p:nvPr>
        </p:nvSpPr>
        <p:spPr>
          <a:prstGeom prst="rect">
            <a:avLst/>
          </a:prstGeom>
        </p:spPr>
        <p:txBody>
          <a:bodyPr/>
          <a:lstStyle/>
          <a:p>
            <a:pPr marL="260604" lvl="0" indent="-260604" defTabSz="868680">
              <a:lnSpc>
                <a:spcPct val="90000"/>
              </a:lnSpc>
              <a:spcBef>
                <a:spcPts val="500"/>
              </a:spcBef>
              <a:defRPr sz="1800"/>
            </a:pPr>
            <a:r>
              <a:rPr sz="2470" dirty="0"/>
              <a:t>Mutu = Kepuasan Pelanggan (</a:t>
            </a:r>
            <a:r>
              <a:rPr sz="2470" i="1" dirty="0"/>
              <a:t>Stakeholders</a:t>
            </a:r>
            <a:r>
              <a:rPr sz="2470" dirty="0"/>
              <a:t> Puas)</a:t>
            </a:r>
          </a:p>
          <a:p>
            <a:pPr marL="260604" lvl="0" indent="-260604" defTabSz="868680">
              <a:lnSpc>
                <a:spcPct val="90000"/>
              </a:lnSpc>
              <a:spcBef>
                <a:spcPts val="500"/>
              </a:spcBef>
              <a:defRPr sz="1800"/>
            </a:pPr>
            <a:r>
              <a:rPr sz="2470" dirty="0"/>
              <a:t>Kapan itu terjadi ?</a:t>
            </a:r>
          </a:p>
          <a:p>
            <a:pPr marL="260604" lvl="0" indent="-260604" defTabSz="868680">
              <a:lnSpc>
                <a:spcPct val="90000"/>
              </a:lnSpc>
              <a:spcBef>
                <a:spcPts val="500"/>
              </a:spcBef>
              <a:defRPr sz="1800"/>
            </a:pPr>
            <a:r>
              <a:rPr sz="2470" dirty="0"/>
              <a:t>Jika Harapan = Kenyataan</a:t>
            </a:r>
          </a:p>
          <a:p>
            <a:pPr marL="260604" lvl="0" indent="-260604" defTabSz="868680">
              <a:lnSpc>
                <a:spcPct val="90000"/>
              </a:lnSpc>
              <a:spcBef>
                <a:spcPts val="500"/>
              </a:spcBef>
              <a:defRPr sz="1800"/>
            </a:pPr>
            <a:r>
              <a:rPr sz="2470" dirty="0"/>
              <a:t>Harapan adalah kriteria minimal yang masih bisa diterima pelanggan</a:t>
            </a:r>
          </a:p>
          <a:p>
            <a:pPr marL="260604" lvl="0" indent="-260604" defTabSz="868680">
              <a:lnSpc>
                <a:spcPct val="90000"/>
              </a:lnSpc>
              <a:spcBef>
                <a:spcPts val="500"/>
              </a:spcBef>
              <a:defRPr sz="1800"/>
            </a:pPr>
            <a:r>
              <a:rPr sz="2470" dirty="0"/>
              <a:t>Kriteria minimal = Standar</a:t>
            </a:r>
          </a:p>
          <a:p>
            <a:pPr marL="260604" lvl="0" indent="-260604" defTabSz="868680">
              <a:lnSpc>
                <a:spcPct val="90000"/>
              </a:lnSpc>
              <a:spcBef>
                <a:spcPts val="500"/>
              </a:spcBef>
              <a:defRPr sz="1800"/>
            </a:pPr>
            <a:r>
              <a:rPr sz="2470" dirty="0"/>
              <a:t>SNP adalah kriteria minimal tentang sistem pendidikan diseluruh wilayah hukum NKRI</a:t>
            </a:r>
          </a:p>
          <a:p>
            <a:pPr marL="260604" lvl="0" indent="-260604" defTabSz="868680">
              <a:lnSpc>
                <a:spcPct val="90000"/>
              </a:lnSpc>
              <a:spcBef>
                <a:spcPts val="500"/>
              </a:spcBef>
              <a:defRPr sz="1800"/>
            </a:pPr>
            <a:r>
              <a:rPr sz="2470" b="1" dirty="0"/>
              <a:t>Kesimpulan : Sekolah Bermutu ≥ SNP , disebut Sekolah Mandiri</a:t>
            </a:r>
          </a:p>
        </p:txBody>
      </p:sp>
    </p:spTree>
    <p:extLst>
      <p:ext uri="{BB962C8B-B14F-4D97-AF65-F5344CB8AC3E}">
        <p14:creationId xmlns:p14="http://schemas.microsoft.com/office/powerpoint/2010/main" val="3282342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p:cNvSpPr>
          <p:nvPr>
            <p:ph type="title"/>
          </p:nvPr>
        </p:nvSpPr>
        <p:spPr>
          <a:prstGeom prst="rect">
            <a:avLst/>
          </a:prstGeom>
        </p:spPr>
        <p:txBody>
          <a:bodyPr/>
          <a:lstStyle/>
          <a:p>
            <a:pPr lvl="0">
              <a:defRPr sz="1800">
                <a:solidFill>
                  <a:srgbClr val="000000"/>
                </a:solidFill>
              </a:defRPr>
            </a:pPr>
            <a:r>
              <a:rPr sz="5000">
                <a:solidFill>
                  <a:srgbClr val="04617B"/>
                </a:solidFill>
              </a:rPr>
              <a:t>Pengorganisasian......?</a:t>
            </a:r>
          </a:p>
        </p:txBody>
      </p:sp>
      <p:sp>
        <p:nvSpPr>
          <p:cNvPr id="219" name="Shape 219"/>
          <p:cNvSpPr>
            <a:spLocks noGrp="1"/>
          </p:cNvSpPr>
          <p:nvPr>
            <p:ph sz="quarter" idx="1"/>
          </p:nvPr>
        </p:nvSpPr>
        <p:spPr>
          <a:prstGeom prst="rect">
            <a:avLst/>
          </a:prstGeom>
        </p:spPr>
        <p:txBody>
          <a:bodyPr/>
          <a:lstStyle/>
          <a:p>
            <a:pPr marL="0" lvl="0" indent="0" defTabSz="886968">
              <a:lnSpc>
                <a:spcPct val="80000"/>
              </a:lnSpc>
              <a:spcBef>
                <a:spcPts val="500"/>
              </a:spcBef>
              <a:buNone/>
              <a:defRPr sz="1800"/>
            </a:pPr>
            <a:r>
              <a:rPr sz="2328" dirty="0" err="1"/>
              <a:t>Sistem</a:t>
            </a:r>
            <a:r>
              <a:rPr sz="2328" dirty="0"/>
              <a:t> </a:t>
            </a:r>
            <a:r>
              <a:rPr sz="2328" dirty="0" err="1"/>
              <a:t>Manajemen</a:t>
            </a:r>
            <a:r>
              <a:rPr sz="2328" dirty="0"/>
              <a:t> </a:t>
            </a:r>
            <a:r>
              <a:rPr sz="2328" dirty="0" err="1"/>
              <a:t>Mutu</a:t>
            </a:r>
            <a:r>
              <a:rPr sz="2328" dirty="0"/>
              <a:t> :</a:t>
            </a:r>
          </a:p>
          <a:p>
            <a:pPr lvl="0" defTabSz="886968">
              <a:lnSpc>
                <a:spcPct val="80000"/>
              </a:lnSpc>
              <a:spcBef>
                <a:spcPts val="500"/>
              </a:spcBef>
              <a:buFont typeface="Courier New" pitchFamily="49" charset="0"/>
              <a:buChar char="o"/>
              <a:defRPr sz="1800"/>
            </a:pPr>
            <a:r>
              <a:rPr sz="2328" dirty="0" err="1"/>
              <a:t>Suatu</a:t>
            </a:r>
            <a:r>
              <a:rPr sz="2328" dirty="0"/>
              <a:t> </a:t>
            </a:r>
            <a:r>
              <a:rPr sz="2328" dirty="0" err="1"/>
              <a:t>sistem</a:t>
            </a:r>
            <a:r>
              <a:rPr sz="2328" dirty="0"/>
              <a:t> </a:t>
            </a:r>
            <a:r>
              <a:rPr sz="2328" dirty="0" err="1"/>
              <a:t>manajemen</a:t>
            </a:r>
            <a:r>
              <a:rPr sz="2328" dirty="0"/>
              <a:t> </a:t>
            </a:r>
            <a:r>
              <a:rPr sz="2328" dirty="0" err="1"/>
              <a:t>untuk</a:t>
            </a:r>
            <a:r>
              <a:rPr sz="2328" dirty="0"/>
              <a:t> </a:t>
            </a:r>
            <a:r>
              <a:rPr sz="2328" dirty="0" err="1"/>
              <a:t>mengarahkan</a:t>
            </a:r>
            <a:r>
              <a:rPr sz="2328" dirty="0"/>
              <a:t> </a:t>
            </a:r>
            <a:r>
              <a:rPr sz="2328" dirty="0" err="1"/>
              <a:t>dan</a:t>
            </a:r>
            <a:r>
              <a:rPr sz="2328" dirty="0"/>
              <a:t> </a:t>
            </a:r>
            <a:r>
              <a:rPr sz="2328" dirty="0" err="1"/>
              <a:t>mengendalikan</a:t>
            </a:r>
            <a:r>
              <a:rPr sz="2328" dirty="0"/>
              <a:t> </a:t>
            </a:r>
            <a:r>
              <a:rPr sz="2328" dirty="0" err="1"/>
              <a:t>suatu</a:t>
            </a:r>
            <a:r>
              <a:rPr sz="2328" dirty="0"/>
              <a:t> </a:t>
            </a:r>
            <a:r>
              <a:rPr sz="2328" dirty="0" err="1"/>
              <a:t>organisasi</a:t>
            </a:r>
            <a:r>
              <a:rPr sz="2328" dirty="0"/>
              <a:t>/</a:t>
            </a:r>
            <a:r>
              <a:rPr sz="2328" dirty="0" err="1"/>
              <a:t>institusi</a:t>
            </a:r>
            <a:r>
              <a:rPr sz="2328" dirty="0"/>
              <a:t> </a:t>
            </a:r>
            <a:r>
              <a:rPr sz="2328" dirty="0" err="1"/>
              <a:t>dalam</a:t>
            </a:r>
            <a:r>
              <a:rPr sz="2328" dirty="0"/>
              <a:t> </a:t>
            </a:r>
            <a:r>
              <a:rPr sz="2328" dirty="0" err="1"/>
              <a:t>penetapan</a:t>
            </a:r>
            <a:r>
              <a:rPr sz="2328" dirty="0"/>
              <a:t> </a:t>
            </a:r>
            <a:r>
              <a:rPr sz="2328" dirty="0" err="1"/>
              <a:t>kebijakan</a:t>
            </a:r>
            <a:r>
              <a:rPr sz="2328" dirty="0"/>
              <a:t>, </a:t>
            </a:r>
            <a:r>
              <a:rPr sz="2328" dirty="0" err="1"/>
              <a:t>sasaran</a:t>
            </a:r>
            <a:r>
              <a:rPr sz="2328" dirty="0"/>
              <a:t>, </a:t>
            </a:r>
            <a:r>
              <a:rPr sz="2328" dirty="0" err="1"/>
              <a:t>rencana</a:t>
            </a:r>
            <a:r>
              <a:rPr sz="2328" dirty="0"/>
              <a:t> </a:t>
            </a:r>
            <a:r>
              <a:rPr sz="2328" dirty="0" err="1"/>
              <a:t>dan</a:t>
            </a:r>
            <a:r>
              <a:rPr sz="2328" dirty="0"/>
              <a:t> proses/</a:t>
            </a:r>
            <a:r>
              <a:rPr sz="2328" dirty="0" err="1"/>
              <a:t>prosedur</a:t>
            </a:r>
            <a:r>
              <a:rPr sz="2328" dirty="0"/>
              <a:t> </a:t>
            </a:r>
            <a:r>
              <a:rPr sz="2328" dirty="0" err="1"/>
              <a:t>mutu</a:t>
            </a:r>
            <a:r>
              <a:rPr sz="2328" dirty="0"/>
              <a:t> </a:t>
            </a:r>
            <a:r>
              <a:rPr sz="2328" dirty="0" err="1"/>
              <a:t>serta</a:t>
            </a:r>
            <a:r>
              <a:rPr sz="2328" dirty="0"/>
              <a:t> </a:t>
            </a:r>
            <a:r>
              <a:rPr sz="2328" dirty="0" err="1"/>
              <a:t>pencapaiannya</a:t>
            </a:r>
            <a:r>
              <a:rPr sz="2328" dirty="0"/>
              <a:t> </a:t>
            </a:r>
            <a:r>
              <a:rPr sz="2328" dirty="0" err="1"/>
              <a:t>secara</a:t>
            </a:r>
            <a:r>
              <a:rPr sz="2328" dirty="0"/>
              <a:t> </a:t>
            </a:r>
            <a:r>
              <a:rPr sz="2328" dirty="0" err="1"/>
              <a:t>berkelanjutan</a:t>
            </a:r>
            <a:r>
              <a:rPr sz="2328" dirty="0"/>
              <a:t>.</a:t>
            </a:r>
            <a:endParaRPr lang="en-US" sz="2328" dirty="0"/>
          </a:p>
          <a:p>
            <a:pPr lvl="0" defTabSz="886968">
              <a:lnSpc>
                <a:spcPct val="80000"/>
              </a:lnSpc>
              <a:spcBef>
                <a:spcPts val="500"/>
              </a:spcBef>
              <a:buFont typeface="Courier New" pitchFamily="49" charset="0"/>
              <a:buChar char="o"/>
              <a:defRPr sz="1800"/>
            </a:pPr>
            <a:r>
              <a:rPr sz="2328" dirty="0" err="1"/>
              <a:t>Suatu</a:t>
            </a:r>
            <a:r>
              <a:rPr sz="2328" dirty="0"/>
              <a:t> </a:t>
            </a:r>
            <a:r>
              <a:rPr sz="2328" dirty="0" err="1"/>
              <a:t>sistem</a:t>
            </a:r>
            <a:r>
              <a:rPr sz="2328" dirty="0"/>
              <a:t> </a:t>
            </a:r>
            <a:r>
              <a:rPr sz="2328" dirty="0" err="1"/>
              <a:t>manajemen</a:t>
            </a:r>
            <a:r>
              <a:rPr sz="2328" dirty="0"/>
              <a:t> yang </a:t>
            </a:r>
            <a:r>
              <a:rPr sz="2328" dirty="0" err="1"/>
              <a:t>menjamin</a:t>
            </a:r>
            <a:r>
              <a:rPr sz="2328" dirty="0"/>
              <a:t> </a:t>
            </a:r>
            <a:r>
              <a:rPr sz="2328" dirty="0" err="1"/>
              <a:t>kesesuaian</a:t>
            </a:r>
            <a:r>
              <a:rPr sz="2328" dirty="0"/>
              <a:t> </a:t>
            </a:r>
            <a:r>
              <a:rPr sz="2328" dirty="0" err="1"/>
              <a:t>antara</a:t>
            </a:r>
            <a:r>
              <a:rPr sz="2328" dirty="0"/>
              <a:t> proses </a:t>
            </a:r>
            <a:r>
              <a:rPr sz="2328" dirty="0" err="1"/>
              <a:t>dengan</a:t>
            </a:r>
            <a:r>
              <a:rPr sz="2328" dirty="0"/>
              <a:t> output yang </a:t>
            </a:r>
            <a:r>
              <a:rPr sz="2328" dirty="0" err="1"/>
              <a:t>dihasilkan</a:t>
            </a:r>
            <a:r>
              <a:rPr sz="2328" dirty="0"/>
              <a:t> yang </a:t>
            </a:r>
            <a:r>
              <a:rPr sz="2328" dirty="0" err="1"/>
              <a:t>akan</a:t>
            </a:r>
            <a:r>
              <a:rPr sz="2328" dirty="0"/>
              <a:t> </a:t>
            </a:r>
            <a:r>
              <a:rPr sz="2328" dirty="0" err="1"/>
              <a:t>memberikan</a:t>
            </a:r>
            <a:r>
              <a:rPr sz="2328" dirty="0"/>
              <a:t> </a:t>
            </a:r>
            <a:r>
              <a:rPr sz="2328" dirty="0" err="1"/>
              <a:t>kepuasan</a:t>
            </a:r>
            <a:r>
              <a:rPr sz="2328" dirty="0"/>
              <a:t> stakeholders.</a:t>
            </a:r>
            <a:endParaRPr lang="en-US" sz="2328" dirty="0"/>
          </a:p>
          <a:p>
            <a:pPr lvl="0" defTabSz="886968">
              <a:lnSpc>
                <a:spcPct val="80000"/>
              </a:lnSpc>
              <a:spcBef>
                <a:spcPts val="500"/>
              </a:spcBef>
              <a:buFont typeface="Courier New" pitchFamily="49" charset="0"/>
              <a:buChar char="o"/>
              <a:defRPr sz="1800"/>
            </a:pPr>
            <a:r>
              <a:rPr sz="2328" dirty="0" err="1"/>
              <a:t>Suatu</a:t>
            </a:r>
            <a:r>
              <a:rPr sz="2328" dirty="0"/>
              <a:t> </a:t>
            </a:r>
            <a:r>
              <a:rPr sz="2328" dirty="0" err="1"/>
              <a:t>Sistem</a:t>
            </a:r>
            <a:r>
              <a:rPr sz="2328" dirty="0"/>
              <a:t> </a:t>
            </a:r>
            <a:r>
              <a:rPr sz="2328" dirty="0" err="1"/>
              <a:t>manajemen</a:t>
            </a:r>
            <a:r>
              <a:rPr sz="2328" dirty="0"/>
              <a:t> yang </a:t>
            </a:r>
            <a:r>
              <a:rPr sz="2328" dirty="0" err="1"/>
              <a:t>terdiri</a:t>
            </a:r>
            <a:r>
              <a:rPr sz="2328" dirty="0"/>
              <a:t> </a:t>
            </a:r>
            <a:r>
              <a:rPr sz="2328" dirty="0" err="1"/>
              <a:t>dari</a:t>
            </a:r>
            <a:r>
              <a:rPr sz="2328" dirty="0"/>
              <a:t> </a:t>
            </a:r>
            <a:r>
              <a:rPr sz="2328" dirty="0" err="1"/>
              <a:t>struktur</a:t>
            </a:r>
            <a:r>
              <a:rPr sz="2328" dirty="0"/>
              <a:t> </a:t>
            </a:r>
            <a:r>
              <a:rPr sz="2328" dirty="0" err="1"/>
              <a:t>organisasi</a:t>
            </a:r>
            <a:r>
              <a:rPr sz="2328" dirty="0"/>
              <a:t>, </a:t>
            </a:r>
            <a:r>
              <a:rPr sz="2328" dirty="0" err="1"/>
              <a:t>tanggung</a:t>
            </a:r>
            <a:r>
              <a:rPr sz="2328" dirty="0"/>
              <a:t> </a:t>
            </a:r>
            <a:r>
              <a:rPr sz="2328" dirty="0" err="1"/>
              <a:t>jawab</a:t>
            </a:r>
            <a:r>
              <a:rPr sz="2328" dirty="0"/>
              <a:t>, proses-proses, </a:t>
            </a:r>
            <a:r>
              <a:rPr sz="2328" dirty="0" err="1"/>
              <a:t>prosedur</a:t>
            </a:r>
            <a:r>
              <a:rPr sz="2328" dirty="0"/>
              <a:t> </a:t>
            </a:r>
            <a:r>
              <a:rPr sz="2328" dirty="0" err="1"/>
              <a:t>dan</a:t>
            </a:r>
            <a:r>
              <a:rPr sz="2328" dirty="0"/>
              <a:t> </a:t>
            </a:r>
            <a:r>
              <a:rPr sz="2328" dirty="0" err="1"/>
              <a:t>sumber</a:t>
            </a:r>
            <a:r>
              <a:rPr sz="2328" dirty="0"/>
              <a:t> </a:t>
            </a:r>
            <a:r>
              <a:rPr sz="2328" dirty="0" err="1"/>
              <a:t>daya</a:t>
            </a:r>
            <a:r>
              <a:rPr sz="2328" dirty="0"/>
              <a:t> yang </a:t>
            </a:r>
            <a:r>
              <a:rPr sz="2328" dirty="0" err="1"/>
              <a:t>digunakan</a:t>
            </a:r>
            <a:r>
              <a:rPr sz="2328" dirty="0"/>
              <a:t> </a:t>
            </a:r>
            <a:r>
              <a:rPr sz="2328" dirty="0" err="1"/>
              <a:t>untuk</a:t>
            </a:r>
            <a:r>
              <a:rPr sz="2328" dirty="0"/>
              <a:t> </a:t>
            </a:r>
            <a:r>
              <a:rPr sz="2328" dirty="0" err="1"/>
              <a:t>mencapai</a:t>
            </a:r>
            <a:r>
              <a:rPr sz="2328" dirty="0"/>
              <a:t> </a:t>
            </a:r>
            <a:r>
              <a:rPr sz="2328" dirty="0" err="1"/>
              <a:t>standar</a:t>
            </a:r>
            <a:r>
              <a:rPr sz="2328" dirty="0"/>
              <a:t> yang </a:t>
            </a:r>
            <a:r>
              <a:rPr sz="2328" dirty="0" err="1"/>
              <a:t>ditentukan</a:t>
            </a:r>
            <a:r>
              <a:rPr sz="2328" dirty="0"/>
              <a:t> </a:t>
            </a:r>
            <a:r>
              <a:rPr sz="2328" dirty="0" err="1"/>
              <a:t>berdasarkan</a:t>
            </a:r>
            <a:r>
              <a:rPr sz="2328" dirty="0"/>
              <a:t> </a:t>
            </a:r>
            <a:r>
              <a:rPr sz="2328" dirty="0" err="1"/>
              <a:t>persyaratan</a:t>
            </a:r>
            <a:r>
              <a:rPr sz="2328" dirty="0"/>
              <a:t> </a:t>
            </a:r>
            <a:r>
              <a:rPr sz="2328" dirty="0" err="1"/>
              <a:t>dan</a:t>
            </a:r>
            <a:r>
              <a:rPr sz="2328" dirty="0"/>
              <a:t> </a:t>
            </a:r>
            <a:r>
              <a:rPr sz="2328" dirty="0" err="1"/>
              <a:t>kebutuhan</a:t>
            </a:r>
            <a:r>
              <a:rPr sz="2328" dirty="0"/>
              <a:t> stakeholders </a:t>
            </a:r>
            <a:r>
              <a:rPr sz="2328" dirty="0" err="1"/>
              <a:t>dan</a:t>
            </a:r>
            <a:r>
              <a:rPr sz="2328" dirty="0"/>
              <a:t> </a:t>
            </a:r>
            <a:r>
              <a:rPr sz="2328" dirty="0" err="1"/>
              <a:t>organisasi</a:t>
            </a:r>
            <a:r>
              <a:rPr sz="2328" dirty="0"/>
              <a:t>.   </a:t>
            </a:r>
          </a:p>
        </p:txBody>
      </p:sp>
    </p:spTree>
    <p:extLst>
      <p:ext uri="{BB962C8B-B14F-4D97-AF65-F5344CB8AC3E}">
        <p14:creationId xmlns:p14="http://schemas.microsoft.com/office/powerpoint/2010/main" val="539581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a:spLocks noGrp="1"/>
          </p:cNvSpPr>
          <p:nvPr>
            <p:ph type="title"/>
          </p:nvPr>
        </p:nvSpPr>
        <p:spPr>
          <a:xfrm>
            <a:off x="612648" y="228600"/>
            <a:ext cx="8153401" cy="990600"/>
          </a:xfrm>
          <a:prstGeom prst="rect">
            <a:avLst/>
          </a:prstGeom>
        </p:spPr>
        <p:txBody>
          <a:bodyPr/>
          <a:lstStyle/>
          <a:p>
            <a:pPr lvl="0">
              <a:defRPr sz="1800">
                <a:solidFill>
                  <a:srgbClr val="000000"/>
                </a:solidFill>
              </a:defRPr>
            </a:pPr>
            <a:r>
              <a:rPr sz="4400">
                <a:solidFill>
                  <a:srgbClr val="775F55"/>
                </a:solidFill>
              </a:rPr>
              <a:t>Pendekatan dalam penerapan :</a:t>
            </a:r>
          </a:p>
        </p:txBody>
      </p:sp>
      <p:sp>
        <p:nvSpPr>
          <p:cNvPr id="267" name="Shape 267"/>
          <p:cNvSpPr>
            <a:spLocks noGrp="1"/>
          </p:cNvSpPr>
          <p:nvPr>
            <p:ph sz="quarter" idx="1"/>
          </p:nvPr>
        </p:nvSpPr>
        <p:spPr>
          <a:xfrm>
            <a:off x="714348" y="2428868"/>
            <a:ext cx="8153401" cy="2543181"/>
          </a:xfrm>
          <a:prstGeom prst="rect">
            <a:avLst/>
          </a:prstGeom>
        </p:spPr>
        <p:txBody>
          <a:bodyPr/>
          <a:lstStyle/>
          <a:p>
            <a:pPr lvl="0">
              <a:defRPr sz="1800"/>
            </a:pPr>
            <a:r>
              <a:rPr sz="2900" dirty="0"/>
              <a:t>Implementasi ISO 9001: 2000 </a:t>
            </a:r>
          </a:p>
          <a:p>
            <a:pPr>
              <a:defRPr sz="1800"/>
            </a:pPr>
            <a:r>
              <a:rPr sz="2900" dirty="0"/>
              <a:t>Implementasi ISO 9001: 2008</a:t>
            </a:r>
            <a:endParaRPr lang="en-US" sz="2900" dirty="0"/>
          </a:p>
          <a:p>
            <a:pPr>
              <a:defRPr sz="1800"/>
            </a:pPr>
            <a:r>
              <a:rPr lang="fr-FR" sz="2900" dirty="0" err="1"/>
              <a:t>Implementasi</a:t>
            </a:r>
            <a:r>
              <a:rPr lang="fr-FR" sz="2900" dirty="0"/>
              <a:t> ISO 9001: 2015</a:t>
            </a:r>
          </a:p>
          <a:p>
            <a:pPr lvl="0">
              <a:defRPr sz="1800"/>
            </a:pPr>
            <a:endParaRPr lang="en-US" sz="2900" dirty="0"/>
          </a:p>
          <a:p>
            <a:pPr lvl="0">
              <a:defRPr sz="1800"/>
            </a:pPr>
            <a:endParaRPr sz="2900" dirty="0"/>
          </a:p>
        </p:txBody>
      </p:sp>
    </p:spTree>
    <p:extLst>
      <p:ext uri="{BB962C8B-B14F-4D97-AF65-F5344CB8AC3E}">
        <p14:creationId xmlns:p14="http://schemas.microsoft.com/office/powerpoint/2010/main" val="1644515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Shape 269"/>
          <p:cNvSpPr>
            <a:spLocks noGrp="1"/>
          </p:cNvSpPr>
          <p:nvPr>
            <p:ph type="title"/>
          </p:nvPr>
        </p:nvSpPr>
        <p:spPr>
          <a:xfrm>
            <a:off x="612648" y="228600"/>
            <a:ext cx="8153401" cy="990600"/>
          </a:xfrm>
          <a:prstGeom prst="rect">
            <a:avLst/>
          </a:prstGeom>
        </p:spPr>
        <p:txBody>
          <a:bodyPr/>
          <a:lstStyle>
            <a:lvl1pPr>
              <a:defRPr>
                <a:latin typeface="Arial Black"/>
                <a:ea typeface="Arial Black"/>
                <a:cs typeface="Arial Black"/>
                <a:sym typeface="Arial Black"/>
              </a:defRPr>
            </a:lvl1pPr>
          </a:lstStyle>
          <a:p>
            <a:pPr lvl="0">
              <a:defRPr sz="1800">
                <a:solidFill>
                  <a:srgbClr val="000000"/>
                </a:solidFill>
              </a:defRPr>
            </a:pPr>
            <a:r>
              <a:rPr sz="4400">
                <a:solidFill>
                  <a:srgbClr val="775F55"/>
                </a:solidFill>
              </a:rPr>
              <a:t>PDCA</a:t>
            </a:r>
          </a:p>
        </p:txBody>
      </p:sp>
      <p:sp>
        <p:nvSpPr>
          <p:cNvPr id="270" name="Shape 270"/>
          <p:cNvSpPr>
            <a:spLocks noGrp="1"/>
          </p:cNvSpPr>
          <p:nvPr>
            <p:ph sz="quarter" idx="1"/>
          </p:nvPr>
        </p:nvSpPr>
        <p:spPr>
          <a:xfrm>
            <a:off x="612648" y="1600200"/>
            <a:ext cx="8153401" cy="4495800"/>
          </a:xfrm>
          <a:prstGeom prst="rect">
            <a:avLst/>
          </a:prstGeom>
        </p:spPr>
        <p:txBody>
          <a:bodyPr/>
          <a:lstStyle/>
          <a:p>
            <a:pPr marL="397291" lvl="0" indent="-397291">
              <a:defRPr sz="1800"/>
            </a:pPr>
            <a:r>
              <a:rPr sz="3600" b="1" dirty="0"/>
              <a:t>Plan  (P)</a:t>
            </a:r>
          </a:p>
          <a:p>
            <a:pPr marL="397291" lvl="0" indent="-397291">
              <a:defRPr sz="1800"/>
            </a:pPr>
            <a:r>
              <a:rPr sz="3600" b="1" dirty="0"/>
              <a:t>Do (D)</a:t>
            </a:r>
          </a:p>
          <a:p>
            <a:pPr marL="397291" lvl="0" indent="-397291">
              <a:defRPr sz="1800"/>
            </a:pPr>
            <a:r>
              <a:rPr sz="3600" b="1" dirty="0"/>
              <a:t>Check (C)</a:t>
            </a:r>
          </a:p>
          <a:p>
            <a:pPr marL="397291" lvl="0" indent="-397291">
              <a:defRPr sz="1800"/>
            </a:pPr>
            <a:r>
              <a:rPr sz="3600" b="1" dirty="0"/>
              <a:t>Action(A)</a:t>
            </a:r>
          </a:p>
        </p:txBody>
      </p:sp>
    </p:spTree>
    <p:extLst>
      <p:ext uri="{BB962C8B-B14F-4D97-AF65-F5344CB8AC3E}">
        <p14:creationId xmlns:p14="http://schemas.microsoft.com/office/powerpoint/2010/main" val="1500415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05878" y="3252788"/>
            <a:ext cx="6557465" cy="1584256"/>
          </a:xfrm>
        </p:spPr>
        <p:txBody>
          <a:bodyPr>
            <a:normAutofit/>
          </a:bodyPr>
          <a:lstStyle/>
          <a:p>
            <a:r>
              <a:rPr lang="id-ID" sz="3200" cap="none" dirty="0"/>
              <a:t>Me</a:t>
            </a:r>
            <a:r>
              <a:rPr lang="en-US" sz="3200" cap="none" dirty="0" err="1"/>
              <a:t>njelaskan</a:t>
            </a:r>
            <a:r>
              <a:rPr lang="en-US" sz="3200" cap="none" dirty="0"/>
              <a:t> </a:t>
            </a:r>
            <a:r>
              <a:rPr lang="en-US" sz="3200" cap="none" dirty="0" err="1"/>
              <a:t>konsep</a:t>
            </a:r>
            <a:r>
              <a:rPr lang="en-US" sz="3200" cap="none" dirty="0"/>
              <a:t> </a:t>
            </a:r>
            <a:r>
              <a:rPr lang="en-US" sz="3200" cap="none" dirty="0" err="1"/>
              <a:t>dan</a:t>
            </a:r>
            <a:r>
              <a:rPr lang="en-US" sz="3200" cap="none" dirty="0"/>
              <a:t> </a:t>
            </a:r>
            <a:r>
              <a:rPr lang="en-US" sz="3200" cap="none" dirty="0" err="1"/>
              <a:t>strategi</a:t>
            </a:r>
            <a:r>
              <a:rPr lang="en-US" sz="3200" cap="none" dirty="0"/>
              <a:t> </a:t>
            </a:r>
            <a:r>
              <a:rPr lang="en-US" sz="3200" cap="none" dirty="0" err="1"/>
              <a:t>penjaminan</a:t>
            </a:r>
            <a:r>
              <a:rPr lang="en-US" sz="3200" cap="none" dirty="0"/>
              <a:t> </a:t>
            </a:r>
            <a:r>
              <a:rPr lang="en-US" sz="3200" cap="none" dirty="0" err="1"/>
              <a:t>mutu</a:t>
            </a:r>
            <a:r>
              <a:rPr lang="en-US" sz="3200" cap="none" dirty="0"/>
              <a:t> </a:t>
            </a:r>
            <a:r>
              <a:rPr lang="en-US" sz="3200" cap="none" dirty="0" err="1"/>
              <a:t>sekolah</a:t>
            </a:r>
            <a:endParaRPr lang="id-ID" sz="3200" cap="none" dirty="0"/>
          </a:p>
        </p:txBody>
      </p:sp>
      <p:sp>
        <p:nvSpPr>
          <p:cNvPr id="5" name="Subtitle 4"/>
          <p:cNvSpPr>
            <a:spLocks noGrp="1"/>
          </p:cNvSpPr>
          <p:nvPr>
            <p:ph type="body" idx="1"/>
          </p:nvPr>
        </p:nvSpPr>
        <p:spPr/>
        <p:txBody>
          <a:bodyPr>
            <a:normAutofit/>
          </a:bodyPr>
          <a:lstStyle/>
          <a:p>
            <a:r>
              <a:rPr lang="id-ID" sz="4800" dirty="0"/>
              <a:t>Tujuan</a:t>
            </a:r>
          </a:p>
        </p:txBody>
      </p:sp>
    </p:spTree>
    <p:extLst>
      <p:ext uri="{BB962C8B-B14F-4D97-AF65-F5344CB8AC3E}">
        <p14:creationId xmlns:p14="http://schemas.microsoft.com/office/powerpoint/2010/main" val="2905133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a:spLocks noGrp="1"/>
          </p:cNvSpPr>
          <p:nvPr>
            <p:ph sz="quarter" idx="1"/>
          </p:nvPr>
        </p:nvSpPr>
        <p:spPr>
          <a:xfrm>
            <a:off x="1071537" y="1928801"/>
            <a:ext cx="4295782" cy="2238374"/>
          </a:xfrm>
          <a:prstGeom prst="rect">
            <a:avLst/>
          </a:prstGeom>
        </p:spPr>
        <p:txBody>
          <a:bodyPr/>
          <a:lstStyle/>
          <a:p>
            <a:pPr marL="260604" lvl="0" indent="-260604" defTabSz="868680">
              <a:lnSpc>
                <a:spcPct val="90000"/>
              </a:lnSpc>
              <a:spcBef>
                <a:spcPts val="500"/>
              </a:spcBef>
              <a:defRPr sz="1800"/>
            </a:pPr>
            <a:r>
              <a:rPr sz="2470" b="1"/>
              <a:t>Sistem Manajemen Mutu Terpadu  (TQM) :</a:t>
            </a:r>
          </a:p>
          <a:p>
            <a:pPr marL="260604" lvl="0" indent="-260604" defTabSz="868680">
              <a:lnSpc>
                <a:spcPct val="90000"/>
              </a:lnSpc>
              <a:spcBef>
                <a:spcPts val="500"/>
              </a:spcBef>
              <a:buFont typeface="Wingdings"/>
              <a:buChar char="❖"/>
              <a:defRPr sz="1800"/>
            </a:pPr>
            <a:r>
              <a:rPr sz="2470"/>
              <a:t>Penjaminan Mutu (QA)</a:t>
            </a:r>
          </a:p>
          <a:p>
            <a:pPr marL="260604" lvl="0" indent="-260604" defTabSz="868680">
              <a:lnSpc>
                <a:spcPct val="90000"/>
              </a:lnSpc>
              <a:spcBef>
                <a:spcPts val="500"/>
              </a:spcBef>
              <a:buFont typeface="Wingdings"/>
              <a:buChar char="❖"/>
              <a:defRPr sz="1800"/>
            </a:pPr>
            <a:r>
              <a:rPr sz="2470"/>
              <a:t>Pengendalian Mutu (QC)</a:t>
            </a:r>
          </a:p>
          <a:p>
            <a:pPr marL="260604" lvl="0" indent="-260604" defTabSz="868680">
              <a:lnSpc>
                <a:spcPct val="90000"/>
              </a:lnSpc>
              <a:spcBef>
                <a:spcPts val="500"/>
              </a:spcBef>
              <a:buFont typeface="Wingdings"/>
              <a:buChar char="❖"/>
              <a:defRPr sz="1800"/>
            </a:pPr>
            <a:r>
              <a:rPr sz="2470"/>
              <a:t>Peningkatan Mutu (QI)</a:t>
            </a:r>
          </a:p>
        </p:txBody>
      </p:sp>
      <p:grpSp>
        <p:nvGrpSpPr>
          <p:cNvPr id="234" name="Group 234"/>
          <p:cNvGrpSpPr/>
          <p:nvPr/>
        </p:nvGrpSpPr>
        <p:grpSpPr>
          <a:xfrm>
            <a:off x="3307724" y="1857363"/>
            <a:ext cx="5576552" cy="4064002"/>
            <a:chOff x="0" y="0"/>
            <a:chExt cx="5576550" cy="4064000"/>
          </a:xfrm>
        </p:grpSpPr>
        <p:grpSp>
          <p:nvGrpSpPr>
            <p:cNvPr id="224" name="Group 224"/>
            <p:cNvGrpSpPr/>
            <p:nvPr/>
          </p:nvGrpSpPr>
          <p:grpSpPr>
            <a:xfrm>
              <a:off x="1742672" y="0"/>
              <a:ext cx="2091207" cy="1045604"/>
              <a:chOff x="0" y="0"/>
              <a:chExt cx="2091206" cy="1045603"/>
            </a:xfrm>
          </p:grpSpPr>
          <p:sp>
            <p:nvSpPr>
              <p:cNvPr id="222" name="Shape 222"/>
              <p:cNvSpPr/>
              <p:nvPr/>
            </p:nvSpPr>
            <p:spPr>
              <a:xfrm>
                <a:off x="0" y="0"/>
                <a:ext cx="2091207" cy="1045604"/>
              </a:xfrm>
              <a:prstGeom prst="roundRect">
                <a:avLst>
                  <a:gd name="adj" fmla="val 20000"/>
                </a:avLst>
              </a:prstGeom>
              <a:solidFill>
                <a:srgbClr val="0F6FC6"/>
              </a:solidFill>
              <a:ln w="25400" cap="flat">
                <a:solidFill>
                  <a:srgbClr val="FFFFFF"/>
                </a:solidFill>
                <a:prstDash val="solid"/>
                <a:bevel/>
              </a:ln>
              <a:effectLst/>
            </p:spPr>
            <p:txBody>
              <a:bodyPr wrap="square" lIns="0" tIns="0" rIns="0" bIns="0" numCol="1" anchor="ctr">
                <a:noAutofit/>
              </a:bodyPr>
              <a:lstStyle/>
              <a:p>
                <a:pPr lvl="0" algn="ctr">
                  <a:defRPr sz="1646">
                    <a:solidFill>
                      <a:srgbClr val="FFFFFF"/>
                    </a:solidFill>
                    <a:latin typeface="Constantia"/>
                    <a:ea typeface="Constantia"/>
                    <a:cs typeface="Constantia"/>
                    <a:sym typeface="Constantia"/>
                  </a:defRPr>
                </a:pPr>
                <a:endParaRPr/>
              </a:p>
            </p:txBody>
          </p:sp>
          <p:sp>
            <p:nvSpPr>
              <p:cNvPr id="223" name="Shape 223"/>
              <p:cNvSpPr/>
              <p:nvPr/>
            </p:nvSpPr>
            <p:spPr>
              <a:xfrm>
                <a:off x="61235" y="331031"/>
                <a:ext cx="1968736" cy="3835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1646">
                    <a:solidFill>
                      <a:srgbClr val="FFFFFF"/>
                    </a:solidFill>
                    <a:latin typeface="Constantia"/>
                    <a:ea typeface="Constantia"/>
                    <a:cs typeface="Constantia"/>
                    <a:sym typeface="Constantia"/>
                  </a:defRPr>
                </a:lvl1pPr>
              </a:lstStyle>
              <a:p>
                <a:pPr lvl="0">
                  <a:defRPr sz="1800">
                    <a:solidFill>
                      <a:srgbClr val="000000"/>
                    </a:solidFill>
                  </a:defRPr>
                </a:pPr>
                <a:r>
                  <a:rPr sz="1646">
                    <a:solidFill>
                      <a:srgbClr val="FFFFFF"/>
                    </a:solidFill>
                  </a:rPr>
                  <a:t>QA</a:t>
                </a:r>
              </a:p>
            </p:txBody>
          </p:sp>
        </p:grpSp>
        <p:sp>
          <p:nvSpPr>
            <p:cNvPr id="225" name="Shape 225"/>
            <p:cNvSpPr/>
            <p:nvPr/>
          </p:nvSpPr>
          <p:spPr>
            <a:xfrm rot="3600000">
              <a:off x="2962542" y="1892586"/>
              <a:ext cx="1394139" cy="278828"/>
            </a:xfrm>
            <a:prstGeom prst="leftRightArrow">
              <a:avLst>
                <a:gd name="adj1" fmla="val 70000"/>
                <a:gd name="adj2" fmla="val 50000"/>
              </a:avLst>
            </a:prstGeom>
            <a:solidFill>
              <a:srgbClr val="A8B9DF"/>
            </a:solidFill>
            <a:ln w="12700" cap="flat">
              <a:noFill/>
              <a:miter lim="400000"/>
            </a:ln>
            <a:effectLst/>
          </p:spPr>
          <p:txBody>
            <a:bodyPr wrap="square" lIns="0" tIns="0" rIns="0" bIns="0" numCol="1" anchor="ctr">
              <a:noAutofit/>
            </a:bodyPr>
            <a:lstStyle/>
            <a:p>
              <a:pPr lvl="0"/>
              <a:endParaRPr/>
            </a:p>
          </p:txBody>
        </p:sp>
        <p:grpSp>
          <p:nvGrpSpPr>
            <p:cNvPr id="228" name="Group 228"/>
            <p:cNvGrpSpPr/>
            <p:nvPr/>
          </p:nvGrpSpPr>
          <p:grpSpPr>
            <a:xfrm>
              <a:off x="3485344" y="3018396"/>
              <a:ext cx="2091207" cy="1045604"/>
              <a:chOff x="0" y="0"/>
              <a:chExt cx="2091206" cy="1045603"/>
            </a:xfrm>
          </p:grpSpPr>
          <p:sp>
            <p:nvSpPr>
              <p:cNvPr id="226" name="Shape 226"/>
              <p:cNvSpPr/>
              <p:nvPr/>
            </p:nvSpPr>
            <p:spPr>
              <a:xfrm>
                <a:off x="0" y="0"/>
                <a:ext cx="2091207" cy="1045604"/>
              </a:xfrm>
              <a:prstGeom prst="roundRect">
                <a:avLst>
                  <a:gd name="adj" fmla="val 20000"/>
                </a:avLst>
              </a:prstGeom>
              <a:solidFill>
                <a:srgbClr val="0F6FC6"/>
              </a:solidFill>
              <a:ln w="25400" cap="flat">
                <a:solidFill>
                  <a:srgbClr val="FFFFFF"/>
                </a:solidFill>
                <a:prstDash val="solid"/>
                <a:bevel/>
              </a:ln>
              <a:effectLst/>
            </p:spPr>
            <p:txBody>
              <a:bodyPr wrap="square" lIns="0" tIns="0" rIns="0" bIns="0" numCol="1" anchor="ctr">
                <a:noAutofit/>
              </a:bodyPr>
              <a:lstStyle/>
              <a:p>
                <a:pPr lvl="0" algn="ctr">
                  <a:defRPr sz="1646">
                    <a:solidFill>
                      <a:srgbClr val="FFFFFF"/>
                    </a:solidFill>
                    <a:latin typeface="Constantia"/>
                    <a:ea typeface="Constantia"/>
                    <a:cs typeface="Constantia"/>
                    <a:sym typeface="Constantia"/>
                  </a:defRPr>
                </a:pPr>
                <a:endParaRPr/>
              </a:p>
            </p:txBody>
          </p:sp>
          <p:sp>
            <p:nvSpPr>
              <p:cNvPr id="227" name="Shape 227"/>
              <p:cNvSpPr/>
              <p:nvPr/>
            </p:nvSpPr>
            <p:spPr>
              <a:xfrm>
                <a:off x="61235" y="331031"/>
                <a:ext cx="1968736" cy="3835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1646">
                    <a:solidFill>
                      <a:srgbClr val="FFFFFF"/>
                    </a:solidFill>
                    <a:latin typeface="Constantia"/>
                    <a:ea typeface="Constantia"/>
                    <a:cs typeface="Constantia"/>
                    <a:sym typeface="Constantia"/>
                  </a:defRPr>
                </a:lvl1pPr>
              </a:lstStyle>
              <a:p>
                <a:pPr lvl="0">
                  <a:defRPr sz="1800">
                    <a:solidFill>
                      <a:srgbClr val="000000"/>
                    </a:solidFill>
                  </a:defRPr>
                </a:pPr>
                <a:r>
                  <a:rPr sz="1646">
                    <a:solidFill>
                      <a:srgbClr val="FFFFFF"/>
                    </a:solidFill>
                  </a:rPr>
                  <a:t>QI</a:t>
                </a:r>
              </a:p>
            </p:txBody>
          </p:sp>
        </p:grpSp>
        <p:sp>
          <p:nvSpPr>
            <p:cNvPr id="229" name="Shape 229"/>
            <p:cNvSpPr/>
            <p:nvPr/>
          </p:nvSpPr>
          <p:spPr>
            <a:xfrm rot="10800000">
              <a:off x="2091206" y="3401784"/>
              <a:ext cx="1394139" cy="278829"/>
            </a:xfrm>
            <a:prstGeom prst="leftRightArrow">
              <a:avLst>
                <a:gd name="adj1" fmla="val 70000"/>
                <a:gd name="adj2" fmla="val 50000"/>
              </a:avLst>
            </a:prstGeom>
            <a:solidFill>
              <a:srgbClr val="A8B9DF"/>
            </a:solidFill>
            <a:ln w="12700" cap="flat">
              <a:noFill/>
              <a:miter lim="400000"/>
            </a:ln>
            <a:effectLst/>
          </p:spPr>
          <p:txBody>
            <a:bodyPr wrap="square" lIns="0" tIns="0" rIns="0" bIns="0" numCol="1" anchor="ctr">
              <a:noAutofit/>
            </a:bodyPr>
            <a:lstStyle/>
            <a:p>
              <a:pPr lvl="0"/>
              <a:endParaRPr/>
            </a:p>
          </p:txBody>
        </p:sp>
        <p:grpSp>
          <p:nvGrpSpPr>
            <p:cNvPr id="232" name="Group 232"/>
            <p:cNvGrpSpPr/>
            <p:nvPr/>
          </p:nvGrpSpPr>
          <p:grpSpPr>
            <a:xfrm>
              <a:off x="0" y="3018396"/>
              <a:ext cx="2091207" cy="1045605"/>
              <a:chOff x="0" y="0"/>
              <a:chExt cx="2091206" cy="1045603"/>
            </a:xfrm>
          </p:grpSpPr>
          <p:sp>
            <p:nvSpPr>
              <p:cNvPr id="230" name="Shape 230"/>
              <p:cNvSpPr/>
              <p:nvPr/>
            </p:nvSpPr>
            <p:spPr>
              <a:xfrm>
                <a:off x="0" y="0"/>
                <a:ext cx="2091207" cy="1045604"/>
              </a:xfrm>
              <a:prstGeom prst="roundRect">
                <a:avLst>
                  <a:gd name="adj" fmla="val 20000"/>
                </a:avLst>
              </a:prstGeom>
              <a:solidFill>
                <a:srgbClr val="0F6FC6"/>
              </a:solidFill>
              <a:ln w="25400" cap="flat">
                <a:solidFill>
                  <a:srgbClr val="FFFFFF"/>
                </a:solidFill>
                <a:prstDash val="solid"/>
                <a:bevel/>
              </a:ln>
              <a:effectLst/>
            </p:spPr>
            <p:txBody>
              <a:bodyPr wrap="square" lIns="0" tIns="0" rIns="0" bIns="0" numCol="1" anchor="ctr">
                <a:noAutofit/>
              </a:bodyPr>
              <a:lstStyle/>
              <a:p>
                <a:pPr lvl="0" algn="ctr">
                  <a:defRPr sz="1646">
                    <a:solidFill>
                      <a:srgbClr val="FFFFFF"/>
                    </a:solidFill>
                    <a:latin typeface="Constantia"/>
                    <a:ea typeface="Constantia"/>
                    <a:cs typeface="Constantia"/>
                    <a:sym typeface="Constantia"/>
                  </a:defRPr>
                </a:pPr>
                <a:endParaRPr/>
              </a:p>
            </p:txBody>
          </p:sp>
          <p:sp>
            <p:nvSpPr>
              <p:cNvPr id="231" name="Shape 231"/>
              <p:cNvSpPr/>
              <p:nvPr/>
            </p:nvSpPr>
            <p:spPr>
              <a:xfrm>
                <a:off x="61235" y="331031"/>
                <a:ext cx="1968736" cy="3835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1646">
                    <a:solidFill>
                      <a:srgbClr val="FFFFFF"/>
                    </a:solidFill>
                    <a:latin typeface="Constantia"/>
                    <a:ea typeface="Constantia"/>
                    <a:cs typeface="Constantia"/>
                    <a:sym typeface="Constantia"/>
                  </a:defRPr>
                </a:lvl1pPr>
              </a:lstStyle>
              <a:p>
                <a:pPr lvl="0">
                  <a:defRPr sz="1800">
                    <a:solidFill>
                      <a:srgbClr val="000000"/>
                    </a:solidFill>
                  </a:defRPr>
                </a:pPr>
                <a:r>
                  <a:rPr sz="1646">
                    <a:solidFill>
                      <a:srgbClr val="FFFFFF"/>
                    </a:solidFill>
                  </a:rPr>
                  <a:t>QC</a:t>
                </a:r>
              </a:p>
            </p:txBody>
          </p:sp>
        </p:grpSp>
        <p:sp>
          <p:nvSpPr>
            <p:cNvPr id="233" name="Shape 233"/>
            <p:cNvSpPr/>
            <p:nvPr/>
          </p:nvSpPr>
          <p:spPr>
            <a:xfrm rot="18000000">
              <a:off x="1219870" y="1892586"/>
              <a:ext cx="1394139" cy="278828"/>
            </a:xfrm>
            <a:prstGeom prst="leftRightArrow">
              <a:avLst>
                <a:gd name="adj1" fmla="val 70000"/>
                <a:gd name="adj2" fmla="val 50000"/>
              </a:avLst>
            </a:prstGeom>
            <a:solidFill>
              <a:srgbClr val="A8B9DF"/>
            </a:solidFill>
            <a:ln w="12700" cap="flat">
              <a:noFill/>
              <a:miter lim="400000"/>
            </a:ln>
            <a:effectLst/>
          </p:spPr>
          <p:txBody>
            <a:bodyPr wrap="square" lIns="0" tIns="0" rIns="0" bIns="0" numCol="1" anchor="ctr">
              <a:noAutofit/>
            </a:bodyPr>
            <a:lstStyle/>
            <a:p>
              <a:pPr lvl="0"/>
              <a:endParaRPr/>
            </a:p>
          </p:txBody>
        </p:sp>
      </p:grpSp>
    </p:spTree>
    <p:extLst>
      <p:ext uri="{BB962C8B-B14F-4D97-AF65-F5344CB8AC3E}">
        <p14:creationId xmlns:p14="http://schemas.microsoft.com/office/powerpoint/2010/main" val="3356651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228601"/>
            <a:ext cx="8591550" cy="671052"/>
          </a:xfrm>
        </p:spPr>
        <p:txBody>
          <a:bodyPr>
            <a:normAutofit fontScale="90000"/>
          </a:bodyPr>
          <a:lstStyle/>
          <a:p>
            <a:pPr algn="ctr"/>
            <a:r>
              <a:rPr lang="en-US" dirty="0" err="1"/>
              <a:t>Penjaminan</a:t>
            </a:r>
            <a:r>
              <a:rPr lang="en-US" dirty="0"/>
              <a:t> </a:t>
            </a:r>
            <a:r>
              <a:rPr lang="en-US" dirty="0" err="1"/>
              <a:t>Mutu</a:t>
            </a:r>
            <a:r>
              <a:rPr lang="en-US" dirty="0"/>
              <a:t> (QA)</a:t>
            </a:r>
          </a:p>
        </p:txBody>
      </p:sp>
      <p:sp>
        <p:nvSpPr>
          <p:cNvPr id="3" name="Content Placeholder 2"/>
          <p:cNvSpPr>
            <a:spLocks noGrp="1"/>
          </p:cNvSpPr>
          <p:nvPr>
            <p:ph sz="quarter" idx="1"/>
          </p:nvPr>
        </p:nvSpPr>
        <p:spPr>
          <a:xfrm>
            <a:off x="958644" y="1298448"/>
            <a:ext cx="7093975" cy="4822133"/>
          </a:xfrm>
        </p:spPr>
        <p:txBody>
          <a:bodyPr>
            <a:normAutofit/>
          </a:bodyPr>
          <a:lstStyle/>
          <a:p>
            <a:pPr marL="0" indent="0">
              <a:buNone/>
            </a:pPr>
            <a:r>
              <a:rPr lang="en-US" sz="2800" dirty="0" err="1"/>
              <a:t>Penjaminan</a:t>
            </a:r>
            <a:r>
              <a:rPr lang="en-US" sz="2800" dirty="0"/>
              <a:t> </a:t>
            </a:r>
            <a:r>
              <a:rPr lang="en-US" sz="2800" dirty="0" err="1"/>
              <a:t>mutu</a:t>
            </a:r>
            <a:r>
              <a:rPr lang="en-US" sz="2800" dirty="0"/>
              <a:t> </a:t>
            </a:r>
            <a:r>
              <a:rPr lang="en-US" sz="2800" i="1" dirty="0"/>
              <a:t>(Quality Assurance/QA)</a:t>
            </a:r>
            <a:r>
              <a:rPr lang="en-US" sz="2800" dirty="0"/>
              <a:t> </a:t>
            </a:r>
            <a:r>
              <a:rPr lang="en-US" sz="2800" dirty="0" err="1"/>
              <a:t>terfokus</a:t>
            </a:r>
            <a:r>
              <a:rPr lang="en-US" sz="2800" dirty="0"/>
              <a:t> </a:t>
            </a:r>
            <a:r>
              <a:rPr lang="en-US" sz="2800" dirty="0" err="1"/>
              <a:t>pada</a:t>
            </a:r>
            <a:r>
              <a:rPr lang="en-US" sz="2800" dirty="0"/>
              <a:t> </a:t>
            </a:r>
            <a:r>
              <a:rPr lang="en-US" sz="2800" dirty="0" err="1"/>
              <a:t>pemberian</a:t>
            </a:r>
            <a:r>
              <a:rPr lang="en-US" sz="2800" dirty="0"/>
              <a:t> </a:t>
            </a:r>
            <a:r>
              <a:rPr lang="en-US" sz="2800" dirty="0" err="1"/>
              <a:t>jaminan</a:t>
            </a:r>
            <a:r>
              <a:rPr lang="en-US" sz="2800" dirty="0"/>
              <a:t>/</a:t>
            </a:r>
            <a:r>
              <a:rPr lang="en-US" sz="2800" dirty="0" err="1"/>
              <a:t>keyakinan</a:t>
            </a:r>
            <a:r>
              <a:rPr lang="en-US" sz="2800" dirty="0"/>
              <a:t> </a:t>
            </a:r>
            <a:r>
              <a:rPr lang="en-US" sz="2800" dirty="0" err="1"/>
              <a:t>bahwa</a:t>
            </a:r>
            <a:r>
              <a:rPr lang="en-US" sz="2800" dirty="0"/>
              <a:t> </a:t>
            </a:r>
            <a:r>
              <a:rPr lang="en-US" sz="2800" dirty="0" err="1"/>
              <a:t>standar</a:t>
            </a:r>
            <a:r>
              <a:rPr lang="en-US" sz="2800" dirty="0"/>
              <a:t> </a:t>
            </a:r>
            <a:r>
              <a:rPr lang="en-US" sz="2800" dirty="0" err="1"/>
              <a:t>mutu</a:t>
            </a:r>
            <a:r>
              <a:rPr lang="en-US" sz="2800" dirty="0"/>
              <a:t> </a:t>
            </a:r>
            <a:r>
              <a:rPr lang="en-US" sz="2800" dirty="0" err="1"/>
              <a:t>akan</a:t>
            </a:r>
            <a:r>
              <a:rPr lang="en-US" sz="2800" dirty="0"/>
              <a:t> </a:t>
            </a:r>
            <a:r>
              <a:rPr lang="en-US" sz="2800" dirty="0" err="1"/>
              <a:t>dapat</a:t>
            </a:r>
            <a:r>
              <a:rPr lang="en-US" sz="2800" dirty="0"/>
              <a:t> </a:t>
            </a:r>
            <a:r>
              <a:rPr lang="en-US" sz="2800" dirty="0" err="1"/>
              <a:t>dipenuhi</a:t>
            </a:r>
            <a:r>
              <a:rPr lang="en-US" sz="2800" dirty="0"/>
              <a:t>.</a:t>
            </a:r>
          </a:p>
          <a:p>
            <a:pPr marL="0" indent="0">
              <a:buNone/>
            </a:pPr>
            <a:endParaRPr lang="en-US" sz="2800" dirty="0"/>
          </a:p>
          <a:p>
            <a:pPr marL="0" indent="0">
              <a:buNone/>
            </a:pPr>
            <a:r>
              <a:rPr lang="en-US" sz="2800" dirty="0" err="1"/>
              <a:t>Maksud</a:t>
            </a:r>
            <a:r>
              <a:rPr lang="en-US" sz="2800" dirty="0"/>
              <a:t> </a:t>
            </a:r>
            <a:r>
              <a:rPr lang="en-US" sz="2800" dirty="0" err="1"/>
              <a:t>penjaminan</a:t>
            </a:r>
            <a:r>
              <a:rPr lang="en-US" sz="2800" dirty="0"/>
              <a:t> </a:t>
            </a:r>
            <a:r>
              <a:rPr lang="en-US" sz="2800" dirty="0" err="1"/>
              <a:t>mutu</a:t>
            </a:r>
            <a:r>
              <a:rPr lang="en-US" sz="2800" dirty="0"/>
              <a:t> </a:t>
            </a:r>
            <a:r>
              <a:rPr lang="en-US" sz="2800" dirty="0" err="1"/>
              <a:t>adalah</a:t>
            </a:r>
            <a:r>
              <a:rPr lang="en-US" sz="2800" dirty="0"/>
              <a:t> </a:t>
            </a:r>
            <a:r>
              <a:rPr lang="en-US" sz="2800" dirty="0" err="1"/>
              <a:t>meyakinkan</a:t>
            </a:r>
            <a:r>
              <a:rPr lang="en-US" sz="2800" dirty="0"/>
              <a:t>/</a:t>
            </a:r>
            <a:r>
              <a:rPr lang="en-US" sz="2800" dirty="0" err="1"/>
              <a:t>menjamin</a:t>
            </a:r>
            <a:r>
              <a:rPr lang="en-US" sz="2800" dirty="0"/>
              <a:t> </a:t>
            </a:r>
            <a:r>
              <a:rPr lang="en-US" sz="2800" dirty="0" err="1"/>
              <a:t>secara</a:t>
            </a:r>
            <a:r>
              <a:rPr lang="en-US" sz="2800" dirty="0"/>
              <a:t> </a:t>
            </a:r>
            <a:r>
              <a:rPr lang="en-US" sz="2800" dirty="0" err="1"/>
              <a:t>kualitas</a:t>
            </a:r>
            <a:r>
              <a:rPr lang="en-US" sz="2800" dirty="0"/>
              <a:t> </a:t>
            </a:r>
            <a:r>
              <a:rPr lang="en-US" sz="2800" dirty="0" err="1"/>
              <a:t>dengan</a:t>
            </a:r>
            <a:r>
              <a:rPr lang="en-US" sz="2800" dirty="0"/>
              <a:t> </a:t>
            </a:r>
            <a:r>
              <a:rPr lang="en-US" sz="2800" dirty="0" err="1"/>
              <a:t>suatu</a:t>
            </a:r>
            <a:r>
              <a:rPr lang="en-US" sz="2800" dirty="0"/>
              <a:t> </a:t>
            </a:r>
            <a:r>
              <a:rPr lang="en-US" sz="2800" dirty="0" err="1"/>
              <a:t>sistem</a:t>
            </a:r>
            <a:r>
              <a:rPr lang="en-US" sz="2800" dirty="0"/>
              <a:t> </a:t>
            </a:r>
            <a:r>
              <a:rPr lang="en-US" sz="2800" dirty="0" err="1"/>
              <a:t>kerja</a:t>
            </a:r>
            <a:r>
              <a:rPr lang="en-US" sz="2800" dirty="0"/>
              <a:t> </a:t>
            </a:r>
            <a:r>
              <a:rPr lang="en-US" sz="2800" dirty="0" err="1"/>
              <a:t>dan</a:t>
            </a:r>
            <a:r>
              <a:rPr lang="en-US" sz="2800" dirty="0"/>
              <a:t> </a:t>
            </a:r>
            <a:r>
              <a:rPr lang="en-US" sz="2800" dirty="0" err="1"/>
              <a:t>keterbukaan</a:t>
            </a:r>
            <a:r>
              <a:rPr lang="en-US" sz="2800" dirty="0"/>
              <a:t> </a:t>
            </a:r>
            <a:r>
              <a:rPr lang="en-US" sz="2800" dirty="0" err="1"/>
              <a:t>untuk</a:t>
            </a:r>
            <a:r>
              <a:rPr lang="en-US" sz="2800" dirty="0"/>
              <a:t> </a:t>
            </a:r>
            <a:r>
              <a:rPr lang="en-US" sz="2800" dirty="0" err="1"/>
              <a:t>keberhasilan</a:t>
            </a:r>
            <a:r>
              <a:rPr lang="en-US" sz="2800" dirty="0"/>
              <a:t> </a:t>
            </a:r>
            <a:r>
              <a:rPr lang="en-US" sz="2800" dirty="0" err="1"/>
              <a:t>suatu</a:t>
            </a:r>
            <a:r>
              <a:rPr lang="en-US" sz="2800" dirty="0"/>
              <a:t> </a:t>
            </a:r>
            <a:r>
              <a:rPr lang="en-US" sz="2800" dirty="0" err="1"/>
              <a:t>pekerjaan</a:t>
            </a:r>
            <a:r>
              <a:rPr lang="en-US" sz="2800" dirty="0"/>
              <a:t> </a:t>
            </a:r>
            <a:r>
              <a:rPr lang="en-US" sz="2800" dirty="0" err="1"/>
              <a:t>secara</a:t>
            </a:r>
            <a:r>
              <a:rPr lang="en-US" sz="2800" dirty="0"/>
              <a:t> </a:t>
            </a:r>
            <a:r>
              <a:rPr lang="en-US" sz="2800" dirty="0" err="1"/>
              <a:t>keseluruhan</a:t>
            </a:r>
            <a:r>
              <a:rPr lang="en-US" sz="2800" dirty="0"/>
              <a:t> </a:t>
            </a:r>
            <a:r>
              <a:rPr lang="en-US" sz="2800" dirty="0" err="1"/>
              <a:t>organisasi</a:t>
            </a:r>
            <a:r>
              <a:rPr lang="en-US" sz="2800" dirty="0"/>
              <a:t> di </a:t>
            </a:r>
            <a:r>
              <a:rPr lang="en-US" sz="2800" dirty="0" err="1"/>
              <a:t>setiap</a:t>
            </a:r>
            <a:r>
              <a:rPr lang="en-US" sz="2800" dirty="0"/>
              <a:t> </a:t>
            </a:r>
            <a:r>
              <a:rPr lang="en-US" sz="2800" dirty="0" err="1"/>
              <a:t>lini</a:t>
            </a:r>
            <a:r>
              <a:rPr lang="en-US" sz="2800" dirty="0"/>
              <a:t> </a:t>
            </a:r>
            <a:r>
              <a:rPr lang="en-US" sz="2800" dirty="0" err="1"/>
              <a:t>dengan</a:t>
            </a:r>
            <a:r>
              <a:rPr lang="en-US" sz="2800" dirty="0"/>
              <a:t> </a:t>
            </a:r>
            <a:r>
              <a:rPr lang="en-US" sz="2800" dirty="0" err="1"/>
              <a:t>melalui</a:t>
            </a:r>
            <a:r>
              <a:rPr lang="en-US" sz="2800" dirty="0"/>
              <a:t> </a:t>
            </a:r>
            <a:r>
              <a:rPr lang="en-US" sz="2800" dirty="0" err="1"/>
              <a:t>sistem</a:t>
            </a:r>
            <a:r>
              <a:rPr lang="en-US" sz="2800" dirty="0"/>
              <a:t> </a:t>
            </a:r>
            <a:r>
              <a:rPr lang="en-US" sz="2800" dirty="0" err="1"/>
              <a:t>kontrol</a:t>
            </a:r>
            <a:r>
              <a:rPr lang="en-US" sz="2800" dirty="0"/>
              <a:t>.</a:t>
            </a:r>
          </a:p>
        </p:txBody>
      </p:sp>
    </p:spTree>
    <p:extLst>
      <p:ext uri="{BB962C8B-B14F-4D97-AF65-F5344CB8AC3E}">
        <p14:creationId xmlns:p14="http://schemas.microsoft.com/office/powerpoint/2010/main" val="1476060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latin typeface="Bradley Hand ITC" pitchFamily="66" charset="0"/>
              </a:rPr>
              <a:t>PROSEDUR OPERASIONAL STANDAR</a:t>
            </a:r>
          </a:p>
        </p:txBody>
      </p:sp>
      <p:sp>
        <p:nvSpPr>
          <p:cNvPr id="3" name="Content Placeholder 2"/>
          <p:cNvSpPr>
            <a:spLocks noGrp="1"/>
          </p:cNvSpPr>
          <p:nvPr>
            <p:ph sz="quarter" idx="1"/>
          </p:nvPr>
        </p:nvSpPr>
        <p:spPr>
          <a:xfrm>
            <a:off x="274320" y="1666568"/>
            <a:ext cx="8595360" cy="4999702"/>
          </a:xfrm>
          <a:prstGeom prst="rect">
            <a:avLst/>
          </a:prstGeom>
        </p:spPr>
        <p:txBody>
          <a:bodyPr>
            <a:normAutofit/>
          </a:bodyPr>
          <a:lstStyle/>
          <a:p>
            <a:r>
              <a:rPr lang="en-US" sz="2800" dirty="0"/>
              <a:t>D</a:t>
            </a:r>
            <a:r>
              <a:rPr lang="id-ID" sz="2800" dirty="0"/>
              <a:t>okumen yang menjabarkan aktivitas operasional yang d</a:t>
            </a:r>
            <a:r>
              <a:rPr lang="en-US" sz="2800" dirty="0"/>
              <a:t>a</a:t>
            </a:r>
            <a:r>
              <a:rPr lang="id-ID" sz="2800" dirty="0"/>
              <a:t>pat dilaksanakan secara benar, tepat, dan konsisten, untuk menghasilkan produk sesuai standar yang telah ditetapkan.</a:t>
            </a:r>
            <a:endParaRPr lang="en-US" sz="2800" dirty="0"/>
          </a:p>
          <a:p>
            <a:endParaRPr lang="en-US" sz="2800" dirty="0"/>
          </a:p>
          <a:p>
            <a:r>
              <a:rPr lang="en-US" sz="2800" dirty="0"/>
              <a:t>B</a:t>
            </a:r>
            <a:r>
              <a:rPr lang="id-ID" sz="2800" dirty="0"/>
              <a:t>agian dari dokumen sistem kerja yang mengatur secar rinci kegiatan-kegiatan operasional organisasi agar terlaksana secara sistemik</a:t>
            </a:r>
            <a:endParaRPr lang="en-US" sz="2800" dirty="0"/>
          </a:p>
          <a:p>
            <a:endParaRPr lang="en-US" sz="2800" dirty="0"/>
          </a:p>
          <a:p>
            <a:r>
              <a:rPr lang="id-ID" sz="2800" dirty="0"/>
              <a:t>Tathagati, 2014</a:t>
            </a:r>
          </a:p>
        </p:txBody>
      </p:sp>
    </p:spTree>
    <p:extLst>
      <p:ext uri="{BB962C8B-B14F-4D97-AF65-F5344CB8AC3E}">
        <p14:creationId xmlns:p14="http://schemas.microsoft.com/office/powerpoint/2010/main" val="767328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Shape 276"/>
          <p:cNvSpPr>
            <a:spLocks noGrp="1"/>
          </p:cNvSpPr>
          <p:nvPr>
            <p:ph type="title"/>
          </p:nvPr>
        </p:nvSpPr>
        <p:spPr>
          <a:xfrm>
            <a:off x="612648" y="228600"/>
            <a:ext cx="8153401" cy="990600"/>
          </a:xfrm>
          <a:prstGeom prst="rect">
            <a:avLst/>
          </a:prstGeom>
        </p:spPr>
        <p:txBody>
          <a:bodyPr>
            <a:normAutofit/>
          </a:bodyPr>
          <a:lstStyle>
            <a:lvl1pPr>
              <a:defRPr sz="3900"/>
            </a:lvl1pPr>
          </a:lstStyle>
          <a:p>
            <a:pPr lvl="0">
              <a:defRPr sz="1800">
                <a:solidFill>
                  <a:srgbClr val="000000"/>
                </a:solidFill>
              </a:defRPr>
            </a:pPr>
            <a:r>
              <a:rPr sz="3200" dirty="0">
                <a:solidFill>
                  <a:srgbClr val="775F55"/>
                </a:solidFill>
                <a:latin typeface="+mn-lt"/>
              </a:rPr>
              <a:t>MODEL</a:t>
            </a:r>
            <a:r>
              <a:rPr lang="en-US" sz="3200" dirty="0">
                <a:solidFill>
                  <a:srgbClr val="775F55"/>
                </a:solidFill>
                <a:latin typeface="+mn-lt"/>
              </a:rPr>
              <a:t> </a:t>
            </a:r>
            <a:r>
              <a:rPr sz="3200" dirty="0">
                <a:solidFill>
                  <a:srgbClr val="775F55"/>
                </a:solidFill>
                <a:latin typeface="+mn-lt"/>
              </a:rPr>
              <a:t>PENJAMINAN MUTU</a:t>
            </a:r>
          </a:p>
        </p:txBody>
      </p:sp>
      <p:grpSp>
        <p:nvGrpSpPr>
          <p:cNvPr id="5" name="Group 4"/>
          <p:cNvGrpSpPr/>
          <p:nvPr/>
        </p:nvGrpSpPr>
        <p:grpSpPr>
          <a:xfrm>
            <a:off x="204716" y="1384618"/>
            <a:ext cx="9364953" cy="5063479"/>
            <a:chOff x="0" y="0"/>
            <a:chExt cx="6780362" cy="4088765"/>
          </a:xfrm>
        </p:grpSpPr>
        <p:grpSp>
          <p:nvGrpSpPr>
            <p:cNvPr id="6" name="Group 5"/>
            <p:cNvGrpSpPr/>
            <p:nvPr/>
          </p:nvGrpSpPr>
          <p:grpSpPr>
            <a:xfrm>
              <a:off x="0" y="0"/>
              <a:ext cx="6780362" cy="4088765"/>
              <a:chOff x="0" y="0"/>
              <a:chExt cx="6780362" cy="4088765"/>
            </a:xfrm>
          </p:grpSpPr>
          <p:pic>
            <p:nvPicPr>
              <p:cNvPr id="8" name="Picture 7"/>
              <p:cNvPicPr>
                <a:picLocks noGrp="1"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0" y="172528"/>
                <a:ext cx="6780362" cy="3743864"/>
              </a:xfrm>
              <a:prstGeom prst="rect">
                <a:avLst/>
              </a:prstGeom>
              <a:noFill/>
              <a:ln w="9525">
                <a:noFill/>
                <a:miter lim="800000"/>
                <a:headEnd/>
                <a:tailEnd/>
              </a:ln>
              <a:effectLst/>
            </p:spPr>
          </p:pic>
          <p:sp>
            <p:nvSpPr>
              <p:cNvPr id="9" name="Rectangle 8"/>
              <p:cNvSpPr/>
              <p:nvPr/>
            </p:nvSpPr>
            <p:spPr>
              <a:xfrm>
                <a:off x="388189" y="0"/>
                <a:ext cx="5692775" cy="408876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7" name="Arc 6"/>
            <p:cNvSpPr/>
            <p:nvPr/>
          </p:nvSpPr>
          <p:spPr>
            <a:xfrm rot="10583631">
              <a:off x="2415396" y="2122098"/>
              <a:ext cx="2774057" cy="1898850"/>
            </a:xfrm>
            <a:prstGeom prst="arc">
              <a:avLst>
                <a:gd name="adj1" fmla="val 14558559"/>
                <a:gd name="adj2" fmla="val 18619925"/>
              </a:avLst>
            </a:prstGeom>
            <a:ln w="3175">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263256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endParaRPr lang="id-ID" dirty="0"/>
          </a:p>
        </p:txBody>
      </p:sp>
      <p:sp>
        <p:nvSpPr>
          <p:cNvPr id="6" name="Title 5"/>
          <p:cNvSpPr>
            <a:spLocks noGrp="1"/>
          </p:cNvSpPr>
          <p:nvPr>
            <p:ph type="ctrTitle"/>
          </p:nvPr>
        </p:nvSpPr>
        <p:spPr/>
        <p:txBody>
          <a:bodyPr>
            <a:noAutofit/>
          </a:bodyPr>
          <a:lstStyle/>
          <a:p>
            <a:pPr lvl="0"/>
            <a:r>
              <a:rPr lang="en-US" b="1" dirty="0">
                <a:latin typeface="Bradley Hand ITC" pitchFamily="66" charset="0"/>
              </a:rPr>
              <a:t>DOKUMEN KEBIJAKAN MUTU (BUKU 2)</a:t>
            </a:r>
            <a:endParaRPr lang="id-ID" b="1" dirty="0">
              <a:latin typeface="Bradley Hand ITC" pitchFamily="66" charset="0"/>
            </a:endParaRPr>
          </a:p>
        </p:txBody>
      </p:sp>
    </p:spTree>
    <p:extLst>
      <p:ext uri="{BB962C8B-B14F-4D97-AF65-F5344CB8AC3E}">
        <p14:creationId xmlns:p14="http://schemas.microsoft.com/office/powerpoint/2010/main" val="4280257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48" y="5880538"/>
            <a:ext cx="8150773" cy="850079"/>
          </a:xfrm>
        </p:spPr>
        <p:txBody>
          <a:bodyPr>
            <a:noAutofit/>
          </a:bodyPr>
          <a:lstStyle/>
          <a:p>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err="1">
                <a:latin typeface="Times New Roman" pitchFamily="18" charset="0"/>
                <a:cs typeface="Times New Roman" pitchFamily="18" charset="0"/>
              </a:rPr>
              <a:t>Khusus</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untuk</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Jenjang</a:t>
            </a:r>
            <a:r>
              <a:rPr lang="en-US" sz="2400" dirty="0">
                <a:latin typeface="Times New Roman" pitchFamily="18" charset="0"/>
                <a:cs typeface="Times New Roman" pitchFamily="18" charset="0"/>
              </a:rPr>
              <a:t> SMK: </a:t>
            </a:r>
            <a:r>
              <a:rPr lang="en-US" sz="2400" dirty="0" err="1">
                <a:latin typeface="Times New Roman" pitchFamily="18" charset="0"/>
                <a:cs typeface="Times New Roman" pitchFamily="18" charset="0"/>
              </a:rPr>
              <a:t>Permendikbud</a:t>
            </a:r>
            <a:r>
              <a:rPr lang="en-US" sz="2400" dirty="0">
                <a:latin typeface="Times New Roman" pitchFamily="18" charset="0"/>
                <a:cs typeface="Times New Roman" pitchFamily="18" charset="0"/>
              </a:rPr>
              <a:t> No. 34 </a:t>
            </a:r>
            <a:r>
              <a:rPr lang="en-US" sz="2400" dirty="0" err="1">
                <a:latin typeface="Times New Roman" pitchFamily="18" charset="0"/>
                <a:cs typeface="Times New Roman" pitchFamily="18" charset="0"/>
              </a:rPr>
              <a:t>Tahun</a:t>
            </a:r>
            <a:r>
              <a:rPr lang="en-US" sz="2400" dirty="0">
                <a:latin typeface="Times New Roman" pitchFamily="18" charset="0"/>
                <a:cs typeface="Times New Roman" pitchFamily="18" charset="0"/>
              </a:rPr>
              <a:t> 2018</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46375517"/>
              </p:ext>
            </p:extLst>
          </p:nvPr>
        </p:nvGraphicFramePr>
        <p:xfrm>
          <a:off x="22327" y="60421"/>
          <a:ext cx="9121673" cy="6183266"/>
        </p:xfrm>
        <a:graphic>
          <a:graphicData uri="http://schemas.openxmlformats.org/drawingml/2006/table">
            <a:tbl>
              <a:tblPr firstRow="1" bandRow="1">
                <a:tableStyleId>{5C22544A-7EE6-4342-B048-85BDC9FD1C3A}</a:tableStyleId>
              </a:tblPr>
              <a:tblGrid>
                <a:gridCol w="680670">
                  <a:extLst>
                    <a:ext uri="{9D8B030D-6E8A-4147-A177-3AD203B41FA5}">
                      <a16:colId xmlns:a16="http://schemas.microsoft.com/office/drawing/2014/main" xmlns="" val="20000"/>
                    </a:ext>
                  </a:extLst>
                </a:gridCol>
                <a:gridCol w="4946228">
                  <a:extLst>
                    <a:ext uri="{9D8B030D-6E8A-4147-A177-3AD203B41FA5}">
                      <a16:colId xmlns:a16="http://schemas.microsoft.com/office/drawing/2014/main" xmlns="" val="20001"/>
                    </a:ext>
                  </a:extLst>
                </a:gridCol>
                <a:gridCol w="3494775">
                  <a:extLst>
                    <a:ext uri="{9D8B030D-6E8A-4147-A177-3AD203B41FA5}">
                      <a16:colId xmlns:a16="http://schemas.microsoft.com/office/drawing/2014/main" xmlns="" val="20002"/>
                    </a:ext>
                  </a:extLst>
                </a:gridCol>
              </a:tblGrid>
              <a:tr h="674606">
                <a:tc>
                  <a:txBody>
                    <a:bodyPr/>
                    <a:lstStyle/>
                    <a:p>
                      <a:pPr algn="ctr"/>
                      <a:r>
                        <a:rPr lang="en-US" sz="2000" dirty="0"/>
                        <a:t>NO</a:t>
                      </a:r>
                    </a:p>
                  </a:txBody>
                  <a:tcPr anchor="ctr"/>
                </a:tc>
                <a:tc>
                  <a:txBody>
                    <a:bodyPr/>
                    <a:lstStyle/>
                    <a:p>
                      <a:pPr algn="ctr"/>
                      <a:r>
                        <a:rPr lang="en-US" sz="2000" dirty="0"/>
                        <a:t>NAMA DOKUMEN</a:t>
                      </a:r>
                    </a:p>
                  </a:txBody>
                  <a:tcPr anchor="ctr"/>
                </a:tc>
                <a:tc>
                  <a:txBody>
                    <a:bodyPr/>
                    <a:lstStyle/>
                    <a:p>
                      <a:pPr algn="ctr"/>
                      <a:r>
                        <a:rPr lang="en-US" sz="2000" dirty="0"/>
                        <a:t>PERATURAN KEBIJAKAN</a:t>
                      </a:r>
                    </a:p>
                  </a:txBody>
                  <a:tcPr anchor="ctr"/>
                </a:tc>
                <a:extLst>
                  <a:ext uri="{0D108BD9-81ED-4DB2-BD59-A6C34878D82A}">
                    <a16:rowId xmlns:a16="http://schemas.microsoft.com/office/drawing/2014/main" xmlns="" val="10000"/>
                  </a:ext>
                </a:extLst>
              </a:tr>
              <a:tr h="433089">
                <a:tc>
                  <a:txBody>
                    <a:bodyPr/>
                    <a:lstStyle/>
                    <a:p>
                      <a:pPr algn="ctr"/>
                      <a:r>
                        <a:rPr lang="en-US" sz="2000" dirty="0"/>
                        <a:t>1</a:t>
                      </a:r>
                    </a:p>
                  </a:txBody>
                  <a:tcPr/>
                </a:tc>
                <a:tc>
                  <a:txBody>
                    <a:bodyPr/>
                    <a:lstStyle/>
                    <a:p>
                      <a:r>
                        <a:rPr lang="en-US" sz="2000" dirty="0" err="1"/>
                        <a:t>Sistem</a:t>
                      </a:r>
                      <a:r>
                        <a:rPr lang="en-US" sz="2000" dirty="0"/>
                        <a:t> </a:t>
                      </a:r>
                      <a:r>
                        <a:rPr lang="en-US" sz="2000" dirty="0" err="1"/>
                        <a:t>Pendidikan</a:t>
                      </a:r>
                      <a:r>
                        <a:rPr lang="en-US" sz="2000" dirty="0"/>
                        <a:t> </a:t>
                      </a:r>
                      <a:r>
                        <a:rPr lang="en-US" sz="2000" dirty="0" err="1"/>
                        <a:t>Nasional</a:t>
                      </a:r>
                      <a:endParaRPr lang="en-US" sz="2000" dirty="0"/>
                    </a:p>
                  </a:txBody>
                  <a:tcPr/>
                </a:tc>
                <a:tc>
                  <a:txBody>
                    <a:bodyPr/>
                    <a:lstStyle/>
                    <a:p>
                      <a:r>
                        <a:rPr lang="en-US" sz="2000" dirty="0"/>
                        <a:t>UU No. 20/2003</a:t>
                      </a:r>
                    </a:p>
                  </a:txBody>
                  <a:tcPr/>
                </a:tc>
                <a:extLst>
                  <a:ext uri="{0D108BD9-81ED-4DB2-BD59-A6C34878D82A}">
                    <a16:rowId xmlns:a16="http://schemas.microsoft.com/office/drawing/2014/main" xmlns="" val="10001"/>
                  </a:ext>
                </a:extLst>
              </a:tr>
              <a:tr h="433089">
                <a:tc>
                  <a:txBody>
                    <a:bodyPr/>
                    <a:lstStyle/>
                    <a:p>
                      <a:pPr algn="ctr"/>
                      <a:r>
                        <a:rPr lang="en-US" sz="2000" dirty="0"/>
                        <a:t>2</a:t>
                      </a:r>
                    </a:p>
                  </a:txBody>
                  <a:tcPr/>
                </a:tc>
                <a:tc>
                  <a:txBody>
                    <a:bodyPr/>
                    <a:lstStyle/>
                    <a:p>
                      <a:r>
                        <a:rPr lang="en-US" sz="2000" dirty="0" err="1"/>
                        <a:t>Standar</a:t>
                      </a:r>
                      <a:r>
                        <a:rPr lang="en-US" sz="2000" dirty="0"/>
                        <a:t> </a:t>
                      </a:r>
                      <a:r>
                        <a:rPr lang="en-US" sz="2000" dirty="0" err="1"/>
                        <a:t>Nasional</a:t>
                      </a:r>
                      <a:r>
                        <a:rPr lang="en-US" sz="2000" dirty="0"/>
                        <a:t> </a:t>
                      </a:r>
                      <a:r>
                        <a:rPr lang="en-US" sz="2000" dirty="0" err="1"/>
                        <a:t>pendidikan</a:t>
                      </a:r>
                      <a:endParaRPr lang="en-US" sz="2000" dirty="0"/>
                    </a:p>
                  </a:txBody>
                  <a:tcPr/>
                </a:tc>
                <a:tc>
                  <a:txBody>
                    <a:bodyPr/>
                    <a:lstStyle/>
                    <a:p>
                      <a:r>
                        <a:rPr lang="en-US" sz="2000" dirty="0"/>
                        <a:t>PP No. 13/2015</a:t>
                      </a:r>
                    </a:p>
                  </a:txBody>
                  <a:tcPr/>
                </a:tc>
                <a:extLst>
                  <a:ext uri="{0D108BD9-81ED-4DB2-BD59-A6C34878D82A}">
                    <a16:rowId xmlns:a16="http://schemas.microsoft.com/office/drawing/2014/main" xmlns="" val="10002"/>
                  </a:ext>
                </a:extLst>
              </a:tr>
              <a:tr h="561524">
                <a:tc>
                  <a:txBody>
                    <a:bodyPr/>
                    <a:lstStyle/>
                    <a:p>
                      <a:pPr algn="ctr"/>
                      <a:r>
                        <a:rPr lang="en-US" sz="2000" dirty="0"/>
                        <a:t>3</a:t>
                      </a:r>
                    </a:p>
                  </a:txBody>
                  <a:tcPr/>
                </a:tc>
                <a:tc>
                  <a:txBody>
                    <a:bodyPr/>
                    <a:lstStyle/>
                    <a:p>
                      <a:r>
                        <a:rPr lang="en-US" sz="2000" dirty="0" err="1"/>
                        <a:t>Sistem</a:t>
                      </a:r>
                      <a:r>
                        <a:rPr lang="en-US" sz="2000" dirty="0"/>
                        <a:t> </a:t>
                      </a:r>
                      <a:r>
                        <a:rPr lang="en-US" sz="2000" dirty="0" err="1"/>
                        <a:t>Penjaminan</a:t>
                      </a:r>
                      <a:r>
                        <a:rPr lang="en-US" sz="2000" dirty="0"/>
                        <a:t>  </a:t>
                      </a:r>
                      <a:r>
                        <a:rPr lang="en-US" sz="2000" dirty="0" err="1"/>
                        <a:t>Mutu</a:t>
                      </a:r>
                      <a:r>
                        <a:rPr lang="en-US" sz="2000" baseline="0" dirty="0"/>
                        <a:t> </a:t>
                      </a:r>
                      <a:r>
                        <a:rPr lang="en-US" sz="2000" baseline="0" dirty="0" err="1"/>
                        <a:t>Pendidikan</a:t>
                      </a:r>
                      <a:r>
                        <a:rPr lang="en-US" sz="2000" baseline="0" dirty="0"/>
                        <a:t> </a:t>
                      </a:r>
                      <a:endParaRPr lang="en-US" sz="2000" dirty="0"/>
                    </a:p>
                  </a:txBody>
                  <a:tcPr/>
                </a:tc>
                <a:tc>
                  <a:txBody>
                    <a:bodyPr/>
                    <a:lstStyle/>
                    <a:p>
                      <a:r>
                        <a:rPr lang="en-US" sz="2000" dirty="0" err="1"/>
                        <a:t>Permendikbud</a:t>
                      </a:r>
                      <a:r>
                        <a:rPr lang="en-US" sz="2000" dirty="0"/>
                        <a:t> No.</a:t>
                      </a:r>
                      <a:r>
                        <a:rPr lang="en-US" sz="2000" baseline="0" dirty="0"/>
                        <a:t> 28/2016</a:t>
                      </a:r>
                      <a:endParaRPr lang="en-US" sz="2000" dirty="0"/>
                    </a:p>
                  </a:txBody>
                  <a:tcPr/>
                </a:tc>
                <a:extLst>
                  <a:ext uri="{0D108BD9-81ED-4DB2-BD59-A6C34878D82A}">
                    <a16:rowId xmlns:a16="http://schemas.microsoft.com/office/drawing/2014/main" xmlns="" val="10003"/>
                  </a:ext>
                </a:extLst>
              </a:tr>
              <a:tr h="433089">
                <a:tc>
                  <a:txBody>
                    <a:bodyPr/>
                    <a:lstStyle/>
                    <a:p>
                      <a:pPr algn="ctr"/>
                      <a:r>
                        <a:rPr lang="en-US" sz="2000" dirty="0"/>
                        <a:t>4</a:t>
                      </a:r>
                    </a:p>
                  </a:txBody>
                  <a:tcPr/>
                </a:tc>
                <a:tc>
                  <a:txBody>
                    <a:bodyPr/>
                    <a:lstStyle/>
                    <a:p>
                      <a:r>
                        <a:rPr lang="en-US" sz="2000" dirty="0" err="1"/>
                        <a:t>Standar</a:t>
                      </a:r>
                      <a:r>
                        <a:rPr lang="en-US" sz="2000" dirty="0"/>
                        <a:t> </a:t>
                      </a:r>
                      <a:r>
                        <a:rPr lang="en-US" sz="2000" dirty="0" err="1"/>
                        <a:t>Kompetensi</a:t>
                      </a:r>
                      <a:r>
                        <a:rPr lang="en-US" sz="2000" dirty="0"/>
                        <a:t> </a:t>
                      </a:r>
                      <a:r>
                        <a:rPr lang="en-US" sz="2000" dirty="0" err="1"/>
                        <a:t>Lulusan</a:t>
                      </a:r>
                      <a:endParaRPr lang="en-US" sz="2000" dirty="0"/>
                    </a:p>
                  </a:txBody>
                  <a:tcPr/>
                </a:tc>
                <a:tc>
                  <a:txBody>
                    <a:bodyPr/>
                    <a:lstStyle/>
                    <a:p>
                      <a:r>
                        <a:rPr lang="en-US" sz="2000" dirty="0" err="1"/>
                        <a:t>Permendikbud</a:t>
                      </a:r>
                      <a:r>
                        <a:rPr lang="en-US" sz="2000" dirty="0"/>
                        <a:t> No. 20/2016</a:t>
                      </a:r>
                    </a:p>
                  </a:txBody>
                  <a:tcPr/>
                </a:tc>
                <a:extLst>
                  <a:ext uri="{0D108BD9-81ED-4DB2-BD59-A6C34878D82A}">
                    <a16:rowId xmlns:a16="http://schemas.microsoft.com/office/drawing/2014/main" xmlns="" val="10004"/>
                  </a:ext>
                </a:extLst>
              </a:tr>
              <a:tr h="942239">
                <a:tc>
                  <a:txBody>
                    <a:bodyPr/>
                    <a:lstStyle/>
                    <a:p>
                      <a:pPr algn="ctr"/>
                      <a:r>
                        <a:rPr lang="en-US" sz="2000" dirty="0"/>
                        <a:t>5</a:t>
                      </a:r>
                    </a:p>
                  </a:txBody>
                  <a:tcPr/>
                </a:tc>
                <a:tc>
                  <a:txBody>
                    <a:bodyPr/>
                    <a:lstStyle/>
                    <a:p>
                      <a:r>
                        <a:rPr lang="en-US" sz="2000" dirty="0" err="1"/>
                        <a:t>Standar</a:t>
                      </a:r>
                      <a:r>
                        <a:rPr lang="en-US" sz="2000" dirty="0"/>
                        <a:t> Isi</a:t>
                      </a:r>
                    </a:p>
                  </a:txBody>
                  <a:tcPr/>
                </a:tc>
                <a:tc>
                  <a:txBody>
                    <a:bodyPr/>
                    <a:lstStyle/>
                    <a:p>
                      <a:r>
                        <a:rPr lang="en-US" sz="2000" dirty="0" err="1"/>
                        <a:t>Permendikbud</a:t>
                      </a:r>
                      <a:r>
                        <a:rPr lang="en-US" sz="2000" dirty="0"/>
                        <a:t> No. 21/2016</a:t>
                      </a:r>
                    </a:p>
                    <a:p>
                      <a:r>
                        <a:rPr lang="en-US" sz="2000" dirty="0" err="1"/>
                        <a:t>Permendikbud</a:t>
                      </a:r>
                      <a:r>
                        <a:rPr lang="en-US" sz="2000" baseline="0" dirty="0"/>
                        <a:t> No. 24/2016</a:t>
                      </a:r>
                    </a:p>
                    <a:p>
                      <a:r>
                        <a:rPr lang="en-US" sz="2000" baseline="0" dirty="0" err="1"/>
                        <a:t>Permendikbud</a:t>
                      </a:r>
                      <a:r>
                        <a:rPr lang="en-US" sz="2000" baseline="0" dirty="0"/>
                        <a:t> No. 61/2016</a:t>
                      </a:r>
                      <a:endParaRPr lang="en-US" sz="2000" dirty="0"/>
                    </a:p>
                  </a:txBody>
                  <a:tcPr/>
                </a:tc>
                <a:extLst>
                  <a:ext uri="{0D108BD9-81ED-4DB2-BD59-A6C34878D82A}">
                    <a16:rowId xmlns:a16="http://schemas.microsoft.com/office/drawing/2014/main" xmlns="" val="10005"/>
                  </a:ext>
                </a:extLst>
              </a:tr>
              <a:tr h="433089">
                <a:tc>
                  <a:txBody>
                    <a:bodyPr/>
                    <a:lstStyle/>
                    <a:p>
                      <a:pPr algn="ctr"/>
                      <a:r>
                        <a:rPr lang="en-US" sz="2000" dirty="0"/>
                        <a:t>6</a:t>
                      </a:r>
                    </a:p>
                  </a:txBody>
                  <a:tcPr/>
                </a:tc>
                <a:tc>
                  <a:txBody>
                    <a:bodyPr/>
                    <a:lstStyle/>
                    <a:p>
                      <a:r>
                        <a:rPr lang="en-US" sz="2000" dirty="0" err="1"/>
                        <a:t>Standar</a:t>
                      </a:r>
                      <a:r>
                        <a:rPr lang="en-US" sz="2000" dirty="0"/>
                        <a:t> Proses</a:t>
                      </a:r>
                    </a:p>
                  </a:txBody>
                  <a:tcPr/>
                </a:tc>
                <a:tc>
                  <a:txBody>
                    <a:bodyPr/>
                    <a:lstStyle/>
                    <a:p>
                      <a:r>
                        <a:rPr lang="en-US" sz="2000" dirty="0" err="1"/>
                        <a:t>Permendikbud</a:t>
                      </a:r>
                      <a:r>
                        <a:rPr lang="en-US" sz="2000" dirty="0"/>
                        <a:t> No. 22/2016</a:t>
                      </a:r>
                    </a:p>
                  </a:txBody>
                  <a:tcPr/>
                </a:tc>
                <a:extLst>
                  <a:ext uri="{0D108BD9-81ED-4DB2-BD59-A6C34878D82A}">
                    <a16:rowId xmlns:a16="http://schemas.microsoft.com/office/drawing/2014/main" xmlns="" val="10006"/>
                  </a:ext>
                </a:extLst>
              </a:tr>
              <a:tr h="433089">
                <a:tc>
                  <a:txBody>
                    <a:bodyPr/>
                    <a:lstStyle/>
                    <a:p>
                      <a:pPr algn="ctr"/>
                      <a:r>
                        <a:rPr lang="en-US" sz="2000" dirty="0"/>
                        <a:t>7</a:t>
                      </a:r>
                    </a:p>
                  </a:txBody>
                  <a:tcPr/>
                </a:tc>
                <a:tc>
                  <a:txBody>
                    <a:bodyPr/>
                    <a:lstStyle/>
                    <a:p>
                      <a:r>
                        <a:rPr lang="en-US" sz="2000" dirty="0" err="1"/>
                        <a:t>Standar</a:t>
                      </a:r>
                      <a:r>
                        <a:rPr lang="en-US" sz="2000" dirty="0"/>
                        <a:t> </a:t>
                      </a:r>
                      <a:r>
                        <a:rPr lang="en-US" sz="2000" dirty="0" err="1"/>
                        <a:t>Penilaian</a:t>
                      </a:r>
                      <a:endParaRPr lang="en-US" sz="2000" dirty="0"/>
                    </a:p>
                  </a:txBody>
                  <a:tcPr/>
                </a:tc>
                <a:tc>
                  <a:txBody>
                    <a:bodyPr/>
                    <a:lstStyle/>
                    <a:p>
                      <a:r>
                        <a:rPr lang="en-US" sz="2000" dirty="0" err="1"/>
                        <a:t>Permendikbud</a:t>
                      </a:r>
                      <a:r>
                        <a:rPr lang="en-US" sz="2000" dirty="0"/>
                        <a:t> No. 23/2016</a:t>
                      </a:r>
                    </a:p>
                  </a:txBody>
                  <a:tcPr/>
                </a:tc>
                <a:extLst>
                  <a:ext uri="{0D108BD9-81ED-4DB2-BD59-A6C34878D82A}">
                    <a16:rowId xmlns:a16="http://schemas.microsoft.com/office/drawing/2014/main" xmlns="" val="10007"/>
                  </a:ext>
                </a:extLst>
              </a:tr>
              <a:tr h="476584">
                <a:tc>
                  <a:txBody>
                    <a:bodyPr/>
                    <a:lstStyle/>
                    <a:p>
                      <a:pPr algn="ctr"/>
                      <a:r>
                        <a:rPr lang="en-US" sz="2000" dirty="0"/>
                        <a:t>8</a:t>
                      </a:r>
                    </a:p>
                  </a:txBody>
                  <a:tcPr/>
                </a:tc>
                <a:tc>
                  <a:txBody>
                    <a:bodyPr/>
                    <a:lstStyle/>
                    <a:p>
                      <a:r>
                        <a:rPr lang="en-US" sz="2000" dirty="0" err="1"/>
                        <a:t>Standar</a:t>
                      </a:r>
                      <a:r>
                        <a:rPr lang="en-US" sz="2000" dirty="0"/>
                        <a:t> </a:t>
                      </a:r>
                      <a:r>
                        <a:rPr lang="en-US" sz="2000" dirty="0" err="1"/>
                        <a:t>Pendidik</a:t>
                      </a:r>
                      <a:r>
                        <a:rPr lang="en-US" sz="2000" dirty="0"/>
                        <a:t> </a:t>
                      </a:r>
                      <a:r>
                        <a:rPr lang="en-US" sz="2000" dirty="0" err="1"/>
                        <a:t>dan</a:t>
                      </a:r>
                      <a:r>
                        <a:rPr lang="en-US" sz="2000" dirty="0"/>
                        <a:t> </a:t>
                      </a:r>
                      <a:r>
                        <a:rPr lang="en-US" sz="2000" dirty="0" err="1"/>
                        <a:t>Tenaga</a:t>
                      </a:r>
                      <a:r>
                        <a:rPr lang="en-US" sz="2000" dirty="0"/>
                        <a:t> </a:t>
                      </a:r>
                      <a:r>
                        <a:rPr lang="en-US" sz="2000" dirty="0" err="1"/>
                        <a:t>Kependidikan</a:t>
                      </a:r>
                      <a:endParaRPr lang="en-US" sz="2000" dirty="0"/>
                    </a:p>
                  </a:txBody>
                  <a:tcPr/>
                </a:tc>
                <a:tc>
                  <a:txBody>
                    <a:bodyPr/>
                    <a:lstStyle/>
                    <a:p>
                      <a:r>
                        <a:rPr lang="en-US" sz="2000" dirty="0" err="1"/>
                        <a:t>Permendiknas</a:t>
                      </a:r>
                      <a:r>
                        <a:rPr lang="en-US" sz="2000" dirty="0"/>
                        <a:t> No. 16/2007</a:t>
                      </a:r>
                    </a:p>
                  </a:txBody>
                  <a:tcPr/>
                </a:tc>
                <a:extLst>
                  <a:ext uri="{0D108BD9-81ED-4DB2-BD59-A6C34878D82A}">
                    <a16:rowId xmlns:a16="http://schemas.microsoft.com/office/drawing/2014/main" xmlns="" val="10008"/>
                  </a:ext>
                </a:extLst>
              </a:tr>
              <a:tr h="433089">
                <a:tc>
                  <a:txBody>
                    <a:bodyPr/>
                    <a:lstStyle/>
                    <a:p>
                      <a:pPr algn="ctr"/>
                      <a:r>
                        <a:rPr lang="en-US" sz="2000" dirty="0"/>
                        <a:t>9</a:t>
                      </a:r>
                    </a:p>
                  </a:txBody>
                  <a:tcPr/>
                </a:tc>
                <a:tc>
                  <a:txBody>
                    <a:bodyPr/>
                    <a:lstStyle/>
                    <a:p>
                      <a:r>
                        <a:rPr lang="en-US" sz="2000" dirty="0" err="1"/>
                        <a:t>Standar</a:t>
                      </a:r>
                      <a:r>
                        <a:rPr lang="en-US" sz="2000" dirty="0"/>
                        <a:t> </a:t>
                      </a:r>
                      <a:r>
                        <a:rPr lang="en-US" sz="2000" dirty="0" err="1"/>
                        <a:t>Sarana</a:t>
                      </a:r>
                      <a:r>
                        <a:rPr lang="en-US" sz="2000" dirty="0"/>
                        <a:t> </a:t>
                      </a:r>
                      <a:r>
                        <a:rPr lang="en-US" sz="2000" dirty="0" err="1"/>
                        <a:t>dan</a:t>
                      </a:r>
                      <a:r>
                        <a:rPr lang="en-US" sz="2000" dirty="0"/>
                        <a:t> </a:t>
                      </a:r>
                      <a:r>
                        <a:rPr lang="en-US" sz="2000" dirty="0" err="1"/>
                        <a:t>Prasarana</a:t>
                      </a:r>
                      <a:endParaRPr lang="en-US" sz="2000" dirty="0"/>
                    </a:p>
                  </a:txBody>
                  <a:tcPr/>
                </a:tc>
                <a:tc>
                  <a:txBody>
                    <a:bodyPr/>
                    <a:lstStyle/>
                    <a:p>
                      <a:r>
                        <a:rPr lang="en-US" sz="2000" dirty="0" err="1"/>
                        <a:t>Permendiknas</a:t>
                      </a:r>
                      <a:r>
                        <a:rPr lang="en-US" sz="2000" dirty="0"/>
                        <a:t>  No.  24/2007</a:t>
                      </a:r>
                    </a:p>
                  </a:txBody>
                  <a:tcPr/>
                </a:tc>
                <a:extLst>
                  <a:ext uri="{0D108BD9-81ED-4DB2-BD59-A6C34878D82A}">
                    <a16:rowId xmlns:a16="http://schemas.microsoft.com/office/drawing/2014/main" xmlns="" val="10009"/>
                  </a:ext>
                </a:extLst>
              </a:tr>
              <a:tr h="433089">
                <a:tc>
                  <a:txBody>
                    <a:bodyPr/>
                    <a:lstStyle/>
                    <a:p>
                      <a:pPr algn="ctr"/>
                      <a:r>
                        <a:rPr lang="en-US" sz="2000" dirty="0"/>
                        <a:t>10</a:t>
                      </a:r>
                    </a:p>
                  </a:txBody>
                  <a:tcPr/>
                </a:tc>
                <a:tc>
                  <a:txBody>
                    <a:bodyPr/>
                    <a:lstStyle/>
                    <a:p>
                      <a:r>
                        <a:rPr lang="en-US" sz="2000" dirty="0" err="1"/>
                        <a:t>Standar</a:t>
                      </a:r>
                      <a:r>
                        <a:rPr lang="en-US" sz="2000" dirty="0"/>
                        <a:t> </a:t>
                      </a:r>
                      <a:r>
                        <a:rPr lang="en-US" sz="2000" dirty="0" err="1"/>
                        <a:t>Pengelolaan</a:t>
                      </a:r>
                      <a:endParaRPr lang="en-US" sz="2000" dirty="0"/>
                    </a:p>
                  </a:txBody>
                  <a:tcPr/>
                </a:tc>
                <a:tc>
                  <a:txBody>
                    <a:bodyPr/>
                    <a:lstStyle/>
                    <a:p>
                      <a:r>
                        <a:rPr lang="en-US" sz="2000" dirty="0" err="1"/>
                        <a:t>Permendiknas</a:t>
                      </a:r>
                      <a:r>
                        <a:rPr lang="en-US" sz="2000" dirty="0"/>
                        <a:t> No. 19/2007</a:t>
                      </a:r>
                    </a:p>
                  </a:txBody>
                  <a:tcPr/>
                </a:tc>
                <a:extLst>
                  <a:ext uri="{0D108BD9-81ED-4DB2-BD59-A6C34878D82A}">
                    <a16:rowId xmlns:a16="http://schemas.microsoft.com/office/drawing/2014/main" xmlns="" val="10010"/>
                  </a:ext>
                </a:extLst>
              </a:tr>
              <a:tr h="433089">
                <a:tc>
                  <a:txBody>
                    <a:bodyPr/>
                    <a:lstStyle/>
                    <a:p>
                      <a:pPr algn="ctr"/>
                      <a:r>
                        <a:rPr lang="en-US" sz="2000" dirty="0"/>
                        <a:t>11</a:t>
                      </a:r>
                    </a:p>
                  </a:txBody>
                  <a:tcPr/>
                </a:tc>
                <a:tc>
                  <a:txBody>
                    <a:bodyPr/>
                    <a:lstStyle/>
                    <a:p>
                      <a:r>
                        <a:rPr lang="en-US" sz="2000" dirty="0" err="1"/>
                        <a:t>Standar</a:t>
                      </a:r>
                      <a:r>
                        <a:rPr lang="en-US" sz="2000" dirty="0"/>
                        <a:t> </a:t>
                      </a:r>
                      <a:r>
                        <a:rPr lang="en-US" sz="2000" dirty="0" err="1"/>
                        <a:t>Pembiayaan</a:t>
                      </a:r>
                      <a:endParaRPr lang="en-US" sz="2000" dirty="0"/>
                    </a:p>
                  </a:txBody>
                  <a:tcPr/>
                </a:tc>
                <a:tc>
                  <a:txBody>
                    <a:bodyPr/>
                    <a:lstStyle/>
                    <a:p>
                      <a:r>
                        <a:rPr lang="en-US" sz="2000" dirty="0" err="1"/>
                        <a:t>Permendiknas</a:t>
                      </a:r>
                      <a:r>
                        <a:rPr lang="en-US" sz="2000" dirty="0"/>
                        <a:t>  No. 69/2009</a:t>
                      </a:r>
                    </a:p>
                  </a:txBody>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1147001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endParaRPr lang="id-ID" dirty="0"/>
          </a:p>
        </p:txBody>
      </p:sp>
      <p:sp>
        <p:nvSpPr>
          <p:cNvPr id="6" name="Title 5"/>
          <p:cNvSpPr>
            <a:spLocks noGrp="1"/>
          </p:cNvSpPr>
          <p:nvPr>
            <p:ph type="ctrTitle"/>
          </p:nvPr>
        </p:nvSpPr>
        <p:spPr/>
        <p:txBody>
          <a:bodyPr>
            <a:noAutofit/>
          </a:bodyPr>
          <a:lstStyle/>
          <a:p>
            <a:pPr lvl="0"/>
            <a:r>
              <a:rPr lang="en-US" b="1" dirty="0">
                <a:latin typeface="Bradley Hand ITC" pitchFamily="66" charset="0"/>
              </a:rPr>
              <a:t>STRATEGI IMPELEMENTASI PENJAMINAN MUTU (BUKU 3)</a:t>
            </a:r>
            <a:endParaRPr lang="id-ID" b="1" dirty="0">
              <a:latin typeface="Bradley Hand ITC" pitchFamily="66" charset="0"/>
            </a:endParaRPr>
          </a:p>
        </p:txBody>
      </p:sp>
    </p:spTree>
    <p:extLst>
      <p:ext uri="{BB962C8B-B14F-4D97-AF65-F5344CB8AC3E}">
        <p14:creationId xmlns:p14="http://schemas.microsoft.com/office/powerpoint/2010/main" val="543562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991" y="77429"/>
            <a:ext cx="7239000" cy="759542"/>
          </a:xfrm>
        </p:spPr>
        <p:txBody>
          <a:bodyPr>
            <a:noAutofit/>
          </a:bodyPr>
          <a:lstStyle/>
          <a:p>
            <a:pPr algn="l"/>
            <a:r>
              <a:rPr lang="en-US" sz="4400" b="1" dirty="0">
                <a:latin typeface="Bradley Hand ITC" pitchFamily="66" charset="0"/>
              </a:rPr>
              <a:t>1. </a:t>
            </a:r>
            <a:r>
              <a:rPr lang="id-ID" sz="4400" b="1" dirty="0">
                <a:latin typeface="Bradley Hand ITC" pitchFamily="66" charset="0"/>
              </a:rPr>
              <a:t>Sosialisasi</a:t>
            </a:r>
          </a:p>
        </p:txBody>
      </p:sp>
      <p:sp>
        <p:nvSpPr>
          <p:cNvPr id="3" name="Content Placeholder 2"/>
          <p:cNvSpPr>
            <a:spLocks noGrp="1"/>
          </p:cNvSpPr>
          <p:nvPr>
            <p:ph sz="quarter" idx="1"/>
          </p:nvPr>
        </p:nvSpPr>
        <p:spPr>
          <a:xfrm>
            <a:off x="268014" y="725214"/>
            <a:ext cx="8441977" cy="4867549"/>
          </a:xfrm>
          <a:prstGeom prst="rect">
            <a:avLst/>
          </a:prstGeom>
        </p:spPr>
        <p:txBody>
          <a:bodyPr>
            <a:noAutofit/>
          </a:bodyPr>
          <a:lstStyle/>
          <a:p>
            <a:pPr marL="0" indent="0">
              <a:buNone/>
            </a:pPr>
            <a:r>
              <a:rPr lang="en-US" sz="2400" dirty="0" err="1"/>
              <a:t>Sekolah</a:t>
            </a:r>
            <a:r>
              <a:rPr lang="en-US" sz="2400" dirty="0"/>
              <a:t> </a:t>
            </a:r>
            <a:r>
              <a:rPr lang="en-US" sz="2400" dirty="0" err="1"/>
              <a:t>melaksanakan</a:t>
            </a:r>
            <a:r>
              <a:rPr lang="en-US" sz="2400" dirty="0"/>
              <a:t> </a:t>
            </a:r>
            <a:r>
              <a:rPr lang="en-US" sz="2400" dirty="0" err="1"/>
              <a:t>sosialisasi</a:t>
            </a:r>
            <a:r>
              <a:rPr lang="en-US" sz="2400" dirty="0"/>
              <a:t> </a:t>
            </a:r>
            <a:r>
              <a:rPr lang="en-US" sz="2400" dirty="0" err="1"/>
              <a:t>kepada</a:t>
            </a:r>
            <a:r>
              <a:rPr lang="id-ID" sz="2400" dirty="0"/>
              <a:t> warga sekolah:</a:t>
            </a:r>
          </a:p>
          <a:p>
            <a:pPr marL="808038" indent="-450850">
              <a:buFont typeface="Wingdings" panose="05000000000000000000" pitchFamily="2" charset="2"/>
              <a:buChar char="ü"/>
            </a:pPr>
            <a:r>
              <a:rPr lang="id-ID" sz="2400" dirty="0"/>
              <a:t>Guru</a:t>
            </a:r>
          </a:p>
          <a:p>
            <a:pPr marL="808038" indent="-450850">
              <a:buFont typeface="Wingdings" panose="05000000000000000000" pitchFamily="2" charset="2"/>
              <a:buChar char="ü"/>
            </a:pPr>
            <a:r>
              <a:rPr lang="en-US" sz="2400" dirty="0" err="1"/>
              <a:t>masyarakat</a:t>
            </a:r>
            <a:r>
              <a:rPr lang="en-US" sz="2400" dirty="0"/>
              <a:t> (</a:t>
            </a:r>
            <a:r>
              <a:rPr lang="en-US" sz="2400" dirty="0" err="1"/>
              <a:t>komite</a:t>
            </a:r>
            <a:r>
              <a:rPr lang="en-US" sz="2400" dirty="0"/>
              <a:t> </a:t>
            </a:r>
            <a:r>
              <a:rPr lang="en-US" sz="2400" dirty="0" err="1"/>
              <a:t>sekolah</a:t>
            </a:r>
            <a:r>
              <a:rPr lang="en-US" sz="2400" dirty="0"/>
              <a:t>)</a:t>
            </a:r>
            <a:endParaRPr lang="id-ID" sz="2400" dirty="0"/>
          </a:p>
          <a:p>
            <a:pPr marL="808038" indent="-450850">
              <a:buFont typeface="Wingdings" panose="05000000000000000000" pitchFamily="2" charset="2"/>
              <a:buChar char="ü"/>
            </a:pPr>
            <a:r>
              <a:rPr lang="en-US" sz="2400" dirty="0"/>
              <a:t>orang </a:t>
            </a:r>
            <a:r>
              <a:rPr lang="en-US" sz="2400" dirty="0" err="1"/>
              <a:t>tua</a:t>
            </a:r>
            <a:endParaRPr lang="id-ID" sz="2400" dirty="0"/>
          </a:p>
          <a:p>
            <a:pPr marL="808038" indent="-450850">
              <a:buFont typeface="Wingdings" panose="05000000000000000000" pitchFamily="2" charset="2"/>
              <a:buChar char="ü"/>
            </a:pPr>
            <a:r>
              <a:rPr lang="en-US" sz="2400" dirty="0" err="1"/>
              <a:t>Siswa</a:t>
            </a:r>
            <a:r>
              <a:rPr lang="id-ID" sz="2400" dirty="0"/>
              <a:t> </a:t>
            </a:r>
            <a:r>
              <a:rPr lang="en-US" sz="2400" dirty="0" err="1"/>
              <a:t>lulusan</a:t>
            </a:r>
            <a:r>
              <a:rPr lang="id-ID" sz="2400" dirty="0"/>
              <a:t> </a:t>
            </a:r>
          </a:p>
          <a:p>
            <a:pPr marL="808038" indent="-450850">
              <a:buFont typeface="Wingdings" panose="05000000000000000000" pitchFamily="2" charset="2"/>
              <a:buChar char="ü"/>
            </a:pPr>
            <a:r>
              <a:rPr lang="en-US" sz="2400" dirty="0" err="1"/>
              <a:t>siswa</a:t>
            </a:r>
            <a:r>
              <a:rPr lang="en-US" sz="2400" dirty="0"/>
              <a:t> yang </a:t>
            </a:r>
            <a:r>
              <a:rPr lang="en-US" sz="2400" dirty="0" err="1"/>
              <a:t>masih</a:t>
            </a:r>
            <a:r>
              <a:rPr lang="en-US" sz="2400" dirty="0"/>
              <a:t> </a:t>
            </a:r>
            <a:r>
              <a:rPr lang="en-US" sz="2400" dirty="0" err="1"/>
              <a:t>aktif</a:t>
            </a:r>
            <a:r>
              <a:rPr lang="en-US" sz="2400" dirty="0"/>
              <a:t> </a:t>
            </a:r>
            <a:r>
              <a:rPr lang="en-US" sz="2400" dirty="0" err="1"/>
              <a:t>belajar</a:t>
            </a:r>
            <a:r>
              <a:rPr lang="en-US" sz="2400" dirty="0"/>
              <a:t> di </a:t>
            </a:r>
            <a:r>
              <a:rPr lang="en-US" sz="2400" dirty="0" err="1"/>
              <a:t>sekolah</a:t>
            </a:r>
            <a:r>
              <a:rPr lang="en-US" sz="2400" dirty="0"/>
              <a:t>. </a:t>
            </a:r>
            <a:endParaRPr lang="id-ID" sz="2400" dirty="0"/>
          </a:p>
          <a:p>
            <a:pPr marL="0" indent="0">
              <a:buNone/>
            </a:pPr>
            <a:endParaRPr lang="id-ID" sz="2400" dirty="0"/>
          </a:p>
          <a:p>
            <a:pPr marL="0" indent="0">
              <a:buNone/>
            </a:pPr>
            <a:r>
              <a:rPr lang="en-US" sz="2400" dirty="0" err="1"/>
              <a:t>Tujuan</a:t>
            </a:r>
            <a:r>
              <a:rPr lang="en-US" sz="2400" dirty="0"/>
              <a:t>  </a:t>
            </a:r>
            <a:endParaRPr lang="id-ID" sz="2400" dirty="0"/>
          </a:p>
          <a:p>
            <a:pPr marL="0" indent="0">
              <a:buNone/>
            </a:pPr>
            <a:r>
              <a:rPr lang="en-US" sz="2400" dirty="0" err="1"/>
              <a:t>memberikan</a:t>
            </a:r>
            <a:r>
              <a:rPr lang="en-US" sz="2400" dirty="0"/>
              <a:t>  </a:t>
            </a:r>
            <a:r>
              <a:rPr lang="en-US" sz="2400" dirty="0" err="1"/>
              <a:t>informasi</a:t>
            </a:r>
            <a:r>
              <a:rPr lang="en-US" sz="2400" dirty="0"/>
              <a:t>, </a:t>
            </a:r>
            <a:r>
              <a:rPr lang="en-US" sz="2400" dirty="0" err="1"/>
              <a:t>penjelasan</a:t>
            </a:r>
            <a:r>
              <a:rPr lang="en-US" sz="2400" dirty="0"/>
              <a:t>, </a:t>
            </a:r>
            <a:r>
              <a:rPr lang="en-US" sz="2400" dirty="0" err="1"/>
              <a:t>dan</a:t>
            </a:r>
            <a:r>
              <a:rPr lang="en-US" sz="2400" dirty="0"/>
              <a:t> </a:t>
            </a:r>
            <a:r>
              <a:rPr lang="en-US" sz="2400" dirty="0" err="1"/>
              <a:t>harapan</a:t>
            </a:r>
            <a:r>
              <a:rPr lang="en-US" sz="2400" dirty="0"/>
              <a:t>- </a:t>
            </a:r>
            <a:r>
              <a:rPr lang="en-US" sz="2400" dirty="0" err="1"/>
              <a:t>harapan</a:t>
            </a:r>
            <a:r>
              <a:rPr lang="en-US" sz="2400" dirty="0"/>
              <a:t> </a:t>
            </a:r>
            <a:r>
              <a:rPr lang="en-US" sz="2400" dirty="0" err="1"/>
              <a:t>tentang</a:t>
            </a:r>
            <a:r>
              <a:rPr lang="en-US" sz="2400" dirty="0"/>
              <a:t> </a:t>
            </a:r>
            <a:r>
              <a:rPr lang="en-US" sz="2400" dirty="0" err="1"/>
              <a:t>hal-hal</a:t>
            </a:r>
            <a:r>
              <a:rPr lang="en-US" sz="2400" dirty="0"/>
              <a:t> yang </a:t>
            </a:r>
            <a:r>
              <a:rPr lang="en-US" sz="2400" dirty="0" err="1"/>
              <a:t>terkait</a:t>
            </a:r>
            <a:r>
              <a:rPr lang="en-US" sz="2400" dirty="0"/>
              <a:t> </a:t>
            </a:r>
            <a:r>
              <a:rPr lang="en-US" sz="2400" dirty="0" err="1"/>
              <a:t>dengan</a:t>
            </a:r>
            <a:r>
              <a:rPr lang="en-US" sz="2400" dirty="0"/>
              <a:t> </a:t>
            </a:r>
            <a:r>
              <a:rPr lang="en-US" sz="2400" dirty="0" err="1"/>
              <a:t>keberadaan</a:t>
            </a:r>
            <a:r>
              <a:rPr lang="en-US" sz="2400" dirty="0"/>
              <a:t> </a:t>
            </a:r>
            <a:r>
              <a:rPr lang="en-US" sz="2400" dirty="0" err="1"/>
              <a:t>sekolah</a:t>
            </a:r>
            <a:r>
              <a:rPr lang="en-US" sz="2400" dirty="0"/>
              <a:t> </a:t>
            </a:r>
            <a:r>
              <a:rPr lang="en-US" sz="2400" dirty="0" err="1"/>
              <a:t>dalam</a:t>
            </a:r>
            <a:r>
              <a:rPr lang="en-US" sz="2400" dirty="0"/>
              <a:t> </a:t>
            </a:r>
            <a:r>
              <a:rPr lang="en-US" sz="2400" dirty="0" err="1"/>
              <a:t>pemenuhan</a:t>
            </a:r>
            <a:r>
              <a:rPr lang="en-US" sz="2400" dirty="0"/>
              <a:t> SNP.  </a:t>
            </a:r>
            <a:endParaRPr lang="id-ID" sz="2400" dirty="0"/>
          </a:p>
        </p:txBody>
      </p:sp>
    </p:spTree>
    <p:extLst>
      <p:ext uri="{BB962C8B-B14F-4D97-AF65-F5344CB8AC3E}">
        <p14:creationId xmlns:p14="http://schemas.microsoft.com/office/powerpoint/2010/main" val="2167473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228600"/>
            <a:ext cx="8591550" cy="1290484"/>
          </a:xfrm>
        </p:spPr>
        <p:txBody>
          <a:bodyPr>
            <a:normAutofit fontScale="90000"/>
          </a:bodyPr>
          <a:lstStyle/>
          <a:p>
            <a:pPr algn="ctr"/>
            <a:r>
              <a:rPr lang="en-US" b="1" dirty="0">
                <a:latin typeface="Bradley Hand ITC" pitchFamily="66" charset="0"/>
              </a:rPr>
              <a:t>2. </a:t>
            </a:r>
            <a:r>
              <a:rPr lang="id-ID" b="1" dirty="0">
                <a:latin typeface="Bradley Hand ITC" pitchFamily="66" charset="0"/>
              </a:rPr>
              <a:t>Pembentukan </a:t>
            </a:r>
            <a:r>
              <a:rPr lang="en-US" b="1" dirty="0">
                <a:latin typeface="Bradley Hand ITC" pitchFamily="66" charset="0"/>
              </a:rPr>
              <a:t>Tim</a:t>
            </a:r>
            <a:r>
              <a:rPr lang="id-ID" b="1" dirty="0">
                <a:latin typeface="Bradley Hand ITC" pitchFamily="66" charset="0"/>
              </a:rPr>
              <a:t> Penjaminan</a:t>
            </a:r>
            <a:br>
              <a:rPr lang="id-ID" b="1" dirty="0">
                <a:latin typeface="Bradley Hand ITC" pitchFamily="66" charset="0"/>
              </a:rPr>
            </a:br>
            <a:r>
              <a:rPr lang="id-ID" b="1" dirty="0">
                <a:latin typeface="Bradley Hand ITC" pitchFamily="66" charset="0"/>
              </a:rPr>
              <a:t>Mutu</a:t>
            </a:r>
            <a:r>
              <a:rPr lang="en-US" b="1" dirty="0">
                <a:latin typeface="Bradley Hand ITC" pitchFamily="66" charset="0"/>
              </a:rPr>
              <a:t> </a:t>
            </a:r>
            <a:r>
              <a:rPr lang="en-US" b="1" dirty="0" err="1">
                <a:latin typeface="Bradley Hand ITC" pitchFamily="66" charset="0"/>
              </a:rPr>
              <a:t>Pendidikan</a:t>
            </a:r>
            <a:r>
              <a:rPr lang="en-US" b="1" dirty="0">
                <a:latin typeface="Bradley Hand ITC" pitchFamily="66" charset="0"/>
              </a:rPr>
              <a:t> </a:t>
            </a:r>
            <a:r>
              <a:rPr lang="en-US" b="1" dirty="0" err="1">
                <a:latin typeface="Bradley Hand ITC" pitchFamily="66" charset="0"/>
              </a:rPr>
              <a:t>Sekolah</a:t>
            </a:r>
            <a:r>
              <a:rPr lang="en-US" b="1" dirty="0">
                <a:latin typeface="Bradley Hand ITC" pitchFamily="66" charset="0"/>
              </a:rPr>
              <a:t> (TPMPS)</a:t>
            </a:r>
            <a:endParaRPr lang="en-US" dirty="0">
              <a:latin typeface="Bradley Hand ITC" pitchFamily="66" charset="0"/>
            </a:endParaRPr>
          </a:p>
        </p:txBody>
      </p:sp>
      <p:sp>
        <p:nvSpPr>
          <p:cNvPr id="3" name="Content Placeholder 2"/>
          <p:cNvSpPr>
            <a:spLocks noGrp="1"/>
          </p:cNvSpPr>
          <p:nvPr>
            <p:ph sz="quarter" idx="1"/>
          </p:nvPr>
        </p:nvSpPr>
        <p:spPr>
          <a:xfrm>
            <a:off x="457199" y="1858298"/>
            <a:ext cx="8410575" cy="4636576"/>
          </a:xfrm>
          <a:prstGeom prst="rect">
            <a:avLst/>
          </a:prstGeom>
        </p:spPr>
        <p:txBody>
          <a:bodyPr>
            <a:normAutofit/>
          </a:bodyPr>
          <a:lstStyle/>
          <a:p>
            <a:r>
              <a:rPr lang="en-US" sz="2800" dirty="0"/>
              <a:t>Tim </a:t>
            </a:r>
            <a:r>
              <a:rPr lang="en-US" sz="2800" dirty="0" err="1"/>
              <a:t>Penjaminan</a:t>
            </a:r>
            <a:r>
              <a:rPr lang="en-US" sz="2800" dirty="0"/>
              <a:t> </a:t>
            </a:r>
            <a:r>
              <a:rPr lang="en-US" sz="2800" dirty="0" err="1"/>
              <a:t>Mutu</a:t>
            </a:r>
            <a:r>
              <a:rPr lang="en-US" sz="2800" dirty="0"/>
              <a:t> </a:t>
            </a:r>
            <a:r>
              <a:rPr lang="en-US" sz="2800" dirty="0" err="1"/>
              <a:t>Pendidikan</a:t>
            </a:r>
            <a:r>
              <a:rPr lang="en-US" sz="2800" dirty="0"/>
              <a:t> </a:t>
            </a:r>
            <a:r>
              <a:rPr lang="en-US" sz="2800" dirty="0" err="1"/>
              <a:t>Sekolah</a:t>
            </a:r>
            <a:r>
              <a:rPr lang="en-US" sz="2800" dirty="0"/>
              <a:t> (TPMPS) yang </a:t>
            </a:r>
            <a:r>
              <a:rPr lang="en-US" sz="2800" dirty="0" err="1"/>
              <a:t>dimaksudkan</a:t>
            </a:r>
            <a:r>
              <a:rPr lang="en-US" sz="2800" dirty="0"/>
              <a:t> di </a:t>
            </a:r>
            <a:r>
              <a:rPr lang="en-US" sz="2800" dirty="0" err="1"/>
              <a:t>sini</a:t>
            </a:r>
            <a:r>
              <a:rPr lang="en-US" sz="2800" dirty="0"/>
              <a:t> </a:t>
            </a:r>
            <a:r>
              <a:rPr lang="en-US" sz="2800" dirty="0" err="1"/>
              <a:t>adalah</a:t>
            </a:r>
            <a:r>
              <a:rPr lang="en-US" sz="2800" dirty="0"/>
              <a:t> </a:t>
            </a:r>
            <a:r>
              <a:rPr lang="en-US" sz="2800" dirty="0" err="1"/>
              <a:t>sebuah</a:t>
            </a:r>
            <a:r>
              <a:rPr lang="en-US" sz="2800" dirty="0"/>
              <a:t> unit yang </a:t>
            </a:r>
            <a:r>
              <a:rPr lang="en-US" sz="2800" dirty="0" err="1"/>
              <a:t>dibentuk</a:t>
            </a:r>
            <a:r>
              <a:rPr lang="en-US" sz="2800" dirty="0"/>
              <a:t> </a:t>
            </a:r>
            <a:r>
              <a:rPr lang="en-US" sz="2800" dirty="0" err="1"/>
              <a:t>oleh</a:t>
            </a:r>
            <a:r>
              <a:rPr lang="en-US" sz="2800" dirty="0"/>
              <a:t> </a:t>
            </a:r>
            <a:r>
              <a:rPr lang="en-US" sz="2800" dirty="0" err="1"/>
              <a:t>kepala</a:t>
            </a:r>
            <a:r>
              <a:rPr lang="en-US" sz="2800" dirty="0"/>
              <a:t> </a:t>
            </a:r>
            <a:r>
              <a:rPr lang="en-US" sz="2800" dirty="0" err="1"/>
              <a:t>sekolah</a:t>
            </a:r>
            <a:r>
              <a:rPr lang="en-US" sz="2800" dirty="0"/>
              <a:t> yang </a:t>
            </a:r>
            <a:r>
              <a:rPr lang="en-US" sz="2800" dirty="0" err="1"/>
              <a:t>bertugas</a:t>
            </a:r>
            <a:r>
              <a:rPr lang="en-US" sz="2800" dirty="0"/>
              <a:t> </a:t>
            </a:r>
            <a:r>
              <a:rPr lang="en-US" sz="2800" dirty="0" err="1"/>
              <a:t>membantu</a:t>
            </a:r>
            <a:r>
              <a:rPr lang="en-US" sz="2800" dirty="0"/>
              <a:t> </a:t>
            </a:r>
            <a:r>
              <a:rPr lang="en-US" sz="2800" dirty="0" err="1"/>
              <a:t>pimpinan</a:t>
            </a:r>
            <a:r>
              <a:rPr lang="en-US" sz="2800" dirty="0"/>
              <a:t> </a:t>
            </a:r>
            <a:r>
              <a:rPr lang="en-US" sz="2800" dirty="0" err="1"/>
              <a:t>dalam</a:t>
            </a:r>
            <a:r>
              <a:rPr lang="en-US" sz="2800" dirty="0"/>
              <a:t> </a:t>
            </a:r>
            <a:r>
              <a:rPr lang="en-US" sz="2800" dirty="0" err="1"/>
              <a:t>mengembangkan</a:t>
            </a:r>
            <a:r>
              <a:rPr lang="en-US" sz="2800" dirty="0"/>
              <a:t> </a:t>
            </a:r>
            <a:r>
              <a:rPr lang="en-US" sz="2800" dirty="0" err="1"/>
              <a:t>dokumen</a:t>
            </a:r>
            <a:r>
              <a:rPr lang="en-US" sz="2800" dirty="0"/>
              <a:t> </a:t>
            </a:r>
            <a:r>
              <a:rPr lang="en-US" sz="2800" dirty="0" err="1"/>
              <a:t>penjaminan</a:t>
            </a:r>
            <a:r>
              <a:rPr lang="en-US" sz="2800" dirty="0"/>
              <a:t> </a:t>
            </a:r>
            <a:r>
              <a:rPr lang="en-US" sz="2800" dirty="0" err="1"/>
              <a:t>mutu</a:t>
            </a:r>
            <a:r>
              <a:rPr lang="en-US" sz="2800" dirty="0"/>
              <a:t> </a:t>
            </a:r>
            <a:r>
              <a:rPr lang="en-US" sz="2800" dirty="0" err="1"/>
              <a:t>dan</a:t>
            </a:r>
            <a:r>
              <a:rPr lang="en-US" sz="2800" dirty="0"/>
              <a:t> </a:t>
            </a:r>
            <a:r>
              <a:rPr lang="en-US" sz="2800" dirty="0" err="1"/>
              <a:t>melakukan</a:t>
            </a:r>
            <a:r>
              <a:rPr lang="en-US" sz="2800" dirty="0"/>
              <a:t> audit </a:t>
            </a:r>
            <a:r>
              <a:rPr lang="en-US" sz="2800" dirty="0" err="1"/>
              <a:t>mutu</a:t>
            </a:r>
            <a:r>
              <a:rPr lang="en-US" sz="2800" dirty="0"/>
              <a:t> internal. </a:t>
            </a:r>
          </a:p>
          <a:p>
            <a:r>
              <a:rPr lang="en-US" sz="2800" dirty="0" err="1"/>
              <a:t>Anggota</a:t>
            </a:r>
            <a:r>
              <a:rPr lang="en-US" sz="2800" dirty="0"/>
              <a:t> TPMPS </a:t>
            </a:r>
            <a:r>
              <a:rPr lang="en-US" sz="2800" dirty="0" err="1"/>
              <a:t>dapat</a:t>
            </a:r>
            <a:r>
              <a:rPr lang="en-US" sz="2800" dirty="0"/>
              <a:t> </a:t>
            </a:r>
            <a:r>
              <a:rPr lang="en-US" sz="2800" dirty="0" err="1"/>
              <a:t>terdiri</a:t>
            </a:r>
            <a:r>
              <a:rPr lang="en-US" sz="2800" dirty="0"/>
              <a:t> </a:t>
            </a:r>
            <a:r>
              <a:rPr lang="en-US" sz="2800" dirty="0" err="1"/>
              <a:t>dari</a:t>
            </a:r>
            <a:r>
              <a:rPr lang="en-US" sz="2800" dirty="0"/>
              <a:t> </a:t>
            </a:r>
            <a:r>
              <a:rPr lang="en-US" sz="2800" dirty="0" err="1"/>
              <a:t>unsur</a:t>
            </a:r>
            <a:r>
              <a:rPr lang="en-US" sz="2800" dirty="0"/>
              <a:t> guru </a:t>
            </a:r>
            <a:r>
              <a:rPr lang="en-US" sz="2800" dirty="0" err="1"/>
              <a:t>serta</a:t>
            </a:r>
            <a:r>
              <a:rPr lang="en-US" sz="2800" dirty="0"/>
              <a:t> </a:t>
            </a:r>
            <a:r>
              <a:rPr lang="en-US" sz="2800" dirty="0" err="1"/>
              <a:t>komite</a:t>
            </a:r>
            <a:r>
              <a:rPr lang="en-US" sz="2800" dirty="0"/>
              <a:t> </a:t>
            </a:r>
            <a:r>
              <a:rPr lang="en-US" sz="2800" dirty="0" err="1"/>
              <a:t>sekolah</a:t>
            </a:r>
            <a:r>
              <a:rPr lang="en-US" sz="2800" dirty="0"/>
              <a:t> </a:t>
            </a:r>
          </a:p>
          <a:p>
            <a:r>
              <a:rPr lang="en-US" sz="2800" dirty="0"/>
              <a:t>TPMPS </a:t>
            </a:r>
            <a:r>
              <a:rPr lang="en-US" sz="2800" dirty="0" err="1"/>
              <a:t>terdiri</a:t>
            </a:r>
            <a:r>
              <a:rPr lang="en-US" sz="2800" dirty="0"/>
              <a:t> </a:t>
            </a:r>
            <a:r>
              <a:rPr lang="en-US" sz="2800" dirty="0" err="1"/>
              <a:t>dari</a:t>
            </a:r>
            <a:r>
              <a:rPr lang="en-US" sz="2800" dirty="0"/>
              <a:t> </a:t>
            </a:r>
            <a:r>
              <a:rPr lang="en-US" sz="2800" dirty="0" err="1"/>
              <a:t>pengembang</a:t>
            </a:r>
            <a:r>
              <a:rPr lang="en-US" sz="2800" dirty="0"/>
              <a:t> </a:t>
            </a:r>
            <a:r>
              <a:rPr lang="en-US" sz="2800" dirty="0" err="1"/>
              <a:t>dokumen</a:t>
            </a:r>
            <a:r>
              <a:rPr lang="en-US" sz="2800" dirty="0"/>
              <a:t> </a:t>
            </a:r>
            <a:r>
              <a:rPr lang="en-US" sz="2800" dirty="0" err="1"/>
              <a:t>dan</a:t>
            </a:r>
            <a:r>
              <a:rPr lang="en-US" sz="2800" dirty="0"/>
              <a:t> auditor </a:t>
            </a:r>
          </a:p>
        </p:txBody>
      </p:sp>
    </p:spTree>
    <p:extLst>
      <p:ext uri="{BB962C8B-B14F-4D97-AF65-F5344CB8AC3E}">
        <p14:creationId xmlns:p14="http://schemas.microsoft.com/office/powerpoint/2010/main" val="2233063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a:bodyPr>
          <a:lstStyle/>
          <a:p>
            <a:fld id="{57AF16DE-A0D5-4438-950F-5B1E159C2C28}" type="slidenum">
              <a:rPr lang="en-US" smtClean="0"/>
              <a:pPr/>
              <a:t>29</a:t>
            </a:fld>
            <a:endParaRPr lang="en-US" dirty="0"/>
          </a:p>
        </p:txBody>
      </p:sp>
      <p:sp>
        <p:nvSpPr>
          <p:cNvPr id="18" name="Title 1"/>
          <p:cNvSpPr txBox="1">
            <a:spLocks/>
          </p:cNvSpPr>
          <p:nvPr/>
        </p:nvSpPr>
        <p:spPr>
          <a:xfrm>
            <a:off x="353015" y="1838163"/>
            <a:ext cx="1404376" cy="598716"/>
          </a:xfrm>
          <a:prstGeom prst="rect">
            <a:avLst/>
          </a:prstGeom>
          <a:ln>
            <a:solidFill>
              <a:schemeClr val="accent1"/>
            </a:solidFill>
          </a:ln>
        </p:spPr>
        <p:txBody>
          <a:bodyPr vert="horz" lIns="91440" tIns="45720" rIns="91440" bIns="45720" rtlCol="0" anchor="ctr" anchorCtr="0">
            <a:noAutofit/>
          </a:bodyPr>
          <a:lstStyle>
            <a:lvl1pPr algn="l" defTabSz="914400" rtl="0" eaLnBrk="1" latinLnBrk="0" hangingPunct="1">
              <a:spcBef>
                <a:spcPct val="0"/>
              </a:spcBef>
              <a:buNone/>
              <a:defRPr sz="3600" kern="1200">
                <a:solidFill>
                  <a:schemeClr val="accent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800" b="1" i="0" u="none" strike="noStrike" kern="1200" cap="none" spc="0" normalizeH="0" baseline="0" noProof="0" dirty="0" err="1">
                <a:ln>
                  <a:noFill/>
                </a:ln>
                <a:solidFill>
                  <a:srgbClr val="FF0000"/>
                </a:solidFill>
                <a:effectLst/>
                <a:uLnTx/>
                <a:uFillTx/>
                <a:latin typeface="Century Gothic"/>
                <a:ea typeface="+mj-ea"/>
                <a:cs typeface="+mj-cs"/>
              </a:rPr>
              <a:t>Organisasi</a:t>
            </a:r>
            <a:endParaRPr kumimoji="0" lang="en-US" sz="1800" b="1" i="0" u="none" strike="noStrike" kern="1200" cap="none" spc="0" normalizeH="0" baseline="0" noProof="0" dirty="0">
              <a:ln>
                <a:noFill/>
              </a:ln>
              <a:solidFill>
                <a:srgbClr val="FF0000"/>
              </a:solidFill>
              <a:effectLst/>
              <a:uLnTx/>
              <a:uFillTx/>
              <a:latin typeface="Century Gothic"/>
              <a:ea typeface="+mj-ea"/>
              <a:cs typeface="+mj-cs"/>
            </a:endParaRPr>
          </a:p>
        </p:txBody>
      </p:sp>
      <p:sp>
        <p:nvSpPr>
          <p:cNvPr id="20" name="TextBox 19"/>
          <p:cNvSpPr txBox="1"/>
          <p:nvPr/>
        </p:nvSpPr>
        <p:spPr>
          <a:xfrm>
            <a:off x="391311" y="2729968"/>
            <a:ext cx="1750800" cy="1015663"/>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err="1">
                <a:ln>
                  <a:noFill/>
                </a:ln>
                <a:solidFill>
                  <a:prstClr val="black"/>
                </a:solidFill>
                <a:effectLst/>
                <a:uLnTx/>
                <a:uFillTx/>
                <a:latin typeface="Century Gothic"/>
                <a:ea typeface="+mn-ea"/>
                <a:cs typeface="+mn-cs"/>
              </a:rPr>
              <a:t>struktur</a:t>
            </a:r>
            <a:endParaRPr kumimoji="0" lang="en-US" sz="2000" b="0" i="0" u="none" strike="noStrike" kern="1200" cap="none" spc="0" normalizeH="0" baseline="0" noProof="0" dirty="0">
              <a:ln>
                <a:noFill/>
              </a:ln>
              <a:solidFill>
                <a:prstClr val="black"/>
              </a:solidFill>
              <a:effectLst/>
              <a:uLnTx/>
              <a:uFillTx/>
              <a:latin typeface="Century Gothic"/>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err="1">
                <a:ln>
                  <a:noFill/>
                </a:ln>
                <a:solidFill>
                  <a:prstClr val="black"/>
                </a:solidFill>
                <a:effectLst/>
                <a:uLnTx/>
                <a:uFillTx/>
                <a:latin typeface="Century Gothic"/>
                <a:ea typeface="+mn-ea"/>
                <a:cs typeface="+mn-cs"/>
              </a:rPr>
              <a:t>kinerja</a:t>
            </a:r>
            <a:endParaRPr kumimoji="0" lang="en-US" sz="2000" b="0" i="0" u="none" strike="noStrike" kern="1200" cap="none" spc="0" normalizeH="0" baseline="0" noProof="0" dirty="0">
              <a:ln>
                <a:noFill/>
              </a:ln>
              <a:solidFill>
                <a:prstClr val="black"/>
              </a:solidFill>
              <a:effectLst/>
              <a:uLnTx/>
              <a:uFillTx/>
              <a:latin typeface="Century Gothic"/>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err="1">
                <a:ln>
                  <a:noFill/>
                </a:ln>
                <a:solidFill>
                  <a:prstClr val="black"/>
                </a:solidFill>
                <a:effectLst/>
                <a:uLnTx/>
                <a:uFillTx/>
                <a:latin typeface="Century Gothic"/>
                <a:ea typeface="+mn-ea"/>
                <a:cs typeface="+mn-cs"/>
              </a:rPr>
              <a:t>dukungan</a:t>
            </a:r>
            <a:endParaRPr kumimoji="0" lang="id-ID" sz="20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21" name="Title 1"/>
          <p:cNvSpPr txBox="1">
            <a:spLocks/>
          </p:cNvSpPr>
          <p:nvPr/>
        </p:nvSpPr>
        <p:spPr>
          <a:xfrm>
            <a:off x="631363" y="146304"/>
            <a:ext cx="7881275" cy="640080"/>
          </a:xfrm>
          <a:prstGeom prst="roundRect">
            <a:avLst/>
          </a:prstGeom>
        </p:spPr>
        <p:style>
          <a:lnRef idx="2">
            <a:schemeClr val="accent4"/>
          </a:lnRef>
          <a:fillRef idx="1">
            <a:schemeClr val="lt1"/>
          </a:fillRef>
          <a:effectRef idx="0">
            <a:schemeClr val="accent4"/>
          </a:effectRef>
          <a:fontRef idx="minor">
            <a:schemeClr val="dk1"/>
          </a:fontRef>
        </p:style>
        <p:txBody>
          <a:bodyPr/>
          <a:lstStyle>
            <a:lvl1pPr algn="l" defTabSz="914400" rtl="0" eaLnBrk="1" latinLnBrk="0" hangingPunct="1">
              <a:spcBef>
                <a:spcPct val="0"/>
              </a:spcBef>
              <a:buNone/>
              <a:defRPr sz="36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entury Gothic"/>
                <a:ea typeface="+mn-ea"/>
                <a:cs typeface="+mn-cs"/>
              </a:rPr>
              <a:t>STRUKTUR ORGANISASI TPMPS</a:t>
            </a:r>
            <a:endParaRPr kumimoji="0" lang="id-ID" sz="3200" b="1" i="0" u="none" strike="noStrike" kern="1200" cap="none" spc="0" normalizeH="0" baseline="0" noProof="0" dirty="0">
              <a:ln>
                <a:noFill/>
              </a:ln>
              <a:solidFill>
                <a:prstClr val="black"/>
              </a:solidFill>
              <a:effectLst/>
              <a:uLnTx/>
              <a:uFillTx/>
              <a:latin typeface="Century Gothic"/>
              <a:ea typeface="+mn-ea"/>
              <a:cs typeface="+mn-cs"/>
            </a:endParaRPr>
          </a:p>
        </p:txBody>
      </p:sp>
      <p:pic>
        <p:nvPicPr>
          <p:cNvPr id="2" name="Picture 1"/>
          <p:cNvPicPr>
            <a:picLocks noChangeAspect="1"/>
          </p:cNvPicPr>
          <p:nvPr/>
        </p:nvPicPr>
        <p:blipFill>
          <a:blip r:embed="rId2"/>
          <a:stretch>
            <a:fillRect/>
          </a:stretch>
        </p:blipFill>
        <p:spPr>
          <a:xfrm>
            <a:off x="1093499" y="787189"/>
            <a:ext cx="7774275" cy="5362887"/>
          </a:xfrm>
          <a:prstGeom prst="rect">
            <a:avLst/>
          </a:prstGeom>
        </p:spPr>
      </p:pic>
    </p:spTree>
    <p:extLst>
      <p:ext uri="{BB962C8B-B14F-4D97-AF65-F5344CB8AC3E}">
        <p14:creationId xmlns:p14="http://schemas.microsoft.com/office/powerpoint/2010/main" val="182101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sz="quarter" idx="1"/>
          </p:nvPr>
        </p:nvSpPr>
        <p:spPr/>
        <p:txBody>
          <a:bodyPr/>
          <a:lstStyle/>
          <a:p>
            <a:pPr marL="0" indent="0">
              <a:buNone/>
            </a:pPr>
            <a:endParaRPr lang="id-ID" dirty="0"/>
          </a:p>
          <a:p>
            <a:endParaRPr lang="id-ID" dirty="0"/>
          </a:p>
        </p:txBody>
      </p:sp>
      <p:graphicFrame>
        <p:nvGraphicFramePr>
          <p:cNvPr id="5" name="Diagram 4"/>
          <p:cNvGraphicFramePr/>
          <p:nvPr>
            <p:extLst>
              <p:ext uri="{D42A27DB-BD31-4B8C-83A1-F6EECF244321}">
                <p14:modId xmlns:p14="http://schemas.microsoft.com/office/powerpoint/2010/main" val="3269964339"/>
              </p:ext>
            </p:extLst>
          </p:nvPr>
        </p:nvGraphicFramePr>
        <p:xfrm>
          <a:off x="1524000" y="1397000"/>
          <a:ext cx="723423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6535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152400"/>
            <a:ext cx="8192729" cy="1086465"/>
          </a:xfrm>
        </p:spPr>
        <p:txBody>
          <a:bodyPr>
            <a:noAutofit/>
          </a:bodyPr>
          <a:lstStyle/>
          <a:p>
            <a:r>
              <a:rPr lang="en-US" b="1" dirty="0">
                <a:solidFill>
                  <a:srgbClr val="000099"/>
                </a:solidFill>
                <a:latin typeface="Bradley Hand ITC" pitchFamily="66" charset="0"/>
              </a:rPr>
              <a:t>3. </a:t>
            </a:r>
            <a:r>
              <a:rPr lang="en-US" b="1" dirty="0" err="1">
                <a:solidFill>
                  <a:srgbClr val="000099"/>
                </a:solidFill>
                <a:latin typeface="Bradley Hand ITC" pitchFamily="66" charset="0"/>
              </a:rPr>
              <a:t>Pengembangan</a:t>
            </a:r>
            <a:r>
              <a:rPr lang="en-US" b="1" dirty="0">
                <a:solidFill>
                  <a:srgbClr val="000099"/>
                </a:solidFill>
                <a:latin typeface="Bradley Hand ITC" pitchFamily="66" charset="0"/>
              </a:rPr>
              <a:t> </a:t>
            </a:r>
            <a:r>
              <a:rPr lang="en-US" b="1" dirty="0" err="1">
                <a:solidFill>
                  <a:srgbClr val="000099"/>
                </a:solidFill>
                <a:latin typeface="Bradley Hand ITC" pitchFamily="66" charset="0"/>
              </a:rPr>
              <a:t>Dokumen</a:t>
            </a:r>
            <a:r>
              <a:rPr lang="en-US" b="1" dirty="0">
                <a:solidFill>
                  <a:srgbClr val="000099"/>
                </a:solidFill>
                <a:latin typeface="Bradley Hand ITC" pitchFamily="66" charset="0"/>
              </a:rPr>
              <a:t> m</a:t>
            </a:r>
            <a:r>
              <a:rPr lang="id-ID" b="1" dirty="0">
                <a:solidFill>
                  <a:srgbClr val="000099"/>
                </a:solidFill>
                <a:latin typeface="Bradley Hand ITC" pitchFamily="66" charset="0"/>
              </a:rPr>
              <a:t>utu</a:t>
            </a:r>
            <a:endParaRPr lang="id-ID" b="1" dirty="0">
              <a:latin typeface="Bradley Hand ITC" pitchFamily="66" charset="0"/>
            </a:endParaRPr>
          </a:p>
        </p:txBody>
      </p:sp>
      <p:sp>
        <p:nvSpPr>
          <p:cNvPr id="3" name="Content Placeholder 2"/>
          <p:cNvSpPr>
            <a:spLocks noGrp="1"/>
          </p:cNvSpPr>
          <p:nvPr>
            <p:ph sz="quarter" idx="1"/>
          </p:nvPr>
        </p:nvSpPr>
        <p:spPr>
          <a:xfrm>
            <a:off x="946354" y="1777181"/>
            <a:ext cx="7543800" cy="3886200"/>
          </a:xfrm>
          <a:prstGeom prst="rect">
            <a:avLst/>
          </a:prstGeom>
        </p:spPr>
        <p:txBody>
          <a:bodyPr>
            <a:normAutofit fontScale="92500"/>
          </a:bodyPr>
          <a:lstStyle/>
          <a:p>
            <a:r>
              <a:rPr lang="en-US" sz="3200" dirty="0">
                <a:solidFill>
                  <a:srgbClr val="FF0000"/>
                </a:solidFill>
                <a:effectLst>
                  <a:outerShdw blurRad="38100" dist="38100" dir="2700000" algn="tl">
                    <a:srgbClr val="000000"/>
                  </a:outerShdw>
                </a:effectLst>
                <a:latin typeface="Arial" charset="0"/>
              </a:rPr>
              <a:t>MM</a:t>
            </a:r>
            <a:r>
              <a:rPr lang="en-US" sz="3200" dirty="0">
                <a:solidFill>
                  <a:srgbClr val="000099"/>
                </a:solidFill>
                <a:effectLst>
                  <a:outerShdw blurRad="38100" dist="38100" dir="2700000" algn="tl">
                    <a:srgbClr val="000000"/>
                  </a:outerShdw>
                </a:effectLst>
                <a:latin typeface="Arial" charset="0"/>
              </a:rPr>
              <a:t> (M</a:t>
            </a:r>
            <a:r>
              <a:rPr lang="en-US" sz="3200" b="1" dirty="0">
                <a:solidFill>
                  <a:srgbClr val="000099"/>
                </a:solidFill>
                <a:effectLst>
                  <a:outerShdw blurRad="38100" dist="38100" dir="2700000" algn="tl">
                    <a:srgbClr val="000000"/>
                  </a:outerShdw>
                </a:effectLst>
                <a:latin typeface="Arial" charset="0"/>
              </a:rPr>
              <a:t>anual</a:t>
            </a:r>
            <a:r>
              <a:rPr lang="en-US" sz="3200" dirty="0">
                <a:solidFill>
                  <a:srgbClr val="000099"/>
                </a:solidFill>
                <a:effectLst>
                  <a:outerShdw blurRad="38100" dist="38100" dir="2700000" algn="tl">
                    <a:srgbClr val="000000"/>
                  </a:outerShdw>
                </a:effectLst>
                <a:latin typeface="Arial" charset="0"/>
              </a:rPr>
              <a:t> </a:t>
            </a:r>
            <a:r>
              <a:rPr lang="en-US" sz="3200" dirty="0" err="1">
                <a:solidFill>
                  <a:srgbClr val="000099"/>
                </a:solidFill>
                <a:effectLst>
                  <a:outerShdw blurRad="38100" dist="38100" dir="2700000" algn="tl">
                    <a:srgbClr val="000000"/>
                  </a:outerShdw>
                </a:effectLst>
                <a:latin typeface="Arial" charset="0"/>
              </a:rPr>
              <a:t>M</a:t>
            </a:r>
            <a:r>
              <a:rPr lang="en-US" sz="3200" b="1" dirty="0" err="1">
                <a:solidFill>
                  <a:srgbClr val="000099"/>
                </a:solidFill>
                <a:effectLst>
                  <a:outerShdw blurRad="38100" dist="38100" dir="2700000" algn="tl">
                    <a:srgbClr val="000000"/>
                  </a:outerShdw>
                </a:effectLst>
                <a:latin typeface="Arial" charset="0"/>
              </a:rPr>
              <a:t>utu</a:t>
            </a:r>
            <a:r>
              <a:rPr lang="en-US" sz="3200" dirty="0">
                <a:solidFill>
                  <a:srgbClr val="000099"/>
                </a:solidFill>
                <a:effectLst>
                  <a:outerShdw blurRad="38100" dist="38100" dir="2700000" algn="tl">
                    <a:srgbClr val="000000"/>
                  </a:outerShdw>
                </a:effectLst>
                <a:latin typeface="Arial" charset="0"/>
              </a:rPr>
              <a:t>)</a:t>
            </a:r>
            <a:endParaRPr lang="id-ID" sz="3200" dirty="0">
              <a:solidFill>
                <a:srgbClr val="000099"/>
              </a:solidFill>
              <a:effectLst>
                <a:outerShdw blurRad="38100" dist="38100" dir="2700000" algn="tl">
                  <a:srgbClr val="000000"/>
                </a:outerShdw>
              </a:effectLst>
              <a:latin typeface="Arial" charset="0"/>
            </a:endParaRPr>
          </a:p>
          <a:p>
            <a:r>
              <a:rPr lang="en-US" sz="3200" dirty="0">
                <a:solidFill>
                  <a:srgbClr val="FF0000"/>
                </a:solidFill>
                <a:effectLst>
                  <a:outerShdw blurRad="38100" dist="38100" dir="2700000" algn="tl">
                    <a:srgbClr val="000000"/>
                  </a:outerShdw>
                </a:effectLst>
                <a:latin typeface="Arial" charset="0"/>
              </a:rPr>
              <a:t>P</a:t>
            </a:r>
            <a:r>
              <a:rPr lang="id-ID" sz="3200" dirty="0">
                <a:solidFill>
                  <a:srgbClr val="FF0000"/>
                </a:solidFill>
                <a:effectLst>
                  <a:outerShdw blurRad="38100" dist="38100" dir="2700000" algn="tl">
                    <a:srgbClr val="000000"/>
                  </a:outerShdw>
                </a:effectLst>
                <a:latin typeface="Arial" charset="0"/>
              </a:rPr>
              <a:t>M</a:t>
            </a:r>
            <a:r>
              <a:rPr lang="en-US" sz="3200" dirty="0">
                <a:solidFill>
                  <a:srgbClr val="000099"/>
                </a:solidFill>
                <a:effectLst>
                  <a:outerShdw blurRad="38100" dist="38100" dir="2700000" algn="tl">
                    <a:srgbClr val="000000"/>
                  </a:outerShdw>
                </a:effectLst>
                <a:latin typeface="Arial" charset="0"/>
              </a:rPr>
              <a:t> (</a:t>
            </a:r>
            <a:r>
              <a:rPr lang="id-ID" sz="3200" dirty="0">
                <a:solidFill>
                  <a:srgbClr val="000099"/>
                </a:solidFill>
                <a:effectLst>
                  <a:outerShdw blurRad="38100" dist="38100" dir="2700000" algn="tl">
                    <a:srgbClr val="000000"/>
                  </a:outerShdw>
                </a:effectLst>
                <a:latin typeface="Arial" charset="0"/>
              </a:rPr>
              <a:t>P</a:t>
            </a:r>
            <a:r>
              <a:rPr lang="en-US" sz="3200" b="1" dirty="0" err="1">
                <a:solidFill>
                  <a:srgbClr val="000099"/>
                </a:solidFill>
                <a:effectLst>
                  <a:outerShdw blurRad="38100" dist="38100" dir="2700000" algn="tl">
                    <a:srgbClr val="000000"/>
                  </a:outerShdw>
                </a:effectLst>
                <a:latin typeface="Arial" charset="0"/>
              </a:rPr>
              <a:t>rosedur</a:t>
            </a:r>
            <a:r>
              <a:rPr lang="id-ID" sz="3200" b="1" dirty="0">
                <a:solidFill>
                  <a:srgbClr val="000099"/>
                </a:solidFill>
                <a:effectLst>
                  <a:outerShdw blurRad="38100" dist="38100" dir="2700000" algn="tl">
                    <a:srgbClr val="000000"/>
                  </a:outerShdw>
                </a:effectLst>
                <a:latin typeface="Arial" charset="0"/>
              </a:rPr>
              <a:t> Mutu</a:t>
            </a:r>
            <a:r>
              <a:rPr lang="en-US" sz="3200" dirty="0">
                <a:solidFill>
                  <a:srgbClr val="000099"/>
                </a:solidFill>
                <a:effectLst>
                  <a:outerShdw blurRad="38100" dist="38100" dir="2700000" algn="tl">
                    <a:srgbClr val="000000"/>
                  </a:outerShdw>
                </a:effectLst>
                <a:latin typeface="Arial" charset="0"/>
              </a:rPr>
              <a:t>)</a:t>
            </a:r>
            <a:endParaRPr lang="id-ID" sz="3200" dirty="0">
              <a:solidFill>
                <a:srgbClr val="000099"/>
              </a:solidFill>
              <a:effectLst>
                <a:outerShdw blurRad="38100" dist="38100" dir="2700000" algn="tl">
                  <a:srgbClr val="000000"/>
                </a:outerShdw>
              </a:effectLst>
              <a:latin typeface="Arial" charset="0"/>
            </a:endParaRPr>
          </a:p>
          <a:p>
            <a:r>
              <a:rPr lang="en-US" sz="3200" dirty="0">
                <a:solidFill>
                  <a:srgbClr val="FF0000"/>
                </a:solidFill>
                <a:effectLst>
                  <a:outerShdw blurRad="38100" dist="38100" dir="2700000" algn="tl">
                    <a:srgbClr val="000000"/>
                  </a:outerShdw>
                </a:effectLst>
                <a:latin typeface="Arial" charset="0"/>
              </a:rPr>
              <a:t>IK</a:t>
            </a:r>
            <a:r>
              <a:rPr lang="id-ID" sz="3200" dirty="0">
                <a:solidFill>
                  <a:srgbClr val="FF0000"/>
                </a:solidFill>
                <a:effectLst>
                  <a:outerShdw blurRad="38100" dist="38100" dir="2700000" algn="tl">
                    <a:srgbClr val="000000"/>
                  </a:outerShdw>
                </a:effectLst>
                <a:latin typeface="Arial" charset="0"/>
              </a:rPr>
              <a:t>/PK</a:t>
            </a:r>
            <a:r>
              <a:rPr lang="en-US" sz="3200" dirty="0">
                <a:solidFill>
                  <a:srgbClr val="000099"/>
                </a:solidFill>
                <a:effectLst>
                  <a:outerShdw blurRad="38100" dist="38100" dir="2700000" algn="tl">
                    <a:srgbClr val="000000"/>
                  </a:outerShdw>
                </a:effectLst>
                <a:latin typeface="Arial" charset="0"/>
              </a:rPr>
              <a:t> (</a:t>
            </a:r>
            <a:r>
              <a:rPr lang="en-US" sz="3200" dirty="0" err="1">
                <a:solidFill>
                  <a:srgbClr val="000099"/>
                </a:solidFill>
                <a:effectLst>
                  <a:outerShdw blurRad="38100" dist="38100" dir="2700000" algn="tl">
                    <a:srgbClr val="000000"/>
                  </a:outerShdw>
                </a:effectLst>
                <a:latin typeface="Arial" charset="0"/>
              </a:rPr>
              <a:t>I</a:t>
            </a:r>
            <a:r>
              <a:rPr lang="en-US" sz="3200" b="1" dirty="0" err="1">
                <a:solidFill>
                  <a:srgbClr val="000099"/>
                </a:solidFill>
                <a:effectLst>
                  <a:outerShdw blurRad="38100" dist="38100" dir="2700000" algn="tl">
                    <a:srgbClr val="000000"/>
                  </a:outerShdw>
                </a:effectLst>
                <a:latin typeface="Arial" charset="0"/>
              </a:rPr>
              <a:t>nstruksi</a:t>
            </a:r>
            <a:r>
              <a:rPr lang="en-US" sz="3200" dirty="0">
                <a:solidFill>
                  <a:srgbClr val="000099"/>
                </a:solidFill>
                <a:effectLst>
                  <a:outerShdw blurRad="38100" dist="38100" dir="2700000" algn="tl">
                    <a:srgbClr val="000000"/>
                  </a:outerShdw>
                </a:effectLst>
                <a:latin typeface="Arial" charset="0"/>
              </a:rPr>
              <a:t> </a:t>
            </a:r>
            <a:r>
              <a:rPr lang="en-US" sz="3200" dirty="0" err="1">
                <a:solidFill>
                  <a:srgbClr val="000099"/>
                </a:solidFill>
                <a:effectLst>
                  <a:outerShdw blurRad="38100" dist="38100" dir="2700000" algn="tl">
                    <a:srgbClr val="000000"/>
                  </a:outerShdw>
                </a:effectLst>
                <a:latin typeface="Arial" charset="0"/>
              </a:rPr>
              <a:t>K</a:t>
            </a:r>
            <a:r>
              <a:rPr lang="en-US" sz="3200" b="1" dirty="0" err="1">
                <a:solidFill>
                  <a:srgbClr val="000099"/>
                </a:solidFill>
                <a:effectLst>
                  <a:outerShdw blurRad="38100" dist="38100" dir="2700000" algn="tl">
                    <a:srgbClr val="000000"/>
                  </a:outerShdw>
                </a:effectLst>
                <a:latin typeface="Arial" charset="0"/>
              </a:rPr>
              <a:t>erja</a:t>
            </a:r>
            <a:r>
              <a:rPr lang="id-ID" sz="3200" b="1" dirty="0">
                <a:solidFill>
                  <a:srgbClr val="000099"/>
                </a:solidFill>
                <a:effectLst>
                  <a:outerShdw blurRad="38100" dist="38100" dir="2700000" algn="tl">
                    <a:srgbClr val="000000"/>
                  </a:outerShdw>
                </a:effectLst>
                <a:latin typeface="Arial" charset="0"/>
              </a:rPr>
              <a:t>/Petunjuk kerja</a:t>
            </a:r>
            <a:r>
              <a:rPr lang="en-US" sz="3200" dirty="0">
                <a:solidFill>
                  <a:srgbClr val="000099"/>
                </a:solidFill>
                <a:effectLst>
                  <a:outerShdw blurRad="38100" dist="38100" dir="2700000" algn="tl">
                    <a:srgbClr val="000000"/>
                  </a:outerShdw>
                </a:effectLst>
                <a:latin typeface="Arial" charset="0"/>
              </a:rPr>
              <a:t>)</a:t>
            </a:r>
            <a:endParaRPr lang="id-ID" sz="3200" dirty="0">
              <a:solidFill>
                <a:srgbClr val="000099"/>
              </a:solidFill>
              <a:effectLst>
                <a:outerShdw blurRad="38100" dist="38100" dir="2700000" algn="tl">
                  <a:srgbClr val="000000"/>
                </a:outerShdw>
              </a:effectLst>
              <a:latin typeface="Arial" charset="0"/>
            </a:endParaRPr>
          </a:p>
          <a:p>
            <a:r>
              <a:rPr lang="th-TH" sz="3200" dirty="0">
                <a:solidFill>
                  <a:srgbClr val="FF0000"/>
                </a:solidFill>
                <a:effectLst>
                  <a:outerShdw blurRad="38100" dist="38100" dir="2700000" algn="tl">
                    <a:srgbClr val="000000"/>
                  </a:outerShdw>
                </a:effectLst>
                <a:latin typeface="Arial" charset="0"/>
              </a:rPr>
              <a:t>D</a:t>
            </a:r>
            <a:r>
              <a:rPr lang="en-US" sz="3200" dirty="0">
                <a:solidFill>
                  <a:srgbClr val="FF0000"/>
                </a:solidFill>
                <a:effectLst>
                  <a:outerShdw blurRad="38100" dist="38100" dir="2700000" algn="tl">
                    <a:srgbClr val="000000"/>
                  </a:outerShdw>
                </a:effectLst>
                <a:latin typeface="Arial" charset="0"/>
              </a:rPr>
              <a:t>P</a:t>
            </a:r>
            <a:r>
              <a:rPr lang="en-US" sz="3200" dirty="0">
                <a:solidFill>
                  <a:srgbClr val="000099"/>
                </a:solidFill>
                <a:effectLst>
                  <a:outerShdw blurRad="38100" dist="38100" dir="2700000" algn="tl">
                    <a:srgbClr val="000000"/>
                  </a:outerShdw>
                </a:effectLst>
                <a:latin typeface="Arial" charset="0"/>
              </a:rPr>
              <a:t> (</a:t>
            </a:r>
            <a:r>
              <a:rPr lang="en-US" sz="3200" dirty="0" err="1">
                <a:solidFill>
                  <a:srgbClr val="000099"/>
                </a:solidFill>
                <a:effectLst>
                  <a:outerShdw blurRad="38100" dist="38100" dir="2700000" algn="tl">
                    <a:srgbClr val="000000"/>
                  </a:outerShdw>
                </a:effectLst>
                <a:latin typeface="Arial" charset="0"/>
              </a:rPr>
              <a:t>D</a:t>
            </a:r>
            <a:r>
              <a:rPr lang="en-US" sz="3200" b="1" dirty="0" err="1">
                <a:solidFill>
                  <a:srgbClr val="000099"/>
                </a:solidFill>
                <a:effectLst>
                  <a:outerShdw blurRad="38100" dist="38100" dir="2700000" algn="tl">
                    <a:srgbClr val="000000"/>
                  </a:outerShdw>
                </a:effectLst>
                <a:latin typeface="Arial" charset="0"/>
              </a:rPr>
              <a:t>okumen</a:t>
            </a:r>
            <a:r>
              <a:rPr lang="en-US" sz="3200" dirty="0">
                <a:solidFill>
                  <a:srgbClr val="000099"/>
                </a:solidFill>
                <a:effectLst>
                  <a:outerShdw blurRad="38100" dist="38100" dir="2700000" algn="tl">
                    <a:srgbClr val="000000"/>
                  </a:outerShdw>
                </a:effectLst>
                <a:latin typeface="Arial" charset="0"/>
              </a:rPr>
              <a:t> </a:t>
            </a:r>
            <a:r>
              <a:rPr lang="en-US" sz="3200" dirty="0" err="1">
                <a:solidFill>
                  <a:srgbClr val="000099"/>
                </a:solidFill>
                <a:effectLst>
                  <a:outerShdw blurRad="38100" dist="38100" dir="2700000" algn="tl">
                    <a:srgbClr val="000000"/>
                  </a:outerShdw>
                </a:effectLst>
                <a:latin typeface="Arial" charset="0"/>
              </a:rPr>
              <a:t>P</a:t>
            </a:r>
            <a:r>
              <a:rPr lang="en-US" sz="3200" b="1" dirty="0" err="1">
                <a:solidFill>
                  <a:srgbClr val="000099"/>
                </a:solidFill>
                <a:effectLst>
                  <a:outerShdw blurRad="38100" dist="38100" dir="2700000" algn="tl">
                    <a:srgbClr val="000000"/>
                  </a:outerShdw>
                </a:effectLst>
                <a:latin typeface="Arial" charset="0"/>
              </a:rPr>
              <a:t>endukung</a:t>
            </a:r>
            <a:r>
              <a:rPr lang="en-US" sz="3200" dirty="0">
                <a:solidFill>
                  <a:srgbClr val="000099"/>
                </a:solidFill>
                <a:effectLst>
                  <a:outerShdw blurRad="38100" dist="38100" dir="2700000" algn="tl">
                    <a:srgbClr val="000000"/>
                  </a:outerShdw>
                </a:effectLst>
                <a:latin typeface="Arial" charset="0"/>
              </a:rPr>
              <a:t>)</a:t>
            </a:r>
            <a:r>
              <a:rPr lang="id-ID" sz="3200" dirty="0">
                <a:solidFill>
                  <a:srgbClr val="000099"/>
                </a:solidFill>
                <a:effectLst>
                  <a:outerShdw blurRad="38100" dist="38100" dir="2700000" algn="tl">
                    <a:srgbClr val="000000"/>
                  </a:outerShdw>
                </a:effectLst>
                <a:latin typeface="Arial" charset="0"/>
              </a:rPr>
              <a:t> / Catatan mutu</a:t>
            </a:r>
          </a:p>
          <a:p>
            <a:pPr lvl="1"/>
            <a:r>
              <a:rPr lang="id-ID" sz="3200" dirty="0">
                <a:solidFill>
                  <a:srgbClr val="000099"/>
                </a:solidFill>
                <a:effectLst>
                  <a:outerShdw blurRad="38100" dist="38100" dir="2700000" algn="tl">
                    <a:srgbClr val="000000"/>
                  </a:outerShdw>
                </a:effectLst>
                <a:latin typeface="Arial" charset="0"/>
              </a:rPr>
              <a:t>Kertas kerja/Dokumen kerja</a:t>
            </a:r>
          </a:p>
          <a:p>
            <a:pPr lvl="1"/>
            <a:r>
              <a:rPr lang="id-ID" sz="3200" dirty="0">
                <a:solidFill>
                  <a:srgbClr val="000099"/>
                </a:solidFill>
                <a:effectLst>
                  <a:outerShdw blurRad="38100" dist="38100" dir="2700000" algn="tl">
                    <a:srgbClr val="000000"/>
                  </a:outerShdw>
                </a:effectLst>
                <a:latin typeface="Arial" charset="0"/>
              </a:rPr>
              <a:t>Hasil kerja</a:t>
            </a:r>
            <a:endParaRPr lang="en-US" sz="3200" dirty="0">
              <a:solidFill>
                <a:srgbClr val="000099"/>
              </a:solidFill>
              <a:effectLst>
                <a:outerShdw blurRad="38100" dist="38100" dir="2700000" algn="tl">
                  <a:srgbClr val="000000"/>
                </a:outerShdw>
              </a:effectLst>
              <a:latin typeface="Arial" charset="0"/>
            </a:endParaRPr>
          </a:p>
          <a:p>
            <a:endParaRPr lang="id-ID" sz="3200" dirty="0"/>
          </a:p>
        </p:txBody>
      </p:sp>
    </p:spTree>
    <p:extLst>
      <p:ext uri="{BB962C8B-B14F-4D97-AF65-F5344CB8AC3E}">
        <p14:creationId xmlns:p14="http://schemas.microsoft.com/office/powerpoint/2010/main" val="4024741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989034"/>
          </a:xfrm>
          <a:ln w="15875">
            <a:noFill/>
          </a:ln>
        </p:spPr>
        <p:txBody>
          <a:bodyPr/>
          <a:lstStyle/>
          <a:p>
            <a:r>
              <a:rPr lang="en-US" sz="5400" b="1" dirty="0" err="1">
                <a:solidFill>
                  <a:schemeClr val="tx1"/>
                </a:solidFill>
                <a:latin typeface="Bradley Hand ITC" pitchFamily="66" charset="0"/>
              </a:rPr>
              <a:t>Piramida</a:t>
            </a:r>
            <a:r>
              <a:rPr lang="en-US" sz="5400" b="1" dirty="0">
                <a:solidFill>
                  <a:schemeClr val="tx1"/>
                </a:solidFill>
                <a:latin typeface="Bradley Hand ITC" pitchFamily="66" charset="0"/>
              </a:rPr>
              <a:t> </a:t>
            </a:r>
            <a:r>
              <a:rPr lang="en-US" sz="5400" b="1" dirty="0" err="1">
                <a:solidFill>
                  <a:schemeClr val="tx1"/>
                </a:solidFill>
                <a:latin typeface="Bradley Hand ITC" pitchFamily="66" charset="0"/>
              </a:rPr>
              <a:t>Dokumen</a:t>
            </a:r>
            <a:r>
              <a:rPr lang="en-US" sz="5400" b="1" dirty="0">
                <a:solidFill>
                  <a:schemeClr val="tx1"/>
                </a:solidFill>
                <a:latin typeface="Bradley Hand ITC" pitchFamily="66" charset="0"/>
              </a:rPr>
              <a:t> </a:t>
            </a:r>
            <a:r>
              <a:rPr lang="en-US" sz="5400" b="1" dirty="0" err="1">
                <a:solidFill>
                  <a:schemeClr val="tx1"/>
                </a:solidFill>
                <a:latin typeface="Bradley Hand ITC" pitchFamily="66" charset="0"/>
              </a:rPr>
              <a:t>Mutu</a:t>
            </a:r>
            <a:endParaRPr lang="en-US" sz="5400" b="1" dirty="0">
              <a:solidFill>
                <a:schemeClr val="tx1"/>
              </a:solidFill>
              <a:latin typeface="Bradley Hand ITC" pitchFamily="66" charset="0"/>
            </a:endParaRPr>
          </a:p>
        </p:txBody>
      </p:sp>
      <p:grpSp>
        <p:nvGrpSpPr>
          <p:cNvPr id="3" name="Group 21"/>
          <p:cNvGrpSpPr/>
          <p:nvPr/>
        </p:nvGrpSpPr>
        <p:grpSpPr>
          <a:xfrm>
            <a:off x="457200" y="1600200"/>
            <a:ext cx="8401080" cy="4525963"/>
            <a:chOff x="457200" y="1600200"/>
            <a:chExt cx="8401080" cy="4525963"/>
          </a:xfrm>
        </p:grpSpPr>
        <p:sp>
          <p:nvSpPr>
            <p:cNvPr id="14" name="AutoShape 25"/>
            <p:cNvSpPr>
              <a:spLocks noChangeArrowheads="1"/>
            </p:cNvSpPr>
            <p:nvPr/>
          </p:nvSpPr>
          <p:spPr bwMode="auto">
            <a:xfrm>
              <a:off x="457200" y="1600200"/>
              <a:ext cx="6082748" cy="4525963"/>
            </a:xfrm>
            <a:prstGeom prst="triangle">
              <a:avLst>
                <a:gd name="adj" fmla="val 50000"/>
              </a:avLst>
            </a:prstGeom>
            <a:solidFill>
              <a:srgbClr val="FFFFFF"/>
            </a:solidFill>
            <a:ln w="15875">
              <a:solidFill>
                <a:srgbClr val="000000"/>
              </a:solidFill>
              <a:miter lim="800000"/>
              <a:headEnd/>
              <a:tailEnd/>
            </a:ln>
          </p:spPr>
          <p:txBody>
            <a:bodyPr/>
            <a:lstStyle/>
            <a:p>
              <a:endParaRPr lang="en-US"/>
            </a:p>
          </p:txBody>
        </p:sp>
        <p:sp>
          <p:nvSpPr>
            <p:cNvPr id="15" name="Line 26"/>
            <p:cNvSpPr>
              <a:spLocks noChangeShapeType="1"/>
            </p:cNvSpPr>
            <p:nvPr/>
          </p:nvSpPr>
          <p:spPr bwMode="auto">
            <a:xfrm>
              <a:off x="2434093" y="3184287"/>
              <a:ext cx="2136913" cy="0"/>
            </a:xfrm>
            <a:prstGeom prst="line">
              <a:avLst/>
            </a:prstGeom>
            <a:noFill/>
            <a:ln w="15875">
              <a:solidFill>
                <a:srgbClr val="000000"/>
              </a:solidFill>
              <a:round/>
              <a:headEnd/>
              <a:tailEnd/>
            </a:ln>
          </p:spPr>
          <p:txBody>
            <a:bodyPr/>
            <a:lstStyle/>
            <a:p>
              <a:endParaRPr lang="en-US"/>
            </a:p>
          </p:txBody>
        </p:sp>
        <p:sp>
          <p:nvSpPr>
            <p:cNvPr id="16" name="Line 27"/>
            <p:cNvSpPr>
              <a:spLocks noChangeShapeType="1"/>
            </p:cNvSpPr>
            <p:nvPr/>
          </p:nvSpPr>
          <p:spPr bwMode="auto">
            <a:xfrm>
              <a:off x="1828800" y="4112109"/>
              <a:ext cx="3350481" cy="0"/>
            </a:xfrm>
            <a:prstGeom prst="line">
              <a:avLst/>
            </a:prstGeom>
            <a:noFill/>
            <a:ln w="15875">
              <a:solidFill>
                <a:srgbClr val="000000"/>
              </a:solidFill>
              <a:round/>
              <a:headEnd/>
              <a:tailEnd/>
            </a:ln>
          </p:spPr>
          <p:txBody>
            <a:bodyPr/>
            <a:lstStyle/>
            <a:p>
              <a:endParaRPr lang="en-US"/>
            </a:p>
          </p:txBody>
        </p:sp>
        <p:sp>
          <p:nvSpPr>
            <p:cNvPr id="17" name="Line 28"/>
            <p:cNvSpPr>
              <a:spLocks noChangeShapeType="1"/>
            </p:cNvSpPr>
            <p:nvPr/>
          </p:nvSpPr>
          <p:spPr bwMode="auto">
            <a:xfrm>
              <a:off x="1062493" y="5220970"/>
              <a:ext cx="4846320" cy="0"/>
            </a:xfrm>
            <a:prstGeom prst="line">
              <a:avLst/>
            </a:prstGeom>
            <a:noFill/>
            <a:ln w="15875">
              <a:solidFill>
                <a:srgbClr val="000000"/>
              </a:solidFill>
              <a:round/>
              <a:headEnd/>
              <a:tailEnd/>
            </a:ln>
          </p:spPr>
          <p:txBody>
            <a:bodyPr/>
            <a:lstStyle/>
            <a:p>
              <a:endParaRPr lang="en-US"/>
            </a:p>
          </p:txBody>
        </p:sp>
        <p:sp>
          <p:nvSpPr>
            <p:cNvPr id="18" name="Text Box 29"/>
            <p:cNvSpPr txBox="1">
              <a:spLocks noChangeArrowheads="1"/>
            </p:cNvSpPr>
            <p:nvPr/>
          </p:nvSpPr>
          <p:spPr bwMode="auto">
            <a:xfrm>
              <a:off x="2973515" y="2467676"/>
              <a:ext cx="1048578" cy="604134"/>
            </a:xfrm>
            <a:prstGeom prst="rect">
              <a:avLst/>
            </a:prstGeom>
            <a:solidFill>
              <a:srgbClr val="FFFFFF"/>
            </a:solidFill>
            <a:ln w="15875">
              <a:solidFill>
                <a:schemeClr val="bg1"/>
              </a:solidFill>
              <a:miter lim="800000"/>
              <a:headEnd/>
              <a:tailEnd/>
            </a:ln>
          </p:spPr>
          <p:txBody>
            <a:bodyPr anchor="ctr"/>
            <a:lstStyle/>
            <a:p>
              <a:pPr algn="ctr" eaLnBrk="0" hangingPunct="0"/>
              <a:r>
                <a:rPr lang="en-US" sz="1600" b="1" dirty="0">
                  <a:solidFill>
                    <a:schemeClr val="tx2"/>
                  </a:solidFill>
                  <a:latin typeface="Century Gothic" pitchFamily="34" charset="0"/>
                </a:rPr>
                <a:t>Manual </a:t>
              </a:r>
              <a:r>
                <a:rPr lang="en-US" sz="1600" b="1" dirty="0" err="1">
                  <a:solidFill>
                    <a:schemeClr val="tx2"/>
                  </a:solidFill>
                  <a:latin typeface="Century Gothic" pitchFamily="34" charset="0"/>
                </a:rPr>
                <a:t>Mutu</a:t>
              </a:r>
              <a:endParaRPr lang="en-US" sz="1600" b="1" dirty="0">
                <a:solidFill>
                  <a:schemeClr val="tx2"/>
                </a:solidFill>
              </a:endParaRPr>
            </a:p>
          </p:txBody>
        </p:sp>
        <p:sp>
          <p:nvSpPr>
            <p:cNvPr id="19" name="Text Box 30"/>
            <p:cNvSpPr txBox="1">
              <a:spLocks noChangeArrowheads="1"/>
            </p:cNvSpPr>
            <p:nvPr/>
          </p:nvSpPr>
          <p:spPr bwMode="auto">
            <a:xfrm>
              <a:off x="2425148" y="3297436"/>
              <a:ext cx="2146852" cy="678894"/>
            </a:xfrm>
            <a:prstGeom prst="rect">
              <a:avLst/>
            </a:prstGeom>
            <a:solidFill>
              <a:srgbClr val="FFFFFF"/>
            </a:solidFill>
            <a:ln w="15875">
              <a:solidFill>
                <a:schemeClr val="bg1"/>
              </a:solidFill>
              <a:miter lim="800000"/>
              <a:headEnd/>
              <a:tailEnd/>
            </a:ln>
          </p:spPr>
          <p:txBody>
            <a:bodyPr/>
            <a:lstStyle/>
            <a:p>
              <a:pPr algn="ctr" eaLnBrk="0" hangingPunct="0"/>
              <a:r>
                <a:rPr lang="en-US" sz="1600" b="1" dirty="0" err="1">
                  <a:solidFill>
                    <a:schemeClr val="tx2"/>
                  </a:solidFill>
                  <a:latin typeface="Century Gothic" pitchFamily="34" charset="0"/>
                </a:rPr>
                <a:t>Prosedur</a:t>
              </a:r>
              <a:r>
                <a:rPr lang="en-US" sz="1600" b="1" dirty="0">
                  <a:solidFill>
                    <a:schemeClr val="tx2"/>
                  </a:solidFill>
                  <a:latin typeface="Century Gothic" pitchFamily="34" charset="0"/>
                </a:rPr>
                <a:t> </a:t>
              </a:r>
              <a:r>
                <a:rPr lang="en-US" sz="1600" b="1" dirty="0" err="1">
                  <a:solidFill>
                    <a:schemeClr val="tx2"/>
                  </a:solidFill>
                  <a:latin typeface="Century Gothic" pitchFamily="34" charset="0"/>
                </a:rPr>
                <a:t>Mutu</a:t>
              </a:r>
              <a:endParaRPr lang="en-US" sz="1600" b="1" dirty="0">
                <a:solidFill>
                  <a:schemeClr val="tx2"/>
                </a:solidFill>
                <a:latin typeface="Century Gothic" pitchFamily="34" charset="0"/>
              </a:endParaRPr>
            </a:p>
            <a:p>
              <a:pPr algn="ctr" eaLnBrk="0" hangingPunct="0"/>
              <a:r>
                <a:rPr lang="en-US" sz="1600" b="1" dirty="0">
                  <a:solidFill>
                    <a:schemeClr val="tx2"/>
                  </a:solidFill>
                  <a:latin typeface="Century Gothic" pitchFamily="34" charset="0"/>
                </a:rPr>
                <a:t>(</a:t>
              </a:r>
              <a:r>
                <a:rPr lang="en-US" sz="1600" b="1" i="1" dirty="0">
                  <a:solidFill>
                    <a:schemeClr val="tx2"/>
                  </a:solidFill>
                  <a:latin typeface="Century Gothic" pitchFamily="34" charset="0"/>
                </a:rPr>
                <a:t>Quality Procedure)</a:t>
              </a:r>
              <a:endParaRPr lang="en-US" sz="1600" b="1" dirty="0">
                <a:solidFill>
                  <a:schemeClr val="tx2"/>
                </a:solidFill>
              </a:endParaRPr>
            </a:p>
          </p:txBody>
        </p:sp>
        <p:sp>
          <p:nvSpPr>
            <p:cNvPr id="20" name="Text Box 31"/>
            <p:cNvSpPr txBox="1">
              <a:spLocks noChangeArrowheads="1"/>
            </p:cNvSpPr>
            <p:nvPr/>
          </p:nvSpPr>
          <p:spPr bwMode="auto">
            <a:xfrm>
              <a:off x="2425148" y="4315778"/>
              <a:ext cx="2146852" cy="678894"/>
            </a:xfrm>
            <a:prstGeom prst="rect">
              <a:avLst/>
            </a:prstGeom>
            <a:solidFill>
              <a:srgbClr val="FFFFFF"/>
            </a:solidFill>
            <a:ln w="15875">
              <a:solidFill>
                <a:schemeClr val="bg1"/>
              </a:solidFill>
              <a:miter lim="800000"/>
              <a:headEnd/>
              <a:tailEnd/>
            </a:ln>
          </p:spPr>
          <p:txBody>
            <a:bodyPr/>
            <a:lstStyle/>
            <a:p>
              <a:pPr algn="ctr" eaLnBrk="0" hangingPunct="0"/>
              <a:r>
                <a:rPr lang="en-US" sz="1600" b="1" dirty="0" err="1">
                  <a:solidFill>
                    <a:schemeClr val="tx2"/>
                  </a:solidFill>
                  <a:latin typeface="Century Gothic" pitchFamily="34" charset="0"/>
                </a:rPr>
                <a:t>Petunjuk</a:t>
              </a:r>
              <a:r>
                <a:rPr lang="en-US" sz="1600" b="1" dirty="0">
                  <a:solidFill>
                    <a:schemeClr val="tx2"/>
                  </a:solidFill>
                  <a:latin typeface="Century Gothic" pitchFamily="34" charset="0"/>
                </a:rPr>
                <a:t> </a:t>
              </a:r>
              <a:r>
                <a:rPr lang="en-US" sz="1600" b="1" dirty="0" err="1">
                  <a:solidFill>
                    <a:schemeClr val="tx2"/>
                  </a:solidFill>
                  <a:latin typeface="Century Gothic" pitchFamily="34" charset="0"/>
                </a:rPr>
                <a:t>Kerja</a:t>
              </a:r>
              <a:endParaRPr lang="en-US" sz="1600" b="1" dirty="0">
                <a:solidFill>
                  <a:schemeClr val="tx2"/>
                </a:solidFill>
                <a:latin typeface="Century Gothic" pitchFamily="34" charset="0"/>
              </a:endParaRPr>
            </a:p>
            <a:p>
              <a:pPr algn="ctr" eaLnBrk="0" hangingPunct="0"/>
              <a:r>
                <a:rPr lang="en-US" sz="1600" b="1" dirty="0">
                  <a:solidFill>
                    <a:schemeClr val="tx2"/>
                  </a:solidFill>
                  <a:latin typeface="Century Gothic" pitchFamily="34" charset="0"/>
                </a:rPr>
                <a:t>(</a:t>
              </a:r>
              <a:r>
                <a:rPr lang="en-US" sz="1600" b="1" i="1" dirty="0">
                  <a:solidFill>
                    <a:schemeClr val="tx2"/>
                  </a:solidFill>
                  <a:latin typeface="Century Gothic" pitchFamily="34" charset="0"/>
                </a:rPr>
                <a:t>Work Instructions</a:t>
              </a:r>
              <a:r>
                <a:rPr lang="en-US" sz="1600" b="1" dirty="0">
                  <a:solidFill>
                    <a:schemeClr val="tx2"/>
                  </a:solidFill>
                  <a:latin typeface="Century Gothic" pitchFamily="34" charset="0"/>
                </a:rPr>
                <a:t>)</a:t>
              </a:r>
              <a:endParaRPr lang="en-US" sz="1600" b="1" dirty="0">
                <a:solidFill>
                  <a:schemeClr val="tx2"/>
                </a:solidFill>
              </a:endParaRPr>
            </a:p>
          </p:txBody>
        </p:sp>
        <p:sp>
          <p:nvSpPr>
            <p:cNvPr id="21" name="Text Box 32"/>
            <p:cNvSpPr txBox="1">
              <a:spLocks noChangeArrowheads="1"/>
            </p:cNvSpPr>
            <p:nvPr/>
          </p:nvSpPr>
          <p:spPr bwMode="auto">
            <a:xfrm>
              <a:off x="1109753" y="5357825"/>
              <a:ext cx="4827943" cy="617471"/>
            </a:xfrm>
            <a:prstGeom prst="rect">
              <a:avLst/>
            </a:prstGeom>
            <a:solidFill>
              <a:srgbClr val="FFFFFF"/>
            </a:solidFill>
            <a:ln w="15875">
              <a:solidFill>
                <a:schemeClr val="bg1"/>
              </a:solidFill>
              <a:miter lim="800000"/>
              <a:headEnd/>
              <a:tailEnd/>
            </a:ln>
          </p:spPr>
          <p:txBody>
            <a:bodyPr/>
            <a:lstStyle/>
            <a:p>
              <a:pPr algn="ctr" eaLnBrk="0" hangingPunct="0"/>
              <a:r>
                <a:rPr lang="fi-FI" sz="1600" b="1" dirty="0">
                  <a:solidFill>
                    <a:schemeClr val="tx2"/>
                  </a:solidFill>
                  <a:latin typeface="Century Gothic" pitchFamily="34" charset="0"/>
                </a:rPr>
                <a:t>Catatan Mutu</a:t>
              </a:r>
            </a:p>
            <a:p>
              <a:pPr algn="ctr" eaLnBrk="0" hangingPunct="0"/>
              <a:r>
                <a:rPr lang="sv-SE" sz="1600" b="1" dirty="0">
                  <a:solidFill>
                    <a:schemeClr val="tx2"/>
                  </a:solidFill>
                  <a:latin typeface="Century Gothic" pitchFamily="34" charset="0"/>
                </a:rPr>
                <a:t>(dokumen hasil, rekaman (</a:t>
              </a:r>
              <a:r>
                <a:rPr lang="sv-SE" sz="1600" b="1" i="1" dirty="0">
                  <a:solidFill>
                    <a:schemeClr val="tx2"/>
                  </a:solidFill>
                  <a:latin typeface="Century Gothic" pitchFamily="34" charset="0"/>
                </a:rPr>
                <a:t>record</a:t>
              </a:r>
              <a:r>
                <a:rPr lang="sv-SE" sz="1600" b="1" dirty="0">
                  <a:solidFill>
                    <a:schemeClr val="tx2"/>
                  </a:solidFill>
                  <a:latin typeface="Century Gothic" pitchFamily="34" charset="0"/>
                </a:rPr>
                <a:t>), form-form)</a:t>
              </a:r>
              <a:endParaRPr lang="en-US" sz="1600" b="1" dirty="0">
                <a:solidFill>
                  <a:schemeClr val="tx2"/>
                </a:solidFill>
              </a:endParaRPr>
            </a:p>
          </p:txBody>
        </p:sp>
        <p:sp>
          <p:nvSpPr>
            <p:cNvPr id="6" name="Text Box 33"/>
            <p:cNvSpPr txBox="1">
              <a:spLocks noChangeArrowheads="1"/>
            </p:cNvSpPr>
            <p:nvPr/>
          </p:nvSpPr>
          <p:spPr bwMode="auto">
            <a:xfrm>
              <a:off x="6525038" y="2090513"/>
              <a:ext cx="2333241" cy="725411"/>
            </a:xfrm>
            <a:prstGeom prst="rect">
              <a:avLst/>
            </a:prstGeom>
            <a:solidFill>
              <a:srgbClr val="FFFFFF"/>
            </a:solidFill>
            <a:ln w="15875">
              <a:solidFill>
                <a:schemeClr val="bg1"/>
              </a:solidFill>
              <a:miter lim="800000"/>
              <a:headEnd/>
              <a:tailEnd/>
            </a:ln>
          </p:spPr>
          <p:txBody>
            <a:bodyPr anchor="ctr"/>
            <a:lstStyle/>
            <a:p>
              <a:pPr eaLnBrk="0" hangingPunct="0"/>
              <a:r>
                <a:rPr lang="en-US" sz="1400" b="1" dirty="0" err="1">
                  <a:solidFill>
                    <a:schemeClr val="tx2"/>
                  </a:solidFill>
                  <a:latin typeface="Century Gothic" pitchFamily="34" charset="0"/>
                </a:rPr>
                <a:t>Menjawab</a:t>
              </a:r>
              <a:r>
                <a:rPr lang="en-US" sz="1400" b="1" dirty="0">
                  <a:solidFill>
                    <a:schemeClr val="tx2"/>
                  </a:solidFill>
                  <a:latin typeface="Century Gothic" pitchFamily="34" charset="0"/>
                </a:rPr>
                <a:t> </a:t>
              </a:r>
              <a:r>
                <a:rPr lang="en-US" sz="1400" b="1" dirty="0" err="1">
                  <a:solidFill>
                    <a:schemeClr val="tx2"/>
                  </a:solidFill>
                  <a:latin typeface="Century Gothic" pitchFamily="34" charset="0"/>
                </a:rPr>
                <a:t>pertanyaan</a:t>
              </a:r>
              <a:r>
                <a:rPr lang="en-US" sz="1400" b="1" dirty="0">
                  <a:solidFill>
                    <a:schemeClr val="tx2"/>
                  </a:solidFill>
                  <a:latin typeface="Century Gothic" pitchFamily="34" charset="0"/>
                </a:rPr>
                <a:t> WHY</a:t>
              </a:r>
              <a:endParaRPr lang="en-US" sz="1400" b="1" dirty="0">
                <a:solidFill>
                  <a:schemeClr val="tx2"/>
                </a:solidFill>
              </a:endParaRPr>
            </a:p>
          </p:txBody>
        </p:sp>
        <p:sp>
          <p:nvSpPr>
            <p:cNvPr id="7" name="Text Box 34"/>
            <p:cNvSpPr txBox="1">
              <a:spLocks noChangeArrowheads="1"/>
            </p:cNvSpPr>
            <p:nvPr/>
          </p:nvSpPr>
          <p:spPr bwMode="auto">
            <a:xfrm>
              <a:off x="6525038" y="3200663"/>
              <a:ext cx="2333241" cy="725411"/>
            </a:xfrm>
            <a:prstGeom prst="rect">
              <a:avLst/>
            </a:prstGeom>
            <a:solidFill>
              <a:srgbClr val="FFFFFF"/>
            </a:solidFill>
            <a:ln w="15875">
              <a:solidFill>
                <a:schemeClr val="bg1"/>
              </a:solidFill>
              <a:miter lim="800000"/>
              <a:headEnd/>
              <a:tailEnd/>
            </a:ln>
          </p:spPr>
          <p:txBody>
            <a:bodyPr anchor="ctr"/>
            <a:lstStyle/>
            <a:p>
              <a:pPr eaLnBrk="0" hangingPunct="0"/>
              <a:r>
                <a:rPr lang="en-US" sz="1400" b="1" dirty="0" err="1">
                  <a:solidFill>
                    <a:schemeClr val="tx2"/>
                  </a:solidFill>
                  <a:latin typeface="Century Gothic" pitchFamily="34" charset="0"/>
                </a:rPr>
                <a:t>Menguraikan</a:t>
              </a:r>
              <a:r>
                <a:rPr lang="en-US" sz="1400" b="1" dirty="0">
                  <a:solidFill>
                    <a:schemeClr val="tx2"/>
                  </a:solidFill>
                  <a:latin typeface="Century Gothic" pitchFamily="34" charset="0"/>
                </a:rPr>
                <a:t> </a:t>
              </a:r>
            </a:p>
            <a:p>
              <a:pPr eaLnBrk="0" hangingPunct="0"/>
              <a:r>
                <a:rPr lang="en-US" sz="1400" b="1" dirty="0">
                  <a:solidFill>
                    <a:schemeClr val="tx2"/>
                  </a:solidFill>
                  <a:latin typeface="Century Gothic" pitchFamily="34" charset="0"/>
                </a:rPr>
                <a:t>WHO, WHAT, WHEN, WHERE</a:t>
              </a:r>
              <a:endParaRPr lang="en-US" sz="1400" b="1" dirty="0">
                <a:solidFill>
                  <a:schemeClr val="tx2"/>
                </a:solidFill>
              </a:endParaRPr>
            </a:p>
          </p:txBody>
        </p:sp>
        <p:sp>
          <p:nvSpPr>
            <p:cNvPr id="8" name="Text Box 35"/>
            <p:cNvSpPr txBox="1">
              <a:spLocks noChangeArrowheads="1"/>
            </p:cNvSpPr>
            <p:nvPr/>
          </p:nvSpPr>
          <p:spPr bwMode="auto">
            <a:xfrm>
              <a:off x="6539948" y="4237558"/>
              <a:ext cx="2318332" cy="725411"/>
            </a:xfrm>
            <a:prstGeom prst="rect">
              <a:avLst/>
            </a:prstGeom>
            <a:solidFill>
              <a:srgbClr val="FFFFFF"/>
            </a:solidFill>
            <a:ln w="15875">
              <a:solidFill>
                <a:schemeClr val="bg1"/>
              </a:solidFill>
              <a:miter lim="800000"/>
              <a:headEnd/>
              <a:tailEnd/>
            </a:ln>
          </p:spPr>
          <p:txBody>
            <a:bodyPr anchor="ctr"/>
            <a:lstStyle/>
            <a:p>
              <a:pPr eaLnBrk="0" hangingPunct="0"/>
              <a:r>
                <a:rPr lang="en-US" sz="1600" b="1" dirty="0" err="1">
                  <a:solidFill>
                    <a:schemeClr val="tx2"/>
                  </a:solidFill>
                  <a:latin typeface="Century Gothic" pitchFamily="34" charset="0"/>
                </a:rPr>
                <a:t>Menguraikan</a:t>
              </a:r>
              <a:r>
                <a:rPr lang="en-US" sz="1600" b="1" dirty="0">
                  <a:solidFill>
                    <a:schemeClr val="tx2"/>
                  </a:solidFill>
                  <a:latin typeface="Century Gothic" pitchFamily="34" charset="0"/>
                </a:rPr>
                <a:t> HOW</a:t>
              </a:r>
              <a:endParaRPr lang="en-US" sz="1600" b="1" dirty="0">
                <a:solidFill>
                  <a:schemeClr val="tx2"/>
                </a:solidFill>
              </a:endParaRPr>
            </a:p>
          </p:txBody>
        </p:sp>
        <p:sp>
          <p:nvSpPr>
            <p:cNvPr id="9" name="Text Box 36"/>
            <p:cNvSpPr txBox="1">
              <a:spLocks noChangeArrowheads="1"/>
            </p:cNvSpPr>
            <p:nvPr/>
          </p:nvSpPr>
          <p:spPr bwMode="auto">
            <a:xfrm>
              <a:off x="6539948" y="5220970"/>
              <a:ext cx="2318332" cy="725411"/>
            </a:xfrm>
            <a:prstGeom prst="rect">
              <a:avLst/>
            </a:prstGeom>
            <a:solidFill>
              <a:srgbClr val="FFFFFF"/>
            </a:solidFill>
            <a:ln w="15875">
              <a:solidFill>
                <a:schemeClr val="bg1"/>
              </a:solidFill>
              <a:miter lim="800000"/>
              <a:headEnd/>
              <a:tailEnd/>
            </a:ln>
          </p:spPr>
          <p:txBody>
            <a:bodyPr anchor="ctr"/>
            <a:lstStyle/>
            <a:p>
              <a:pPr eaLnBrk="0" hangingPunct="0"/>
              <a:r>
                <a:rPr lang="en-US" sz="1600" b="1" dirty="0" err="1">
                  <a:solidFill>
                    <a:schemeClr val="tx2"/>
                  </a:solidFill>
                  <a:latin typeface="Century Gothic" pitchFamily="34" charset="0"/>
                </a:rPr>
                <a:t>Bukti</a:t>
              </a:r>
              <a:r>
                <a:rPr lang="en-US" sz="1600" b="1" dirty="0">
                  <a:solidFill>
                    <a:schemeClr val="tx2"/>
                  </a:solidFill>
                  <a:latin typeface="Century Gothic" pitchFamily="34" charset="0"/>
                </a:rPr>
                <a:t> </a:t>
              </a:r>
              <a:r>
                <a:rPr lang="en-US" sz="1600" b="1" dirty="0" err="1">
                  <a:solidFill>
                    <a:schemeClr val="tx2"/>
                  </a:solidFill>
                  <a:latin typeface="Century Gothic" pitchFamily="34" charset="0"/>
                </a:rPr>
                <a:t>pelaksanaan</a:t>
              </a:r>
              <a:r>
                <a:rPr lang="en-US" sz="1600" b="1" dirty="0">
                  <a:solidFill>
                    <a:schemeClr val="tx2"/>
                  </a:solidFill>
                  <a:latin typeface="Century Gothic" pitchFamily="34" charset="0"/>
                </a:rPr>
                <a:t> </a:t>
              </a:r>
              <a:r>
                <a:rPr lang="en-US" sz="1600" b="1" dirty="0" err="1">
                  <a:solidFill>
                    <a:schemeClr val="tx2"/>
                  </a:solidFill>
                  <a:latin typeface="Century Gothic" pitchFamily="34" charset="0"/>
                </a:rPr>
                <a:t>prosedur</a:t>
              </a:r>
              <a:r>
                <a:rPr lang="en-US" sz="1600" b="1" dirty="0">
                  <a:solidFill>
                    <a:schemeClr val="tx2"/>
                  </a:solidFill>
                  <a:latin typeface="Century Gothic" pitchFamily="34" charset="0"/>
                </a:rPr>
                <a:t> (SHOW ME)</a:t>
              </a:r>
              <a:endParaRPr lang="en-US" sz="1600" b="1" dirty="0">
                <a:solidFill>
                  <a:schemeClr val="tx2"/>
                </a:solidFill>
              </a:endParaRPr>
            </a:p>
          </p:txBody>
        </p:sp>
        <p:sp>
          <p:nvSpPr>
            <p:cNvPr id="10" name="Line 37"/>
            <p:cNvSpPr>
              <a:spLocks noChangeShapeType="1"/>
            </p:cNvSpPr>
            <p:nvPr/>
          </p:nvSpPr>
          <p:spPr bwMode="auto">
            <a:xfrm>
              <a:off x="4361564" y="2452520"/>
              <a:ext cx="2146852" cy="0"/>
            </a:xfrm>
            <a:prstGeom prst="line">
              <a:avLst/>
            </a:prstGeom>
            <a:noFill/>
            <a:ln w="15875">
              <a:solidFill>
                <a:schemeClr val="bg1"/>
              </a:solidFill>
              <a:round/>
              <a:headEnd/>
              <a:tailEnd/>
            </a:ln>
          </p:spPr>
          <p:txBody>
            <a:bodyPr/>
            <a:lstStyle/>
            <a:p>
              <a:endParaRPr lang="en-US"/>
            </a:p>
          </p:txBody>
        </p:sp>
        <p:sp>
          <p:nvSpPr>
            <p:cNvPr id="11" name="Line 38"/>
            <p:cNvSpPr>
              <a:spLocks noChangeShapeType="1"/>
            </p:cNvSpPr>
            <p:nvPr/>
          </p:nvSpPr>
          <p:spPr bwMode="auto">
            <a:xfrm>
              <a:off x="4898277" y="3568245"/>
              <a:ext cx="1610139" cy="0"/>
            </a:xfrm>
            <a:prstGeom prst="line">
              <a:avLst/>
            </a:prstGeom>
            <a:noFill/>
            <a:ln w="15875">
              <a:solidFill>
                <a:schemeClr val="bg1"/>
              </a:solidFill>
              <a:round/>
              <a:headEnd/>
              <a:tailEnd/>
            </a:ln>
          </p:spPr>
          <p:txBody>
            <a:bodyPr/>
            <a:lstStyle/>
            <a:p>
              <a:endParaRPr lang="en-US"/>
            </a:p>
          </p:txBody>
        </p:sp>
        <p:sp>
          <p:nvSpPr>
            <p:cNvPr id="12" name="Line 39"/>
            <p:cNvSpPr>
              <a:spLocks noChangeShapeType="1"/>
            </p:cNvSpPr>
            <p:nvPr/>
          </p:nvSpPr>
          <p:spPr bwMode="auto">
            <a:xfrm>
              <a:off x="5629660" y="4605140"/>
              <a:ext cx="894522" cy="0"/>
            </a:xfrm>
            <a:prstGeom prst="line">
              <a:avLst/>
            </a:prstGeom>
            <a:noFill/>
            <a:ln w="15875">
              <a:solidFill>
                <a:schemeClr val="bg1"/>
              </a:solidFill>
              <a:round/>
              <a:headEnd/>
              <a:tailEnd/>
            </a:ln>
          </p:spPr>
          <p:txBody>
            <a:bodyPr/>
            <a:lstStyle/>
            <a:p>
              <a:endParaRPr lang="en-US"/>
            </a:p>
          </p:txBody>
        </p:sp>
        <p:sp>
          <p:nvSpPr>
            <p:cNvPr id="13" name="Line 40"/>
            <p:cNvSpPr>
              <a:spLocks noChangeShapeType="1"/>
            </p:cNvSpPr>
            <p:nvPr/>
          </p:nvSpPr>
          <p:spPr bwMode="auto">
            <a:xfrm>
              <a:off x="6151391" y="5510333"/>
              <a:ext cx="357809" cy="0"/>
            </a:xfrm>
            <a:prstGeom prst="line">
              <a:avLst/>
            </a:prstGeom>
            <a:noFill/>
            <a:ln w="15875">
              <a:solidFill>
                <a:schemeClr val="bg1"/>
              </a:solidFill>
              <a:round/>
              <a:headEnd/>
              <a:tailEnd/>
            </a:ln>
          </p:spPr>
          <p:txBody>
            <a:bodyPr/>
            <a:lstStyle/>
            <a:p>
              <a:endParaRPr lang="en-US"/>
            </a:p>
          </p:txBody>
        </p:sp>
      </p:grpSp>
    </p:spTree>
    <p:extLst>
      <p:ext uri="{BB962C8B-B14F-4D97-AF65-F5344CB8AC3E}">
        <p14:creationId xmlns:p14="http://schemas.microsoft.com/office/powerpoint/2010/main" val="2443789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22670" y="811160"/>
            <a:ext cx="8185355" cy="5429865"/>
          </a:xfrm>
          <a:prstGeom prst="rect">
            <a:avLst/>
          </a:prstGeom>
        </p:spPr>
        <p:txBody>
          <a:bodyPr>
            <a:noAutofit/>
          </a:bodyPr>
          <a:lstStyle/>
          <a:p>
            <a:pPr marL="0" indent="0">
              <a:buNone/>
            </a:pPr>
            <a:r>
              <a:rPr lang="en-US" sz="2800" dirty="0" err="1"/>
              <a:t>Prosedur</a:t>
            </a:r>
            <a:r>
              <a:rPr lang="en-US" sz="2800" dirty="0"/>
              <a:t> </a:t>
            </a:r>
            <a:r>
              <a:rPr lang="en-US" sz="2800" dirty="0" err="1"/>
              <a:t>mutu</a:t>
            </a:r>
            <a:r>
              <a:rPr lang="en-US" sz="2800" dirty="0"/>
              <a:t> </a:t>
            </a:r>
            <a:r>
              <a:rPr lang="en-US" sz="2800" dirty="0" err="1"/>
              <a:t>disusun</a:t>
            </a:r>
            <a:r>
              <a:rPr lang="en-US" sz="2800" dirty="0"/>
              <a:t> </a:t>
            </a:r>
            <a:r>
              <a:rPr lang="en-US" sz="2800" dirty="0" err="1"/>
              <a:t>untuk</a:t>
            </a:r>
            <a:r>
              <a:rPr lang="en-US" sz="2800" dirty="0"/>
              <a:t> </a:t>
            </a:r>
            <a:r>
              <a:rPr lang="en-US" sz="2800" dirty="0" err="1"/>
              <a:t>setiap</a:t>
            </a:r>
            <a:r>
              <a:rPr lang="en-US" sz="2800" dirty="0"/>
              <a:t> </a:t>
            </a:r>
            <a:r>
              <a:rPr lang="en-US" sz="2800" dirty="0" err="1"/>
              <a:t>masing-masing</a:t>
            </a:r>
            <a:r>
              <a:rPr lang="en-US" sz="2800" dirty="0"/>
              <a:t> </a:t>
            </a:r>
            <a:r>
              <a:rPr lang="en-US" sz="2800" dirty="0" err="1"/>
              <a:t>standar</a:t>
            </a:r>
            <a:r>
              <a:rPr lang="en-US" sz="2800" dirty="0"/>
              <a:t> </a:t>
            </a:r>
            <a:r>
              <a:rPr lang="en-US" sz="2800" dirty="0" err="1"/>
              <a:t>nasional</a:t>
            </a:r>
            <a:r>
              <a:rPr lang="en-US" sz="2800" dirty="0"/>
              <a:t> </a:t>
            </a:r>
            <a:r>
              <a:rPr lang="en-US" sz="2800" dirty="0" err="1"/>
              <a:t>pendidikan</a:t>
            </a:r>
            <a:r>
              <a:rPr lang="en-US" sz="2800" dirty="0"/>
              <a:t> (SNP).</a:t>
            </a:r>
          </a:p>
          <a:p>
            <a:pPr marL="0" indent="0">
              <a:buNone/>
            </a:pPr>
            <a:endParaRPr lang="en-US" sz="2800" dirty="0"/>
          </a:p>
          <a:p>
            <a:pPr marL="0" indent="0">
              <a:buNone/>
            </a:pPr>
            <a:r>
              <a:rPr lang="en-US" sz="2800" dirty="0" err="1"/>
              <a:t>Contoh</a:t>
            </a:r>
            <a:r>
              <a:rPr lang="en-US" sz="2800" dirty="0"/>
              <a:t> </a:t>
            </a:r>
            <a:r>
              <a:rPr lang="en-US" sz="2800" dirty="0" err="1"/>
              <a:t>prosedur</a:t>
            </a:r>
            <a:r>
              <a:rPr lang="en-US" sz="2800" dirty="0"/>
              <a:t> </a:t>
            </a:r>
            <a:r>
              <a:rPr lang="en-US" sz="2800" dirty="0" err="1"/>
              <a:t>mutu</a:t>
            </a:r>
            <a:r>
              <a:rPr lang="en-US" sz="2800" dirty="0"/>
              <a:t> </a:t>
            </a:r>
            <a:r>
              <a:rPr lang="en-US" sz="2800" dirty="0" err="1"/>
              <a:t>adalah</a:t>
            </a:r>
            <a:r>
              <a:rPr lang="en-US" sz="2800" dirty="0"/>
              <a:t>: p</a:t>
            </a:r>
            <a:r>
              <a:rPr lang="id-ID" sz="2800" dirty="0"/>
              <a:t>rosedur mutu penilaian</a:t>
            </a:r>
            <a:r>
              <a:rPr lang="en-US" sz="2800" dirty="0"/>
              <a:t>. </a:t>
            </a:r>
            <a:endParaRPr lang="id-ID" sz="2800" dirty="0"/>
          </a:p>
          <a:p>
            <a:pPr marL="0" indent="0">
              <a:buNone/>
            </a:pPr>
            <a:endParaRPr lang="id-ID" sz="2800" dirty="0"/>
          </a:p>
          <a:p>
            <a:pPr marL="0" indent="0">
              <a:buNone/>
            </a:pPr>
            <a:r>
              <a:rPr lang="id-ID" sz="2800" dirty="0"/>
              <a:t>Prosedur mutu SKL dan Isi mengacu</a:t>
            </a:r>
            <a:r>
              <a:rPr lang="en-US" sz="2800" dirty="0"/>
              <a:t> </a:t>
            </a:r>
            <a:r>
              <a:rPr lang="en-US" sz="2800" dirty="0" err="1"/>
              <a:t>Permendikbud</a:t>
            </a:r>
            <a:r>
              <a:rPr lang="en-US" sz="2800" dirty="0"/>
              <a:t> </a:t>
            </a:r>
            <a:r>
              <a:rPr lang="en-US" sz="2800" dirty="0" err="1"/>
              <a:t>nomor</a:t>
            </a:r>
            <a:r>
              <a:rPr lang="en-US" sz="2800" dirty="0"/>
              <a:t> 2</a:t>
            </a:r>
            <a:r>
              <a:rPr lang="id-ID" sz="2800" dirty="0"/>
              <a:t>0</a:t>
            </a:r>
            <a:r>
              <a:rPr lang="en-US" sz="2800" dirty="0"/>
              <a:t> </a:t>
            </a:r>
            <a:r>
              <a:rPr lang="en-US" sz="2800" dirty="0" err="1"/>
              <a:t>tahun</a:t>
            </a:r>
            <a:r>
              <a:rPr lang="en-US" sz="2800" dirty="0"/>
              <a:t> 201</a:t>
            </a:r>
            <a:r>
              <a:rPr lang="id-ID" sz="2800" dirty="0"/>
              <a:t>6</a:t>
            </a:r>
            <a:r>
              <a:rPr lang="en-US" sz="2800" dirty="0"/>
              <a:t> </a:t>
            </a:r>
            <a:r>
              <a:rPr lang="en-US" sz="2800" dirty="0" err="1"/>
              <a:t>tentang</a:t>
            </a:r>
            <a:r>
              <a:rPr lang="en-US" sz="2800" dirty="0"/>
              <a:t> </a:t>
            </a:r>
            <a:r>
              <a:rPr lang="en-US" sz="2800" dirty="0" err="1"/>
              <a:t>Standar</a:t>
            </a:r>
            <a:r>
              <a:rPr lang="en-US" sz="2800" dirty="0"/>
              <a:t> </a:t>
            </a:r>
            <a:r>
              <a:rPr lang="id-ID" sz="2800" dirty="0"/>
              <a:t>Kompetensi Lulusan dan permendikbud No. 21 tahun 2016 tentang standar Isi</a:t>
            </a:r>
            <a:r>
              <a:rPr lang="en-US" sz="2800" dirty="0"/>
              <a:t>.</a:t>
            </a:r>
            <a:endParaRPr lang="id-ID" sz="2800" dirty="0"/>
          </a:p>
          <a:p>
            <a:pPr marL="0" indent="0">
              <a:buNone/>
            </a:pPr>
            <a:endParaRPr lang="id-ID" sz="2800" dirty="0"/>
          </a:p>
          <a:p>
            <a:pPr marL="0" indent="0">
              <a:buNone/>
            </a:pPr>
            <a:r>
              <a:rPr lang="en-US" sz="2800" dirty="0" err="1"/>
              <a:t>Prosedur</a:t>
            </a:r>
            <a:r>
              <a:rPr lang="en-US" sz="2800" dirty="0"/>
              <a:t> </a:t>
            </a:r>
            <a:r>
              <a:rPr lang="en-US" sz="2800" dirty="0" err="1"/>
              <a:t>tersebut</a:t>
            </a:r>
            <a:r>
              <a:rPr lang="en-US" sz="2800" dirty="0"/>
              <a:t> </a:t>
            </a:r>
            <a:r>
              <a:rPr lang="en-US" sz="2800" dirty="0" err="1"/>
              <a:t>mencakup</a:t>
            </a:r>
            <a:r>
              <a:rPr lang="en-US" sz="2800" dirty="0"/>
              <a:t> </a:t>
            </a:r>
            <a:r>
              <a:rPr lang="id-ID" sz="2800" dirty="0"/>
              <a:t>kegiatan-kegiatan yang berurutan untuk memenuhi standar</a:t>
            </a:r>
            <a:r>
              <a:rPr lang="en-US" sz="2800" dirty="0"/>
              <a:t>.</a:t>
            </a:r>
          </a:p>
        </p:txBody>
      </p:sp>
      <p:sp>
        <p:nvSpPr>
          <p:cNvPr id="2" name="TextBox 1"/>
          <p:cNvSpPr txBox="1"/>
          <p:nvPr/>
        </p:nvSpPr>
        <p:spPr>
          <a:xfrm>
            <a:off x="1150374" y="176981"/>
            <a:ext cx="7138220" cy="523220"/>
          </a:xfrm>
          <a:prstGeom prst="rect">
            <a:avLst/>
          </a:prstGeom>
          <a:noFill/>
        </p:spPr>
        <p:txBody>
          <a:bodyPr wrap="square" rtlCol="0">
            <a:spAutoFit/>
          </a:bodyPr>
          <a:lstStyle/>
          <a:p>
            <a:pPr algn="ctr"/>
            <a:r>
              <a:rPr lang="en-US" sz="2800" dirty="0">
                <a:latin typeface="Comic Sans MS" pitchFamily="66" charset="0"/>
              </a:rPr>
              <a:t>PROSEDUR MUTU</a:t>
            </a:r>
          </a:p>
        </p:txBody>
      </p:sp>
    </p:spTree>
    <p:extLst>
      <p:ext uri="{BB962C8B-B14F-4D97-AF65-F5344CB8AC3E}">
        <p14:creationId xmlns:p14="http://schemas.microsoft.com/office/powerpoint/2010/main" val="301635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a:spLocks noGrp="1"/>
          </p:cNvSpPr>
          <p:nvPr>
            <p:ph type="title"/>
          </p:nvPr>
        </p:nvSpPr>
        <p:spPr>
          <a:xfrm>
            <a:off x="612648" y="278985"/>
            <a:ext cx="8153401" cy="605918"/>
          </a:xfrm>
          <a:prstGeom prst="rect">
            <a:avLst/>
          </a:prstGeom>
        </p:spPr>
        <p:txBody>
          <a:bodyPr>
            <a:normAutofit fontScale="90000"/>
          </a:bodyPr>
          <a:lstStyle/>
          <a:p>
            <a:pPr lvl="0">
              <a:defRPr sz="1800">
                <a:solidFill>
                  <a:srgbClr val="000000"/>
                </a:solidFill>
              </a:defRPr>
            </a:pPr>
            <a:r>
              <a:rPr sz="4400" dirty="0" err="1">
                <a:solidFill>
                  <a:srgbClr val="775F55"/>
                </a:solidFill>
              </a:rPr>
              <a:t>Alur</a:t>
            </a:r>
            <a:r>
              <a:rPr sz="4400" dirty="0">
                <a:solidFill>
                  <a:srgbClr val="775F55"/>
                </a:solidFill>
              </a:rPr>
              <a:t> </a:t>
            </a:r>
            <a:r>
              <a:rPr sz="4400" dirty="0" err="1">
                <a:solidFill>
                  <a:srgbClr val="775F55"/>
                </a:solidFill>
              </a:rPr>
              <a:t>Pikir</a:t>
            </a:r>
            <a:r>
              <a:rPr sz="4400" dirty="0">
                <a:solidFill>
                  <a:srgbClr val="775F55"/>
                </a:solidFill>
              </a:rPr>
              <a:t> </a:t>
            </a:r>
            <a:r>
              <a:rPr sz="4400" dirty="0" err="1">
                <a:solidFill>
                  <a:srgbClr val="775F55"/>
                </a:solidFill>
              </a:rPr>
              <a:t>Penerapan</a:t>
            </a:r>
            <a:r>
              <a:rPr sz="4400" dirty="0">
                <a:solidFill>
                  <a:srgbClr val="775F55"/>
                </a:solidFill>
              </a:rPr>
              <a:t> :</a:t>
            </a:r>
          </a:p>
        </p:txBody>
      </p:sp>
      <p:pic>
        <p:nvPicPr>
          <p:cNvPr id="211" name="image4.pdf"/>
          <p:cNvPicPr/>
          <p:nvPr/>
        </p:nvPicPr>
        <p:blipFill>
          <a:blip r:embed="rId2"/>
          <a:stretch>
            <a:fillRect/>
          </a:stretch>
        </p:blipFill>
        <p:spPr>
          <a:xfrm>
            <a:off x="250724" y="1002890"/>
            <a:ext cx="8893276" cy="5604387"/>
          </a:xfrm>
          <a:prstGeom prst="rect">
            <a:avLst/>
          </a:prstGeom>
          <a:ln w="12700">
            <a:miter lim="400000"/>
          </a:ln>
        </p:spPr>
      </p:pic>
    </p:spTree>
    <p:extLst>
      <p:ext uri="{BB962C8B-B14F-4D97-AF65-F5344CB8AC3E}">
        <p14:creationId xmlns:p14="http://schemas.microsoft.com/office/powerpoint/2010/main" val="1086638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7374"/>
            <a:ext cx="8591550" cy="1066801"/>
          </a:xfrm>
        </p:spPr>
        <p:txBody>
          <a:bodyPr/>
          <a:lstStyle/>
          <a:p>
            <a:pPr algn="l"/>
            <a:r>
              <a:rPr lang="en-US" altLang="en-US" sz="3600" b="1" i="1" dirty="0" err="1">
                <a:solidFill>
                  <a:srgbClr val="C00000"/>
                </a:solidFill>
                <a:latin typeface="Gill Sans MT" pitchFamily="34" charset="0"/>
              </a:rPr>
              <a:t>Kesimpulan</a:t>
            </a:r>
            <a:r>
              <a:rPr lang="en-US" altLang="en-US" sz="3600" b="1" i="1" dirty="0">
                <a:solidFill>
                  <a:srgbClr val="C00000"/>
                </a:solidFill>
                <a:latin typeface="Gill Sans MT" pitchFamily="34" charset="0"/>
              </a:rPr>
              <a:t> </a:t>
            </a:r>
            <a:endParaRPr lang="en-US" sz="3600" b="1" dirty="0">
              <a:solidFill>
                <a:srgbClr val="FF0000"/>
              </a:solidFill>
            </a:endParaRPr>
          </a:p>
        </p:txBody>
      </p:sp>
      <p:sp>
        <p:nvSpPr>
          <p:cNvPr id="3" name="Content Placeholder 2"/>
          <p:cNvSpPr>
            <a:spLocks noGrp="1"/>
          </p:cNvSpPr>
          <p:nvPr>
            <p:ph sz="quarter" idx="1"/>
          </p:nvPr>
        </p:nvSpPr>
        <p:spPr>
          <a:xfrm>
            <a:off x="500034" y="1214421"/>
            <a:ext cx="8229600" cy="5289617"/>
          </a:xfrm>
          <a:prstGeom prst="rect">
            <a:avLst/>
          </a:prstGeom>
        </p:spPr>
        <p:txBody>
          <a:bodyPr>
            <a:normAutofit fontScale="92500"/>
          </a:bodyPr>
          <a:lstStyle/>
          <a:p>
            <a:r>
              <a:rPr lang="en-US" sz="2800" dirty="0" err="1"/>
              <a:t>Dokumen</a:t>
            </a:r>
            <a:r>
              <a:rPr lang="en-US" sz="2800" dirty="0"/>
              <a:t> </a:t>
            </a:r>
            <a:r>
              <a:rPr lang="en-US" sz="2800" dirty="0" err="1"/>
              <a:t>mutu</a:t>
            </a:r>
            <a:r>
              <a:rPr lang="en-US" sz="2800" dirty="0"/>
              <a:t> </a:t>
            </a:r>
            <a:r>
              <a:rPr lang="en-US" sz="2800" dirty="0" err="1"/>
              <a:t>diperlukan</a:t>
            </a:r>
            <a:r>
              <a:rPr lang="en-US" sz="2800" dirty="0"/>
              <a:t> </a:t>
            </a:r>
            <a:r>
              <a:rPr lang="en-US" sz="2800" dirty="0" err="1"/>
              <a:t>untuk</a:t>
            </a:r>
            <a:r>
              <a:rPr lang="en-US" sz="2800" dirty="0"/>
              <a:t> </a:t>
            </a:r>
            <a:r>
              <a:rPr lang="en-US" sz="2800" dirty="0" err="1"/>
              <a:t>memastikan</a:t>
            </a:r>
            <a:r>
              <a:rPr lang="en-US" sz="2800" dirty="0"/>
              <a:t> </a:t>
            </a:r>
            <a:r>
              <a:rPr lang="en-US" sz="2800" dirty="0" err="1"/>
              <a:t>pengelolaan</a:t>
            </a:r>
            <a:r>
              <a:rPr lang="en-US" sz="2800" dirty="0"/>
              <a:t> </a:t>
            </a:r>
            <a:r>
              <a:rPr lang="en-US" sz="2800" dirty="0" err="1"/>
              <a:t>pendidikan</a:t>
            </a:r>
            <a:r>
              <a:rPr lang="en-US" sz="2800" dirty="0"/>
              <a:t> di </a:t>
            </a:r>
            <a:r>
              <a:rPr lang="en-US" sz="2800" dirty="0" err="1"/>
              <a:t>sekolah</a:t>
            </a:r>
            <a:r>
              <a:rPr lang="en-US" sz="2800" dirty="0"/>
              <a:t> </a:t>
            </a:r>
            <a:r>
              <a:rPr lang="en-US" sz="2800" dirty="0" err="1"/>
              <a:t>dilaksanakan</a:t>
            </a:r>
            <a:r>
              <a:rPr lang="en-US" sz="2800" dirty="0"/>
              <a:t> </a:t>
            </a:r>
            <a:r>
              <a:rPr lang="en-US" sz="2800" dirty="0" err="1"/>
              <a:t>sesuai</a:t>
            </a:r>
            <a:r>
              <a:rPr lang="en-US" sz="2800" dirty="0"/>
              <a:t> </a:t>
            </a:r>
            <a:r>
              <a:rPr lang="en-US" sz="2800" dirty="0" err="1"/>
              <a:t>Standar</a:t>
            </a:r>
            <a:r>
              <a:rPr lang="en-US" sz="2800" dirty="0"/>
              <a:t> </a:t>
            </a:r>
            <a:r>
              <a:rPr lang="en-US" sz="2800" dirty="0" err="1"/>
              <a:t>Nasional</a:t>
            </a:r>
            <a:r>
              <a:rPr lang="en-US" sz="2800" dirty="0"/>
              <a:t> </a:t>
            </a:r>
            <a:r>
              <a:rPr lang="en-US" sz="2800" dirty="0" err="1"/>
              <a:t>Pendidikan</a:t>
            </a:r>
            <a:endParaRPr lang="en-US" sz="2800" dirty="0"/>
          </a:p>
          <a:p>
            <a:pPr marL="0" indent="0">
              <a:buNone/>
            </a:pPr>
            <a:endParaRPr lang="en-US" sz="2800" dirty="0"/>
          </a:p>
          <a:p>
            <a:r>
              <a:rPr lang="en-US" sz="2800" dirty="0" err="1"/>
              <a:t>Dokumen</a:t>
            </a:r>
            <a:r>
              <a:rPr lang="en-US" sz="2800" dirty="0"/>
              <a:t> </a:t>
            </a:r>
            <a:r>
              <a:rPr lang="en-US" sz="2800" dirty="0" err="1"/>
              <a:t>mutu</a:t>
            </a:r>
            <a:r>
              <a:rPr lang="en-US" sz="2800" dirty="0"/>
              <a:t> </a:t>
            </a:r>
            <a:r>
              <a:rPr lang="en-US" sz="2800" dirty="0" err="1"/>
              <a:t>bukan</a:t>
            </a:r>
            <a:r>
              <a:rPr lang="en-US" sz="2800" dirty="0"/>
              <a:t> </a:t>
            </a:r>
            <a:r>
              <a:rPr lang="en-US" sz="2800" dirty="0" err="1"/>
              <a:t>merupakan</a:t>
            </a:r>
            <a:r>
              <a:rPr lang="en-US" sz="2800" dirty="0"/>
              <a:t> </a:t>
            </a:r>
            <a:r>
              <a:rPr lang="en-US" sz="2800" dirty="0" err="1"/>
              <a:t>tujuan</a:t>
            </a:r>
            <a:r>
              <a:rPr lang="en-US" sz="2800" dirty="0"/>
              <a:t>, </a:t>
            </a:r>
            <a:r>
              <a:rPr lang="en-US" sz="2800" dirty="0" err="1"/>
              <a:t>namun</a:t>
            </a:r>
            <a:r>
              <a:rPr lang="en-US" sz="2800" dirty="0"/>
              <a:t> </a:t>
            </a:r>
            <a:r>
              <a:rPr lang="en-US" sz="2800" dirty="0" err="1"/>
              <a:t>hanya</a:t>
            </a:r>
            <a:r>
              <a:rPr lang="en-US" sz="2800" dirty="0"/>
              <a:t> </a:t>
            </a:r>
            <a:r>
              <a:rPr lang="en-US" sz="2800" dirty="0" err="1"/>
              <a:t>sebuah</a:t>
            </a:r>
            <a:r>
              <a:rPr lang="en-US" sz="2800" dirty="0"/>
              <a:t> </a:t>
            </a:r>
            <a:r>
              <a:rPr lang="en-US" sz="2800" dirty="0" err="1"/>
              <a:t>alat</a:t>
            </a:r>
            <a:r>
              <a:rPr lang="en-US" sz="2800" dirty="0"/>
              <a:t> bantu (</a:t>
            </a:r>
            <a:r>
              <a:rPr lang="en-US" sz="2800" i="1" dirty="0"/>
              <a:t>tools</a:t>
            </a:r>
            <a:r>
              <a:rPr lang="en-US" sz="2800" dirty="0"/>
              <a:t>) </a:t>
            </a:r>
            <a:r>
              <a:rPr lang="en-US" sz="2800" dirty="0" err="1"/>
              <a:t>manajemen</a:t>
            </a:r>
            <a:r>
              <a:rPr lang="en-US" sz="2800" dirty="0"/>
              <a:t> </a:t>
            </a:r>
            <a:r>
              <a:rPr lang="en-US" sz="2800" dirty="0" err="1"/>
              <a:t>untuk</a:t>
            </a:r>
            <a:r>
              <a:rPr lang="en-US" sz="2800" dirty="0"/>
              <a:t> </a:t>
            </a:r>
            <a:r>
              <a:rPr lang="en-US" sz="2800" dirty="0" err="1"/>
              <a:t>melaksanakan</a:t>
            </a:r>
            <a:r>
              <a:rPr lang="en-US" sz="2800" dirty="0"/>
              <a:t> </a:t>
            </a:r>
            <a:r>
              <a:rPr lang="en-US" sz="2800" dirty="0" err="1"/>
              <a:t>penjaminan</a:t>
            </a:r>
            <a:r>
              <a:rPr lang="en-US" sz="2800" dirty="0"/>
              <a:t> </a:t>
            </a:r>
            <a:r>
              <a:rPr lang="en-US" sz="2800" dirty="0" err="1"/>
              <a:t>mutu</a:t>
            </a:r>
            <a:r>
              <a:rPr lang="en-US" sz="2800" dirty="0"/>
              <a:t> </a:t>
            </a:r>
            <a:r>
              <a:rPr lang="en-US" sz="2800" dirty="0" err="1"/>
              <a:t>dan</a:t>
            </a:r>
            <a:r>
              <a:rPr lang="en-US" sz="2800" dirty="0"/>
              <a:t> </a:t>
            </a:r>
            <a:r>
              <a:rPr lang="en-US" sz="2800" dirty="0" err="1"/>
              <a:t>membentuk</a:t>
            </a:r>
            <a:r>
              <a:rPr lang="en-US" sz="2800" dirty="0"/>
              <a:t> BUDAYA MUTU. </a:t>
            </a:r>
            <a:r>
              <a:rPr lang="en-US" sz="2800" dirty="0" err="1"/>
              <a:t>Dokumen</a:t>
            </a:r>
            <a:r>
              <a:rPr lang="en-US" sz="2800" dirty="0"/>
              <a:t> </a:t>
            </a:r>
            <a:r>
              <a:rPr lang="en-US" sz="2800" dirty="0" err="1"/>
              <a:t>mutu</a:t>
            </a:r>
            <a:r>
              <a:rPr lang="en-US" sz="2800" dirty="0"/>
              <a:t> </a:t>
            </a:r>
            <a:r>
              <a:rPr lang="en-US" sz="2800" dirty="0" err="1"/>
              <a:t>untuk</a:t>
            </a:r>
            <a:r>
              <a:rPr lang="en-US" sz="2800" dirty="0"/>
              <a:t> MEMASTIKAN </a:t>
            </a:r>
            <a:r>
              <a:rPr lang="en-US" sz="2800" dirty="0" err="1"/>
              <a:t>segala</a:t>
            </a:r>
            <a:r>
              <a:rPr lang="en-US" sz="2800" dirty="0"/>
              <a:t> </a:t>
            </a:r>
            <a:r>
              <a:rPr lang="en-US" sz="2800" dirty="0" err="1"/>
              <a:t>sesuatu</a:t>
            </a:r>
            <a:r>
              <a:rPr lang="en-US" sz="2800" dirty="0"/>
              <a:t> </a:t>
            </a:r>
            <a:r>
              <a:rPr lang="en-US" sz="2800" dirty="0" err="1"/>
              <a:t>dengan</a:t>
            </a:r>
            <a:r>
              <a:rPr lang="en-US" sz="2800" dirty="0"/>
              <a:t> </a:t>
            </a:r>
            <a:r>
              <a:rPr lang="en-US" sz="2800" dirty="0" err="1"/>
              <a:t>baik</a:t>
            </a:r>
            <a:r>
              <a:rPr lang="en-US" sz="2800" dirty="0"/>
              <a:t> </a:t>
            </a:r>
            <a:r>
              <a:rPr lang="en-US" sz="2800" dirty="0" err="1"/>
              <a:t>sejak</a:t>
            </a:r>
            <a:r>
              <a:rPr lang="en-US" sz="2800" dirty="0"/>
              <a:t> </a:t>
            </a:r>
            <a:r>
              <a:rPr lang="en-US" sz="2800" dirty="0" err="1"/>
              <a:t>awal</a:t>
            </a:r>
            <a:r>
              <a:rPr lang="en-US" sz="2800" dirty="0"/>
              <a:t> </a:t>
            </a:r>
            <a:r>
              <a:rPr lang="en-US" sz="2800" dirty="0" err="1"/>
              <a:t>dan</a:t>
            </a:r>
            <a:r>
              <a:rPr lang="en-US" sz="2800" dirty="0"/>
              <a:t> </a:t>
            </a:r>
            <a:r>
              <a:rPr lang="en-US" sz="2800" dirty="0" err="1"/>
              <a:t>setiap</a:t>
            </a:r>
            <a:r>
              <a:rPr lang="en-US" sz="2800" dirty="0"/>
              <a:t> </a:t>
            </a:r>
            <a:r>
              <a:rPr lang="en-US" sz="2800" dirty="0" err="1"/>
              <a:t>waktu</a:t>
            </a:r>
            <a:r>
              <a:rPr lang="en-US" sz="2800" dirty="0"/>
              <a:t> </a:t>
            </a:r>
            <a:r>
              <a:rPr lang="en-US" sz="2800" i="1" dirty="0"/>
              <a:t>(do it right the first time and every time)</a:t>
            </a:r>
          </a:p>
          <a:p>
            <a:r>
              <a:rPr lang="en-US" sz="2800" dirty="0" err="1"/>
              <a:t>menjadikan</a:t>
            </a:r>
            <a:r>
              <a:rPr lang="en-US" sz="2800" dirty="0"/>
              <a:t> DOKUMEN MUTU </a:t>
            </a:r>
            <a:r>
              <a:rPr lang="en-US" sz="2800" dirty="0" err="1"/>
              <a:t>sebagai</a:t>
            </a:r>
            <a:r>
              <a:rPr lang="en-US" sz="2800" dirty="0"/>
              <a:t> TUJUAN AKHIR, </a:t>
            </a:r>
            <a:r>
              <a:rPr lang="en-US" sz="2800" dirty="0" err="1"/>
              <a:t>akan</a:t>
            </a:r>
            <a:r>
              <a:rPr lang="en-US" sz="2800" dirty="0"/>
              <a:t> </a:t>
            </a:r>
            <a:r>
              <a:rPr lang="en-US" sz="2800" dirty="0" err="1"/>
              <a:t>terjebak</a:t>
            </a:r>
            <a:r>
              <a:rPr lang="en-US" sz="2800" dirty="0"/>
              <a:t> </a:t>
            </a:r>
            <a:r>
              <a:rPr lang="en-US" sz="2800" dirty="0" err="1"/>
              <a:t>pada</a:t>
            </a:r>
            <a:r>
              <a:rPr lang="en-US" sz="2800" dirty="0"/>
              <a:t> “MELENGKAPI DOKUMEN ADMINISTRASI” </a:t>
            </a:r>
            <a:r>
              <a:rPr lang="en-US" sz="2800" dirty="0" err="1"/>
              <a:t>dan</a:t>
            </a:r>
            <a:r>
              <a:rPr lang="en-US" sz="2800" dirty="0"/>
              <a:t> </a:t>
            </a:r>
            <a:r>
              <a:rPr lang="en-US" sz="2800" dirty="0" err="1"/>
              <a:t>hanya</a:t>
            </a:r>
            <a:r>
              <a:rPr lang="en-US" sz="2800" dirty="0"/>
              <a:t> </a:t>
            </a:r>
            <a:r>
              <a:rPr lang="en-US" sz="2800" dirty="0" err="1"/>
              <a:t>akan</a:t>
            </a:r>
            <a:r>
              <a:rPr lang="en-US" sz="2800" dirty="0"/>
              <a:t> “MENYUSAHKAN” </a:t>
            </a:r>
            <a:r>
              <a:rPr lang="en-US" sz="2800" dirty="0" err="1"/>
              <a:t>dalam</a:t>
            </a:r>
            <a:r>
              <a:rPr lang="en-US" sz="2800" dirty="0"/>
              <a:t> </a:t>
            </a:r>
            <a:r>
              <a:rPr lang="en-US" sz="2800" dirty="0" err="1"/>
              <a:t>bekerja</a:t>
            </a:r>
            <a:endParaRPr lang="en-US" sz="2800" dirty="0"/>
          </a:p>
        </p:txBody>
      </p:sp>
    </p:spTree>
    <p:extLst>
      <p:ext uri="{BB962C8B-B14F-4D97-AF65-F5344CB8AC3E}">
        <p14:creationId xmlns:p14="http://schemas.microsoft.com/office/powerpoint/2010/main" val="3119248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p:txBody>
          <a:bodyPr>
            <a:normAutofit/>
          </a:bodyPr>
          <a:lstStyle/>
          <a:p>
            <a:r>
              <a:rPr lang="en-US" sz="5400" b="1" dirty="0">
                <a:latin typeface="Bradley Hand ITC" pitchFamily="66" charset="0"/>
              </a:rPr>
              <a:t>TERIMAKASIH</a:t>
            </a:r>
          </a:p>
        </p:txBody>
      </p:sp>
    </p:spTree>
    <p:extLst>
      <p:ext uri="{BB962C8B-B14F-4D97-AF65-F5344CB8AC3E}">
        <p14:creationId xmlns:p14="http://schemas.microsoft.com/office/powerpoint/2010/main" val="1023888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endParaRPr lang="en-US" dirty="0"/>
          </a:p>
          <a:p>
            <a:endParaRPr lang="id-ID" dirty="0"/>
          </a:p>
        </p:txBody>
      </p:sp>
      <p:sp>
        <p:nvSpPr>
          <p:cNvPr id="6" name="Title 5"/>
          <p:cNvSpPr>
            <a:spLocks noGrp="1"/>
          </p:cNvSpPr>
          <p:nvPr>
            <p:ph type="ctrTitle"/>
          </p:nvPr>
        </p:nvSpPr>
        <p:spPr/>
        <p:txBody>
          <a:bodyPr/>
          <a:lstStyle/>
          <a:p>
            <a:r>
              <a:rPr lang="en-US" dirty="0"/>
              <a:t>KONSEP PENJAMINAN MUTU</a:t>
            </a:r>
            <a:br>
              <a:rPr lang="en-US" dirty="0"/>
            </a:br>
            <a:r>
              <a:rPr lang="en-US" dirty="0"/>
              <a:t>(</a:t>
            </a:r>
            <a:r>
              <a:rPr lang="en-US" dirty="0" err="1"/>
              <a:t>Buku</a:t>
            </a:r>
            <a:r>
              <a:rPr lang="en-US" dirty="0"/>
              <a:t> 1)</a:t>
            </a:r>
            <a:endParaRPr lang="id-ID" dirty="0"/>
          </a:p>
        </p:txBody>
      </p:sp>
      <p:sp>
        <p:nvSpPr>
          <p:cNvPr id="4" name="Content Placeholder 4"/>
          <p:cNvSpPr txBox="1">
            <a:spLocks/>
          </p:cNvSpPr>
          <p:nvPr/>
        </p:nvSpPr>
        <p:spPr>
          <a:xfrm>
            <a:off x="914400" y="3733800"/>
            <a:ext cx="7772400" cy="1381539"/>
          </a:xfrm>
          <a:prstGeom prst="rect">
            <a:avLst/>
          </a:prstGeom>
        </p:spPr>
        <p:txBody>
          <a:bodyPr>
            <a:normAutofit fontScale="92500" lnSpcReduction="20000"/>
          </a:bodyPr>
          <a:lstStyle>
            <a:lvl1pPr marL="0" indent="0" algn="ctr" rtl="0" eaLnBrk="1" latinLnBrk="0" hangingPunct="1">
              <a:spcBef>
                <a:spcPts val="580"/>
              </a:spcBef>
              <a:buClr>
                <a:schemeClr val="accent1"/>
              </a:buClr>
              <a:buSzPct val="85000"/>
              <a:buFont typeface="Wingdings 2"/>
              <a:buNone/>
              <a:defRPr kumimoji="0" sz="2600" kern="1200">
                <a:solidFill>
                  <a:schemeClr val="tx2"/>
                </a:solidFill>
                <a:latin typeface="+mn-lt"/>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endParaRPr lang="id-ID" sz="3600"/>
          </a:p>
          <a:p>
            <a:r>
              <a:rPr lang="en-US" sz="3600"/>
              <a:t>Mengapa perlu melakukan</a:t>
            </a:r>
            <a:r>
              <a:rPr lang="id-ID" sz="3600"/>
              <a:t> penjaminan mutu pendidikan?</a:t>
            </a:r>
            <a:endParaRPr lang="id-ID" sz="3600" dirty="0"/>
          </a:p>
        </p:txBody>
      </p:sp>
    </p:spTree>
    <p:extLst>
      <p:ext uri="{BB962C8B-B14F-4D97-AF65-F5344CB8AC3E}">
        <p14:creationId xmlns:p14="http://schemas.microsoft.com/office/powerpoint/2010/main" val="3414625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026" name="Picture 2" descr="https://cdn-images-1.medium.com/max/1600/1*1bOXJGCswhbeYrCMpkg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99" y="228600"/>
            <a:ext cx="8962514" cy="56015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7244" y="5860050"/>
            <a:ext cx="9144000" cy="830997"/>
          </a:xfrm>
          <a:prstGeom prst="rect">
            <a:avLst/>
          </a:prstGeom>
          <a:noFill/>
        </p:spPr>
        <p:txBody>
          <a:bodyPr wrap="square" rtlCol="0">
            <a:spAutoFit/>
          </a:bodyPr>
          <a:lstStyle/>
          <a:p>
            <a:pPr algn="ctr"/>
            <a:r>
              <a:rPr lang="it-IT" sz="2400" dirty="0"/>
              <a:t>Nishiyama Onsen terletak di antara pegunungan, berusia 1300 th, 52 generasi</a:t>
            </a:r>
            <a:endParaRPr lang="en-US" sz="2400" dirty="0"/>
          </a:p>
        </p:txBody>
      </p:sp>
    </p:spTree>
    <p:extLst>
      <p:ext uri="{BB962C8B-B14F-4D97-AF65-F5344CB8AC3E}">
        <p14:creationId xmlns:p14="http://schemas.microsoft.com/office/powerpoint/2010/main" val="3275015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766560" y="6356986"/>
            <a:ext cx="1920240" cy="363854"/>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27BF28-B950-4BA2-B6C2-702EC9D54A6F}" type="slidenum">
              <a:rPr kumimoji="0" lang="en-US" sz="144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44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8" name="Picture 7">
            <a:extLst>
              <a:ext uri="{FF2B5EF4-FFF2-40B4-BE49-F238E27FC236}">
                <a16:creationId xmlns:a16="http://schemas.microsoft.com/office/drawing/2014/main" xmlns="" id="{D0F491EF-623C-4FFB-9365-8D168AB874EE}"/>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l="1469" t="12901" r="1077" b="4131"/>
          <a:stretch/>
        </p:blipFill>
        <p:spPr>
          <a:xfrm>
            <a:off x="99340" y="790710"/>
            <a:ext cx="8958600" cy="5688001"/>
          </a:xfrm>
          <a:prstGeom prst="rect">
            <a:avLst/>
          </a:prstGeom>
        </p:spPr>
      </p:pic>
      <p:pic>
        <p:nvPicPr>
          <p:cNvPr id="11" name="Picture 10">
            <a:extLst>
              <a:ext uri="{FF2B5EF4-FFF2-40B4-BE49-F238E27FC236}">
                <a16:creationId xmlns:a16="http://schemas.microsoft.com/office/drawing/2014/main" xmlns="" id="{CDA2C573-4AB4-4C59-B855-E6A6606F5BB1}"/>
              </a:ext>
            </a:extLst>
          </p:cNvPr>
          <p:cNvPicPr>
            <a:picLocks noChangeAspect="1"/>
          </p:cNvPicPr>
          <p:nvPr/>
        </p:nvPicPr>
        <p:blipFill rotWithShape="1">
          <a:blip r:embed="rId4">
            <a:extLst>
              <a:ext uri="{BEBA8EAE-BF5A-486C-A8C5-ECC9F3942E4B}">
                <a14:imgProps xmlns:a14="http://schemas.microsoft.com/office/drawing/2010/main">
                  <a14:imgLayer r:embed="rId3">
                    <a14:imgEffect>
                      <a14:sharpenSoften amount="25000"/>
                    </a14:imgEffect>
                    <a14:imgEffect>
                      <a14:brightnessContrast bright="40000" contrast="20000"/>
                    </a14:imgEffect>
                  </a14:imgLayer>
                </a14:imgProps>
              </a:ext>
            </a:extLst>
          </a:blip>
          <a:srcRect l="61952" t="34004" r="1944" b="47121"/>
          <a:stretch/>
        </p:blipFill>
        <p:spPr>
          <a:xfrm>
            <a:off x="5661223" y="2239992"/>
            <a:ext cx="3318878" cy="1293962"/>
          </a:xfrm>
          <a:prstGeom prst="rect">
            <a:avLst/>
          </a:prstGeom>
        </p:spPr>
      </p:pic>
      <p:pic>
        <p:nvPicPr>
          <p:cNvPr id="12" name="Picture 11">
            <a:extLst>
              <a:ext uri="{FF2B5EF4-FFF2-40B4-BE49-F238E27FC236}">
                <a16:creationId xmlns:a16="http://schemas.microsoft.com/office/drawing/2014/main" xmlns="" id="{7DB0AEC5-699D-4780-B026-0027B8054C31}"/>
              </a:ext>
            </a:extLst>
          </p:cNvPr>
          <p:cNvPicPr>
            <a:picLocks noChangeAspect="1"/>
          </p:cNvPicPr>
          <p:nvPr/>
        </p:nvPicPr>
        <p:blipFill rotWithShape="1">
          <a:blip r:embed="rId4">
            <a:extLst>
              <a:ext uri="{BEBA8EAE-BF5A-486C-A8C5-ECC9F3942E4B}">
                <a14:imgProps xmlns:a14="http://schemas.microsoft.com/office/drawing/2010/main">
                  <a14:imgLayer r:embed="rId3">
                    <a14:imgEffect>
                      <a14:sharpenSoften amount="25000"/>
                    </a14:imgEffect>
                    <a14:imgEffect>
                      <a14:brightnessContrast bright="40000" contrast="20000"/>
                    </a14:imgEffect>
                  </a14:imgLayer>
                </a14:imgProps>
              </a:ext>
            </a:extLst>
          </a:blip>
          <a:srcRect l="63289" t="79682" r="1851" b="1443"/>
          <a:stretch/>
        </p:blipFill>
        <p:spPr>
          <a:xfrm>
            <a:off x="5781992" y="5368506"/>
            <a:ext cx="3204577" cy="1293962"/>
          </a:xfrm>
          <a:prstGeom prst="rect">
            <a:avLst/>
          </a:prstGeom>
        </p:spPr>
      </p:pic>
      <p:pic>
        <p:nvPicPr>
          <p:cNvPr id="13" name="Picture 12">
            <a:extLst>
              <a:ext uri="{FF2B5EF4-FFF2-40B4-BE49-F238E27FC236}">
                <a16:creationId xmlns:a16="http://schemas.microsoft.com/office/drawing/2014/main" xmlns="" id="{30DB03CA-2AC5-4E9E-A187-C67F261A6756}"/>
              </a:ext>
            </a:extLst>
          </p:cNvPr>
          <p:cNvPicPr>
            <a:picLocks noChangeAspect="1"/>
          </p:cNvPicPr>
          <p:nvPr/>
        </p:nvPicPr>
        <p:blipFill rotWithShape="1">
          <a:blip r:embed="rId4">
            <a:duotone>
              <a:schemeClr val="accent2">
                <a:shade val="45000"/>
                <a:satMod val="135000"/>
              </a:schemeClr>
              <a:prstClr val="white"/>
            </a:duotone>
            <a:extLst>
              <a:ext uri="{BEBA8EAE-BF5A-486C-A8C5-ECC9F3942E4B}">
                <a14:imgProps xmlns:a14="http://schemas.microsoft.com/office/drawing/2010/main">
                  <a14:imgLayer r:embed="rId3">
                    <a14:imgEffect>
                      <a14:sharpenSoften amount="25000"/>
                    </a14:imgEffect>
                    <a14:imgEffect>
                      <a14:brightnessContrast bright="40000" contrast="20000"/>
                    </a14:imgEffect>
                  </a14:imgLayer>
                </a14:imgProps>
              </a:ext>
            </a:extLst>
          </a:blip>
          <a:srcRect l="1204" t="80092" r="63936" b="1284"/>
          <a:stretch/>
        </p:blipFill>
        <p:spPr>
          <a:xfrm>
            <a:off x="21680" y="5385759"/>
            <a:ext cx="3204577" cy="1276709"/>
          </a:xfrm>
          <a:prstGeom prst="rect">
            <a:avLst/>
          </a:prstGeom>
        </p:spPr>
      </p:pic>
      <p:sp>
        <p:nvSpPr>
          <p:cNvPr id="3" name="Rectangle 2">
            <a:extLst>
              <a:ext uri="{FF2B5EF4-FFF2-40B4-BE49-F238E27FC236}">
                <a16:creationId xmlns:a16="http://schemas.microsoft.com/office/drawing/2014/main" xmlns="" id="{72AB8E8E-8BB0-4703-A0DE-D19040BCE820}"/>
              </a:ext>
            </a:extLst>
          </p:cNvPr>
          <p:cNvSpPr/>
          <p:nvPr/>
        </p:nvSpPr>
        <p:spPr>
          <a:xfrm>
            <a:off x="195295" y="2239993"/>
            <a:ext cx="3233706" cy="1496331"/>
          </a:xfrm>
          <a:prstGeom prst="rect">
            <a:avLst/>
          </a:prstGeom>
          <a:gradFill>
            <a:gsLst>
              <a:gs pos="0">
                <a:schemeClr val="accent6">
                  <a:lumMod val="67000"/>
                </a:schemeClr>
              </a:gs>
              <a:gs pos="0">
                <a:schemeClr val="accent6">
                  <a:lumMod val="97000"/>
                  <a:lumOff val="3000"/>
                </a:schemeClr>
              </a:gs>
              <a:gs pos="100000">
                <a:schemeClr val="accent6">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Helvetica "/>
                <a:ea typeface="+mn-ea"/>
                <a:cs typeface="+mn-cs"/>
              </a:rPr>
              <a:t>35%</a:t>
            </a:r>
            <a:r>
              <a:rPr kumimoji="0" lang="en-US" sz="18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Helvetica "/>
                <a:ea typeface="+mn-ea"/>
                <a:cs typeface="+mn-cs"/>
              </a:rPr>
              <a:t> </a:t>
            </a:r>
            <a:r>
              <a:rPr kumimoji="0" lang="en-US" sz="1800" b="0" i="0" u="none" strike="noStrike" kern="1200" cap="none" spc="0" normalizeH="0" baseline="0" noProof="0" dirty="0" err="1">
                <a:ln>
                  <a:noFill/>
                </a:ln>
                <a:solidFill>
                  <a:schemeClr val="tx1"/>
                </a:solidFill>
                <a:effectLst>
                  <a:outerShdw blurRad="38100" dist="38100" dir="2700000" algn="tl">
                    <a:srgbClr val="000000">
                      <a:alpha val="43137"/>
                    </a:srgbClr>
                  </a:outerShdw>
                </a:effectLst>
                <a:uLnTx/>
                <a:uFillTx/>
                <a:latin typeface="Helvetica "/>
                <a:ea typeface="+mn-ea"/>
                <a:cs typeface="+mn-cs"/>
              </a:rPr>
              <a:t>jenis</a:t>
            </a:r>
            <a:r>
              <a:rPr kumimoji="0" lang="en-US" sz="18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Helvetica "/>
                <a:ea typeface="+mn-ea"/>
                <a:cs typeface="+mn-cs"/>
              </a:rPr>
              <a:t> </a:t>
            </a:r>
            <a:r>
              <a:rPr kumimoji="0" lang="en-US" sz="1800" b="0" i="0" u="none" strike="noStrike" kern="1200" cap="none" spc="0" normalizeH="0" baseline="0" noProof="0" dirty="0" err="1">
                <a:ln>
                  <a:noFill/>
                </a:ln>
                <a:solidFill>
                  <a:schemeClr val="tx1"/>
                </a:solidFill>
                <a:effectLst>
                  <a:outerShdw blurRad="38100" dist="38100" dir="2700000" algn="tl">
                    <a:srgbClr val="000000">
                      <a:alpha val="43137"/>
                    </a:srgbClr>
                  </a:outerShdw>
                </a:effectLst>
                <a:uLnTx/>
                <a:uFillTx/>
                <a:latin typeface="Helvetica "/>
                <a:ea typeface="+mn-ea"/>
                <a:cs typeface="+mn-cs"/>
              </a:rPr>
              <a:t>pekerjaan</a:t>
            </a:r>
            <a:r>
              <a:rPr kumimoji="0" lang="en-US" sz="18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Helvetica "/>
                <a:ea typeface="+mn-ea"/>
                <a:cs typeface="+mn-cs"/>
              </a:rPr>
              <a:t> </a:t>
            </a:r>
            <a:r>
              <a:rPr kumimoji="0" lang="en-US" sz="1800" b="0" i="0" u="none" strike="noStrike" kern="1200" cap="none" spc="0" normalizeH="0" baseline="0" noProof="0" dirty="0" err="1">
                <a:ln>
                  <a:noFill/>
                </a:ln>
                <a:solidFill>
                  <a:schemeClr val="tx1"/>
                </a:solidFill>
                <a:effectLst>
                  <a:outerShdw blurRad="38100" dist="38100" dir="2700000" algn="tl">
                    <a:srgbClr val="000000">
                      <a:alpha val="43137"/>
                    </a:srgbClr>
                  </a:outerShdw>
                </a:effectLst>
                <a:uLnTx/>
                <a:uFillTx/>
                <a:latin typeface="Helvetica "/>
                <a:ea typeface="+mn-ea"/>
                <a:cs typeface="+mn-cs"/>
              </a:rPr>
              <a:t>akan</a:t>
            </a:r>
            <a:r>
              <a:rPr kumimoji="0" lang="en-US" sz="18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Helvetica "/>
                <a:ea typeface="+mn-ea"/>
                <a:cs typeface="+mn-cs"/>
              </a:rPr>
              <a:t> </a:t>
            </a:r>
            <a:r>
              <a:rPr kumimoji="0" lang="en-US" sz="1800" b="0" i="0" u="none" strike="noStrike" kern="1200" cap="none" spc="0" normalizeH="0" baseline="0" noProof="0" dirty="0" err="1">
                <a:ln>
                  <a:noFill/>
                </a:ln>
                <a:solidFill>
                  <a:schemeClr val="tx1"/>
                </a:solidFill>
                <a:effectLst>
                  <a:outerShdw blurRad="38100" dist="38100" dir="2700000" algn="tl">
                    <a:srgbClr val="000000">
                      <a:alpha val="43137"/>
                    </a:srgbClr>
                  </a:outerShdw>
                </a:effectLst>
                <a:uLnTx/>
                <a:uFillTx/>
                <a:latin typeface="Helvetica "/>
                <a:ea typeface="+mn-ea"/>
                <a:cs typeface="+mn-cs"/>
              </a:rPr>
              <a:t>hilang</a:t>
            </a:r>
            <a:r>
              <a:rPr kumimoji="0" lang="en-US" sz="18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Helvetica "/>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Helvetica "/>
                <a:ea typeface="+mn-ea"/>
                <a:cs typeface="+mn-cs"/>
              </a:rPr>
              <a:t>            </a:t>
            </a:r>
            <a:r>
              <a:rPr kumimoji="0" lang="en-US" sz="1800" b="0" i="0" u="none" strike="noStrike" kern="1200" cap="none" spc="0" normalizeH="0" baseline="0" noProof="0" dirty="0" err="1">
                <a:ln>
                  <a:noFill/>
                </a:ln>
                <a:solidFill>
                  <a:schemeClr val="tx1"/>
                </a:solidFill>
                <a:effectLst>
                  <a:outerShdw blurRad="38100" dist="38100" dir="2700000" algn="tl">
                    <a:srgbClr val="000000">
                      <a:alpha val="43137"/>
                    </a:srgbClr>
                  </a:outerShdw>
                </a:effectLst>
                <a:uLnTx/>
                <a:uFillTx/>
                <a:latin typeface="Helvetica "/>
                <a:ea typeface="+mn-ea"/>
                <a:cs typeface="+mn-cs"/>
              </a:rPr>
              <a:t>pada</a:t>
            </a:r>
            <a:r>
              <a:rPr kumimoji="0" lang="en-US" sz="18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Helvetica "/>
                <a:ea typeface="+mn-ea"/>
                <a:cs typeface="+mn-cs"/>
              </a:rPr>
              <a:t> 2025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Helvetica "/>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err="1">
                <a:solidFill>
                  <a:schemeClr val="tx1"/>
                </a:solidFill>
                <a:effectLst>
                  <a:outerShdw blurRad="38100" dist="38100" dir="2700000" algn="tl">
                    <a:srgbClr val="000000">
                      <a:alpha val="43137"/>
                    </a:srgbClr>
                  </a:outerShdw>
                </a:effectLst>
                <a:latin typeface="Helvetica "/>
              </a:rPr>
              <a:t>Inovasi</a:t>
            </a:r>
            <a:r>
              <a:rPr lang="en-US" sz="2200" b="1" dirty="0">
                <a:solidFill>
                  <a:schemeClr val="tx1"/>
                </a:solidFill>
                <a:effectLst>
                  <a:outerShdw blurRad="38100" dist="38100" dir="2700000" algn="tl">
                    <a:srgbClr val="000000">
                      <a:alpha val="43137"/>
                    </a:srgbClr>
                  </a:outerShdw>
                </a:effectLst>
                <a:latin typeface="Helvetica "/>
              </a:rPr>
              <a:t> </a:t>
            </a:r>
            <a:r>
              <a:rPr lang="en-US" sz="2200" b="1" dirty="0" err="1">
                <a:solidFill>
                  <a:schemeClr val="tx1"/>
                </a:solidFill>
                <a:effectLst>
                  <a:outerShdw blurRad="38100" dist="38100" dir="2700000" algn="tl">
                    <a:srgbClr val="000000">
                      <a:alpha val="43137"/>
                    </a:srgbClr>
                  </a:outerShdw>
                </a:effectLst>
                <a:latin typeface="Helvetica "/>
              </a:rPr>
              <a:t>Disruptif</a:t>
            </a:r>
            <a:endParaRPr kumimoji="0" lang="en-US" sz="22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Helvetica "/>
              <a:ea typeface="+mn-ea"/>
              <a:cs typeface="+mn-cs"/>
            </a:endParaRPr>
          </a:p>
        </p:txBody>
      </p:sp>
      <p:sp>
        <p:nvSpPr>
          <p:cNvPr id="10" name="TextBox 9">
            <a:extLst>
              <a:ext uri="{FF2B5EF4-FFF2-40B4-BE49-F238E27FC236}">
                <a16:creationId xmlns:a16="http://schemas.microsoft.com/office/drawing/2014/main" xmlns="" id="{8F3407C9-638A-4AD6-BA8E-E010DA0F4ACA}"/>
              </a:ext>
            </a:extLst>
          </p:cNvPr>
          <p:cNvSpPr txBox="1"/>
          <p:nvPr/>
        </p:nvSpPr>
        <p:spPr>
          <a:xfrm>
            <a:off x="181763" y="189780"/>
            <a:ext cx="8804805" cy="523220"/>
          </a:xfrm>
          <a:prstGeom prst="rect">
            <a:avLst/>
          </a:prstGeom>
          <a:noFill/>
        </p:spPr>
        <p:txBody>
          <a:bodyPr wrap="square" rtlCol="0">
            <a:spAutoFit/>
          </a:bodyPr>
          <a:lstStyle>
            <a:defPPr>
              <a:defRPr lang="en-US"/>
            </a:defPPr>
            <a:lvl1pPr defTabSz="548640">
              <a:lnSpc>
                <a:spcPts val="3800"/>
              </a:lnSpc>
              <a:defRPr sz="3600" b="1">
                <a:latin typeface="Avenir Black" charset="0"/>
                <a:ea typeface="Avenir Black" charset="0"/>
                <a:cs typeface="Avenir Black" charset="0"/>
              </a:defRPr>
            </a:lvl1pPr>
          </a:lstStyle>
          <a:p>
            <a:pPr marL="53975" marR="0" lvl="0" indent="0" algn="ctr" defTabSz="109728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a:ln>
                  <a:noFill/>
                </a:ln>
                <a:effectLst>
                  <a:outerShdw blurRad="38100" dist="38100" dir="2700000" algn="tl">
                    <a:srgbClr val="000000">
                      <a:alpha val="43137"/>
                    </a:srgbClr>
                  </a:outerShdw>
                </a:effectLst>
                <a:uLnTx/>
                <a:uFillTx/>
                <a:latin typeface="Helvetica "/>
              </a:rPr>
              <a:t>Tantangan</a:t>
            </a:r>
            <a:r>
              <a:rPr kumimoji="0" lang="en-US" sz="2800" b="1" i="0" u="none" strike="noStrike" kern="1200" cap="none" spc="0" normalizeH="0" baseline="0" noProof="0" dirty="0">
                <a:ln>
                  <a:noFill/>
                </a:ln>
                <a:effectLst>
                  <a:outerShdw blurRad="38100" dist="38100" dir="2700000" algn="tl">
                    <a:srgbClr val="000000">
                      <a:alpha val="43137"/>
                    </a:srgbClr>
                  </a:outerShdw>
                </a:effectLst>
                <a:uLnTx/>
                <a:uFillTx/>
                <a:latin typeface="Helvetica "/>
              </a:rPr>
              <a:t> </a:t>
            </a:r>
            <a:r>
              <a:rPr kumimoji="0" lang="en-US" sz="2800" b="1" i="0" u="none" strike="noStrike" kern="1200" cap="none" spc="0" normalizeH="0" baseline="0" noProof="0" dirty="0" err="1">
                <a:ln>
                  <a:noFill/>
                </a:ln>
                <a:effectLst>
                  <a:outerShdw blurRad="38100" dist="38100" dir="2700000" algn="tl">
                    <a:srgbClr val="000000">
                      <a:alpha val="43137"/>
                    </a:srgbClr>
                  </a:outerShdw>
                </a:effectLst>
                <a:uLnTx/>
                <a:uFillTx/>
                <a:latin typeface="Helvetica "/>
              </a:rPr>
              <a:t>Globalisasi</a:t>
            </a:r>
            <a:r>
              <a:rPr kumimoji="0" lang="en-US" sz="2800" b="1" i="0" u="none" strike="noStrike" kern="1200" cap="none" spc="0" normalizeH="0" baseline="0" noProof="0" dirty="0">
                <a:ln>
                  <a:noFill/>
                </a:ln>
                <a:effectLst>
                  <a:outerShdw blurRad="38100" dist="38100" dir="2700000" algn="tl">
                    <a:srgbClr val="000000">
                      <a:alpha val="43137"/>
                    </a:srgbClr>
                  </a:outerShdw>
                </a:effectLst>
                <a:uLnTx/>
                <a:uFillTx/>
                <a:latin typeface="Helvetica "/>
              </a:rPr>
              <a:t> - Abad 21</a:t>
            </a:r>
          </a:p>
        </p:txBody>
      </p:sp>
    </p:spTree>
    <p:extLst>
      <p:ext uri="{BB962C8B-B14F-4D97-AF65-F5344CB8AC3E}">
        <p14:creationId xmlns:p14="http://schemas.microsoft.com/office/powerpoint/2010/main" val="383982821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165" y="274638"/>
            <a:ext cx="8441635" cy="759032"/>
          </a:xfrm>
        </p:spPr>
        <p:txBody>
          <a:bodyPr>
            <a:noAutofit/>
          </a:bodyPr>
          <a:lstStyle/>
          <a:p>
            <a:r>
              <a:rPr lang="en-US" sz="2800" b="1" dirty="0">
                <a:latin typeface="+mn-lt"/>
              </a:rPr>
              <a:t>CAPAIAN MUTU SEKOLAH </a:t>
            </a:r>
            <a:br>
              <a:rPr lang="en-US" sz="2800" b="1" dirty="0">
                <a:latin typeface="+mn-lt"/>
              </a:rPr>
            </a:br>
            <a:r>
              <a:rPr lang="en-US" sz="2800" b="1" dirty="0">
                <a:latin typeface="+mn-lt"/>
              </a:rPr>
              <a:t>DI PROVINSI JAWA TENGAH TAHUN 2019</a:t>
            </a:r>
          </a:p>
        </p:txBody>
      </p:sp>
      <p:sp>
        <p:nvSpPr>
          <p:cNvPr id="3" name="Content Placeholder 2"/>
          <p:cNvSpPr>
            <a:spLocks noGrp="1"/>
          </p:cNvSpPr>
          <p:nvPr>
            <p:ph sz="quarter" idx="1"/>
          </p:nvPr>
        </p:nvSpPr>
        <p:spPr>
          <a:xfrm>
            <a:off x="245165" y="1033670"/>
            <a:ext cx="8441635" cy="4986130"/>
          </a:xfrm>
        </p:spPr>
        <p:txBody>
          <a:bodyPr>
            <a:normAutofit/>
          </a:bodyPr>
          <a:lstStyle/>
          <a:p>
            <a:pPr marL="0" indent="0">
              <a:buNone/>
            </a:pPr>
            <a:r>
              <a:rPr lang="en-US" sz="2400" dirty="0" err="1"/>
              <a:t>Jenjang</a:t>
            </a:r>
            <a:r>
              <a:rPr lang="en-US" sz="2400" dirty="0"/>
              <a:t> SD                                             </a:t>
            </a:r>
            <a:r>
              <a:rPr lang="en-US" sz="2400" dirty="0" err="1"/>
              <a:t>Jenjang</a:t>
            </a:r>
            <a:r>
              <a:rPr lang="en-US" sz="2400" dirty="0"/>
              <a:t> SMP</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err="1"/>
              <a:t>Jenjang</a:t>
            </a:r>
            <a:r>
              <a:rPr lang="en-US" sz="2400" dirty="0"/>
              <a:t> SMA                                          </a:t>
            </a:r>
            <a:r>
              <a:rPr lang="en-US" sz="2400" dirty="0" err="1"/>
              <a:t>Jenjang</a:t>
            </a:r>
            <a:r>
              <a:rPr lang="en-US" sz="2400" dirty="0"/>
              <a:t> SMK</a:t>
            </a:r>
          </a:p>
        </p:txBody>
      </p:sp>
      <p:graphicFrame>
        <p:nvGraphicFramePr>
          <p:cNvPr id="4" name="Chart 3"/>
          <p:cNvGraphicFramePr>
            <a:graphicFrameLocks/>
          </p:cNvGraphicFramePr>
          <p:nvPr>
            <p:extLst>
              <p:ext uri="{D42A27DB-BD31-4B8C-83A1-F6EECF244321}">
                <p14:modId xmlns:p14="http://schemas.microsoft.com/office/powerpoint/2010/main" val="1735922474"/>
              </p:ext>
            </p:extLst>
          </p:nvPr>
        </p:nvGraphicFramePr>
        <p:xfrm>
          <a:off x="245165" y="1394791"/>
          <a:ext cx="4154557" cy="25278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2200697011"/>
              </p:ext>
            </p:extLst>
          </p:nvPr>
        </p:nvGraphicFramePr>
        <p:xfrm>
          <a:off x="4572000" y="1394791"/>
          <a:ext cx="4572000" cy="252785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3427471486"/>
              </p:ext>
            </p:extLst>
          </p:nvPr>
        </p:nvGraphicFramePr>
        <p:xfrm>
          <a:off x="409432" y="4165979"/>
          <a:ext cx="4278573" cy="249412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p:cNvGraphicFramePr>
          <p:nvPr>
            <p:extLst>
              <p:ext uri="{D42A27DB-BD31-4B8C-83A1-F6EECF244321}">
                <p14:modId xmlns:p14="http://schemas.microsoft.com/office/powerpoint/2010/main" val="945303720"/>
              </p:ext>
            </p:extLst>
          </p:nvPr>
        </p:nvGraphicFramePr>
        <p:xfrm>
          <a:off x="4688004" y="4189863"/>
          <a:ext cx="4455995" cy="247024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462428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p>
        </p:txBody>
      </p:sp>
      <p:sp>
        <p:nvSpPr>
          <p:cNvPr id="3" name="Content Placeholder 2"/>
          <p:cNvSpPr>
            <a:spLocks noGrp="1"/>
          </p:cNvSpPr>
          <p:nvPr>
            <p:ph sz="quarter" idx="1"/>
          </p:nvPr>
        </p:nvSpPr>
        <p:spPr/>
        <p:txBody>
          <a:bodyPr/>
          <a:lstStyle/>
          <a:p>
            <a:pPr marL="0" indent="0">
              <a:buNone/>
            </a:pPr>
            <a:endParaRPr lang="en-US" dirty="0"/>
          </a:p>
          <a:p>
            <a:pPr marL="355600" indent="-355600">
              <a:buNone/>
            </a:pPr>
            <a:r>
              <a:rPr lang="en-US" dirty="0"/>
              <a:t>A. </a:t>
            </a:r>
            <a:r>
              <a:rPr lang="en-US" sz="2800" dirty="0" err="1"/>
              <a:t>Sistim</a:t>
            </a:r>
            <a:r>
              <a:rPr lang="en-US" sz="2800" dirty="0"/>
              <a:t> </a:t>
            </a:r>
            <a:r>
              <a:rPr lang="en-US" sz="2800" dirty="0" err="1"/>
              <a:t>Pendidikan</a:t>
            </a:r>
            <a:r>
              <a:rPr lang="en-US" sz="2800" dirty="0"/>
              <a:t> </a:t>
            </a:r>
            <a:r>
              <a:rPr lang="en-US" sz="2800" dirty="0" err="1"/>
              <a:t>Nasional</a:t>
            </a:r>
            <a:r>
              <a:rPr lang="en-US" sz="2800" dirty="0"/>
              <a:t> (UU 20/2003)</a:t>
            </a:r>
          </a:p>
          <a:p>
            <a:pPr marL="355600" indent="-355600">
              <a:buNone/>
            </a:pPr>
            <a:r>
              <a:rPr lang="en-US" sz="2800" dirty="0"/>
              <a:t>B. </a:t>
            </a:r>
            <a:r>
              <a:rPr lang="en-US" sz="2800" dirty="0" err="1"/>
              <a:t>Standar</a:t>
            </a:r>
            <a:r>
              <a:rPr lang="en-US" sz="2800" dirty="0"/>
              <a:t> </a:t>
            </a:r>
            <a:r>
              <a:rPr lang="en-US" sz="2800" dirty="0" err="1"/>
              <a:t>Nasional</a:t>
            </a:r>
            <a:r>
              <a:rPr lang="en-US" sz="2800" dirty="0"/>
              <a:t> </a:t>
            </a:r>
            <a:r>
              <a:rPr lang="en-US" sz="2800" dirty="0" err="1"/>
              <a:t>Pendidikan</a:t>
            </a:r>
            <a:r>
              <a:rPr lang="en-US" sz="2800" dirty="0"/>
              <a:t> (PP.19/2005-</a:t>
            </a:r>
            <a:r>
              <a:rPr lang="en-US" sz="2800" dirty="0">
                <a:solidFill>
                  <a:srgbClr val="FF0000"/>
                </a:solidFill>
                <a:sym typeface="Wingdings"/>
              </a:rPr>
              <a:t></a:t>
            </a:r>
            <a:r>
              <a:rPr lang="en-US" sz="2800" dirty="0">
                <a:sym typeface="Wingdings"/>
              </a:rPr>
              <a:t>PP32/2013</a:t>
            </a:r>
            <a:r>
              <a:rPr lang="en-US" sz="2800" dirty="0">
                <a:solidFill>
                  <a:srgbClr val="FF0000"/>
                </a:solidFill>
                <a:sym typeface="Wingdings"/>
              </a:rPr>
              <a:t></a:t>
            </a:r>
            <a:r>
              <a:rPr lang="en-US" sz="2800" dirty="0">
                <a:sym typeface="Wingdings"/>
              </a:rPr>
              <a:t>PP13/2015)</a:t>
            </a:r>
          </a:p>
          <a:p>
            <a:pPr marL="355600" indent="-355600">
              <a:buNone/>
            </a:pPr>
            <a:r>
              <a:rPr lang="en-US" sz="2800" dirty="0">
                <a:sym typeface="Wingdings"/>
              </a:rPr>
              <a:t>C. </a:t>
            </a:r>
            <a:r>
              <a:rPr lang="en-US" sz="2800" dirty="0" err="1">
                <a:sym typeface="Wingdings"/>
              </a:rPr>
              <a:t>Sitem</a:t>
            </a:r>
            <a:r>
              <a:rPr lang="en-US" sz="2800" dirty="0">
                <a:sym typeface="Wingdings"/>
              </a:rPr>
              <a:t> </a:t>
            </a:r>
            <a:r>
              <a:rPr lang="en-US" sz="2800" dirty="0" err="1">
                <a:sym typeface="Wingdings"/>
              </a:rPr>
              <a:t>Penjaminan</a:t>
            </a:r>
            <a:r>
              <a:rPr lang="en-US" sz="2800" dirty="0">
                <a:sym typeface="Wingdings"/>
              </a:rPr>
              <a:t> </a:t>
            </a:r>
            <a:r>
              <a:rPr lang="en-US" sz="2800" dirty="0" err="1">
                <a:sym typeface="Wingdings"/>
              </a:rPr>
              <a:t>Mutu</a:t>
            </a:r>
            <a:r>
              <a:rPr lang="en-US" sz="2800" dirty="0">
                <a:sym typeface="Wingdings"/>
              </a:rPr>
              <a:t> </a:t>
            </a:r>
            <a:r>
              <a:rPr lang="en-US" sz="2800" dirty="0" err="1">
                <a:sym typeface="Wingdings"/>
              </a:rPr>
              <a:t>Pendidikan</a:t>
            </a:r>
            <a:r>
              <a:rPr lang="en-US" sz="2800" dirty="0">
                <a:sym typeface="Wingdings"/>
              </a:rPr>
              <a:t> (</a:t>
            </a:r>
            <a:r>
              <a:rPr lang="en-US" sz="2800" dirty="0" err="1">
                <a:sym typeface="Wingdings"/>
              </a:rPr>
              <a:t>Permendiknas</a:t>
            </a:r>
            <a:r>
              <a:rPr lang="en-US" sz="2800" dirty="0">
                <a:sym typeface="Wingdings"/>
              </a:rPr>
              <a:t> 63/2009 </a:t>
            </a:r>
            <a:r>
              <a:rPr lang="en-US" sz="2800" dirty="0">
                <a:solidFill>
                  <a:srgbClr val="FF0000"/>
                </a:solidFill>
                <a:sym typeface="Wingdings"/>
              </a:rPr>
              <a:t></a:t>
            </a:r>
            <a:r>
              <a:rPr lang="en-US" sz="2800" dirty="0">
                <a:sym typeface="Wingdings"/>
              </a:rPr>
              <a:t> </a:t>
            </a:r>
            <a:r>
              <a:rPr lang="en-US" sz="2800" dirty="0" err="1">
                <a:sym typeface="Wingdings"/>
              </a:rPr>
              <a:t>Permendikbud</a:t>
            </a:r>
            <a:r>
              <a:rPr lang="en-US" sz="2800" dirty="0">
                <a:sym typeface="Wingdings"/>
              </a:rPr>
              <a:t> 28/201</a:t>
            </a:r>
            <a:r>
              <a:rPr lang="id-ID" sz="2800" dirty="0">
                <a:sym typeface="Wingdings"/>
              </a:rPr>
              <a:t>6</a:t>
            </a:r>
            <a:r>
              <a:rPr lang="en-US" sz="2800" dirty="0">
                <a:sym typeface="Wingdings"/>
              </a:rPr>
              <a:t>)</a:t>
            </a:r>
            <a:endParaRPr lang="en-US" sz="2800" dirty="0"/>
          </a:p>
          <a:p>
            <a:endParaRPr lang="en-US" dirty="0"/>
          </a:p>
        </p:txBody>
      </p:sp>
      <p:sp>
        <p:nvSpPr>
          <p:cNvPr id="4" name="TextBox 3"/>
          <p:cNvSpPr txBox="1"/>
          <p:nvPr/>
        </p:nvSpPr>
        <p:spPr>
          <a:xfrm>
            <a:off x="766916" y="442452"/>
            <a:ext cx="7020232" cy="769441"/>
          </a:xfrm>
          <a:prstGeom prst="rect">
            <a:avLst/>
          </a:prstGeom>
          <a:noFill/>
        </p:spPr>
        <p:txBody>
          <a:bodyPr wrap="square" rtlCol="0">
            <a:spAutoFit/>
          </a:bodyPr>
          <a:lstStyle/>
          <a:p>
            <a:r>
              <a:rPr lang="en-US" sz="4400" dirty="0"/>
              <a:t>LANDASAN YURIDIS</a:t>
            </a:r>
          </a:p>
        </p:txBody>
      </p:sp>
    </p:spTree>
    <p:extLst>
      <p:ext uri="{BB962C8B-B14F-4D97-AF65-F5344CB8AC3E}">
        <p14:creationId xmlns:p14="http://schemas.microsoft.com/office/powerpoint/2010/main" val="2406568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30" y="0"/>
            <a:ext cx="8591550" cy="781665"/>
          </a:xfrm>
        </p:spPr>
        <p:txBody>
          <a:bodyPr>
            <a:normAutofit/>
          </a:bodyPr>
          <a:lstStyle/>
          <a:p>
            <a:r>
              <a:rPr lang="en-US" dirty="0"/>
              <a:t>UU </a:t>
            </a:r>
            <a:r>
              <a:rPr lang="en-US" dirty="0" err="1"/>
              <a:t>Sisdiknas</a:t>
            </a:r>
            <a:endParaRPr lang="en-US" dirty="0"/>
          </a:p>
        </p:txBody>
      </p:sp>
      <p:sp>
        <p:nvSpPr>
          <p:cNvPr id="3" name="Content Placeholder 2"/>
          <p:cNvSpPr>
            <a:spLocks noGrp="1"/>
          </p:cNvSpPr>
          <p:nvPr>
            <p:ph sz="quarter" idx="1"/>
          </p:nvPr>
        </p:nvSpPr>
        <p:spPr>
          <a:xfrm>
            <a:off x="274320" y="1066801"/>
            <a:ext cx="8595360" cy="5525728"/>
          </a:xfrm>
        </p:spPr>
        <p:txBody>
          <a:bodyPr>
            <a:normAutofit/>
          </a:bodyPr>
          <a:lstStyle/>
          <a:p>
            <a:r>
              <a:rPr lang="fi-FI" sz="2800" dirty="0"/>
              <a:t>bahwa sistem pendidikan nasional harus mampu menjamin pemerataan kesempatan pendidikan, peningkatan mutu serta relevansi dan efisiensi manajemen pendidikan untuk menghadapi tantangan sesuai dengan tuntutan perubahan kehidupan lokal, nasional, dan global sehingga perlu dilakukan pembaharuan pendidikan secara terencana, terarah, dan berkesinambungan;</a:t>
            </a:r>
          </a:p>
          <a:p>
            <a:pPr marL="0" indent="0">
              <a:buNone/>
            </a:pPr>
            <a:endParaRPr lang="fi-FI" sz="2800" dirty="0"/>
          </a:p>
          <a:p>
            <a:r>
              <a:rPr lang="fi-FI" sz="2800" dirty="0"/>
              <a:t>Pasal 11 (1) Pemerintah dan Pemerintah Daerah wajib memberikan layanan dan kemudahan, serta menjamin terselenggaranya pendidikan yang bermutu bagi setiap warga negara tanpa deskriminasi </a:t>
            </a:r>
          </a:p>
          <a:p>
            <a:endParaRPr lang="fi-FI" dirty="0"/>
          </a:p>
          <a:p>
            <a:endParaRPr lang="en-US" dirty="0"/>
          </a:p>
        </p:txBody>
      </p:sp>
    </p:spTree>
    <p:extLst>
      <p:ext uri="{BB962C8B-B14F-4D97-AF65-F5344CB8AC3E}">
        <p14:creationId xmlns:p14="http://schemas.microsoft.com/office/powerpoint/2010/main" val="15528109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SOHO.thmx</Template>
  <TotalTime>4964</TotalTime>
  <Words>1137</Words>
  <Application>Microsoft Office PowerPoint</Application>
  <PresentationFormat>On-screen Show (4:3)</PresentationFormat>
  <Paragraphs>210</Paragraphs>
  <Slides>35</Slides>
  <Notes>1</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BlackTie</vt:lpstr>
      <vt:lpstr>Equity</vt:lpstr>
      <vt:lpstr>KONSEP DAN STRATEGI  IMPLEMENTASI PENJAMINAN MUTU SEKOLAH</vt:lpstr>
      <vt:lpstr>Menjelaskan konsep dan strategi penjaminan mutu sekolah</vt:lpstr>
      <vt:lpstr>PowerPoint Presentation</vt:lpstr>
      <vt:lpstr>KONSEP PENJAMINAN MUTU (Buku 1)</vt:lpstr>
      <vt:lpstr>PowerPoint Presentation</vt:lpstr>
      <vt:lpstr>PowerPoint Presentation</vt:lpstr>
      <vt:lpstr>CAPAIAN MUTU SEKOLAH  DI PROVINSI JAWA TENGAH TAHUN 2019</vt:lpstr>
      <vt:lpstr> </vt:lpstr>
      <vt:lpstr>UU Sisdiknas</vt:lpstr>
      <vt:lpstr>PowerPoint Presentation</vt:lpstr>
      <vt:lpstr>PP 13/2015 (perubahan kedua dari PP 19/2005)</vt:lpstr>
      <vt:lpstr>PowerPoint Presentation</vt:lpstr>
      <vt:lpstr>Permendikbud 28 Tahun 2016 (Sistem Penjaminan Mutu Dikdasmen)</vt:lpstr>
      <vt:lpstr>PowerPoint Presentation</vt:lpstr>
      <vt:lpstr>LANDASAN TEORI</vt:lpstr>
      <vt:lpstr>PowerPoint Presentation</vt:lpstr>
      <vt:lpstr>Pengorganisasian......?</vt:lpstr>
      <vt:lpstr>Pendekatan dalam penerapan :</vt:lpstr>
      <vt:lpstr>PDCA</vt:lpstr>
      <vt:lpstr>PowerPoint Presentation</vt:lpstr>
      <vt:lpstr>Penjaminan Mutu (QA)</vt:lpstr>
      <vt:lpstr>PROSEDUR OPERASIONAL STANDAR</vt:lpstr>
      <vt:lpstr>MODEL PENJAMINAN MUTU</vt:lpstr>
      <vt:lpstr>DOKUMEN KEBIJAKAN MUTU (BUKU 2)</vt:lpstr>
      <vt:lpstr> Khusus untuk Jenjang SMK: Permendikbud No. 34 Tahun 2018</vt:lpstr>
      <vt:lpstr>STRATEGI IMPELEMENTASI PENJAMINAN MUTU (BUKU 3)</vt:lpstr>
      <vt:lpstr>1. Sosialisasi</vt:lpstr>
      <vt:lpstr>2. Pembentukan Tim Penjaminan Mutu Pendidikan Sekolah (TPMPS)</vt:lpstr>
      <vt:lpstr>PowerPoint Presentation</vt:lpstr>
      <vt:lpstr>3. Pengembangan Dokumen mutu</vt:lpstr>
      <vt:lpstr>Piramida Dokumen Mutu</vt:lpstr>
      <vt:lpstr>PowerPoint Presentation</vt:lpstr>
      <vt:lpstr>Alur Pikir Penerapan :</vt:lpstr>
      <vt:lpstr>Kesimpulan </vt:lpstr>
      <vt:lpstr>TERIMAKASIH</vt:lpstr>
    </vt:vector>
  </TitlesOfParts>
  <Company>har8manto@gmail.com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harmanto hartono</dc:creator>
  <cp:lastModifiedBy>nuning</cp:lastModifiedBy>
  <cp:revision>33</cp:revision>
  <dcterms:created xsi:type="dcterms:W3CDTF">2017-10-01T20:24:06Z</dcterms:created>
  <dcterms:modified xsi:type="dcterms:W3CDTF">2020-07-01T01:45:26Z</dcterms:modified>
</cp:coreProperties>
</file>