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71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0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6670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 Story of a ticket collector who finally became a trophy collector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93979"/>
            <a:ext cx="406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u="heavy" spc="-180" dirty="0">
                <a:uFill>
                  <a:solidFill>
                    <a:srgbClr val="686363"/>
                  </a:solidFill>
                </a:uFill>
              </a:rPr>
              <a:t>AWARDS </a:t>
            </a:r>
            <a:r>
              <a:rPr sz="4000" u="heavy" spc="-145" dirty="0">
                <a:uFill>
                  <a:solidFill>
                    <a:srgbClr val="686363"/>
                  </a:solidFill>
                </a:uFill>
              </a:rPr>
              <a:t>AND </a:t>
            </a:r>
            <a:r>
              <a:rPr sz="4000" spc="-145" dirty="0"/>
              <a:t> </a:t>
            </a:r>
            <a:r>
              <a:rPr sz="4000" u="heavy" spc="-204" dirty="0">
                <a:uFill>
                  <a:solidFill>
                    <a:srgbClr val="686363"/>
                  </a:solidFill>
                </a:uFill>
              </a:rPr>
              <a:t>A</a:t>
            </a:r>
            <a:r>
              <a:rPr sz="4000" u="heavy" spc="-245" dirty="0">
                <a:uFill>
                  <a:solidFill>
                    <a:srgbClr val="686363"/>
                  </a:solidFill>
                </a:uFill>
              </a:rPr>
              <a:t>C</a:t>
            </a:r>
            <a:r>
              <a:rPr sz="4000" u="heavy" spc="15" dirty="0">
                <a:uFill>
                  <a:solidFill>
                    <a:srgbClr val="686363"/>
                  </a:solidFill>
                </a:uFill>
              </a:rPr>
              <a:t>H</a:t>
            </a:r>
            <a:r>
              <a:rPr sz="4000" u="heavy" spc="210" dirty="0">
                <a:uFill>
                  <a:solidFill>
                    <a:srgbClr val="686363"/>
                  </a:solidFill>
                </a:uFill>
              </a:rPr>
              <a:t>I</a:t>
            </a:r>
            <a:r>
              <a:rPr sz="4000" u="heavy" spc="-160" dirty="0">
                <a:uFill>
                  <a:solidFill>
                    <a:srgbClr val="686363"/>
                  </a:solidFill>
                </a:uFill>
              </a:rPr>
              <a:t>E</a:t>
            </a:r>
            <a:r>
              <a:rPr sz="4000" u="heavy" spc="-200" dirty="0">
                <a:uFill>
                  <a:solidFill>
                    <a:srgbClr val="686363"/>
                  </a:solidFill>
                </a:uFill>
              </a:rPr>
              <a:t>V</a:t>
            </a:r>
            <a:r>
              <a:rPr sz="4000" u="heavy" spc="-160" dirty="0">
                <a:uFill>
                  <a:solidFill>
                    <a:srgbClr val="686363"/>
                  </a:solidFill>
                </a:uFill>
              </a:rPr>
              <a:t>E</a:t>
            </a:r>
            <a:r>
              <a:rPr sz="4000" u="heavy" spc="240" dirty="0">
                <a:uFill>
                  <a:solidFill>
                    <a:srgbClr val="686363"/>
                  </a:solidFill>
                </a:uFill>
              </a:rPr>
              <a:t>M</a:t>
            </a:r>
            <a:r>
              <a:rPr sz="4000" u="heavy" spc="-160" dirty="0">
                <a:uFill>
                  <a:solidFill>
                    <a:srgbClr val="686363"/>
                  </a:solidFill>
                </a:uFill>
              </a:rPr>
              <a:t>E</a:t>
            </a:r>
            <a:r>
              <a:rPr sz="4000" u="heavy" spc="65" dirty="0">
                <a:uFill>
                  <a:solidFill>
                    <a:srgbClr val="686363"/>
                  </a:solidFill>
                </a:uFill>
              </a:rPr>
              <a:t>N</a:t>
            </a:r>
            <a:r>
              <a:rPr sz="4000" u="heavy" spc="-175" dirty="0">
                <a:uFill>
                  <a:solidFill>
                    <a:srgbClr val="686363"/>
                  </a:solidFill>
                </a:uFill>
              </a:rPr>
              <a:t>T</a:t>
            </a:r>
            <a:r>
              <a:rPr sz="4000" u="heavy" spc="-60" dirty="0">
                <a:uFill>
                  <a:solidFill>
                    <a:srgbClr val="686363"/>
                  </a:solidFill>
                </a:uFill>
              </a:rPr>
              <a:t>S</a:t>
            </a:r>
            <a:r>
              <a:rPr sz="4000" u="heavy" spc="-114" dirty="0">
                <a:uFill>
                  <a:solidFill>
                    <a:srgbClr val="686363"/>
                  </a:solidFill>
                </a:uFill>
              </a:rPr>
              <a:t>.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271408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70"/>
              </a:spcBef>
              <a:buNone/>
            </a:pPr>
            <a:r>
              <a:rPr sz="3300" spc="-292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95" dirty="0"/>
              <a:t>MTV </a:t>
            </a:r>
            <a:r>
              <a:rPr sz="2600" spc="-160" dirty="0"/>
              <a:t>Youth </a:t>
            </a:r>
            <a:r>
              <a:rPr sz="2600" spc="-145" dirty="0"/>
              <a:t>Icon </a:t>
            </a:r>
            <a:r>
              <a:rPr sz="2600" spc="-160" dirty="0"/>
              <a:t>Award</a:t>
            </a:r>
            <a:r>
              <a:rPr sz="2600" spc="210" dirty="0"/>
              <a:t> </a:t>
            </a:r>
            <a:r>
              <a:rPr sz="2600" spc="-70" dirty="0"/>
              <a:t>2006.</a:t>
            </a:r>
            <a:endParaRPr sz="2600">
              <a:latin typeface="UnDotum"/>
              <a:cs typeface="UnDotum"/>
            </a:endParaRPr>
          </a:p>
          <a:p>
            <a:pPr marL="124460">
              <a:lnSpc>
                <a:spcPct val="100000"/>
              </a:lnSpc>
              <a:spcBef>
                <a:spcPts val="570"/>
              </a:spcBef>
              <a:buNone/>
            </a:pPr>
            <a:r>
              <a:rPr sz="3300" spc="-292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95" dirty="0"/>
              <a:t>MTV </a:t>
            </a:r>
            <a:r>
              <a:rPr sz="2600" spc="-160" dirty="0"/>
              <a:t>Youth </a:t>
            </a:r>
            <a:r>
              <a:rPr sz="2600" spc="-145" dirty="0"/>
              <a:t>Icon </a:t>
            </a:r>
            <a:r>
              <a:rPr sz="2600" spc="-160" dirty="0"/>
              <a:t>Award</a:t>
            </a:r>
            <a:r>
              <a:rPr sz="2600" spc="210" dirty="0"/>
              <a:t> </a:t>
            </a:r>
            <a:r>
              <a:rPr sz="2600" spc="-70" dirty="0"/>
              <a:t>2007.</a:t>
            </a:r>
            <a:endParaRPr sz="2600">
              <a:latin typeface="UnDotum"/>
              <a:cs typeface="UnDotum"/>
            </a:endParaRPr>
          </a:p>
          <a:p>
            <a:pPr marL="124460">
              <a:lnSpc>
                <a:spcPct val="100000"/>
              </a:lnSpc>
              <a:spcBef>
                <a:spcPts val="570"/>
              </a:spcBef>
              <a:buNone/>
            </a:pPr>
            <a:r>
              <a:rPr sz="3300" spc="-217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45" dirty="0"/>
              <a:t>Rajiv </a:t>
            </a:r>
            <a:r>
              <a:rPr sz="2600" spc="-155" dirty="0"/>
              <a:t>Gandhi </a:t>
            </a:r>
            <a:r>
              <a:rPr sz="2600" spc="-160" dirty="0"/>
              <a:t>Khel </a:t>
            </a:r>
            <a:r>
              <a:rPr sz="2600" spc="-145" dirty="0"/>
              <a:t>Ratna </a:t>
            </a:r>
            <a:r>
              <a:rPr sz="2600" spc="-160" dirty="0"/>
              <a:t>Award </a:t>
            </a:r>
            <a:r>
              <a:rPr sz="2600" spc="-120" dirty="0"/>
              <a:t>in</a:t>
            </a:r>
            <a:r>
              <a:rPr sz="2600" spc="340" dirty="0"/>
              <a:t> </a:t>
            </a:r>
            <a:r>
              <a:rPr sz="2600" spc="-15" dirty="0"/>
              <a:t>2007/08</a:t>
            </a:r>
            <a:endParaRPr sz="2600">
              <a:latin typeface="UnDotum"/>
              <a:cs typeface="UnDotum"/>
            </a:endParaRPr>
          </a:p>
          <a:p>
            <a:pPr marL="124460">
              <a:lnSpc>
                <a:spcPct val="100000"/>
              </a:lnSpc>
              <a:spcBef>
                <a:spcPts val="570"/>
              </a:spcBef>
              <a:buNone/>
            </a:pPr>
            <a:r>
              <a:rPr sz="3300" spc="-209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40" dirty="0"/>
              <a:t>Padma </a:t>
            </a:r>
            <a:r>
              <a:rPr sz="2600" spc="-160" dirty="0"/>
              <a:t>Shri </a:t>
            </a:r>
            <a:r>
              <a:rPr sz="2600" spc="-120" dirty="0"/>
              <a:t>in</a:t>
            </a:r>
            <a:r>
              <a:rPr sz="2600" spc="95" dirty="0"/>
              <a:t> </a:t>
            </a:r>
            <a:r>
              <a:rPr sz="2600" spc="-75" dirty="0"/>
              <a:t>2009.</a:t>
            </a:r>
            <a:endParaRPr sz="2600">
              <a:latin typeface="UnDotum"/>
              <a:cs typeface="UnDotum"/>
            </a:endParaRPr>
          </a:p>
          <a:p>
            <a:pPr marL="124460">
              <a:lnSpc>
                <a:spcPct val="100000"/>
              </a:lnSpc>
              <a:spcBef>
                <a:spcPts val="570"/>
              </a:spcBef>
              <a:buNone/>
            </a:pPr>
            <a:r>
              <a:rPr sz="3300" spc="-179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20" dirty="0"/>
              <a:t>ICC </a:t>
            </a:r>
            <a:r>
              <a:rPr sz="2600" spc="-110" dirty="0"/>
              <a:t>ODI </a:t>
            </a:r>
            <a:r>
              <a:rPr sz="2600" spc="-125" dirty="0"/>
              <a:t>player </a:t>
            </a:r>
            <a:r>
              <a:rPr sz="2600" spc="-150" dirty="0"/>
              <a:t>of </a:t>
            </a:r>
            <a:r>
              <a:rPr sz="2600" spc="-85" dirty="0"/>
              <a:t>the </a:t>
            </a:r>
            <a:r>
              <a:rPr sz="2600" spc="-130" dirty="0"/>
              <a:t>year</a:t>
            </a:r>
            <a:r>
              <a:rPr sz="2600" spc="200" dirty="0"/>
              <a:t> </a:t>
            </a:r>
            <a:r>
              <a:rPr sz="2600" spc="-70"/>
              <a:t>2009</a:t>
            </a:r>
            <a:r>
              <a:rPr sz="2600" spc="-70" smtClean="0"/>
              <a:t>.</a:t>
            </a:r>
            <a:endParaRPr lang="en-US" spc="-70" dirty="0" smtClean="0">
              <a:latin typeface="UnDotum"/>
            </a:endParaRPr>
          </a:p>
          <a:p>
            <a:pPr marL="124460">
              <a:lnSpc>
                <a:spcPct val="100000"/>
              </a:lnSpc>
              <a:spcBef>
                <a:spcPts val="570"/>
              </a:spcBef>
              <a:buNone/>
            </a:pPr>
            <a:r>
              <a:rPr sz="3300" spc="-112" baseline="10101" smtClean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75" dirty="0"/>
              <a:t>Doctorate </a:t>
            </a:r>
            <a:r>
              <a:rPr sz="2600" spc="-110" dirty="0"/>
              <a:t>Degree from </a:t>
            </a:r>
            <a:r>
              <a:rPr sz="2600" spc="-125" dirty="0"/>
              <a:t>De </a:t>
            </a:r>
            <a:r>
              <a:rPr sz="2600" spc="-95" dirty="0"/>
              <a:t>Montfort </a:t>
            </a:r>
            <a:r>
              <a:rPr sz="2600" spc="-120" dirty="0"/>
              <a:t>University </a:t>
            </a:r>
            <a:r>
              <a:rPr sz="2600" spc="-160"/>
              <a:t>of </a:t>
            </a:r>
            <a:r>
              <a:rPr lang="en-US" sz="2600" spc="-160" dirty="0" smtClean="0"/>
              <a:t> </a:t>
            </a:r>
            <a:r>
              <a:rPr sz="2600" spc="-95" smtClean="0"/>
              <a:t>United  </a:t>
            </a:r>
            <a:r>
              <a:rPr sz="2600" spc="-130" dirty="0"/>
              <a:t>Kingdom.</a:t>
            </a:r>
            <a:endParaRPr sz="26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91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What </a:t>
            </a:r>
            <a:r>
              <a:rPr spc="-25" dirty="0"/>
              <a:t>we </a:t>
            </a:r>
            <a:r>
              <a:rPr spc="114" dirty="0"/>
              <a:t>can </a:t>
            </a:r>
            <a:r>
              <a:rPr spc="200" dirty="0"/>
              <a:t>learn </a:t>
            </a:r>
            <a:r>
              <a:rPr spc="210" dirty="0"/>
              <a:t>from  </a:t>
            </a:r>
            <a:r>
              <a:rPr spc="160" dirty="0"/>
              <a:t>Dhoni: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469" y="3144520"/>
            <a:ext cx="6076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baseline="9259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3200" b="1" dirty="0">
                <a:latin typeface="Times New Roman"/>
                <a:cs typeface="Times New Roman"/>
              </a:rPr>
              <a:t>Isolate </a:t>
            </a:r>
            <a:r>
              <a:rPr sz="3200" b="1">
                <a:latin typeface="Times New Roman"/>
                <a:cs typeface="Times New Roman"/>
              </a:rPr>
              <a:t>yourself </a:t>
            </a:r>
            <a:r>
              <a:rPr sz="3200" b="1" spc="-55" smtClean="0">
                <a:latin typeface="Times New Roman"/>
                <a:cs typeface="Times New Roman"/>
              </a:rPr>
              <a:t>at </a:t>
            </a:r>
            <a:r>
              <a:rPr sz="3200" b="1" spc="-50" smtClean="0">
                <a:latin typeface="Times New Roman"/>
                <a:cs typeface="Times New Roman"/>
              </a:rPr>
              <a:t>Critical</a:t>
            </a:r>
            <a:r>
              <a:rPr sz="3200" b="1" spc="-265" smtClean="0">
                <a:latin typeface="Times New Roman"/>
                <a:cs typeface="Times New Roman"/>
              </a:rPr>
              <a:t> </a:t>
            </a:r>
            <a:r>
              <a:rPr sz="3200" b="1" spc="-65" dirty="0">
                <a:latin typeface="Times New Roman"/>
                <a:cs typeface="Times New Roman"/>
              </a:rPr>
              <a:t>Times.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69" y="2887979"/>
            <a:ext cx="62350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</a:pPr>
            <a:r>
              <a:rPr sz="4050" spc="-104" baseline="9259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Calmness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Patience 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3200" b="1" spc="-135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spc="-3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80" smtClean="0">
                <a:solidFill>
                  <a:srgbClr val="000000"/>
                </a:solidFill>
                <a:latin typeface="Times New Roman"/>
                <a:cs typeface="Times New Roman"/>
              </a:rPr>
              <a:t>Virtue</a:t>
            </a:r>
            <a:r>
              <a:rPr lang="en-US" sz="3200" b="1" spc="-8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3200" b="1" spc="-30" smtClean="0">
                <a:solidFill>
                  <a:srgbClr val="000000"/>
                </a:solidFill>
                <a:latin typeface="Times New Roman"/>
                <a:cs typeface="Times New Roman"/>
              </a:rPr>
              <a:t>Cultivate</a:t>
            </a:r>
            <a:r>
              <a:rPr sz="3200" b="1" spc="-9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10" smtClean="0">
                <a:solidFill>
                  <a:srgbClr val="000000"/>
                </a:solidFill>
                <a:latin typeface="Times New Roman"/>
                <a:cs typeface="Times New Roman"/>
              </a:rPr>
              <a:t>them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69" y="2602229"/>
            <a:ext cx="68478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</a:pPr>
            <a:r>
              <a:rPr sz="4050" spc="-67" baseline="9259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Give </a:t>
            </a:r>
            <a:r>
              <a:rPr sz="3200" b="1" spc="15" dirty="0">
                <a:solidFill>
                  <a:srgbClr val="000000"/>
                </a:solidFill>
                <a:latin typeface="Times New Roman"/>
                <a:cs typeface="Times New Roman"/>
              </a:rPr>
              <a:t>chance </a:t>
            </a:r>
            <a:r>
              <a:rPr sz="3200" b="1" spc="8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32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32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Non-Stars </a:t>
            </a:r>
            <a:r>
              <a:rPr sz="3200" b="1" spc="8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3200" b="1" spc="-5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show  </a:t>
            </a:r>
            <a:r>
              <a:rPr sz="32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their talent </a:t>
            </a:r>
            <a:r>
              <a:rPr sz="3200" b="1" spc="75" dirty="0">
                <a:solidFill>
                  <a:srgbClr val="000000"/>
                </a:solidFill>
                <a:latin typeface="Times New Roman"/>
                <a:cs typeface="Times New Roman"/>
              </a:rPr>
              <a:t>on </a:t>
            </a:r>
            <a:r>
              <a:rPr sz="3200" b="1" spc="4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3200" b="1" spc="-5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big 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Stage.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69" y="2887979"/>
            <a:ext cx="7325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36645" algn="l"/>
              </a:tabLst>
            </a:pPr>
            <a:r>
              <a:rPr sz="3300" baseline="1515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200" dirty="0">
                <a:solidFill>
                  <a:srgbClr val="000000"/>
                </a:solidFill>
                <a:latin typeface="UnDotum"/>
                <a:cs typeface="UnDotum"/>
              </a:rPr>
              <a:t> </a:t>
            </a:r>
            <a:r>
              <a:rPr sz="3200" b="1" spc="-95" dirty="0">
                <a:solidFill>
                  <a:srgbClr val="000000"/>
                </a:solidFill>
                <a:latin typeface="Times New Roman"/>
                <a:cs typeface="Times New Roman"/>
              </a:rPr>
              <a:t>Live</a:t>
            </a:r>
            <a:r>
              <a:rPr sz="3200" b="1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32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Moment,	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Self-belief 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3200" b="1" spc="-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Coach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Accept the defeat from the front,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Enjoy the success from the back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" y="69850"/>
            <a:ext cx="9014460" cy="6692900"/>
          </a:xfrm>
          <a:custGeom>
            <a:avLst/>
            <a:gdLst/>
            <a:ahLst/>
            <a:cxnLst/>
            <a:rect l="l" t="t" r="r" b="b"/>
            <a:pathLst>
              <a:path w="9014460" h="6692900">
                <a:moveTo>
                  <a:pt x="328930" y="0"/>
                </a:moveTo>
                <a:lnTo>
                  <a:pt x="284056" y="3968"/>
                </a:lnTo>
                <a:lnTo>
                  <a:pt x="239978" y="15373"/>
                </a:lnTo>
                <a:lnTo>
                  <a:pt x="197429" y="33465"/>
                </a:lnTo>
                <a:lnTo>
                  <a:pt x="157141" y="57494"/>
                </a:lnTo>
                <a:lnTo>
                  <a:pt x="119847" y="86710"/>
                </a:lnTo>
                <a:lnTo>
                  <a:pt x="86280" y="120362"/>
                </a:lnTo>
                <a:lnTo>
                  <a:pt x="57173" y="157702"/>
                </a:lnTo>
                <a:lnTo>
                  <a:pt x="33259" y="197978"/>
                </a:lnTo>
                <a:lnTo>
                  <a:pt x="15270" y="240442"/>
                </a:lnTo>
                <a:lnTo>
                  <a:pt x="3939" y="284342"/>
                </a:lnTo>
                <a:lnTo>
                  <a:pt x="0" y="328929"/>
                </a:lnTo>
                <a:lnTo>
                  <a:pt x="0" y="6362700"/>
                </a:lnTo>
                <a:lnTo>
                  <a:pt x="3939" y="6407603"/>
                </a:lnTo>
                <a:lnTo>
                  <a:pt x="15270" y="6451762"/>
                </a:lnTo>
                <a:lnTo>
                  <a:pt x="33259" y="6494432"/>
                </a:lnTo>
                <a:lnTo>
                  <a:pt x="57173" y="6534870"/>
                </a:lnTo>
                <a:lnTo>
                  <a:pt x="86280" y="6572331"/>
                </a:lnTo>
                <a:lnTo>
                  <a:pt x="119847" y="6606070"/>
                </a:lnTo>
                <a:lnTo>
                  <a:pt x="157141" y="6635344"/>
                </a:lnTo>
                <a:lnTo>
                  <a:pt x="197429" y="6659408"/>
                </a:lnTo>
                <a:lnTo>
                  <a:pt x="239978" y="6677518"/>
                </a:lnTo>
                <a:lnTo>
                  <a:pt x="284056" y="6688930"/>
                </a:lnTo>
                <a:lnTo>
                  <a:pt x="328930" y="6692900"/>
                </a:lnTo>
                <a:lnTo>
                  <a:pt x="8684260" y="6692900"/>
                </a:lnTo>
                <a:lnTo>
                  <a:pt x="8728847" y="6688930"/>
                </a:lnTo>
                <a:lnTo>
                  <a:pt x="8772747" y="6677518"/>
                </a:lnTo>
                <a:lnTo>
                  <a:pt x="8815211" y="6659408"/>
                </a:lnTo>
                <a:lnTo>
                  <a:pt x="8855487" y="6635344"/>
                </a:lnTo>
                <a:lnTo>
                  <a:pt x="8892827" y="6606070"/>
                </a:lnTo>
                <a:lnTo>
                  <a:pt x="8926479" y="6572331"/>
                </a:lnTo>
                <a:lnTo>
                  <a:pt x="8955695" y="6534870"/>
                </a:lnTo>
                <a:lnTo>
                  <a:pt x="8979724" y="6494432"/>
                </a:lnTo>
                <a:lnTo>
                  <a:pt x="8997816" y="6451762"/>
                </a:lnTo>
                <a:lnTo>
                  <a:pt x="9009221" y="6407603"/>
                </a:lnTo>
                <a:lnTo>
                  <a:pt x="9013190" y="6362700"/>
                </a:lnTo>
                <a:lnTo>
                  <a:pt x="9013190" y="328929"/>
                </a:lnTo>
                <a:lnTo>
                  <a:pt x="9009221" y="284342"/>
                </a:lnTo>
                <a:lnTo>
                  <a:pt x="8997816" y="240442"/>
                </a:lnTo>
                <a:lnTo>
                  <a:pt x="8979724" y="197978"/>
                </a:lnTo>
                <a:lnTo>
                  <a:pt x="8955695" y="157702"/>
                </a:lnTo>
                <a:lnTo>
                  <a:pt x="8926479" y="120362"/>
                </a:lnTo>
                <a:lnTo>
                  <a:pt x="8892827" y="86710"/>
                </a:lnTo>
                <a:lnTo>
                  <a:pt x="8855487" y="57494"/>
                </a:lnTo>
                <a:lnTo>
                  <a:pt x="8815211" y="33465"/>
                </a:lnTo>
                <a:lnTo>
                  <a:pt x="8772747" y="15373"/>
                </a:lnTo>
                <a:lnTo>
                  <a:pt x="8728847" y="3968"/>
                </a:lnTo>
                <a:lnTo>
                  <a:pt x="8684260" y="0"/>
                </a:lnTo>
                <a:lnTo>
                  <a:pt x="328930" y="0"/>
                </a:lnTo>
                <a:close/>
              </a:path>
              <a:path w="9014460" h="6692900">
                <a:moveTo>
                  <a:pt x="0" y="0"/>
                </a:moveTo>
                <a:lnTo>
                  <a:pt x="0" y="0"/>
                </a:lnTo>
              </a:path>
              <a:path w="9014460" h="6692900">
                <a:moveTo>
                  <a:pt x="9014460" y="6692900"/>
                </a:moveTo>
                <a:lnTo>
                  <a:pt x="9014460" y="66929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5410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9144000" y="0"/>
                </a:moveTo>
                <a:lnTo>
                  <a:pt x="0" y="0"/>
                </a:lnTo>
                <a:lnTo>
                  <a:pt x="0" y="1447800"/>
                </a:lnTo>
                <a:lnTo>
                  <a:pt x="9144000" y="14478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69" y="5528309"/>
            <a:ext cx="5031740" cy="1008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625" spc="-15" baseline="9629" smtClean="0">
                <a:solidFill>
                  <a:srgbClr val="D24716"/>
                </a:solidFill>
                <a:latin typeface="UnDotum"/>
                <a:cs typeface="UnDotum"/>
              </a:rPr>
              <a:t> </a:t>
            </a:r>
            <a:r>
              <a:rPr sz="2600" spc="220" smtClean="0">
                <a:solidFill>
                  <a:srgbClr val="006FBF"/>
                </a:solidFill>
                <a:latin typeface="Arial"/>
                <a:cs typeface="Arial"/>
              </a:rPr>
              <a:t>M.S.Dhoni</a:t>
            </a:r>
            <a:endParaRPr lang="en-US" sz="2600" spc="220" dirty="0">
              <a:solidFill>
                <a:srgbClr val="006FBF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00" spc="-125" smtClean="0">
                <a:latin typeface="Times New Roman"/>
                <a:cs typeface="Times New Roman"/>
              </a:rPr>
              <a:t>Captain </a:t>
            </a:r>
            <a:r>
              <a:rPr sz="2600" spc="-150" dirty="0">
                <a:latin typeface="Times New Roman"/>
                <a:cs typeface="Times New Roman"/>
              </a:rPr>
              <a:t>Team India </a:t>
            </a:r>
            <a:r>
              <a:rPr sz="2600" spc="-105" dirty="0">
                <a:latin typeface="Times New Roman"/>
                <a:cs typeface="Times New Roman"/>
              </a:rPr>
              <a:t>(2007 </a:t>
            </a:r>
            <a:r>
              <a:rPr sz="2600">
                <a:latin typeface="Times New Roman"/>
                <a:cs typeface="Times New Roman"/>
              </a:rPr>
              <a:t>–</a:t>
            </a:r>
            <a:r>
              <a:rPr sz="2600" spc="175">
                <a:latin typeface="Times New Roman"/>
                <a:cs typeface="Times New Roman"/>
              </a:rPr>
              <a:t> </a:t>
            </a:r>
            <a:r>
              <a:rPr lang="en-US" sz="2600" spc="-85" dirty="0" smtClean="0">
                <a:latin typeface="Times New Roman"/>
                <a:cs typeface="Times New Roman"/>
              </a:rPr>
              <a:t>2014</a:t>
            </a:r>
            <a:r>
              <a:rPr sz="2600" spc="-85" smtClean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7" name="Picture 6" descr="dho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703579"/>
            <a:ext cx="344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80" dirty="0"/>
              <a:t>INTRODUCTION.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9169" y="2406355"/>
            <a:ext cx="6640831" cy="2979021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0"/>
              </a:spcBef>
            </a:pPr>
            <a:r>
              <a:rPr sz="3300" spc="-172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14" dirty="0">
                <a:latin typeface="Times New Roman"/>
                <a:cs typeface="Times New Roman"/>
              </a:rPr>
              <a:t>Full name</a:t>
            </a:r>
            <a:r>
              <a:rPr sz="2600" spc="-114">
                <a:latin typeface="Times New Roman"/>
                <a:cs typeface="Times New Roman"/>
              </a:rPr>
              <a:t>: </a:t>
            </a:r>
            <a:r>
              <a:rPr sz="2600" spc="-155" smtClean="0">
                <a:latin typeface="Times New Roman"/>
                <a:cs typeface="Times New Roman"/>
              </a:rPr>
              <a:t>Mah</a:t>
            </a:r>
            <a:r>
              <a:rPr lang="en-US" sz="2600" spc="-155" dirty="0" smtClean="0">
                <a:latin typeface="Times New Roman"/>
                <a:cs typeface="Times New Roman"/>
              </a:rPr>
              <a:t>e</a:t>
            </a:r>
            <a:r>
              <a:rPr sz="2600" spc="-155" smtClean="0">
                <a:latin typeface="Times New Roman"/>
                <a:cs typeface="Times New Roman"/>
              </a:rPr>
              <a:t>ndra </a:t>
            </a:r>
            <a:r>
              <a:rPr sz="2600" spc="-200">
                <a:latin typeface="Times New Roman"/>
                <a:cs typeface="Times New Roman"/>
              </a:rPr>
              <a:t>Singh</a:t>
            </a:r>
            <a:r>
              <a:rPr sz="2600" spc="85">
                <a:latin typeface="Times New Roman"/>
                <a:cs typeface="Times New Roman"/>
              </a:rPr>
              <a:t> </a:t>
            </a:r>
            <a:r>
              <a:rPr sz="2600" spc="-95" smtClean="0">
                <a:latin typeface="Times New Roman"/>
                <a:cs typeface="Times New Roman"/>
              </a:rPr>
              <a:t>Dhoni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sz="3300" spc="15" baseline="10101" smtClean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90" smtClean="0">
                <a:latin typeface="Times New Roman"/>
                <a:cs typeface="Times New Roman"/>
              </a:rPr>
              <a:t>Also </a:t>
            </a:r>
            <a:r>
              <a:rPr sz="2600" spc="-130" dirty="0">
                <a:latin typeface="Times New Roman"/>
                <a:cs typeface="Times New Roman"/>
              </a:rPr>
              <a:t>known as</a:t>
            </a:r>
            <a:r>
              <a:rPr sz="2600" spc="-130">
                <a:latin typeface="Times New Roman"/>
                <a:cs typeface="Times New Roman"/>
              </a:rPr>
              <a:t>:</a:t>
            </a:r>
            <a:r>
              <a:rPr sz="2600" spc="25">
                <a:latin typeface="Times New Roman"/>
                <a:cs typeface="Times New Roman"/>
              </a:rPr>
              <a:t> </a:t>
            </a:r>
            <a:r>
              <a:rPr sz="2600" spc="-210" smtClean="0">
                <a:latin typeface="Times New Roman"/>
                <a:cs typeface="Times New Roman"/>
              </a:rPr>
              <a:t>Mahi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sz="3300" spc="-150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00" dirty="0">
                <a:latin typeface="Times New Roman"/>
                <a:cs typeface="Times New Roman"/>
              </a:rPr>
              <a:t>Born: </a:t>
            </a:r>
            <a:r>
              <a:rPr sz="2600" spc="-155">
                <a:latin typeface="Times New Roman"/>
                <a:cs typeface="Times New Roman"/>
              </a:rPr>
              <a:t>July </a:t>
            </a:r>
            <a:r>
              <a:rPr sz="2600" spc="-10" smtClean="0">
                <a:latin typeface="Times New Roman"/>
                <a:cs typeface="Times New Roman"/>
              </a:rPr>
              <a:t>7,</a:t>
            </a:r>
            <a:r>
              <a:rPr sz="2600" spc="-114" smtClean="0">
                <a:latin typeface="Times New Roman"/>
                <a:cs typeface="Times New Roman"/>
              </a:rPr>
              <a:t>1981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sz="3300" spc="-165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10" dirty="0">
                <a:latin typeface="Times New Roman"/>
                <a:cs typeface="Times New Roman"/>
              </a:rPr>
              <a:t>Favorite </a:t>
            </a:r>
            <a:r>
              <a:rPr sz="2600" spc="-125" dirty="0">
                <a:latin typeface="Times New Roman"/>
                <a:cs typeface="Times New Roman"/>
              </a:rPr>
              <a:t>Game</a:t>
            </a:r>
            <a:r>
              <a:rPr sz="2600" spc="-125">
                <a:latin typeface="Times New Roman"/>
                <a:cs typeface="Times New Roman"/>
              </a:rPr>
              <a:t>:</a:t>
            </a:r>
            <a:r>
              <a:rPr sz="2600" spc="-40">
                <a:latin typeface="Times New Roman"/>
                <a:cs typeface="Times New Roman"/>
              </a:rPr>
              <a:t> </a:t>
            </a:r>
            <a:r>
              <a:rPr sz="2600" spc="-130" smtClean="0">
                <a:latin typeface="Times New Roman"/>
                <a:cs typeface="Times New Roman"/>
              </a:rPr>
              <a:t>Football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sz="3300" spc="-120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80" dirty="0">
                <a:latin typeface="Times New Roman"/>
                <a:cs typeface="Times New Roman"/>
              </a:rPr>
              <a:t>Debut </a:t>
            </a:r>
            <a:r>
              <a:rPr sz="2600" spc="-145" dirty="0">
                <a:latin typeface="Times New Roman"/>
                <a:cs typeface="Times New Roman"/>
              </a:rPr>
              <a:t>Against</a:t>
            </a:r>
            <a:r>
              <a:rPr sz="2600" spc="-145">
                <a:latin typeface="Times New Roman"/>
                <a:cs typeface="Times New Roman"/>
              </a:rPr>
              <a:t>: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190" smtClean="0">
                <a:latin typeface="Times New Roman"/>
                <a:cs typeface="Times New Roman"/>
              </a:rPr>
              <a:t>Bangladesh</a:t>
            </a:r>
            <a:endParaRPr lang="en-US" sz="2600" spc="-190" dirty="0" smtClean="0">
              <a:latin typeface="Times New Roman"/>
              <a:cs typeface="Times New Roman"/>
            </a:endParaRPr>
          </a:p>
          <a:p>
            <a:pPr marL="25400">
              <a:spcBef>
                <a:spcPts val="570"/>
              </a:spcBef>
            </a:pPr>
            <a:r>
              <a:rPr lang="en-US" sz="3300" spc="-120" baseline="10101" dirty="0" smtClean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lang="en-US" sz="2600" spc="-80" baseline="10101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lang="en-US" sz="2600" spc="-80" dirty="0" smtClean="0">
                <a:latin typeface="Times New Roman"/>
                <a:cs typeface="Times New Roman"/>
              </a:rPr>
              <a:t>First job : Ticket collector </a:t>
            </a:r>
            <a:endParaRPr lang="en-US" sz="26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85468" y="3124200"/>
            <a:ext cx="3681731" cy="191719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36525" indent="-99060">
              <a:lnSpc>
                <a:spcPct val="100000"/>
              </a:lnSpc>
              <a:spcBef>
                <a:spcPts val="670"/>
              </a:spcBef>
              <a:buClr>
                <a:srgbClr val="D24716"/>
              </a:buClr>
              <a:buSzPct val="80769"/>
              <a:buFont typeface="Arial"/>
              <a:buChar char="•"/>
              <a:tabLst>
                <a:tab pos="137160" algn="l"/>
              </a:tabLst>
            </a:pPr>
            <a:r>
              <a:rPr sz="2600" spc="-120" dirty="0">
                <a:solidFill>
                  <a:srgbClr val="686363"/>
                </a:solidFill>
                <a:latin typeface="Times New Roman"/>
                <a:cs typeface="Times New Roman"/>
              </a:rPr>
              <a:t>Disappointed</a:t>
            </a:r>
            <a:r>
              <a:rPr sz="2600" spc="-375" dirty="0">
                <a:solidFill>
                  <a:srgbClr val="686363"/>
                </a:solidFill>
                <a:latin typeface="Times New Roman"/>
                <a:cs typeface="Times New Roman"/>
              </a:rPr>
              <a:t> </a:t>
            </a:r>
            <a:r>
              <a:rPr sz="2600" spc="-235" dirty="0">
                <a:solidFill>
                  <a:srgbClr val="686363"/>
                </a:solidFill>
                <a:latin typeface="Times New Roman"/>
                <a:cs typeface="Times New Roman"/>
              </a:rPr>
              <a:t>Team</a:t>
            </a:r>
            <a:endParaRPr sz="2600">
              <a:latin typeface="Times New Roman"/>
              <a:cs typeface="Times New Roman"/>
            </a:endParaRPr>
          </a:p>
          <a:p>
            <a:pPr marL="136525" indent="-9906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0769"/>
              <a:buFont typeface="Arial"/>
              <a:buChar char="•"/>
              <a:tabLst>
                <a:tab pos="137160" algn="l"/>
              </a:tabLst>
            </a:pPr>
            <a:r>
              <a:rPr sz="2600" spc="-160" dirty="0">
                <a:solidFill>
                  <a:srgbClr val="686363"/>
                </a:solidFill>
                <a:latin typeface="Times New Roman"/>
                <a:cs typeface="Times New Roman"/>
              </a:rPr>
              <a:t>Angry</a:t>
            </a:r>
            <a:r>
              <a:rPr sz="2600" spc="-75" dirty="0">
                <a:solidFill>
                  <a:srgbClr val="686363"/>
                </a:solidFill>
                <a:latin typeface="Times New Roman"/>
                <a:cs typeface="Times New Roman"/>
              </a:rPr>
              <a:t> </a:t>
            </a:r>
            <a:r>
              <a:rPr sz="2600" spc="-215" dirty="0">
                <a:solidFill>
                  <a:srgbClr val="686363"/>
                </a:solidFill>
                <a:latin typeface="Times New Roman"/>
                <a:cs typeface="Times New Roman"/>
              </a:rPr>
              <a:t>Fans</a:t>
            </a:r>
            <a:endParaRPr sz="2600">
              <a:latin typeface="Times New Roman"/>
              <a:cs typeface="Times New Roman"/>
            </a:endParaRPr>
          </a:p>
          <a:p>
            <a:pPr marL="136525" indent="-9906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0769"/>
              <a:buFont typeface="Arial"/>
              <a:buChar char="•"/>
              <a:tabLst>
                <a:tab pos="137160" algn="l"/>
              </a:tabLst>
            </a:pPr>
            <a:r>
              <a:rPr sz="2600" spc="-90" dirty="0">
                <a:solidFill>
                  <a:srgbClr val="686363"/>
                </a:solidFill>
                <a:latin typeface="Times New Roman"/>
                <a:cs typeface="Times New Roman"/>
              </a:rPr>
              <a:t>Protests </a:t>
            </a:r>
            <a:r>
              <a:rPr sz="2600" spc="-170" dirty="0">
                <a:solidFill>
                  <a:srgbClr val="686363"/>
                </a:solidFill>
                <a:latin typeface="Times New Roman"/>
                <a:cs typeface="Times New Roman"/>
              </a:rPr>
              <a:t>Against </a:t>
            </a:r>
            <a:r>
              <a:rPr sz="2600" spc="-229" dirty="0">
                <a:solidFill>
                  <a:srgbClr val="686363"/>
                </a:solidFill>
                <a:latin typeface="Times New Roman"/>
                <a:cs typeface="Times New Roman"/>
              </a:rPr>
              <a:t>Team</a:t>
            </a:r>
            <a:r>
              <a:rPr sz="2600" spc="-480" dirty="0">
                <a:solidFill>
                  <a:srgbClr val="686363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6363"/>
                </a:solidFill>
                <a:latin typeface="Times New Roman"/>
                <a:cs typeface="Times New Roman"/>
              </a:rPr>
              <a:t>India</a:t>
            </a:r>
            <a:endParaRPr sz="2600">
              <a:latin typeface="Times New Roman"/>
              <a:cs typeface="Times New Roman"/>
            </a:endParaRPr>
          </a:p>
          <a:p>
            <a:pPr marL="136525" indent="-9906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0769"/>
              <a:buFont typeface="Arial"/>
              <a:buChar char="•"/>
              <a:tabLst>
                <a:tab pos="137160" algn="l"/>
              </a:tabLst>
            </a:pPr>
            <a:r>
              <a:rPr sz="2600" spc="-160" dirty="0">
                <a:solidFill>
                  <a:srgbClr val="686363"/>
                </a:solidFill>
                <a:latin typeface="Times New Roman"/>
                <a:cs typeface="Times New Roman"/>
              </a:rPr>
              <a:t>Change </a:t>
            </a:r>
            <a:r>
              <a:rPr sz="2600" spc="-190" dirty="0">
                <a:solidFill>
                  <a:srgbClr val="686363"/>
                </a:solidFill>
                <a:latin typeface="Times New Roman"/>
                <a:cs typeface="Times New Roman"/>
              </a:rPr>
              <a:t>was </a:t>
            </a:r>
            <a:r>
              <a:rPr sz="2600" spc="-80" dirty="0">
                <a:solidFill>
                  <a:srgbClr val="686363"/>
                </a:solidFill>
                <a:latin typeface="Times New Roman"/>
                <a:cs typeface="Times New Roman"/>
              </a:rPr>
              <a:t>the</a:t>
            </a:r>
            <a:r>
              <a:rPr sz="2600" spc="125" dirty="0">
                <a:solidFill>
                  <a:srgbClr val="686363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6363"/>
                </a:solidFill>
                <a:latin typeface="Times New Roman"/>
                <a:cs typeface="Times New Roman"/>
              </a:rPr>
              <a:t>Demand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00" y="1517650"/>
            <a:ext cx="9019540" cy="104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>
              <a:lnSpc>
                <a:spcPts val="3779"/>
              </a:lnSpc>
              <a:tabLst>
                <a:tab pos="3640454" algn="l"/>
              </a:tabLst>
            </a:pPr>
            <a:r>
              <a:rPr sz="3600" u="heavy" spc="6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Loss</a:t>
            </a:r>
            <a:r>
              <a:rPr sz="3600" u="heavy" spc="49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 </a:t>
            </a:r>
            <a:r>
              <a:rPr sz="3600" u="heavy" spc="12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of</a:t>
            </a:r>
            <a:r>
              <a:rPr sz="3600" u="heavy" spc="495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 </a:t>
            </a:r>
            <a:r>
              <a:rPr sz="3600" u="heavy" spc="90" smtClean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World</a:t>
            </a:r>
            <a:r>
              <a:rPr lang="en-US" sz="3600" u="heavy" spc="90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 </a:t>
            </a:r>
            <a:r>
              <a:rPr sz="3600" u="heavy" spc="-25" smtClean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Cup</a:t>
            </a:r>
            <a:endParaRPr sz="3600">
              <a:solidFill>
                <a:schemeClr val="bg2">
                  <a:lumMod val="50000"/>
                </a:schemeClr>
              </a:solidFill>
              <a:latin typeface="+mj-lt"/>
              <a:cs typeface="Arial"/>
            </a:endParaRPr>
          </a:p>
          <a:p>
            <a:pPr marL="406400">
              <a:lnSpc>
                <a:spcPct val="100000"/>
              </a:lnSpc>
            </a:pPr>
            <a:r>
              <a:rPr sz="3600" u="heavy" spc="28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/>
              </a:rPr>
              <a:t>2007</a:t>
            </a:r>
            <a:endParaRPr sz="3600">
              <a:solidFill>
                <a:schemeClr val="bg2">
                  <a:lumMod val="50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5786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8775" algn="l"/>
                <a:tab pos="3844290" algn="l"/>
                <a:tab pos="4868545" algn="l"/>
                <a:tab pos="5518785" algn="l"/>
              </a:tabLst>
            </a:pPr>
            <a:r>
              <a:rPr spc="-235" smtClean="0"/>
              <a:t>W</a:t>
            </a:r>
            <a:r>
              <a:rPr spc="355" smtClean="0"/>
              <a:t>h</a:t>
            </a:r>
            <a:r>
              <a:rPr spc="-459" smtClean="0"/>
              <a:t>y</a:t>
            </a:r>
            <a:r>
              <a:rPr lang="en-US" spc="-459" dirty="0"/>
              <a:t> </a:t>
            </a:r>
            <a:r>
              <a:rPr lang="en-US" spc="-459" dirty="0" smtClean="0"/>
              <a:t>   </a:t>
            </a:r>
            <a:r>
              <a:rPr lang="en-US" spc="35" dirty="0" smtClean="0"/>
              <a:t>MSD</a:t>
            </a:r>
            <a:r>
              <a:rPr lang="en-US" spc="35" dirty="0" smtClean="0"/>
              <a:t> </a:t>
            </a:r>
            <a:r>
              <a:rPr lang="en-US" spc="35" dirty="0" smtClean="0"/>
              <a:t> </a:t>
            </a:r>
            <a:r>
              <a:rPr spc="295" smtClean="0"/>
              <a:t>a</a:t>
            </a:r>
            <a:r>
              <a:rPr spc="-200" smtClean="0"/>
              <a:t>s</a:t>
            </a:r>
            <a:r>
              <a:rPr lang="en-US" spc="-200" dirty="0" smtClean="0"/>
              <a:t> </a:t>
            </a:r>
            <a:r>
              <a:rPr lang="en-US" spc="-200" dirty="0" smtClean="0"/>
              <a:t> </a:t>
            </a:r>
            <a:r>
              <a:rPr spc="-150" smtClean="0"/>
              <a:t>a</a:t>
            </a:r>
            <a:r>
              <a:rPr lang="en-US" spc="-150" dirty="0" smtClean="0"/>
              <a:t> </a:t>
            </a:r>
            <a:r>
              <a:rPr lang="en-US" spc="-150" dirty="0" smtClean="0"/>
              <a:t> </a:t>
            </a:r>
            <a:r>
              <a:rPr lang="en-US" spc="75" dirty="0"/>
              <a:t>l</a:t>
            </a:r>
            <a:r>
              <a:rPr spc="260" smtClean="0"/>
              <a:t>e</a:t>
            </a:r>
            <a:r>
              <a:rPr spc="295" smtClean="0"/>
              <a:t>a</a:t>
            </a:r>
            <a:r>
              <a:rPr spc="350" smtClean="0"/>
              <a:t>d</a:t>
            </a:r>
            <a:r>
              <a:rPr spc="260" smtClean="0"/>
              <a:t>e</a:t>
            </a:r>
            <a:r>
              <a:rPr spc="-20" smtClean="0"/>
              <a:t>r</a:t>
            </a:r>
            <a:r>
              <a:rPr lang="en-US" spc="-20" dirty="0" smtClean="0"/>
              <a:t>?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471169" y="1600200"/>
            <a:ext cx="7870190" cy="0"/>
          </a:xfrm>
          <a:custGeom>
            <a:avLst/>
            <a:gdLst/>
            <a:ahLst/>
            <a:cxnLst/>
            <a:rect l="l" t="t" r="r" b="b"/>
            <a:pathLst>
              <a:path w="7870190">
                <a:moveTo>
                  <a:pt x="0" y="0"/>
                </a:moveTo>
                <a:lnTo>
                  <a:pt x="7870190" y="0"/>
                </a:lnTo>
              </a:path>
            </a:pathLst>
          </a:custGeom>
          <a:ln w="36830">
            <a:solidFill>
              <a:srgbClr val="68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068" y="1600200"/>
            <a:ext cx="6170931" cy="4809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indent="-125730">
              <a:lnSpc>
                <a:spcPts val="3190"/>
              </a:lnSpc>
              <a:spcBef>
                <a:spcPts val="100"/>
              </a:spcBef>
              <a:buSzPct val="96428"/>
              <a:buChar char="•"/>
              <a:tabLst>
                <a:tab pos="138430" algn="l"/>
              </a:tabLst>
            </a:pPr>
            <a:endParaRPr sz="2800">
              <a:latin typeface="Arial"/>
              <a:cs typeface="Arial"/>
            </a:endParaRPr>
          </a:p>
          <a:p>
            <a:pPr marL="137795" indent="-125730">
              <a:lnSpc>
                <a:spcPct val="150000"/>
              </a:lnSpc>
              <a:buSzPct val="96428"/>
              <a:buChar char="•"/>
              <a:tabLst>
                <a:tab pos="138430" algn="l"/>
              </a:tabLst>
            </a:pPr>
            <a:r>
              <a:rPr lang="en-US" sz="2800" spc="-150" dirty="0" smtClean="0">
                <a:latin typeface="Arial"/>
                <a:cs typeface="Arial"/>
              </a:rPr>
              <a:t> F</a:t>
            </a:r>
            <a:r>
              <a:rPr lang="en-US" sz="2800" spc="-150" dirty="0" smtClean="0">
                <a:latin typeface="Arial"/>
                <a:cs typeface="Arial"/>
              </a:rPr>
              <a:t>ace the challenge without fear</a:t>
            </a:r>
          </a:p>
          <a:p>
            <a:pPr marL="137795" indent="-125730">
              <a:lnSpc>
                <a:spcPct val="150000"/>
              </a:lnSpc>
              <a:buSzPct val="96428"/>
              <a:buChar char="•"/>
              <a:tabLst>
                <a:tab pos="138430" algn="l"/>
              </a:tabLst>
            </a:pPr>
            <a:r>
              <a:rPr lang="en-US" sz="2800" spc="-150" dirty="0" smtClean="0">
                <a:latin typeface="Arial"/>
                <a:cs typeface="Arial"/>
              </a:rPr>
              <a:t> Be unique</a:t>
            </a:r>
          </a:p>
          <a:p>
            <a:pPr marL="137795" indent="-125730">
              <a:lnSpc>
                <a:spcPct val="150000"/>
              </a:lnSpc>
              <a:buSzPct val="96428"/>
              <a:buChar char="•"/>
              <a:tabLst>
                <a:tab pos="138430" algn="l"/>
              </a:tabLst>
            </a:pPr>
            <a:r>
              <a:rPr lang="en-US" sz="2800" spc="-150" dirty="0">
                <a:latin typeface="Arial"/>
                <a:cs typeface="Arial"/>
              </a:rPr>
              <a:t> </a:t>
            </a:r>
            <a:r>
              <a:rPr lang="en-US" sz="2800" spc="-150" dirty="0" smtClean="0">
                <a:latin typeface="Arial"/>
                <a:cs typeface="Arial"/>
              </a:rPr>
              <a:t>Decision Making</a:t>
            </a:r>
          </a:p>
          <a:p>
            <a:pPr marL="137795" indent="-125730">
              <a:lnSpc>
                <a:spcPct val="150000"/>
              </a:lnSpc>
              <a:buSzPct val="96428"/>
              <a:buChar char="•"/>
              <a:tabLst>
                <a:tab pos="138430" algn="l"/>
              </a:tabLst>
            </a:pPr>
            <a:r>
              <a:rPr lang="en-US" sz="2800" spc="-150" dirty="0" smtClean="0">
                <a:latin typeface="Arial"/>
                <a:cs typeface="Arial"/>
              </a:rPr>
              <a:t>Cool under pressure</a:t>
            </a:r>
          </a:p>
          <a:p>
            <a:pPr marL="137795" indent="-125730">
              <a:lnSpc>
                <a:spcPct val="150000"/>
              </a:lnSpc>
              <a:buSzPct val="96428"/>
              <a:tabLst>
                <a:tab pos="138430" algn="l"/>
              </a:tabLst>
            </a:pPr>
            <a:endParaRPr lang="en-US" sz="2800" spc="-150" dirty="0" smtClean="0">
              <a:latin typeface="Arial"/>
              <a:cs typeface="Arial"/>
            </a:endParaRPr>
          </a:p>
          <a:p>
            <a:pPr marL="137795" indent="-125730">
              <a:lnSpc>
                <a:spcPts val="3020"/>
              </a:lnSpc>
              <a:buSzPct val="96428"/>
              <a:buChar char="•"/>
              <a:tabLst>
                <a:tab pos="138430" algn="l"/>
              </a:tabLst>
            </a:pPr>
            <a:endParaRPr lang="en-US" sz="2800" spc="-35" dirty="0" smtClean="0">
              <a:latin typeface="Arial"/>
              <a:cs typeface="Arial"/>
            </a:endParaRPr>
          </a:p>
          <a:p>
            <a:pPr marL="137795" indent="-125730">
              <a:lnSpc>
                <a:spcPts val="3020"/>
              </a:lnSpc>
              <a:buSzPct val="96428"/>
              <a:buChar char="•"/>
              <a:tabLst>
                <a:tab pos="138430" algn="l"/>
              </a:tabLst>
            </a:pPr>
            <a:endParaRPr sz="2800" spc="-35" smtClean="0">
              <a:latin typeface="Arial"/>
              <a:cs typeface="Arial"/>
            </a:endParaRPr>
          </a:p>
          <a:p>
            <a:pPr marL="137795" indent="-125730">
              <a:lnSpc>
                <a:spcPts val="3020"/>
              </a:lnSpc>
              <a:buSzPct val="96428"/>
              <a:tabLst>
                <a:tab pos="138430" algn="l"/>
              </a:tabLst>
            </a:pP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703579"/>
            <a:ext cx="6779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5770" algn="l"/>
              </a:tabLst>
            </a:pPr>
            <a:r>
              <a:rPr sz="4000" u="heavy" spc="190" dirty="0">
                <a:uFill>
                  <a:solidFill>
                    <a:srgbClr val="686363"/>
                  </a:solidFill>
                </a:uFill>
              </a:rPr>
              <a:t>Leadership	</a:t>
            </a:r>
            <a:r>
              <a:rPr sz="4000" u="heavy" spc="215" dirty="0">
                <a:uFill>
                  <a:solidFill>
                    <a:srgbClr val="686363"/>
                  </a:solidFill>
                </a:uFill>
              </a:rPr>
              <a:t>Characteristics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9169" y="1706559"/>
            <a:ext cx="4126231" cy="339451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5400">
              <a:lnSpc>
                <a:spcPct val="150000"/>
              </a:lnSpc>
              <a:spcBef>
                <a:spcPts val="670"/>
              </a:spcBef>
            </a:pPr>
            <a:r>
              <a:rPr sz="3300" spc="-187" baseline="10101" smtClean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lang="en-US" sz="2600" spc="-125" dirty="0" smtClean="0">
                <a:latin typeface="Times New Roman"/>
                <a:cs typeface="Times New Roman"/>
              </a:rPr>
              <a:t>Motivation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50000"/>
              </a:lnSpc>
              <a:spcBef>
                <a:spcPts val="570"/>
              </a:spcBef>
            </a:pPr>
            <a:r>
              <a:rPr sz="3300" spc="-195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30" dirty="0">
                <a:latin typeface="Times New Roman"/>
                <a:cs typeface="Times New Roman"/>
              </a:rPr>
              <a:t>High </a:t>
            </a:r>
            <a:r>
              <a:rPr sz="2600" spc="-150" dirty="0">
                <a:latin typeface="Times New Roman"/>
                <a:cs typeface="Times New Roman"/>
              </a:rPr>
              <a:t>Energy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50000"/>
              </a:lnSpc>
              <a:spcBef>
                <a:spcPts val="570"/>
              </a:spcBef>
            </a:pPr>
            <a:r>
              <a:rPr sz="3300" spc="-135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90" dirty="0">
                <a:latin typeface="Times New Roman"/>
                <a:cs typeface="Times New Roman"/>
              </a:rPr>
              <a:t>Integrity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50000"/>
              </a:lnSpc>
              <a:spcBef>
                <a:spcPts val="570"/>
              </a:spcBef>
            </a:pPr>
            <a:r>
              <a:rPr sz="3300" spc="-165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10" dirty="0">
                <a:latin typeface="Times New Roman"/>
                <a:cs typeface="Times New Roman"/>
              </a:rPr>
              <a:t>Intelligence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50000"/>
              </a:lnSpc>
              <a:spcBef>
                <a:spcPts val="570"/>
              </a:spcBef>
            </a:pPr>
            <a:r>
              <a:rPr sz="3300" spc="-187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25" dirty="0">
                <a:latin typeface="Times New Roman"/>
                <a:cs typeface="Times New Roman"/>
              </a:rPr>
              <a:t>Stability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1343659"/>
            <a:ext cx="5356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7370" algn="l"/>
              </a:tabLst>
            </a:pPr>
            <a:r>
              <a:rPr sz="4000" spc="150" smtClean="0"/>
              <a:t>Dhoni</a:t>
            </a:r>
            <a:r>
              <a:rPr lang="en-US" sz="4000" spc="150" dirty="0" smtClean="0"/>
              <a:t> </a:t>
            </a:r>
            <a:r>
              <a:rPr sz="4000" spc="-110" smtClean="0"/>
              <a:t>a </a:t>
            </a:r>
            <a:r>
              <a:rPr lang="en-US" sz="4000" spc="130" dirty="0"/>
              <a:t>b</a:t>
            </a:r>
            <a:r>
              <a:rPr sz="4000" spc="130" smtClean="0"/>
              <a:t>orn</a:t>
            </a:r>
            <a:r>
              <a:rPr sz="4000" spc="114" smtClean="0"/>
              <a:t> </a:t>
            </a:r>
            <a:r>
              <a:rPr lang="en-US" sz="4000" spc="145" dirty="0"/>
              <a:t>l</a:t>
            </a:r>
            <a:r>
              <a:rPr sz="4000" spc="145" smtClean="0"/>
              <a:t>eader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18770" y="1906270"/>
            <a:ext cx="5548630" cy="0"/>
          </a:xfrm>
          <a:custGeom>
            <a:avLst/>
            <a:gdLst/>
            <a:ahLst/>
            <a:cxnLst/>
            <a:rect l="l" t="t" r="r" b="b"/>
            <a:pathLst>
              <a:path w="5548630">
                <a:moveTo>
                  <a:pt x="0" y="0"/>
                </a:moveTo>
                <a:lnTo>
                  <a:pt x="5548630" y="0"/>
                </a:lnTo>
              </a:path>
            </a:pathLst>
          </a:custGeom>
          <a:ln w="27940">
            <a:solidFill>
              <a:srgbClr val="68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1969" y="2781300"/>
            <a:ext cx="5381625" cy="264553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5400">
              <a:lnSpc>
                <a:spcPct val="150000"/>
              </a:lnSpc>
              <a:spcBef>
                <a:spcPts val="670"/>
              </a:spcBef>
            </a:pPr>
            <a:r>
              <a:rPr sz="3300" spc="-135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90" dirty="0">
                <a:latin typeface="Times New Roman"/>
                <a:cs typeface="Times New Roman"/>
              </a:rPr>
              <a:t>Never </a:t>
            </a:r>
            <a:r>
              <a:rPr sz="2600" spc="-120" dirty="0">
                <a:latin typeface="Times New Roman"/>
                <a:cs typeface="Times New Roman"/>
              </a:rPr>
              <a:t>Captained </a:t>
            </a:r>
            <a:r>
              <a:rPr sz="2600" spc="-180" dirty="0">
                <a:latin typeface="Times New Roman"/>
                <a:cs typeface="Times New Roman"/>
              </a:rPr>
              <a:t>any </a:t>
            </a:r>
            <a:r>
              <a:rPr sz="2600" spc="-120" dirty="0">
                <a:latin typeface="Times New Roman"/>
                <a:cs typeface="Times New Roman"/>
              </a:rPr>
              <a:t>domestic </a:t>
            </a:r>
            <a:r>
              <a:rPr sz="2600" spc="-140" dirty="0">
                <a:latin typeface="Times New Roman"/>
                <a:cs typeface="Times New Roman"/>
              </a:rPr>
              <a:t>side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Before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50000"/>
              </a:lnSpc>
              <a:spcBef>
                <a:spcPts val="570"/>
              </a:spcBef>
            </a:pPr>
            <a:r>
              <a:rPr sz="3300" spc="-135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90" dirty="0">
                <a:latin typeface="Times New Roman"/>
                <a:cs typeface="Times New Roman"/>
              </a:rPr>
              <a:t>Natural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Abilities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50000"/>
              </a:lnSpc>
              <a:spcBef>
                <a:spcPts val="570"/>
              </a:spcBef>
            </a:pPr>
            <a:r>
              <a:rPr sz="3300" spc="-195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30" dirty="0">
                <a:latin typeface="Times New Roman"/>
                <a:cs typeface="Times New Roman"/>
              </a:rPr>
              <a:t>Sets </a:t>
            </a:r>
            <a:r>
              <a:rPr sz="2600" spc="-150" dirty="0">
                <a:latin typeface="Times New Roman"/>
                <a:cs typeface="Times New Roman"/>
              </a:rPr>
              <a:t>Challenging </a:t>
            </a:r>
            <a:r>
              <a:rPr sz="2600" spc="-114" dirty="0">
                <a:latin typeface="Times New Roman"/>
                <a:cs typeface="Times New Roman"/>
              </a:rPr>
              <a:t>Objectives </a:t>
            </a:r>
            <a:r>
              <a:rPr sz="2600" spc="-100" dirty="0">
                <a:latin typeface="Times New Roman"/>
                <a:cs typeface="Times New Roman"/>
              </a:rPr>
              <a:t>for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himself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50000"/>
              </a:lnSpc>
              <a:spcBef>
                <a:spcPts val="570"/>
              </a:spcBef>
            </a:pPr>
            <a:r>
              <a:rPr sz="3300" spc="-209" baseline="10101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2600" spc="-140" dirty="0">
                <a:latin typeface="Times New Roman"/>
                <a:cs typeface="Times New Roman"/>
              </a:rPr>
              <a:t>Enjoy </a:t>
            </a:r>
            <a:r>
              <a:rPr sz="2600" spc="-125" dirty="0">
                <a:latin typeface="Times New Roman"/>
                <a:cs typeface="Times New Roman"/>
              </a:rPr>
              <a:t>working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People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185420"/>
            <a:ext cx="64509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u="heavy" spc="240" dirty="0">
                <a:uFill>
                  <a:solidFill>
                    <a:srgbClr val="686363"/>
                  </a:solidFill>
                </a:uFill>
              </a:rPr>
              <a:t>Democratic </a:t>
            </a:r>
            <a:r>
              <a:rPr sz="4800" u="heavy" spc="165" dirty="0">
                <a:uFill>
                  <a:solidFill>
                    <a:srgbClr val="686363"/>
                  </a:solidFill>
                </a:uFill>
              </a:rPr>
              <a:t>Approach </a:t>
            </a:r>
            <a:r>
              <a:rPr sz="4800" spc="165" dirty="0"/>
              <a:t> </a:t>
            </a:r>
            <a:r>
              <a:rPr sz="4800" u="heavy" spc="229" dirty="0">
                <a:uFill>
                  <a:solidFill>
                    <a:srgbClr val="686363"/>
                  </a:solidFill>
                </a:uFill>
              </a:rPr>
              <a:t>towards </a:t>
            </a:r>
            <a:r>
              <a:rPr sz="4800" u="heavy" spc="220" dirty="0">
                <a:uFill>
                  <a:solidFill>
                    <a:srgbClr val="686363"/>
                  </a:solidFill>
                </a:uFill>
              </a:rPr>
              <a:t>the</a:t>
            </a:r>
            <a:r>
              <a:rPr sz="4800" u="heavy" spc="1040" dirty="0">
                <a:uFill>
                  <a:solidFill>
                    <a:srgbClr val="686363"/>
                  </a:solidFill>
                </a:uFill>
              </a:rPr>
              <a:t> </a:t>
            </a:r>
            <a:r>
              <a:rPr sz="4800" u="heavy" spc="35" dirty="0">
                <a:uFill>
                  <a:solidFill>
                    <a:srgbClr val="686363"/>
                  </a:solidFill>
                </a:uFill>
              </a:rPr>
              <a:t>Game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3069" y="2293619"/>
            <a:ext cx="6588759" cy="34353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5100" spc="-292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4000" spc="-195" dirty="0">
                <a:latin typeface="Times New Roman"/>
                <a:cs typeface="Times New Roman"/>
              </a:rPr>
              <a:t>Listening </a:t>
            </a:r>
            <a:r>
              <a:rPr sz="4000" spc="-60" dirty="0">
                <a:latin typeface="Times New Roman"/>
                <a:cs typeface="Times New Roman"/>
              </a:rPr>
              <a:t>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105" dirty="0">
                <a:latin typeface="Times New Roman"/>
                <a:cs typeface="Times New Roman"/>
              </a:rPr>
              <a:t>other</a:t>
            </a:r>
            <a:endParaRPr sz="4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5100" spc="-232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4000" spc="-155" dirty="0">
                <a:latin typeface="Times New Roman"/>
                <a:cs typeface="Times New Roman"/>
              </a:rPr>
              <a:t>Working </a:t>
            </a:r>
            <a:r>
              <a:rPr sz="4000" spc="-160" dirty="0">
                <a:latin typeface="Times New Roman"/>
                <a:cs typeface="Times New Roman"/>
              </a:rPr>
              <a:t>with </a:t>
            </a:r>
            <a:r>
              <a:rPr sz="4000" spc="-125" dirty="0">
                <a:latin typeface="Times New Roman"/>
                <a:cs typeface="Times New Roman"/>
              </a:rPr>
              <a:t>the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235" dirty="0">
                <a:latin typeface="Times New Roman"/>
                <a:cs typeface="Times New Roman"/>
              </a:rPr>
              <a:t>Team</a:t>
            </a:r>
            <a:endParaRPr sz="4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5100" spc="-292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4000" spc="-195" dirty="0">
                <a:latin typeface="Times New Roman"/>
                <a:cs typeface="Times New Roman"/>
              </a:rPr>
              <a:t>Encourage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-160" dirty="0">
                <a:latin typeface="Times New Roman"/>
                <a:cs typeface="Times New Roman"/>
              </a:rPr>
              <a:t>Participation</a:t>
            </a:r>
            <a:endParaRPr sz="4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5100" spc="-330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4000" spc="-220" dirty="0">
                <a:latin typeface="Times New Roman"/>
                <a:cs typeface="Times New Roman"/>
              </a:rPr>
              <a:t>Giving </a:t>
            </a:r>
            <a:r>
              <a:rPr sz="4000" spc="-110" dirty="0">
                <a:latin typeface="Times New Roman"/>
                <a:cs typeface="Times New Roman"/>
              </a:rPr>
              <a:t>Opportunity </a:t>
            </a:r>
            <a:r>
              <a:rPr sz="4000" spc="-65" dirty="0">
                <a:latin typeface="Times New Roman"/>
                <a:cs typeface="Times New Roman"/>
              </a:rPr>
              <a:t>to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175" dirty="0">
                <a:latin typeface="Times New Roman"/>
                <a:cs typeface="Times New Roman"/>
              </a:rPr>
              <a:t>youngster</a:t>
            </a:r>
            <a:endParaRPr sz="4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5100" spc="-247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4000" spc="-165" dirty="0">
                <a:latin typeface="Times New Roman"/>
                <a:cs typeface="Times New Roman"/>
              </a:rPr>
              <a:t>Respect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276859"/>
            <a:ext cx="46875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u="heavy" spc="5" dirty="0">
                <a:uFill>
                  <a:solidFill>
                    <a:srgbClr val="686363"/>
                  </a:solidFill>
                </a:uFill>
              </a:rPr>
              <a:t>New </a:t>
            </a:r>
            <a:r>
              <a:rPr sz="4000" u="heavy" spc="15" dirty="0">
                <a:uFill>
                  <a:solidFill>
                    <a:srgbClr val="686363"/>
                  </a:solidFill>
                </a:uFill>
              </a:rPr>
              <a:t>Era </a:t>
            </a:r>
            <a:r>
              <a:rPr sz="4000" u="heavy" spc="195" dirty="0">
                <a:uFill>
                  <a:solidFill>
                    <a:srgbClr val="686363"/>
                  </a:solidFill>
                </a:uFill>
              </a:rPr>
              <a:t>for </a:t>
            </a:r>
            <a:r>
              <a:rPr sz="4000" u="heavy" spc="204" dirty="0">
                <a:uFill>
                  <a:solidFill>
                    <a:srgbClr val="686363"/>
                  </a:solidFill>
                </a:uFill>
              </a:rPr>
              <a:t>Indian </a:t>
            </a:r>
            <a:r>
              <a:rPr sz="4000" spc="204" dirty="0"/>
              <a:t> </a:t>
            </a:r>
            <a:r>
              <a:rPr sz="4000" u="heavy" spc="175" dirty="0">
                <a:uFill>
                  <a:solidFill>
                    <a:srgbClr val="686363"/>
                  </a:solidFill>
                </a:uFill>
              </a:rPr>
              <a:t>Cricket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9570" y="1560830"/>
            <a:ext cx="7050405" cy="43510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670"/>
              </a:spcBef>
            </a:pPr>
            <a:r>
              <a:rPr sz="3825" spc="-112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3000" spc="-75" dirty="0">
                <a:latin typeface="Times New Roman"/>
                <a:cs typeface="Times New Roman"/>
              </a:rPr>
              <a:t>World </a:t>
            </a:r>
            <a:r>
              <a:rPr sz="3000" spc="-135" dirty="0">
                <a:latin typeface="Times New Roman"/>
                <a:cs typeface="Times New Roman"/>
              </a:rPr>
              <a:t>T20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2007</a:t>
            </a:r>
            <a:endParaRPr sz="3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70"/>
              </a:spcBef>
            </a:pPr>
            <a:r>
              <a:rPr sz="3825" spc="-142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3000" spc="-95" dirty="0">
                <a:latin typeface="Times New Roman"/>
                <a:cs typeface="Times New Roman"/>
              </a:rPr>
              <a:t>Test </a:t>
            </a:r>
            <a:r>
              <a:rPr sz="3000" spc="-175" dirty="0">
                <a:latin typeface="Times New Roman"/>
                <a:cs typeface="Times New Roman"/>
              </a:rPr>
              <a:t>Team of </a:t>
            </a:r>
            <a:r>
              <a:rPr sz="3000" spc="-90" dirty="0">
                <a:latin typeface="Times New Roman"/>
                <a:cs typeface="Times New Roman"/>
              </a:rPr>
              <a:t>the </a:t>
            </a:r>
            <a:r>
              <a:rPr sz="3000" spc="-204" dirty="0">
                <a:latin typeface="Times New Roman"/>
                <a:cs typeface="Times New Roman"/>
              </a:rPr>
              <a:t>Year</a:t>
            </a:r>
            <a:r>
              <a:rPr sz="3000" spc="110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2010-2011</a:t>
            </a:r>
            <a:endParaRPr sz="3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70"/>
              </a:spcBef>
            </a:pPr>
            <a:r>
              <a:rPr sz="3825" spc="-150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3000" spc="-100" dirty="0">
                <a:latin typeface="Times New Roman"/>
                <a:cs typeface="Times New Roman"/>
              </a:rPr>
              <a:t>ODI </a:t>
            </a:r>
            <a:r>
              <a:rPr sz="3000" spc="-90" dirty="0">
                <a:latin typeface="Times New Roman"/>
                <a:cs typeface="Times New Roman"/>
              </a:rPr>
              <a:t>World </a:t>
            </a:r>
            <a:r>
              <a:rPr sz="3000" spc="-140" dirty="0">
                <a:latin typeface="Times New Roman"/>
                <a:cs typeface="Times New Roman"/>
              </a:rPr>
              <a:t>Cup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2011</a:t>
            </a:r>
            <a:endParaRPr sz="3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70"/>
              </a:spcBef>
            </a:pPr>
            <a:r>
              <a:rPr sz="3825" spc="-225" baseline="9803" dirty="0">
                <a:solidFill>
                  <a:srgbClr val="D24716"/>
                </a:solidFill>
                <a:latin typeface="UnDotum"/>
                <a:cs typeface="UnDotum"/>
              </a:rPr>
              <a:t></a:t>
            </a:r>
            <a:r>
              <a:rPr sz="3000" spc="-150" dirty="0">
                <a:latin typeface="Times New Roman"/>
                <a:cs typeface="Times New Roman"/>
              </a:rPr>
              <a:t>India </a:t>
            </a:r>
            <a:r>
              <a:rPr sz="3000" spc="-160" dirty="0">
                <a:latin typeface="Times New Roman"/>
                <a:cs typeface="Times New Roman"/>
              </a:rPr>
              <a:t>whitewash Australia </a:t>
            </a:r>
            <a:r>
              <a:rPr sz="3000" spc="-145">
                <a:latin typeface="Times New Roman"/>
                <a:cs typeface="Times New Roman"/>
              </a:rPr>
              <a:t>in </a:t>
            </a:r>
            <a:r>
              <a:rPr sz="3000" spc="-240" smtClean="0">
                <a:latin typeface="Times New Roman"/>
                <a:cs typeface="Times New Roman"/>
              </a:rPr>
              <a:t>a</a:t>
            </a:r>
            <a:r>
              <a:rPr lang="en-US" sz="3000" spc="-240" dirty="0" smtClean="0">
                <a:latin typeface="Times New Roman"/>
                <a:cs typeface="Times New Roman"/>
              </a:rPr>
              <a:t> </a:t>
            </a:r>
            <a:r>
              <a:rPr sz="3000" spc="-240" smtClean="0">
                <a:latin typeface="Times New Roman"/>
                <a:cs typeface="Times New Roman"/>
              </a:rPr>
              <a:t> </a:t>
            </a:r>
            <a:r>
              <a:rPr sz="3000" spc="-105" dirty="0">
                <a:latin typeface="Times New Roman"/>
                <a:cs typeface="Times New Roman"/>
              </a:rPr>
              <a:t>tests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-105" dirty="0">
                <a:latin typeface="Times New Roman"/>
                <a:cs typeface="Times New Roman"/>
              </a:rPr>
              <a:t>series.</a:t>
            </a: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00"/>
              </a:spcBef>
            </a:pPr>
            <a:r>
              <a:rPr sz="4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Indian </a:t>
            </a:r>
            <a:r>
              <a:rPr sz="4400"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Premier</a:t>
            </a:r>
            <a:r>
              <a:rPr sz="4400" b="1" u="heavy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League</a:t>
            </a:r>
            <a:endParaRPr sz="440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24815" algn="l"/>
                <a:tab pos="425450" algn="l"/>
              </a:tabLst>
            </a:pPr>
            <a:r>
              <a:rPr sz="3200" spc="-105" dirty="0">
                <a:latin typeface="Times New Roman"/>
                <a:cs typeface="Times New Roman"/>
              </a:rPr>
              <a:t>Winner </a:t>
            </a:r>
            <a:r>
              <a:rPr sz="3200" spc="-260" dirty="0">
                <a:latin typeface="Times New Roman"/>
                <a:cs typeface="Times New Roman"/>
              </a:rPr>
              <a:t>IPL </a:t>
            </a:r>
            <a:r>
              <a:rPr sz="3200" spc="-130" dirty="0">
                <a:latin typeface="Times New Roman"/>
                <a:cs typeface="Times New Roman"/>
              </a:rPr>
              <a:t>with </a:t>
            </a:r>
            <a:r>
              <a:rPr sz="3200" spc="-175" dirty="0">
                <a:latin typeface="Times New Roman"/>
                <a:cs typeface="Times New Roman"/>
              </a:rPr>
              <a:t>Chennai </a:t>
            </a:r>
            <a:r>
              <a:rPr sz="3200" spc="-165" dirty="0">
                <a:latin typeface="Times New Roman"/>
                <a:cs typeface="Times New Roman"/>
              </a:rPr>
              <a:t>Super </a:t>
            </a:r>
            <a:r>
              <a:rPr sz="3200" spc="-204" dirty="0">
                <a:latin typeface="Times New Roman"/>
                <a:cs typeface="Times New Roman"/>
              </a:rPr>
              <a:t>kings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(twice)</a:t>
            </a:r>
            <a:endParaRPr sz="2800">
              <a:latin typeface="Times New Roman"/>
              <a:cs typeface="Times New Roman"/>
            </a:endParaRPr>
          </a:p>
          <a:p>
            <a:pPr marL="425450" indent="-323850">
              <a:lnSpc>
                <a:spcPct val="100000"/>
              </a:lnSpc>
              <a:buFont typeface="Arial"/>
              <a:buChar char="•"/>
              <a:tabLst>
                <a:tab pos="424815" algn="l"/>
                <a:tab pos="425450" algn="l"/>
              </a:tabLst>
            </a:pPr>
            <a:r>
              <a:rPr sz="3200" spc="-105" dirty="0">
                <a:latin typeface="Times New Roman"/>
                <a:cs typeface="Times New Roman"/>
              </a:rPr>
              <a:t>Winner </a:t>
            </a:r>
            <a:r>
              <a:rPr sz="3200" spc="-185" dirty="0">
                <a:latin typeface="Times New Roman"/>
                <a:cs typeface="Times New Roman"/>
              </a:rPr>
              <a:t>Champions </a:t>
            </a:r>
            <a:r>
              <a:rPr sz="3200" spc="-210" dirty="0">
                <a:latin typeface="Times New Roman"/>
                <a:cs typeface="Times New Roman"/>
              </a:rPr>
              <a:t>League </a:t>
            </a:r>
            <a:r>
              <a:rPr sz="3200" spc="-150" dirty="0">
                <a:latin typeface="Times New Roman"/>
                <a:cs typeface="Times New Roman"/>
              </a:rPr>
              <a:t>T20 in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2011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313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Slide 1</vt:lpstr>
      <vt:lpstr>Slide 2</vt:lpstr>
      <vt:lpstr>INTRODUCTION.</vt:lpstr>
      <vt:lpstr>Slide 4</vt:lpstr>
      <vt:lpstr>Why    MSD  as  a  leader?</vt:lpstr>
      <vt:lpstr>Leadership Characteristics</vt:lpstr>
      <vt:lpstr>Dhoni a born leader</vt:lpstr>
      <vt:lpstr>Democratic Approach  towards the Game</vt:lpstr>
      <vt:lpstr>New Era for Indian  Cricket</vt:lpstr>
      <vt:lpstr>AWARDS AND  ACHIEVEMENTS.</vt:lpstr>
      <vt:lpstr>What we can learn from  Dhoni:</vt:lpstr>
      <vt:lpstr>Calmness and Patience is a Virtue, Cultivate them</vt:lpstr>
      <vt:lpstr>Give chance to the Non-Stars to show  their talent on the big Stage.</vt:lpstr>
      <vt:lpstr> Live the Moment, Self-belief and Coach</vt:lpstr>
      <vt:lpstr>Accept the defeat from the front, Enjoy the success from the back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alfar</dc:creator>
  <cp:lastModifiedBy>alfar</cp:lastModifiedBy>
  <cp:revision>8</cp:revision>
  <dcterms:created xsi:type="dcterms:W3CDTF">2020-02-20T17:00:28Z</dcterms:created>
  <dcterms:modified xsi:type="dcterms:W3CDTF">2020-02-20T18:14:33Z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2012-12-20T00:00:00Z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2020-02-20T00:00:00Z</vt:filetime>
  </property>
</Properties>
</file>