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9" r:id="rId7"/>
    <p:sldId id="299" r:id="rId8"/>
    <p:sldId id="297" r:id="rId9"/>
    <p:sldId id="280" r:id="rId10"/>
    <p:sldId id="285" r:id="rId11"/>
    <p:sldId id="261" r:id="rId12"/>
    <p:sldId id="262" r:id="rId13"/>
    <p:sldId id="335" r:id="rId14"/>
    <p:sldId id="283" r:id="rId15"/>
    <p:sldId id="284" r:id="rId16"/>
    <p:sldId id="263" r:id="rId17"/>
    <p:sldId id="264" r:id="rId18"/>
    <p:sldId id="286" r:id="rId19"/>
    <p:sldId id="287" r:id="rId20"/>
    <p:sldId id="265" r:id="rId21"/>
    <p:sldId id="266" r:id="rId22"/>
    <p:sldId id="273" r:id="rId23"/>
    <p:sldId id="275" r:id="rId24"/>
    <p:sldId id="277" r:id="rId25"/>
    <p:sldId id="282" r:id="rId26"/>
    <p:sldId id="292" r:id="rId27"/>
    <p:sldId id="267" r:id="rId28"/>
    <p:sldId id="268" r:id="rId29"/>
    <p:sldId id="288" r:id="rId30"/>
    <p:sldId id="289" r:id="rId31"/>
    <p:sldId id="269" r:id="rId32"/>
    <p:sldId id="270" r:id="rId33"/>
    <p:sldId id="290" r:id="rId34"/>
    <p:sldId id="291" r:id="rId35"/>
    <p:sldId id="271" r:id="rId36"/>
    <p:sldId id="272" r:id="rId37"/>
    <p:sldId id="274" r:id="rId38"/>
    <p:sldId id="276" r:id="rId39"/>
    <p:sldId id="278" r:id="rId40"/>
    <p:sldId id="293" r:id="rId41"/>
    <p:sldId id="294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E63-57DB-4963-86F3-0D7E31FCE513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B6F6-4F73-4329-9869-EA125353FF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E63-57DB-4963-86F3-0D7E31FCE513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B6F6-4F73-4329-9869-EA125353FF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E63-57DB-4963-86F3-0D7E31FCE513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B6F6-4F73-4329-9869-EA125353FF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E63-57DB-4963-86F3-0D7E31FCE513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B6F6-4F73-4329-9869-EA125353FF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E63-57DB-4963-86F3-0D7E31FCE513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B6F6-4F73-4329-9869-EA125353FF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E63-57DB-4963-86F3-0D7E31FCE513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B6F6-4F73-4329-9869-EA125353FF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E63-57DB-4963-86F3-0D7E31FCE513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B6F6-4F73-4329-9869-EA125353FF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E63-57DB-4963-86F3-0D7E31FCE513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B6F6-4F73-4329-9869-EA125353FF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E63-57DB-4963-86F3-0D7E31FCE513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B6F6-4F73-4329-9869-EA125353FF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E63-57DB-4963-86F3-0D7E31FCE513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B6F6-4F73-4329-9869-EA125353FF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E63-57DB-4963-86F3-0D7E31FCE513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B6F6-4F73-4329-9869-EA125353FF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96E63-57DB-4963-86F3-0D7E31FCE513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5B6F6-4F73-4329-9869-EA125353FF3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652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Computação Evolucionária</a:t>
            </a:r>
            <a:br>
              <a:rPr lang="pt-BR" dirty="0"/>
            </a:br>
            <a:br>
              <a:rPr lang="pt-BR" dirty="0"/>
            </a:br>
            <a:r>
              <a:rPr lang="pt-BR" dirty="0"/>
              <a:t>Arcabouço do AG e Comparação ao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52862"/>
            <a:ext cx="9144000" cy="1404937"/>
          </a:xfrm>
        </p:spPr>
        <p:txBody>
          <a:bodyPr/>
          <a:lstStyle/>
          <a:p>
            <a:endParaRPr lang="pt-BR" dirty="0"/>
          </a:p>
          <a:p>
            <a:r>
              <a:rPr lang="pt-BR"/>
              <a:t>Alexandre Farias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Soluções Encontradas para 10 caracteres da Palavra Alvo (</a:t>
                      </a:r>
                      <a:r>
                        <a:rPr lang="pt-BR" dirty="0" err="1"/>
                        <a:t>Random</a:t>
                      </a:r>
                      <a:r>
                        <a:rPr lang="pt-BR" baseline="0" dirty="0"/>
                        <a:t> </a:t>
                      </a:r>
                      <a:r>
                        <a:rPr lang="pt-BR" dirty="0" err="1"/>
                        <a:t>Walk</a:t>
                      </a:r>
                      <a:r>
                        <a:rPr lang="pt-BR" dirty="0"/>
                        <a:t>, População 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52.732, 82.238, 52.591, 66.476, 106.637, 105.501, 75.594, 105.05, 52.558, 87.07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57.301, 61.854, 51.889, 57.654, 117.893, 102.462, 79.39, 115.049, 52.776, 88.776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52.486, 69.391, 55.91, 54.542, 97.037, 107.31, 82.451, 109.434, 61.402, 86.172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52.778, 52.274, 60.324, 59.07, 112.418, 97.007, 78.354, 117.761, 52.395, 89.974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58.738, 52.182, 52.322, 52.281, 110.554, 109.5, 76.448, 113.858, 61.638, 89.571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87" y="1541327"/>
            <a:ext cx="9750298" cy="4793897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7070"/>
            <a:ext cx="9829800" cy="4832986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78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8262" y="1019908"/>
            <a:ext cx="11195538" cy="5157055"/>
          </a:xfrm>
        </p:spPr>
        <p:txBody>
          <a:bodyPr/>
          <a:lstStyle/>
          <a:p>
            <a:pPr algn="just"/>
            <a:r>
              <a:rPr lang="pt-BR" dirty="0"/>
              <a:t>Observa-se um desvio-padrão próximo de zero logo no inicio do AG, porém este valor não é zero, mas sim próximo de zero, sendo assim acaba não aparecendo no gráfico, como mostra a tabela.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just"/>
            <a:r>
              <a:rPr lang="pt-BR" dirty="0"/>
              <a:t>Esse comportamento se repete para os outros casos do AG.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6798591" y="2363995"/>
          <a:ext cx="438638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6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76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Desvio-Padrão</a:t>
                      </a:r>
                      <a:r>
                        <a:rPr lang="pt-BR" baseline="0" dirty="0"/>
                        <a:t> das 5 primeiras geração com Palavra 10 e População 50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8.735201856926767556e-04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8.425736660485068190e-04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8.082386781566681597e-04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8.066907344651185960e-04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58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7.932852442757415802e-04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2588785"/>
            <a:ext cx="6219825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Soluções Encontradas para 20 caracteres da Palavra-Alvo (AG,</a:t>
                      </a:r>
                      <a:r>
                        <a:rPr lang="pt-BR" baseline="0" dirty="0"/>
                        <a:t> </a:t>
                      </a:r>
                      <a:r>
                        <a:rPr lang="pt-BR" dirty="0"/>
                        <a:t>População 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52.547, 72.15, 53.694, 57.771, 115.88, 105.59, 75.368, 126.02, 52.756, 85.1, 80.525, 111.24, 113.62, 64.95, 89.181, 85.647, 101.71, 106.75, 110.37, 72.082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52.547, 72.15, 53.694, 57.771, 115.88, 105.59, 75.368, 126.02, 52.756, 85.1, 80.525, 111.24, 113.62, 64.95, 89.181, 85.647, 101.71, 106.75, 110.37, 72.082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52.547, 72.15, 53.694, 57.771, 115.88, 105.59, 75.368, 126.02, 52.756, 85.1, 80.525, 111.24, 113.62, 64.95, 89.181, 85.647, 101.71, 106.75, 110.37, 72.082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52.547, 72.15, 53.694, 57.771, 115.88, 105.59, 75.368, 126.02, 52.756, 85.1, 80.525, 111.24, 113.62, 64.95, 89.181, 85.647, 101.71, 106.75, 110.37, 72.082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52.547, 72.15, 53.694, 57.771, 115.88, 105.59, 75.368, 126.02, 52.756, 85.1, 80.525, 111.24, 113.62, 64.95, 89.181, 85.647, 101.71, 106.75, 110.37, 72.082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Soluções Encontradas para 20 caracteres da Palavra-Alvo (</a:t>
                      </a:r>
                      <a:r>
                        <a:rPr lang="pt-BR" dirty="0" err="1"/>
                        <a:t>Random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Walk</a:t>
                      </a:r>
                      <a:r>
                        <a:rPr lang="pt-BR" dirty="0"/>
                        <a:t>,</a:t>
                      </a:r>
                      <a:r>
                        <a:rPr lang="pt-BR" baseline="0" dirty="0"/>
                        <a:t> </a:t>
                      </a:r>
                      <a:r>
                        <a:rPr lang="pt-BR" dirty="0"/>
                        <a:t>População 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52.046, 76.91, 52.546, 58.572, 107.802, 102.557, 82.675, 115.783, 56.561, 82.476, 96.082, 122.356, 81.572, 82.836, 104.6, 72.081, 123.255, 124.258, 104.132, 68.263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78.128, 65.933, 53.529, 61.787, 116.977, 102.489, 63.134, 122.552, 57.448, 65.138, 58.092, 114.942, 117.57, 77.719, 102.918, 96.722, 108.535, 105.372, 101.415, 68.574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67.116, 70.266, 63.55, 62.643, 115.689, 77.168, 86.848, 101.192, 70.47, 86.127, 71.462, 107.138, 106.171, 76.984, 74.029, 100.186, 104.49, 103.712, 107.896, 74.955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72.546, 56.898, 75.223, 90.719, 112.351, 105.638, 71.309, 123.529, 61.138, 97.984, 88.765, 124.439, 107.294, 64.923, 100.926, 82.166, 80.944, 95.038, 120.294, 68.466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67.815, 73.984, 50.413, 51.085, 120.244, 103.68, 70.052, 97.825, 53.857, 82.368, 69.25, 104.047, 101.44, 68.077, 79.573, 115.715, 108.679, 107.133, 115.585, 80.434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7822"/>
            <a:ext cx="10063889" cy="4948079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3844"/>
            <a:ext cx="10576923" cy="520032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Soluções Encontradas para 30 caracteres da Palavra-Alvo (AG,</a:t>
                      </a:r>
                      <a:r>
                        <a:rPr lang="pt-BR" baseline="0" dirty="0"/>
                        <a:t> </a:t>
                      </a:r>
                      <a:r>
                        <a:rPr lang="pt-BR" dirty="0"/>
                        <a:t>População 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52.547, 72.15, 53.694, 57.771, 115.88, 105.59, 75.368, 126.02, 52.756, 85.1, 80.525, 111.24, 113.62, 64.95, 89.181, 85.647, 101.71, 106.75, 110.37, 72.082, 104.38, 102.41, 63.009, 59.52, 89.869, 126.78, 77.231, 96.821, 67.905, 110.1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52.547, 72.15, 53.694, 57.771, 115.88, 105.59, 75.368, 126.02, 52.756, 85.1, 80.525, 111.24, 113.62, 64.95, 89.181, 85.647, 101.71, 106.75, 110.37, 72.082, 104.38, 102.41, 63.009, 59.52, 89.869, 126.78, 77.231, 96.821, 67.905, 110.1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52.547, 72.15, 53.694, 57.771, 115.88, 105.59, 75.368, 126.02, 52.756, 85.1, 80.525, 111.24, 113.62, 64.95, 89.181, 85.647, 101.71, 106.75, 110.37, 72.082, 104.38, 102.41, 63.009, 59.52, 89.869, 126.78, 77.231, 96.821, 67.905, 110.1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52.547, 72.15, 53.694, 57.771, 115.88, 105.59, 75.368, 126.02, 52.756, 85.1, 80.525, 111.24, 113.62, 64.95, 89.181, 85.647, 101.71, 106.75, 110.37, 72.082, 104.38, 102.41, 63.009, 59.52, 89.869, 126.78, 77.231, 96.821, 67.905, 110.1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52.547, 72.15, 53.694, 57.771, 115.88, 105.59, 75.368, 126.02, 52.756, 85.1, 80.525, 111.24, 113.62, 64.95, 89.181, 85.647, 101.71, 106.75, 110.37, 72.082, 104.38, 102.41, 63.009, 59.52, 89.869, 126.78, 77.231, 96.821, 67.905, 110.1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2161" y="277202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882161" y="1676156"/>
          <a:ext cx="105156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Soluções Encontradas para 30 caracteres da Palavra-Alvo (</a:t>
                      </a:r>
                      <a:r>
                        <a:rPr lang="pt-BR" dirty="0" err="1"/>
                        <a:t>Random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Walk</a:t>
                      </a:r>
                      <a:r>
                        <a:rPr lang="pt-BR" dirty="0"/>
                        <a:t>,</a:t>
                      </a:r>
                      <a:r>
                        <a:rPr lang="pt-BR" baseline="0" dirty="0"/>
                        <a:t> </a:t>
                      </a:r>
                      <a:r>
                        <a:rPr lang="pt-BR" dirty="0"/>
                        <a:t>População 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106.634, 63.878, 54.576, 62.442, 81.316, 105.466, 77.386, 95.453, 57.571, 88.146, 79.65, 117.936, 94.497, 64.972, 105.177, 65.55, 76.649, 99.733, 124.101, 74.866, 106.546, 83.006, 66.95, 57.065, 93.524, 120.854, 83.372, 78.896, 58.095, 74.496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57.357, 80.252, 59.239, 57.118, 77.752, 95.085, 53.859, 116.312, 88.829, 62.946, 84.214, 93.296, 75.999, 68.996, 70.222, 71.735, 93.969, 106.934, 122.18, 78.663, 115.984, 63.973, 72.394, 67.67, 74.813, 112.916, 83.602, 106.978, 94.12, 108.463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57.158, 72.32, 97.516, 55.823, 59.485, 122.269, 67.273, 97.19, 106.106, 84.882, 80.358, 103.732, 125.702, 68.313, 105.005, 82.672, 111.896, 109.501, 96.081, 126.351, 104.29, 114.379, 65.746, 56.133, 88.375, 121.211, 107.387, 92.294, 81.8, 109.884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51.959, 70.19, 70.624, 83.522, 61.779, 108.659, 87.156, 121.424, 90.41, 91.734, 63.514, 90.882, 100.458, 66.006, 93.542, 104.866, 118.85, 101.281, 106.622, 65.657, 97.692, 121.827, 51.826, 73.17, 91.129, 71.66, 81.226, 70.979, 65.827, 112.021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59.977, 53.541, 71.266, 67.213, 80.03, 93.373, 85.794, 112.594, 60.689, 72.091, 95.05, 107.652, 124.238, 65.406, 73.993, 90.968, 79.877, 114.053, 99.002, 50.866, 108.439, 116.294, 115.043, 72.994, 87.748, 114.328, 74.958, 74.314, 79.304, 108.899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</a:t>
            </a:r>
          </a:p>
          <a:p>
            <a:r>
              <a:rPr lang="pt-BR" dirty="0"/>
              <a:t>Diagramas UML</a:t>
            </a:r>
          </a:p>
          <a:p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Caminhada Aleatória (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r>
              <a:rPr lang="pt-BR" dirty="0"/>
              <a:t>)</a:t>
            </a:r>
          </a:p>
          <a:p>
            <a:r>
              <a:rPr lang="pt-BR" dirty="0"/>
              <a:t>Conclusão</a:t>
            </a:r>
          </a:p>
          <a:p>
            <a:r>
              <a:rPr lang="pt-BR" dirty="0"/>
              <a:t>Agradecimento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6238"/>
            <a:ext cx="10131273" cy="4981209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66" y="1485900"/>
            <a:ext cx="9827268" cy="483174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63" y="1439814"/>
            <a:ext cx="10084406" cy="4958166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6" y="1292469"/>
            <a:ext cx="10336178" cy="5081954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4" y="1384508"/>
            <a:ext cx="10462846" cy="5144233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Soluções Encontradas para 10 caracteres da Palavra-Alvo (AG, População 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52.547, 72.15, 53.694, 57.771, 115.88, 105.59, 75.368, 126.02, 52.756, 85.1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52.547, 72.15, 53.694, 57.771, 115.88, 105.59, 75.368, 126.02, 52.756, 85.1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52.547, 72.15, 53.694, 57.771, 115.88, 105.59, 75.368, 126.02, 52.756, 85.1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52.547, 72.15, 53.694, 57.771, 115.88, 105.59, 75.368, 126.02, 52.756, 85.1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52.547, 72.15, 53.694, 57.771, 115.88, 105.59, 75.368, 126.02, 52.756, 85.1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Soluções Encontradas para 10 caracteres da Palavra-Alvo (</a:t>
                      </a:r>
                      <a:r>
                        <a:rPr lang="pt-BR" dirty="0" err="1"/>
                        <a:t>Random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Walk</a:t>
                      </a:r>
                      <a:r>
                        <a:rPr lang="pt-BR" dirty="0"/>
                        <a:t>, População 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53.338, 75.327, 56.934, 57.54, 117.423, 105.382, 71.132, 93.331, 74.82, 84.526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52.912, 75.692, 69.053, 53.842, 98.087, 96.809, 83.986, 118.304, 51.746, 86.122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56.303, 72.131, 55.578, 52.494, 118.347, 108.81, 53.755, 119.686, 52.315, 98.874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50.937, 62.859, 53.093, 58.882, 113.311, 107.515, 75.952, 114.414, 68.207, 110.226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72.029, 81.588, 54.653, 53.272, 118.699, 102.322, 74.358, 108.43, 57.013, 74.891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7" y="1421863"/>
            <a:ext cx="10207870" cy="5018869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21" y="1514842"/>
            <a:ext cx="9722949" cy="4780450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Soluções Encontradas para 20 caracteres da Palavra-Alvo (AG,</a:t>
                      </a:r>
                      <a:r>
                        <a:rPr lang="pt-BR" baseline="0" dirty="0"/>
                        <a:t> </a:t>
                      </a:r>
                      <a:r>
                        <a:rPr lang="pt-BR" dirty="0"/>
                        <a:t>População 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52.547, 72.15, 53.694, 57.771, 115.88, 105.59, 75.368, 126.02, 52.756, 85.1, 80.525, 111.24, 113.62, 64.95, 89.181, 85.647, 101.71, 106.75, 110.37, 72.082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52.547, 72.15, 53.694, 57.771, 115.88, 105.59, 75.368, 126.02, 52.756, 85.1, 80.525, 111.24, 113.62, 64.95, 89.181, 85.647, 101.71, 106.75, 110.37, 72.082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52.547, 72.15, 53.694, 57.771, 115.88, 105.59, 75.368, 126.02, 52.756, 85.1, 80.525, 111.24, 113.62, 64.95, 89.181, 85.647, 101.71, 106.75, 110.37, 72.082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52.547, 72.15, 53.694, 57.771, 115.88, 105.59, 75.368, 126.02, 52.756, 85.1, 80.525, 111.24, 113.62, 64.95, 89.181, 85.647, 101.71, 106.75, 110.37, 72.082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52.547, 72.15, 53.694, 57.771, 115.88, 105.59, 75.368, 126.02, 52.756, 85.1, 80.525, 111.24, 113.62, 64.95, 89.181, 85.647, 101.71, 106.75, 110.37, 72.082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Este trabalho tem a função de desenvolver um arcabouço para o Algoritmo Genético (AG).</a:t>
            </a:r>
          </a:p>
          <a:p>
            <a:pPr algn="just"/>
            <a:r>
              <a:rPr lang="pt-BR" dirty="0"/>
              <a:t>Um algoritmo de Caminhada Aleatória também é desenvolvido para fins de comparação com o desempenho do AG.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Soluções Encontradas para 20 caracteres da Palavra-Alvo (</a:t>
                      </a:r>
                      <a:r>
                        <a:rPr lang="pt-BR" dirty="0" err="1"/>
                        <a:t>Random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Walk</a:t>
                      </a:r>
                      <a:r>
                        <a:rPr lang="pt-BR" dirty="0"/>
                        <a:t>,</a:t>
                      </a:r>
                      <a:r>
                        <a:rPr lang="pt-BR" baseline="0" dirty="0"/>
                        <a:t> </a:t>
                      </a:r>
                      <a:r>
                        <a:rPr lang="pt-BR" dirty="0"/>
                        <a:t>População 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56.664, 54.189, 70.707, 58.27, 90.83, 127.394, 71.664, 129.095, 54.444, 75.413, 57.343, 93.348, 110.926, 93.261, 84.589, 96.684, 106.283, 115.165, 109.602, 71.671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53.099, 59.356, 52.593, 57.827, 120.474, 122.314, 72.607, 116.925, 52.785, 113.321, 95.323, 81.762, 113.23, 61.019, 94.27, 87.411, 120.362, 91.557, 105.126, 64.778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79.891, 66.929, 52.57, 52.851, 109.838, 53.282, 85.39, 107.613, 52.826, 97.639, 83.533, 111.13, 112.574, 52.967, 115.477, 87.951, 107.198, 120.938, 95.245, 76.705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51.445, 59.026, 71.682, 71.593, 115.848, 115.255, 77.071, 116.802, 88.448, 63.765, 95.597, 115.338, 111.858, 51.839,102.722, 51.455, 106.538, 106.798, 105.8, 66.738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75.948, 71.405, 93.179, 59.212, 123.194, 102.255, 54.772, 116.417, 73.303, 87.913, 78.677, 127.019, 104.19, 60.899, 115.84, 85.18, 97.546, 111.782, 98.002, 73.632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54" y="1485900"/>
            <a:ext cx="9469615" cy="4655894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00" y="1567596"/>
            <a:ext cx="9734600" cy="4786178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Soluções Encontradas para 30 caracteres da Palavra-Alvo (AG,</a:t>
                      </a:r>
                      <a:r>
                        <a:rPr lang="pt-BR" baseline="0" dirty="0"/>
                        <a:t> </a:t>
                      </a:r>
                      <a:r>
                        <a:rPr lang="pt-BR" dirty="0"/>
                        <a:t>População 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52.547, 72.15, 53.694, 57.771, 115.88, 105.59, 75.368, 126.02, 52.756, 85.1, 80.525, 111.24, 113.62, 64.95, 89.181, 85.647, 101.71, 106.75, 110.37, 72.082, 104.38, 102.41, 63.009, 59.52, 89.869, 126.78, 77.231, 96.821, 67.905, 110.1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52.547, 72.15, 53.694, 57.771, 115.88, 105.59, 75.368, 126.02, 52.756, 85.1, 80.525, 111.24, 113.62, 64.95, 89.181, 85.647, 101.71, 106.75, 110.37, 72.082, 104.38, 102.41, 63.009, 59.52, 89.869, 126.78, 77.231, 96.821, 67.905, 110.1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52.547, 72.15, 53.694, 57.771, 115.88, 105.59, 75.368, 126.02, 52.756, 85.1, 80.525, 111.24, 113.62, 64.95, 89.181, 85.647, 101.71, 106.75, 110.37, 72.082, 104.38, 102.41, 63.009, 59.52, 89.869, 126.78, 77.231, 96.821, 67.905, 110.1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52.547, 72.15, 53.694, 57.771, 115.88, 105.59, 75.368, 126.02, 52.756, 85.1, 80.525, 111.24, 113.62, 64.95, 89.181, 85.647, 101.71, 106.75, 110.37, 72.082, 104.38, 102.41, 63.009, 59.52, 89.869, 126.78, 77.231, 96.821, 67.905, 110.1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52.547, 72.15, 53.694, 57.771, 115.88, 105.59, 75.368, 126.02, 52.756, 85.1, 80.525, 111.24, 113.62, 64.95, 89.181, 85.647, 101.71, 106.75, 110.37, 72.082, 104.38, 102.41, 63.009, 59.52, 89.869, 126.78, 77.231, 96.821, 67.905, 110.1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775"/>
          </a:xfrm>
        </p:spPr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Soluções Encontradas para 30 caracteres da Palavra-Alvo (</a:t>
                      </a:r>
                      <a:r>
                        <a:rPr lang="pt-BR" dirty="0" err="1"/>
                        <a:t>Random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Walk</a:t>
                      </a:r>
                      <a:r>
                        <a:rPr lang="pt-BR" dirty="0"/>
                        <a:t>,</a:t>
                      </a:r>
                      <a:r>
                        <a:rPr lang="pt-BR" baseline="0" dirty="0"/>
                        <a:t> </a:t>
                      </a:r>
                      <a:r>
                        <a:rPr lang="pt-BR" dirty="0"/>
                        <a:t>População 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57.708, 90.096, 92.017, 62.804, 98.15, 118.046, 67.356, 120.123, 56.688, 50.959, 74.289, 103.658, 118.573, 66.177, 100.815, 50.996, 100.764, 107.374, 112.106, 56.781, 98.81, 97.378, 64.704, 52.844, 90.847, 85.176, 97.467, 60.939, 105.083, 103.555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68.126, 53.475, 56.305, 85.574, 126.972, 76.354, 81.894, 122.897, 51.566, 113.227, 101.274, 95.812, 121.234, 79.294, 71.18, 82.855, 72.378, 99.857, 115.566, 70.216, 107.354, 110.774, 79.127, 55.093, 82.633, 127.874, 69.638, 121.618, 61.298, 91.459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52.027, 82.047, 86.514, 77.587, 102.549, 103.601, 97.273, 114.595, 52.115, 98.382, 51.945, 119.609, 92.19, 87.627, 101.094, 96.007, 99.361, 99.25, 109.594, 63.366, 82.184, 112.283, 95.038, 61.15, 93.198, 102.774, 74.739, 97.478, 101.354, 106.802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52.546, 98.211, 56.79, 61.515, 98.929, 75.237, 71.986, 115.706, 74.742, 72.595, 82.832, 102.122, 121.055, 79.201, 94.854, 101.708, 114.058, 100.572, 100.377, 69.339, 86.026, 103.852, 53.237, 87.472, 79.81, 102.342, 111.826, 108.73, 67.913, 96.45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82.906, 97.782, 62.562, 66.871, 72.059, 99.862, 58.822, 126.546, 51.641, 113.533, 75.261, 122.574, 119.234, 63.264, 71.06, 77.862, 100.122, 99.486, 61.417, 72.231, 106.935, 95.552, 54.209, 105.529, 103.79, 97.378, 86.426, 92.39, 74.36, 119.682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5" y="1419550"/>
            <a:ext cx="10380599" cy="5103794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93" y="1629141"/>
            <a:ext cx="9618413" cy="4729053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42" y="1234489"/>
            <a:ext cx="10231315" cy="5030397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38" y="1544454"/>
            <a:ext cx="10128739" cy="4979963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4" y="1572956"/>
            <a:ext cx="10260623" cy="504480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8715" y="1790456"/>
            <a:ext cx="10515600" cy="4351338"/>
          </a:xfrm>
        </p:spPr>
        <p:txBody>
          <a:bodyPr/>
          <a:lstStyle/>
          <a:p>
            <a:pPr algn="just"/>
            <a:r>
              <a:rPr lang="pt-BR" dirty="0"/>
              <a:t>A implementação tem como objetivo fazer com que tanto o AG como o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r>
              <a:rPr lang="pt-BR" dirty="0"/>
              <a:t> sejam capazes de acertar uma palavra-alvo de acordo seus </a:t>
            </a:r>
            <a:r>
              <a:rPr lang="pt-BR" i="1" dirty="0"/>
              <a:t>n </a:t>
            </a:r>
            <a:r>
              <a:rPr lang="pt-BR" dirty="0"/>
              <a:t>primeiros caracteres (10, 20 e 30), para populações de 50 a 100 cromossomos, ao longo de 5 execuções.</a:t>
            </a:r>
            <a:endParaRPr lang="pt-BR" i="1" dirty="0"/>
          </a:p>
          <a:p>
            <a:r>
              <a:rPr lang="pt-BR" dirty="0"/>
              <a:t>Gráficos e tabelas são utilizados para a ilustrar os resultados obtidos.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30" y="4445094"/>
            <a:ext cx="10553091" cy="141439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27638"/>
            <a:ext cx="10515600" cy="4849325"/>
          </a:xfrm>
        </p:spPr>
        <p:txBody>
          <a:bodyPr/>
          <a:lstStyle/>
          <a:p>
            <a:pPr algn="just"/>
            <a:r>
              <a:rPr lang="pt-BR" dirty="0"/>
              <a:t>O AG mostrou-se eficiente para encontrar a palavra-alvo, acertando por completo em todos os testes, neste quesito o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r>
              <a:rPr lang="pt-BR" dirty="0"/>
              <a:t> falhou em todos.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Neste trabalho, o AG estava inicialmente com um alto desvio-padrão a cada geração, dificultando sua compreensão. O problema foi resolvido reduzindo a taxa de mutação e desvio-padrão.</a:t>
            </a:r>
          </a:p>
          <a:p>
            <a:endParaRPr lang="pt-BR" dirty="0"/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Agradecimento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5400" dirty="0"/>
              <a:t>Obrigado pela atenção!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8890"/>
          </a:xfrm>
        </p:spPr>
        <p:txBody>
          <a:bodyPr/>
          <a:lstStyle/>
          <a:p>
            <a:pPr algn="ctr"/>
            <a:r>
              <a:rPr lang="pt-BR" dirty="0"/>
              <a:t>Diagrama UML - AG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238" y="1176842"/>
            <a:ext cx="6400800" cy="5322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Diagrama UML –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587" y="1368424"/>
            <a:ext cx="6194826" cy="51804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8215" y="1415562"/>
            <a:ext cx="10685585" cy="4761401"/>
          </a:xfrm>
        </p:spPr>
        <p:txBody>
          <a:bodyPr>
            <a:normAutofit lnSpcReduction="10000"/>
          </a:bodyPr>
          <a:lstStyle/>
          <a:p>
            <a:r>
              <a:rPr lang="pt-BR" altLang="en-US" dirty="0"/>
              <a:t>Quanto a demonstração dos resultados em gráficos:</a:t>
            </a:r>
          </a:p>
          <a:p>
            <a:endParaRPr lang="pt-BR" altLang="en-US" dirty="0"/>
          </a:p>
          <a:p>
            <a:r>
              <a:rPr lang="pt-BR" altLang="en-US" dirty="0"/>
              <a:t>Colocar no mesmo gráfico a evolução do RW e AG (Calcular a média e o desvio padrão por geração das R execuções do fitness do melhor indivíduo)</a:t>
            </a:r>
          </a:p>
          <a:p>
            <a:r>
              <a:rPr lang="pt-BR" altLang="en-US" dirty="0"/>
              <a:t>Avaliar o desvio padrão das soluções finais encontras nas R execuções (precisão)</a:t>
            </a:r>
          </a:p>
          <a:p>
            <a:r>
              <a:rPr lang="pt-BR" altLang="en-US" dirty="0"/>
              <a:t>Fazer um gráfico de barra com a média e desvio padrão de número de acertos de valores da palavra alvo</a:t>
            </a:r>
          </a:p>
          <a:p>
            <a:r>
              <a:rPr lang="pt-BR" altLang="en-US" dirty="0"/>
              <a:t>Avaliar a média e desvio padrão do desvio da palavra encontrada da alvo (acurácia)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552"/>
          </a:xfrm>
        </p:spPr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60484" y="1450975"/>
          <a:ext cx="11588261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0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0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0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0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59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Parâmetro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10/50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20/50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30/50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30/100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Tamanho do </a:t>
                      </a:r>
                      <a:r>
                        <a:rPr lang="pt-BR" dirty="0" err="1"/>
                        <a:t>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Probabilidade</a:t>
                      </a:r>
                      <a:r>
                        <a:rPr lang="pt-BR" baseline="0" dirty="0"/>
                        <a:t> de </a:t>
                      </a:r>
                      <a:r>
                        <a:rPr lang="pt-BR" dirty="0"/>
                        <a:t>Cruzamento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Probabilidade de Mutação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Desvio-Padrão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Número de Gerações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526073" y="4897315"/>
            <a:ext cx="11139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Seleção: </a:t>
            </a:r>
            <a:r>
              <a:rPr lang="pt-BR" dirty="0"/>
              <a:t>Torneio</a:t>
            </a:r>
          </a:p>
          <a:p>
            <a:r>
              <a:rPr lang="pt-BR" b="1" dirty="0"/>
              <a:t>Cruzamento:</a:t>
            </a:r>
            <a:r>
              <a:rPr lang="pt-BR" dirty="0"/>
              <a:t> Aritmético</a:t>
            </a:r>
          </a:p>
          <a:p>
            <a:r>
              <a:rPr lang="pt-BR" b="1" dirty="0"/>
              <a:t>Mutação:</a:t>
            </a:r>
            <a:r>
              <a:rPr lang="pt-BR" dirty="0"/>
              <a:t> Gaussiana</a:t>
            </a:r>
          </a:p>
          <a:p>
            <a:r>
              <a:rPr lang="pt-BR" b="1" dirty="0"/>
              <a:t>Troca de População:</a:t>
            </a:r>
            <a:r>
              <a:rPr lang="pt-BR" dirty="0"/>
              <a:t> Geracional</a:t>
            </a:r>
          </a:p>
          <a:p>
            <a:r>
              <a:rPr lang="pt-BR" b="1" dirty="0"/>
              <a:t>Elitismo:</a:t>
            </a:r>
            <a:r>
              <a:rPr lang="pt-BR" dirty="0"/>
              <a:t> Sim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Soluções Encontradas para 10 caracteres da Palavra Alvo (AG, População 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52.547, 72.15, 53.694, 57.771, 115.88, 105.59, 75.368, 126.02, 52.756, 85.1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52.547, 72.15, 53.694, 57.771, 115.88, 105.59, 75.368, 126.02, 52.756, 85.1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52.547, 72.15, 53.694, 57.771, 115.88, 105.59, 75.368, 126.02, 52.756, 85.1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52.547, 72.15, 53.694, 57.771, 115.88, 105.59, 75.368, 126.02, 52.756, 85.1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52.547, 72.15, 53.694, 57.771, 115.88, 105.59, 75.368, 126.02, 52.756, 85.1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3084</Words>
  <Application>Microsoft Office PowerPoint</Application>
  <PresentationFormat>Widescreen</PresentationFormat>
  <Paragraphs>195</Paragraphs>
  <Slides>41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Tema do Office</vt:lpstr>
      <vt:lpstr>Computação Evolucionária  Arcabouço do AG e Comparação ao Random Walk</vt:lpstr>
      <vt:lpstr>Agenda</vt:lpstr>
      <vt:lpstr>Introdução</vt:lpstr>
      <vt:lpstr>Objetivo</vt:lpstr>
      <vt:lpstr>Diagrama UML - AG</vt:lpstr>
      <vt:lpstr>Diagrama UML –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Conclusão</vt:lpstr>
      <vt:lpstr>Agradecimento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Computação Evolucionária Arcabouço do AG</dc:title>
  <dc:creator>Farb</dc:creator>
  <cp:lastModifiedBy>Alexandre Farias</cp:lastModifiedBy>
  <cp:revision>61</cp:revision>
  <dcterms:created xsi:type="dcterms:W3CDTF">2017-05-28T01:39:00Z</dcterms:created>
  <dcterms:modified xsi:type="dcterms:W3CDTF">2020-04-19T00:47:33Z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1046-10.2.0.5820</vt:lpwstr>
  </property>
</Properties>
</file>