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304" r:id="rId2"/>
    <p:sldId id="305" r:id="rId3"/>
    <p:sldId id="331" r:id="rId4"/>
    <p:sldId id="303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4" r:id="rId13"/>
    <p:sldId id="313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7" r:id="rId24"/>
    <p:sldId id="325" r:id="rId25"/>
    <p:sldId id="326" r:id="rId26"/>
    <p:sldId id="328" r:id="rId27"/>
    <p:sldId id="329" r:id="rId28"/>
    <p:sldId id="330" r:id="rId29"/>
  </p:sldIdLst>
  <p:sldSz cx="18288000" cy="10287000"/>
  <p:notesSz cx="6858000" cy="9144000"/>
  <p:embeddedFontLst>
    <p:embeddedFont>
      <p:font typeface="Poppins" panose="020B0604020202020204" charset="0"/>
      <p:regular r:id="rId31"/>
      <p:bold r:id="rId32"/>
      <p:italic r:id="rId33"/>
      <p:boldItalic r:id="rId34"/>
    </p:embeddedFont>
    <p:embeddedFont>
      <p:font typeface="Montserrat" panose="020B0604020202020204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Poppins Medium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1" roundtripDataSignature="AMtx7mix5sI8JjicUFPukoSfDHZAJJt6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B791"/>
    <a:srgbClr val="E5BB83"/>
    <a:srgbClr val="993F3F"/>
    <a:srgbClr val="FFCB06"/>
    <a:srgbClr val="524740"/>
    <a:srgbClr val="D83838"/>
    <a:srgbClr val="346D94"/>
    <a:srgbClr val="232324"/>
    <a:srgbClr val="585889"/>
    <a:srgbClr val="724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E61B04-06C6-4C9E-844D-8E8B383339AD}">
  <a:tblStyle styleId="{01E61B04-06C6-4C9E-844D-8E8B383339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73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71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8" Type="http://schemas.openxmlformats.org/officeDocument/2006/relationships/slide" Target="slides/slide7.xml"/><Relationship Id="rId7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12555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636ddf764_0_229"/>
          <p:cNvSpPr txBox="1">
            <a:spLocks noGrp="1"/>
          </p:cNvSpPr>
          <p:nvPr>
            <p:ph type="title"/>
          </p:nvPr>
        </p:nvSpPr>
        <p:spPr>
          <a:xfrm>
            <a:off x="878700" y="890051"/>
            <a:ext cx="167865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2" name="Google Shape;82;g26636ddf764_0_229"/>
          <p:cNvSpPr txBox="1">
            <a:spLocks noGrp="1"/>
          </p:cNvSpPr>
          <p:nvPr>
            <p:ph type="body" idx="1"/>
          </p:nvPr>
        </p:nvSpPr>
        <p:spPr>
          <a:xfrm>
            <a:off x="623400" y="2304949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Char char="●"/>
              <a:defRPr sz="2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3" name="Google Shape;83;g26636ddf764_0_229"/>
          <p:cNvSpPr txBox="1">
            <a:spLocks noGrp="1"/>
          </p:cNvSpPr>
          <p:nvPr>
            <p:ph type="sldNum" idx="12"/>
          </p:nvPr>
        </p:nvSpPr>
        <p:spPr>
          <a:xfrm>
            <a:off x="16944915" y="9326433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364007" y="2643964"/>
            <a:ext cx="13559987" cy="4652226"/>
            <a:chOff x="2286608" y="1389322"/>
            <a:chExt cx="13559987" cy="465222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7011" y="1389322"/>
              <a:ext cx="1779181" cy="1779181"/>
            </a:xfrm>
            <a:prstGeom prst="rect">
              <a:avLst/>
            </a:prstGeom>
          </p:spPr>
        </p:pic>
        <p:sp>
          <p:nvSpPr>
            <p:cNvPr id="3" name="Flowchart: Terminator 2"/>
            <p:cNvSpPr/>
            <p:nvPr/>
          </p:nvSpPr>
          <p:spPr>
            <a:xfrm>
              <a:off x="7137097" y="3323822"/>
              <a:ext cx="3859009" cy="886672"/>
            </a:xfrm>
            <a:prstGeom prst="flowChartTerminator">
              <a:avLst/>
            </a:prstGeom>
            <a:solidFill>
              <a:srgbClr val="346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3200" b="1" dirty="0" smtClean="0">
                  <a:latin typeface="Poppins" panose="020B0604020202020204" charset="0"/>
                  <a:cs typeface="Poppins" panose="020B0604020202020204" charset="0"/>
                </a:rPr>
                <a:t>Final Project</a:t>
              </a:r>
              <a:endParaRPr lang="en-US" sz="3200" b="1" dirty="0">
                <a:latin typeface="Poppins" panose="020B0604020202020204" charset="0"/>
                <a:cs typeface="Poppins" panose="020B0604020202020204" charset="0"/>
              </a:endParaRPr>
            </a:p>
          </p:txBody>
        </p:sp>
        <p:sp>
          <p:nvSpPr>
            <p:cNvPr id="5" name="Google Shape;198;p1"/>
            <p:cNvSpPr txBox="1"/>
            <p:nvPr/>
          </p:nvSpPr>
          <p:spPr>
            <a:xfrm>
              <a:off x="3020254" y="4365813"/>
              <a:ext cx="12092694" cy="9971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 smtClean="0">
                  <a:solidFill>
                    <a:srgbClr val="FFCB06"/>
                  </a:solidFill>
                  <a:latin typeface="Poppins"/>
                  <a:ea typeface="Poppins"/>
                  <a:cs typeface="Poppins"/>
                  <a:sym typeface="Poppins"/>
                </a:rPr>
                <a:t>Bank Customer Churn Prediction</a:t>
              </a:r>
              <a:endParaRPr sz="900" dirty="0">
                <a:solidFill>
                  <a:srgbClr val="FFCB06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608" y="5518328"/>
              <a:ext cx="135599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2800" i="1" dirty="0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A study case to predict whether the customer will most likely churn or not.  </a:t>
              </a:r>
              <a:endParaRPr lang="en-US" sz="2800" i="1" dirty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endParaRPr>
            </a:p>
          </p:txBody>
        </p:sp>
      </p:grpSp>
      <p:sp>
        <p:nvSpPr>
          <p:cNvPr id="7" name="Google Shape;199;p1"/>
          <p:cNvSpPr txBox="1"/>
          <p:nvPr/>
        </p:nvSpPr>
        <p:spPr>
          <a:xfrm>
            <a:off x="12886136" y="777329"/>
            <a:ext cx="38418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29">
                <a:latin typeface="Poppins Medium"/>
                <a:ea typeface="Poppins Medium"/>
                <a:cs typeface="Poppins Medium"/>
                <a:sym typeface="Poppins Medium"/>
              </a:rPr>
              <a:t>Synergies </a:t>
            </a:r>
            <a:r>
              <a:rPr lang="en-US" sz="2929" b="0" i="0" u="none" strike="noStrike" cap="non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Team</a:t>
            </a:r>
            <a:endParaRPr/>
          </a:p>
        </p:txBody>
      </p:sp>
      <p:sp>
        <p:nvSpPr>
          <p:cNvPr id="8" name="Google Shape;200;p1"/>
          <p:cNvSpPr/>
          <p:nvPr/>
        </p:nvSpPr>
        <p:spPr>
          <a:xfrm>
            <a:off x="16979296" y="660536"/>
            <a:ext cx="721727" cy="728786"/>
          </a:xfrm>
          <a:custGeom>
            <a:avLst/>
            <a:gdLst/>
            <a:ahLst/>
            <a:cxnLst/>
            <a:rect l="l" t="t" r="r" b="b"/>
            <a:pathLst>
              <a:path w="721727" h="728786" extrusionOk="0">
                <a:moveTo>
                  <a:pt x="0" y="0"/>
                </a:moveTo>
                <a:lnTo>
                  <a:pt x="721726" y="0"/>
                </a:lnTo>
                <a:lnTo>
                  <a:pt x="721726" y="728787"/>
                </a:lnTo>
                <a:lnTo>
                  <a:pt x="0" y="7287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63521" t="-41769" r="-60287" b="-79876"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8116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8;p1"/>
          <p:cNvSpPr txBox="1"/>
          <p:nvPr/>
        </p:nvSpPr>
        <p:spPr>
          <a:xfrm>
            <a:off x="1393474" y="352842"/>
            <a:ext cx="8780922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6" dirty="0" smtClean="0">
                <a:latin typeface="Poppins"/>
                <a:ea typeface="Poppins"/>
                <a:cs typeface="Poppins"/>
                <a:sym typeface="Poppins"/>
              </a:rPr>
              <a:t>Business</a:t>
            </a:r>
            <a:endParaRPr dirty="0"/>
          </a:p>
        </p:txBody>
      </p:sp>
      <p:sp>
        <p:nvSpPr>
          <p:cNvPr id="5" name="Google Shape;198;p1"/>
          <p:cNvSpPr txBox="1"/>
          <p:nvPr/>
        </p:nvSpPr>
        <p:spPr>
          <a:xfrm>
            <a:off x="1393473" y="1227740"/>
            <a:ext cx="10961560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96" dirty="0" smtClean="0">
                <a:solidFill>
                  <a:srgbClr val="E5BB83"/>
                </a:solidFill>
                <a:latin typeface="Poppins"/>
                <a:cs typeface="Poppins"/>
                <a:sym typeface="Poppins"/>
              </a:rPr>
              <a:t>Insights</a:t>
            </a:r>
            <a:endParaRPr dirty="0">
              <a:solidFill>
                <a:srgbClr val="E5BB8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474" y="9327730"/>
            <a:ext cx="878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b="1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– Bank Customer Churn Prediction</a:t>
            </a:r>
          </a:p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   A study case to predict whether the customer will most likely churn or not.  </a:t>
            </a:r>
            <a:endParaRPr lang="en-US" sz="1600" i="1" dirty="0">
              <a:solidFill>
                <a:srgbClr val="232324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8" name="Google Shape;440;g26b34187009_1_117"/>
          <p:cNvPicPr preferRelativeResize="0"/>
          <p:nvPr/>
        </p:nvPicPr>
        <p:blipFill rotWithShape="1">
          <a:blip r:embed="rId2">
            <a:alphaModFix/>
          </a:blip>
          <a:srcRect l="11294" t="12517" r="59521" b="45728"/>
          <a:stretch/>
        </p:blipFill>
        <p:spPr>
          <a:xfrm>
            <a:off x="3519627" y="3278686"/>
            <a:ext cx="5464281" cy="43953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444;g26b34187009_1_117"/>
          <p:cNvSpPr txBox="1"/>
          <p:nvPr/>
        </p:nvSpPr>
        <p:spPr>
          <a:xfrm>
            <a:off x="9716626" y="4691559"/>
            <a:ext cx="57564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Sekitar</a:t>
            </a:r>
            <a:r>
              <a:rPr lang="en-US" sz="2000" dirty="0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2000" b="1" dirty="0">
                <a:solidFill>
                  <a:srgbClr val="D83838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61% </a:t>
            </a:r>
            <a:r>
              <a:rPr lang="en-US" sz="2000" dirty="0" err="1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nasabah</a:t>
            </a:r>
            <a:r>
              <a:rPr lang="en-US" sz="2000" dirty="0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churn </a:t>
            </a:r>
            <a:r>
              <a:rPr lang="en-US" sz="2000" dirty="0" err="1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berasal</a:t>
            </a:r>
            <a:r>
              <a:rPr lang="en-US" sz="2000" dirty="0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dari</a:t>
            </a:r>
            <a:r>
              <a:rPr lang="en-US" sz="2000" dirty="0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nasabah</a:t>
            </a:r>
            <a:r>
              <a:rPr lang="en-US" sz="2000" dirty="0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rentang</a:t>
            </a:r>
            <a:r>
              <a:rPr lang="en-US" sz="2000" dirty="0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2000" b="1" dirty="0">
                <a:solidFill>
                  <a:srgbClr val="D83838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balance</a:t>
            </a:r>
            <a:r>
              <a:rPr lang="en-US" sz="2000" b="1" dirty="0">
                <a:solidFill>
                  <a:srgbClr val="D83838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</a:t>
            </a:r>
            <a:r>
              <a:rPr lang="en-US" sz="2000" b="1" dirty="0" err="1">
                <a:solidFill>
                  <a:srgbClr val="D83838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menengah</a:t>
            </a:r>
            <a:r>
              <a:rPr lang="en-US" sz="2000" b="1" dirty="0">
                <a:solidFill>
                  <a:srgbClr val="D83838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</a:t>
            </a:r>
            <a:r>
              <a:rPr lang="en-US" sz="2000" b="1" dirty="0" err="1">
                <a:solidFill>
                  <a:srgbClr val="D83838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ke</a:t>
            </a:r>
            <a:r>
              <a:rPr lang="en-US" sz="2000" b="1" dirty="0">
                <a:solidFill>
                  <a:srgbClr val="D83838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</a:t>
            </a:r>
            <a:r>
              <a:rPr lang="en-US" sz="2000" b="1" dirty="0" err="1">
                <a:solidFill>
                  <a:srgbClr val="D83838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atas</a:t>
            </a:r>
            <a:r>
              <a:rPr lang="en-US" sz="2000" b="1" dirty="0">
                <a:solidFill>
                  <a:srgbClr val="D83838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.</a:t>
            </a:r>
            <a:endParaRPr sz="2000" b="1" dirty="0">
              <a:solidFill>
                <a:srgbClr val="D83838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393473" y="2722765"/>
            <a:ext cx="2157802" cy="478469"/>
          </a:xfrm>
          <a:prstGeom prst="flowChartTerminator">
            <a:avLst/>
          </a:prstGeom>
          <a:solidFill>
            <a:srgbClr val="31B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 smtClean="0">
                <a:latin typeface="Poppins" panose="020B0604020202020204" charset="0"/>
                <a:cs typeface="Poppins" panose="020B0604020202020204" charset="0"/>
              </a:rPr>
              <a:t>After EDA</a:t>
            </a:r>
            <a:endParaRPr lang="en-US" sz="2400" dirty="0"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85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8;p1"/>
          <p:cNvSpPr txBox="1"/>
          <p:nvPr/>
        </p:nvSpPr>
        <p:spPr>
          <a:xfrm>
            <a:off x="1393474" y="352842"/>
            <a:ext cx="8780922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6" dirty="0" smtClean="0">
                <a:latin typeface="Poppins"/>
                <a:ea typeface="Poppins"/>
                <a:cs typeface="Poppins"/>
                <a:sym typeface="Poppins"/>
              </a:rPr>
              <a:t>Business</a:t>
            </a:r>
            <a:endParaRPr dirty="0"/>
          </a:p>
        </p:txBody>
      </p:sp>
      <p:sp>
        <p:nvSpPr>
          <p:cNvPr id="5" name="Google Shape;198;p1"/>
          <p:cNvSpPr txBox="1"/>
          <p:nvPr/>
        </p:nvSpPr>
        <p:spPr>
          <a:xfrm>
            <a:off x="1393473" y="1227740"/>
            <a:ext cx="10961560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96" dirty="0" smtClean="0">
                <a:solidFill>
                  <a:srgbClr val="E5BB83"/>
                </a:solidFill>
                <a:latin typeface="Poppins"/>
                <a:cs typeface="Poppins"/>
                <a:sym typeface="Poppins"/>
              </a:rPr>
              <a:t>Insights</a:t>
            </a:r>
            <a:endParaRPr dirty="0">
              <a:solidFill>
                <a:srgbClr val="E5BB8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474" y="9327730"/>
            <a:ext cx="878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b="1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– Bank Customer Churn Prediction</a:t>
            </a:r>
          </a:p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   A study case to predict whether the customer will most likely churn or not.  </a:t>
            </a:r>
            <a:endParaRPr lang="en-US" sz="1600" i="1" dirty="0">
              <a:solidFill>
                <a:srgbClr val="232324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7" name="Google Shape;450;g26b34187009_1_151"/>
          <p:cNvPicPr preferRelativeResize="0"/>
          <p:nvPr/>
        </p:nvPicPr>
        <p:blipFill rotWithShape="1">
          <a:blip r:embed="rId2">
            <a:alphaModFix/>
          </a:blip>
          <a:srcRect l="11005" t="54768" r="60645" b="3478"/>
          <a:stretch/>
        </p:blipFill>
        <p:spPr>
          <a:xfrm>
            <a:off x="3741905" y="3444948"/>
            <a:ext cx="5243430" cy="43418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54;g26b34187009_1_151"/>
          <p:cNvSpPr txBox="1"/>
          <p:nvPr/>
        </p:nvSpPr>
        <p:spPr>
          <a:xfrm>
            <a:off x="10174396" y="4831041"/>
            <a:ext cx="54228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Sebanyak</a:t>
            </a:r>
            <a:r>
              <a:rPr lang="en-US" sz="2000" dirty="0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2000" b="1" dirty="0">
                <a:solidFill>
                  <a:srgbClr val="D83838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69%</a:t>
            </a:r>
            <a:r>
              <a:rPr lang="en-US" sz="2000" b="1" dirty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nasabah</a:t>
            </a:r>
            <a:r>
              <a:rPr lang="en-US" sz="2000" dirty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churn</a:t>
            </a:r>
            <a:r>
              <a:rPr lang="en-US" sz="2000" dirty="0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disebabkan</a:t>
            </a:r>
            <a:r>
              <a:rPr lang="en-US" sz="2000" dirty="0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karena</a:t>
            </a:r>
            <a:r>
              <a:rPr lang="en-US" sz="2000" dirty="0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hanya</a:t>
            </a:r>
            <a:r>
              <a:rPr lang="en-US" sz="2000" dirty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</a:t>
            </a:r>
            <a:r>
              <a:rPr lang="en-US" sz="2000" b="1" dirty="0" err="1">
                <a:solidFill>
                  <a:srgbClr val="D83838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memiliki</a:t>
            </a:r>
            <a:r>
              <a:rPr lang="en-US" sz="2000" b="1" dirty="0">
                <a:solidFill>
                  <a:srgbClr val="D83838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</a:t>
            </a:r>
            <a:r>
              <a:rPr lang="en-US" sz="2000" b="1" dirty="0" err="1">
                <a:solidFill>
                  <a:srgbClr val="D83838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satu</a:t>
            </a:r>
            <a:r>
              <a:rPr lang="en-US" sz="2000" b="1" dirty="0">
                <a:solidFill>
                  <a:srgbClr val="D83838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</a:t>
            </a:r>
            <a:r>
              <a:rPr lang="en-US" sz="2000" b="1" dirty="0" err="1">
                <a:solidFill>
                  <a:srgbClr val="D83838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jenis</a:t>
            </a:r>
            <a:r>
              <a:rPr lang="en-US" sz="2000" b="1" dirty="0">
                <a:solidFill>
                  <a:srgbClr val="D83838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</a:t>
            </a:r>
            <a:r>
              <a:rPr lang="en-US" sz="2000" b="1" dirty="0" err="1">
                <a:solidFill>
                  <a:srgbClr val="D83838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produk</a:t>
            </a:r>
            <a:r>
              <a:rPr lang="en-US" sz="2000" b="1" dirty="0">
                <a:solidFill>
                  <a:srgbClr val="D83838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</a:t>
            </a:r>
            <a:r>
              <a:rPr lang="en-US" sz="2000" b="1" dirty="0" err="1">
                <a:solidFill>
                  <a:srgbClr val="D83838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saja</a:t>
            </a:r>
            <a:r>
              <a:rPr lang="en-US" sz="2000" b="1" dirty="0">
                <a:solidFill>
                  <a:srgbClr val="D83838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.</a:t>
            </a:r>
            <a:endParaRPr sz="2000" dirty="0">
              <a:solidFill>
                <a:srgbClr val="D83838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1393473" y="2722765"/>
            <a:ext cx="2157802" cy="478469"/>
          </a:xfrm>
          <a:prstGeom prst="flowChartTerminator">
            <a:avLst/>
          </a:prstGeom>
          <a:solidFill>
            <a:srgbClr val="31B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 smtClean="0">
                <a:latin typeface="Poppins" panose="020B0604020202020204" charset="0"/>
                <a:cs typeface="Poppins" panose="020B0604020202020204" charset="0"/>
              </a:rPr>
              <a:t>After EDA</a:t>
            </a:r>
            <a:endParaRPr lang="en-US" sz="2400" dirty="0"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41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8;p1"/>
          <p:cNvSpPr txBox="1"/>
          <p:nvPr/>
        </p:nvSpPr>
        <p:spPr>
          <a:xfrm>
            <a:off x="1393474" y="182722"/>
            <a:ext cx="8780922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6" dirty="0" smtClean="0">
                <a:latin typeface="Poppins"/>
                <a:ea typeface="Poppins"/>
                <a:cs typeface="Poppins"/>
                <a:sym typeface="Poppins"/>
              </a:rPr>
              <a:t>Data</a:t>
            </a:r>
            <a:endParaRPr dirty="0"/>
          </a:p>
        </p:txBody>
      </p:sp>
      <p:sp>
        <p:nvSpPr>
          <p:cNvPr id="5" name="Google Shape;198;p1"/>
          <p:cNvSpPr txBox="1"/>
          <p:nvPr/>
        </p:nvSpPr>
        <p:spPr>
          <a:xfrm>
            <a:off x="1393473" y="1078885"/>
            <a:ext cx="10961560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96" dirty="0" smtClean="0">
                <a:solidFill>
                  <a:srgbClr val="E5BB83"/>
                </a:solidFill>
                <a:latin typeface="Poppins"/>
                <a:cs typeface="Poppins"/>
                <a:sym typeface="Poppins"/>
              </a:rPr>
              <a:t>Pre-Processing</a:t>
            </a:r>
            <a:endParaRPr dirty="0">
              <a:solidFill>
                <a:srgbClr val="E5BB8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474" y="9327730"/>
            <a:ext cx="878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b="1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– Bank Customer Churn Prediction</a:t>
            </a:r>
          </a:p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   A study case to predict whether the customer will most likely churn or not.  </a:t>
            </a:r>
            <a:endParaRPr lang="en-US" sz="1600" i="1" dirty="0">
              <a:solidFill>
                <a:srgbClr val="232324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31" name="Google Shape;488;g2675197747b_0_0"/>
          <p:cNvSpPr txBox="1"/>
          <p:nvPr/>
        </p:nvSpPr>
        <p:spPr>
          <a:xfrm>
            <a:off x="1905810" y="3665762"/>
            <a:ext cx="14433806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US" sz="1800" dirty="0" err="1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Variabel</a:t>
            </a:r>
            <a:r>
              <a:rPr lang="en-US" sz="1800" dirty="0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 target </a:t>
            </a:r>
            <a:r>
              <a:rPr lang="en-US" sz="1800" dirty="0" err="1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untuk</a:t>
            </a:r>
            <a:r>
              <a:rPr lang="en-US" sz="1800" dirty="0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 machine learning </a:t>
            </a:r>
            <a:r>
              <a:rPr lang="en-US" sz="1800" dirty="0" err="1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adalah</a:t>
            </a:r>
            <a:r>
              <a:rPr lang="en-US" sz="1800" dirty="0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>
                <a:solidFill>
                  <a:srgbClr val="31B791"/>
                </a:solidFill>
                <a:latin typeface="Poppins"/>
                <a:ea typeface="Poppins"/>
                <a:cs typeface="Poppins"/>
                <a:sym typeface="Poppins"/>
              </a:rPr>
              <a:t>"</a:t>
            </a:r>
            <a:r>
              <a:rPr lang="en-US" sz="1800" b="1" dirty="0" smtClean="0">
                <a:solidFill>
                  <a:srgbClr val="31B791"/>
                </a:solidFill>
                <a:latin typeface="Poppins"/>
                <a:ea typeface="Poppins"/>
                <a:cs typeface="Poppins"/>
                <a:sym typeface="Poppins"/>
              </a:rPr>
              <a:t>exited“. </a:t>
            </a:r>
            <a:r>
              <a:rPr lang="en-US" sz="1800" dirty="0" err="1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Metode</a:t>
            </a:r>
            <a:r>
              <a:rPr lang="en-US" sz="1800" dirty="0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 yang </a:t>
            </a:r>
            <a:r>
              <a:rPr lang="en-US" sz="1800" dirty="0" err="1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digunakan</a:t>
            </a:r>
            <a:r>
              <a:rPr lang="en-US" sz="1800" dirty="0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adalah</a:t>
            </a:r>
            <a:r>
              <a:rPr lang="en-US" sz="1800" dirty="0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>
                <a:solidFill>
                  <a:srgbClr val="31B791"/>
                </a:solidFill>
                <a:latin typeface="Poppins"/>
                <a:ea typeface="Poppins"/>
                <a:cs typeface="Poppins"/>
                <a:sym typeface="Poppins"/>
              </a:rPr>
              <a:t>supervised learning</a:t>
            </a:r>
            <a:r>
              <a:rPr lang="en-US" sz="1800" dirty="0">
                <a:solidFill>
                  <a:srgbClr val="31B79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karena</a:t>
            </a:r>
            <a:r>
              <a:rPr lang="en-US" sz="1800" dirty="0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labelnya</a:t>
            </a:r>
            <a:r>
              <a:rPr lang="en-US" sz="1800" dirty="0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telah</a:t>
            </a:r>
            <a:r>
              <a:rPr lang="en-US" sz="1800" dirty="0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ada</a:t>
            </a:r>
            <a:r>
              <a:rPr lang="en-US" sz="1800" dirty="0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800" dirty="0" err="1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dan</a:t>
            </a:r>
            <a:r>
              <a:rPr lang="en-US" sz="1800" dirty="0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karena</a:t>
            </a:r>
            <a:r>
              <a:rPr lang="en-US" sz="1800" dirty="0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nilainya</a:t>
            </a:r>
            <a:r>
              <a:rPr lang="en-US" sz="1800" dirty="0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bersifat</a:t>
            </a:r>
            <a:r>
              <a:rPr lang="en-US" sz="1800" dirty="0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 err="1">
                <a:solidFill>
                  <a:srgbClr val="31B791"/>
                </a:solidFill>
                <a:latin typeface="Poppins"/>
                <a:ea typeface="Poppins"/>
                <a:cs typeface="Poppins"/>
                <a:sym typeface="Poppins"/>
              </a:rPr>
              <a:t>kategorikal</a:t>
            </a:r>
            <a:r>
              <a:rPr lang="en-US" sz="1800" dirty="0">
                <a:solidFill>
                  <a:srgbClr val="31B791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lang="en-US" sz="1800" dirty="0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metode</a:t>
            </a:r>
            <a:r>
              <a:rPr lang="en-US" sz="1800" dirty="0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 yang </a:t>
            </a:r>
            <a:r>
              <a:rPr lang="en-US" sz="1800" dirty="0" err="1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dipilih</a:t>
            </a:r>
            <a:r>
              <a:rPr lang="en-US" sz="1800" dirty="0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adalah</a:t>
            </a:r>
            <a:r>
              <a:rPr lang="en-US" sz="1800" dirty="0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 err="1">
                <a:solidFill>
                  <a:srgbClr val="31B791"/>
                </a:solidFill>
                <a:latin typeface="Poppins"/>
                <a:ea typeface="Poppins"/>
                <a:cs typeface="Poppins"/>
                <a:sym typeface="Poppins"/>
              </a:rPr>
              <a:t>klasifikasi</a:t>
            </a:r>
            <a:r>
              <a:rPr lang="en-US" sz="1800" dirty="0" smtClean="0">
                <a:solidFill>
                  <a:srgbClr val="31B79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en-US" sz="1800" dirty="0">
              <a:solidFill>
                <a:srgbClr val="31B79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909220" y="5198101"/>
            <a:ext cx="16469561" cy="2232305"/>
            <a:chOff x="875414" y="5198101"/>
            <a:chExt cx="16469561" cy="2232305"/>
          </a:xfrm>
        </p:grpSpPr>
        <p:grpSp>
          <p:nvGrpSpPr>
            <p:cNvPr id="69" name="Group 68"/>
            <p:cNvGrpSpPr/>
            <p:nvPr/>
          </p:nvGrpSpPr>
          <p:grpSpPr>
            <a:xfrm>
              <a:off x="1905810" y="5198101"/>
              <a:ext cx="14400000" cy="17721"/>
              <a:chOff x="2062716" y="5436781"/>
              <a:chExt cx="11376840" cy="17721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2062716" y="5443870"/>
                <a:ext cx="2275368" cy="0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338084" y="5447414"/>
                <a:ext cx="2275368" cy="0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6613452" y="5450958"/>
                <a:ext cx="2275368" cy="0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8888820" y="5454502"/>
                <a:ext cx="2275368" cy="0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1164188" y="5436781"/>
                <a:ext cx="2275368" cy="0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Flowchart: Terminator 69"/>
            <p:cNvSpPr/>
            <p:nvPr/>
          </p:nvSpPr>
          <p:spPr>
            <a:xfrm>
              <a:off x="896679" y="5520443"/>
              <a:ext cx="2060791" cy="456958"/>
            </a:xfrm>
            <a:prstGeom prst="flowChartTerminator">
              <a:avLst/>
            </a:prstGeom>
            <a:solidFill>
              <a:srgbClr val="31B7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400" dirty="0" smtClean="0">
                  <a:latin typeface="Poppins" panose="020B0604020202020204" charset="0"/>
                  <a:cs typeface="Poppins" panose="020B0604020202020204" charset="0"/>
                </a:rPr>
                <a:t>Selection</a:t>
              </a:r>
              <a:endParaRPr lang="en-US" sz="2400" dirty="0">
                <a:latin typeface="Poppins" panose="020B0604020202020204" charset="0"/>
                <a:cs typeface="Poppins" panose="020B0604020202020204" charset="0"/>
              </a:endParaRPr>
            </a:p>
          </p:txBody>
        </p:sp>
        <p:sp>
          <p:nvSpPr>
            <p:cNvPr id="71" name="Flowchart: Terminator 70"/>
            <p:cNvSpPr/>
            <p:nvPr/>
          </p:nvSpPr>
          <p:spPr>
            <a:xfrm>
              <a:off x="3769527" y="5520443"/>
              <a:ext cx="2060791" cy="456958"/>
            </a:xfrm>
            <a:prstGeom prst="flowChartTerminator">
              <a:avLst/>
            </a:prstGeom>
            <a:solidFill>
              <a:srgbClr val="31B7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400" dirty="0" smtClean="0">
                  <a:latin typeface="Poppins" panose="020B0604020202020204" charset="0"/>
                  <a:cs typeface="Poppins" panose="020B0604020202020204" charset="0"/>
                </a:rPr>
                <a:t>Duplicate</a:t>
              </a:r>
              <a:endParaRPr lang="en-US" sz="2400" dirty="0">
                <a:latin typeface="Poppins" panose="020B0604020202020204" charset="0"/>
                <a:cs typeface="Poppins" panose="020B0604020202020204" charset="0"/>
              </a:endParaRPr>
            </a:p>
          </p:txBody>
        </p:sp>
        <p:sp>
          <p:nvSpPr>
            <p:cNvPr id="72" name="Flowchart: Terminator 71"/>
            <p:cNvSpPr/>
            <p:nvPr/>
          </p:nvSpPr>
          <p:spPr>
            <a:xfrm>
              <a:off x="6642375" y="5520443"/>
              <a:ext cx="2060791" cy="456958"/>
            </a:xfrm>
            <a:prstGeom prst="flowChartTerminator">
              <a:avLst/>
            </a:prstGeom>
            <a:solidFill>
              <a:srgbClr val="31B7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dirty="0" err="1" smtClean="0">
                  <a:latin typeface="Poppins" panose="020B0604020202020204" charset="0"/>
                  <a:cs typeface="Poppins" panose="020B0604020202020204" charset="0"/>
                </a:rPr>
                <a:t>Convertion</a:t>
              </a:r>
              <a:endParaRPr lang="en-US" sz="2000" dirty="0">
                <a:latin typeface="Poppins" panose="020B0604020202020204" charset="0"/>
                <a:cs typeface="Poppins" panose="020B0604020202020204" charset="0"/>
              </a:endParaRPr>
            </a:p>
          </p:txBody>
        </p:sp>
        <p:sp>
          <p:nvSpPr>
            <p:cNvPr id="73" name="Flowchart: Terminator 72"/>
            <p:cNvSpPr/>
            <p:nvPr/>
          </p:nvSpPr>
          <p:spPr>
            <a:xfrm>
              <a:off x="9536679" y="5508345"/>
              <a:ext cx="2060791" cy="456958"/>
            </a:xfrm>
            <a:prstGeom prst="flowChartTerminator">
              <a:avLst/>
            </a:prstGeom>
            <a:solidFill>
              <a:srgbClr val="31B7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400" dirty="0" smtClean="0">
                  <a:latin typeface="Poppins" panose="020B0604020202020204" charset="0"/>
                  <a:cs typeface="Poppins" panose="020B0604020202020204" charset="0"/>
                </a:rPr>
                <a:t>Splitting</a:t>
              </a:r>
              <a:endParaRPr lang="en-US" sz="2400" dirty="0">
                <a:latin typeface="Poppins" panose="020B0604020202020204" charset="0"/>
                <a:cs typeface="Poppins" panose="020B0604020202020204" charset="0"/>
              </a:endParaRPr>
            </a:p>
          </p:txBody>
        </p:sp>
        <p:sp>
          <p:nvSpPr>
            <p:cNvPr id="74" name="Flowchart: Terminator 73"/>
            <p:cNvSpPr/>
            <p:nvPr/>
          </p:nvSpPr>
          <p:spPr>
            <a:xfrm>
              <a:off x="12409565" y="5515686"/>
              <a:ext cx="2060791" cy="456958"/>
            </a:xfrm>
            <a:prstGeom prst="flowChartTerminator">
              <a:avLst/>
            </a:prstGeom>
            <a:solidFill>
              <a:srgbClr val="31B7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400" dirty="0" smtClean="0">
                  <a:latin typeface="Poppins" panose="020B0604020202020204" charset="0"/>
                  <a:cs typeface="Poppins" panose="020B0604020202020204" charset="0"/>
                </a:rPr>
                <a:t>Outlier</a:t>
              </a:r>
              <a:endParaRPr lang="en-US" sz="2400" dirty="0">
                <a:latin typeface="Poppins" panose="020B0604020202020204" charset="0"/>
                <a:cs typeface="Poppins" panose="020B0604020202020204" charset="0"/>
              </a:endParaRPr>
            </a:p>
          </p:txBody>
        </p:sp>
        <p:sp>
          <p:nvSpPr>
            <p:cNvPr id="75" name="Flowchart: Terminator 74"/>
            <p:cNvSpPr/>
            <p:nvPr/>
          </p:nvSpPr>
          <p:spPr>
            <a:xfrm>
              <a:off x="15282451" y="5523027"/>
              <a:ext cx="2060791" cy="456958"/>
            </a:xfrm>
            <a:prstGeom prst="flowChartTerminator">
              <a:avLst/>
            </a:prstGeom>
            <a:solidFill>
              <a:srgbClr val="31B7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400" dirty="0" smtClean="0">
                  <a:latin typeface="Poppins" panose="020B0604020202020204" charset="0"/>
                  <a:cs typeface="Poppins" panose="020B0604020202020204" charset="0"/>
                </a:rPr>
                <a:t>Scaling</a:t>
              </a:r>
              <a:endParaRPr lang="en-US" sz="2400" dirty="0">
                <a:latin typeface="Poppins" panose="020B0604020202020204" charset="0"/>
                <a:cs typeface="Poppins" panose="020B0604020202020204" charset="0"/>
              </a:endParaRPr>
            </a:p>
          </p:txBody>
        </p:sp>
        <p:sp>
          <p:nvSpPr>
            <p:cNvPr id="76" name="Google Shape;488;g2675197747b_0_0"/>
            <p:cNvSpPr txBox="1"/>
            <p:nvPr/>
          </p:nvSpPr>
          <p:spPr>
            <a:xfrm>
              <a:off x="875414" y="6137775"/>
              <a:ext cx="2060791" cy="10156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1800" dirty="0" err="1" smtClean="0">
                  <a:solidFill>
                    <a:srgbClr val="374151"/>
                  </a:solidFill>
                  <a:latin typeface="Poppins"/>
                  <a:ea typeface="Poppins"/>
                  <a:cs typeface="Poppins"/>
                  <a:sym typeface="Poppins"/>
                </a:rPr>
                <a:t>Menghapus</a:t>
              </a:r>
              <a:r>
                <a:rPr lang="en-US" sz="1800" dirty="0" smtClean="0">
                  <a:solidFill>
                    <a:srgbClr val="374151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1800" dirty="0" err="1" smtClean="0">
                  <a:solidFill>
                    <a:srgbClr val="374151"/>
                  </a:solidFill>
                  <a:latin typeface="Poppins"/>
                  <a:ea typeface="Poppins"/>
                  <a:cs typeface="Poppins"/>
                  <a:sym typeface="Poppins"/>
                </a:rPr>
                <a:t>fitur</a:t>
              </a:r>
              <a:r>
                <a:rPr lang="en-US" sz="1800" dirty="0" smtClean="0">
                  <a:solidFill>
                    <a:srgbClr val="374151"/>
                  </a:solidFill>
                  <a:latin typeface="Poppins"/>
                  <a:ea typeface="Poppins"/>
                  <a:cs typeface="Poppins"/>
                  <a:sym typeface="Poppins"/>
                </a:rPr>
                <a:t> yang </a:t>
              </a:r>
              <a:r>
                <a:rPr lang="en-US" sz="1800" dirty="0" err="1" smtClean="0">
                  <a:solidFill>
                    <a:srgbClr val="374151"/>
                  </a:solidFill>
                  <a:latin typeface="Poppins"/>
                  <a:ea typeface="Poppins"/>
                  <a:cs typeface="Poppins"/>
                  <a:sym typeface="Poppins"/>
                </a:rPr>
                <a:t>tidak</a:t>
              </a:r>
              <a:r>
                <a:rPr lang="en-US" sz="1800" dirty="0" smtClean="0">
                  <a:solidFill>
                    <a:srgbClr val="374151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1800" dirty="0" err="1" smtClean="0">
                  <a:solidFill>
                    <a:srgbClr val="374151"/>
                  </a:solidFill>
                  <a:latin typeface="Poppins"/>
                  <a:ea typeface="Poppins"/>
                  <a:cs typeface="Poppins"/>
                  <a:sym typeface="Poppins"/>
                </a:rPr>
                <a:t>berguna</a:t>
              </a:r>
              <a:r>
                <a:rPr lang="en-US" sz="1800" dirty="0" smtClean="0">
                  <a:solidFill>
                    <a:srgbClr val="374151"/>
                  </a:solidFill>
                  <a:latin typeface="Poppins"/>
                  <a:ea typeface="Poppins"/>
                  <a:cs typeface="Poppins"/>
                  <a:sym typeface="Poppins"/>
                </a:rPr>
                <a:t>.</a:t>
              </a:r>
              <a:endParaRPr lang="en-US" sz="1800" dirty="0">
                <a:solidFill>
                  <a:srgbClr val="31B79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7" name="Google Shape;488;g2675197747b_0_0"/>
            <p:cNvSpPr txBox="1"/>
            <p:nvPr/>
          </p:nvSpPr>
          <p:spPr>
            <a:xfrm>
              <a:off x="3744409" y="6137775"/>
              <a:ext cx="2060791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1800" dirty="0" err="1" smtClean="0">
                  <a:solidFill>
                    <a:srgbClr val="374151"/>
                  </a:solidFill>
                  <a:latin typeface="Poppins"/>
                  <a:ea typeface="Poppins"/>
                  <a:cs typeface="Poppins"/>
                  <a:sym typeface="Poppins"/>
                </a:rPr>
                <a:t>Menghapus</a:t>
              </a:r>
              <a:r>
                <a:rPr lang="en-US" sz="1800" dirty="0" smtClean="0">
                  <a:solidFill>
                    <a:srgbClr val="374151"/>
                  </a:solidFill>
                  <a:latin typeface="Poppins"/>
                  <a:ea typeface="Poppins"/>
                  <a:cs typeface="Poppins"/>
                  <a:sym typeface="Poppins"/>
                </a:rPr>
                <a:t> data </a:t>
              </a:r>
              <a:r>
                <a:rPr lang="en-US" sz="1800" dirty="0" err="1" smtClean="0">
                  <a:solidFill>
                    <a:srgbClr val="374151"/>
                  </a:solidFill>
                  <a:latin typeface="Poppins"/>
                  <a:ea typeface="Poppins"/>
                  <a:cs typeface="Poppins"/>
                  <a:sym typeface="Poppins"/>
                </a:rPr>
                <a:t>duplikat</a:t>
              </a:r>
              <a:r>
                <a:rPr lang="en-US" sz="1800" dirty="0">
                  <a:solidFill>
                    <a:srgbClr val="374151"/>
                  </a:solidFill>
                  <a:latin typeface="Poppins"/>
                  <a:ea typeface="Poppins"/>
                  <a:cs typeface="Poppins"/>
                  <a:sym typeface="Poppins"/>
                </a:rPr>
                <a:t>.</a:t>
              </a:r>
              <a:endParaRPr lang="en-US" sz="1800" dirty="0">
                <a:solidFill>
                  <a:srgbClr val="31B79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8" name="Google Shape;488;g2675197747b_0_0"/>
            <p:cNvSpPr txBox="1"/>
            <p:nvPr/>
          </p:nvSpPr>
          <p:spPr>
            <a:xfrm>
              <a:off x="6613404" y="6137775"/>
              <a:ext cx="2060791" cy="1292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1800" dirty="0" err="1" smtClean="0">
                  <a:solidFill>
                    <a:srgbClr val="374151"/>
                  </a:solidFill>
                  <a:latin typeface="Poppins"/>
                  <a:ea typeface="Poppins"/>
                  <a:cs typeface="Poppins"/>
                  <a:sym typeface="Poppins"/>
                </a:rPr>
                <a:t>Mengonversi</a:t>
              </a:r>
              <a:r>
                <a:rPr lang="en-US" sz="1800" dirty="0" smtClean="0">
                  <a:solidFill>
                    <a:srgbClr val="374151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1800" dirty="0" err="1" smtClean="0">
                  <a:solidFill>
                    <a:srgbClr val="374151"/>
                  </a:solidFill>
                  <a:latin typeface="Poppins"/>
                  <a:ea typeface="Poppins"/>
                  <a:cs typeface="Poppins"/>
                  <a:sym typeface="Poppins"/>
                </a:rPr>
                <a:t>fitur</a:t>
              </a:r>
              <a:r>
                <a:rPr lang="en-US" sz="1800" dirty="0" smtClean="0">
                  <a:solidFill>
                    <a:srgbClr val="374151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1800" dirty="0" err="1" smtClean="0">
                  <a:solidFill>
                    <a:srgbClr val="374151"/>
                  </a:solidFill>
                  <a:latin typeface="Poppins"/>
                  <a:ea typeface="Poppins"/>
                  <a:cs typeface="Poppins"/>
                  <a:sym typeface="Poppins"/>
                </a:rPr>
                <a:t>kategori</a:t>
              </a:r>
              <a:r>
                <a:rPr lang="en-US" sz="1800" dirty="0" smtClean="0">
                  <a:solidFill>
                    <a:srgbClr val="374151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1800" dirty="0" err="1" smtClean="0">
                  <a:solidFill>
                    <a:srgbClr val="374151"/>
                  </a:solidFill>
                  <a:latin typeface="Poppins"/>
                  <a:ea typeface="Poppins"/>
                  <a:cs typeface="Poppins"/>
                  <a:sym typeface="Poppins"/>
                </a:rPr>
                <a:t>menjadi</a:t>
              </a:r>
              <a:r>
                <a:rPr lang="en-US" sz="1800" dirty="0" smtClean="0">
                  <a:solidFill>
                    <a:srgbClr val="374151"/>
                  </a:solidFill>
                  <a:latin typeface="Poppins"/>
                  <a:ea typeface="Poppins"/>
                  <a:cs typeface="Poppins"/>
                  <a:sym typeface="Poppins"/>
                </a:rPr>
                <a:t> numeric.</a:t>
              </a:r>
              <a:endParaRPr lang="en-US" sz="1800" dirty="0">
                <a:solidFill>
                  <a:srgbClr val="31B79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9" name="Google Shape;488;g2675197747b_0_0"/>
            <p:cNvSpPr txBox="1"/>
            <p:nvPr/>
          </p:nvSpPr>
          <p:spPr>
            <a:xfrm>
              <a:off x="9503664" y="6137775"/>
              <a:ext cx="2060791" cy="10156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1800" dirty="0" err="1" smtClean="0">
                  <a:solidFill>
                    <a:srgbClr val="374151"/>
                  </a:solidFill>
                  <a:latin typeface="Poppins"/>
                  <a:ea typeface="Poppins"/>
                  <a:cs typeface="Poppins"/>
                  <a:sym typeface="Poppins"/>
                </a:rPr>
                <a:t>Membagi</a:t>
              </a:r>
              <a:r>
                <a:rPr lang="en-US" sz="1800" dirty="0" smtClean="0">
                  <a:solidFill>
                    <a:srgbClr val="374151"/>
                  </a:solidFill>
                  <a:latin typeface="Poppins"/>
                  <a:ea typeface="Poppins"/>
                  <a:cs typeface="Poppins"/>
                  <a:sym typeface="Poppins"/>
                </a:rPr>
                <a:t> data training </a:t>
              </a:r>
              <a:r>
                <a:rPr lang="en-US" sz="1800" dirty="0" err="1" smtClean="0">
                  <a:solidFill>
                    <a:srgbClr val="374151"/>
                  </a:solidFill>
                  <a:latin typeface="Poppins"/>
                  <a:ea typeface="Poppins"/>
                  <a:cs typeface="Poppins"/>
                  <a:sym typeface="Poppins"/>
                </a:rPr>
                <a:t>dan</a:t>
              </a:r>
              <a:r>
                <a:rPr lang="en-US" sz="1800" dirty="0" smtClean="0">
                  <a:solidFill>
                    <a:srgbClr val="374151"/>
                  </a:solidFill>
                  <a:latin typeface="Poppins"/>
                  <a:ea typeface="Poppins"/>
                  <a:cs typeface="Poppins"/>
                  <a:sym typeface="Poppins"/>
                </a:rPr>
                <a:t> testing.</a:t>
              </a:r>
              <a:endParaRPr lang="en-US" sz="1800" dirty="0">
                <a:solidFill>
                  <a:srgbClr val="31B79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0" name="Google Shape;488;g2675197747b_0_0"/>
            <p:cNvSpPr txBox="1"/>
            <p:nvPr/>
          </p:nvSpPr>
          <p:spPr>
            <a:xfrm>
              <a:off x="12393924" y="6137775"/>
              <a:ext cx="2060791" cy="10156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1800" dirty="0" err="1" smtClean="0">
                  <a:solidFill>
                    <a:srgbClr val="374151"/>
                  </a:solidFill>
                  <a:latin typeface="Poppins"/>
                  <a:ea typeface="Poppins"/>
                  <a:cs typeface="Poppins"/>
                  <a:sym typeface="Poppins"/>
                </a:rPr>
                <a:t>Menghapus</a:t>
              </a:r>
              <a:r>
                <a:rPr lang="en-US" sz="1800" dirty="0" smtClean="0">
                  <a:solidFill>
                    <a:srgbClr val="374151"/>
                  </a:solidFill>
                  <a:latin typeface="Poppins"/>
                  <a:ea typeface="Poppins"/>
                  <a:cs typeface="Poppins"/>
                  <a:sym typeface="Poppins"/>
                </a:rPr>
                <a:t> outliers </a:t>
              </a:r>
              <a:r>
                <a:rPr lang="en-US" sz="1800" dirty="0" err="1" smtClean="0">
                  <a:solidFill>
                    <a:srgbClr val="374151"/>
                  </a:solidFill>
                  <a:latin typeface="Poppins"/>
                  <a:ea typeface="Poppins"/>
                  <a:cs typeface="Poppins"/>
                  <a:sym typeface="Poppins"/>
                </a:rPr>
                <a:t>pada</a:t>
              </a:r>
              <a:r>
                <a:rPr lang="en-US" sz="1800" dirty="0" smtClean="0">
                  <a:solidFill>
                    <a:srgbClr val="374151"/>
                  </a:solidFill>
                  <a:latin typeface="Poppins"/>
                  <a:ea typeface="Poppins"/>
                  <a:cs typeface="Poppins"/>
                  <a:sym typeface="Poppins"/>
                </a:rPr>
                <a:t> data.</a:t>
              </a:r>
              <a:endParaRPr lang="en-US" sz="1800" dirty="0">
                <a:solidFill>
                  <a:srgbClr val="31B79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1" name="Google Shape;488;g2675197747b_0_0"/>
            <p:cNvSpPr txBox="1"/>
            <p:nvPr/>
          </p:nvSpPr>
          <p:spPr>
            <a:xfrm>
              <a:off x="15284184" y="6137775"/>
              <a:ext cx="2060791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1800" dirty="0" err="1" smtClean="0">
                  <a:solidFill>
                    <a:srgbClr val="374151"/>
                  </a:solidFill>
                  <a:latin typeface="Poppins"/>
                  <a:ea typeface="Poppins"/>
                  <a:cs typeface="Poppins"/>
                  <a:sym typeface="Poppins"/>
                </a:rPr>
                <a:t>Melakukan</a:t>
              </a:r>
              <a:r>
                <a:rPr lang="en-US" sz="1800" dirty="0" smtClean="0">
                  <a:solidFill>
                    <a:srgbClr val="374151"/>
                  </a:solidFill>
                  <a:latin typeface="Poppins"/>
                  <a:ea typeface="Poppins"/>
                  <a:cs typeface="Poppins"/>
                  <a:sym typeface="Poppins"/>
                </a:rPr>
                <a:t> scaling data.</a:t>
              </a:r>
              <a:endParaRPr lang="en-US" sz="1800" dirty="0">
                <a:solidFill>
                  <a:srgbClr val="31B79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394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8;p1"/>
          <p:cNvSpPr txBox="1"/>
          <p:nvPr/>
        </p:nvSpPr>
        <p:spPr>
          <a:xfrm>
            <a:off x="1393474" y="182722"/>
            <a:ext cx="8780922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6" dirty="0" smtClean="0">
                <a:latin typeface="Poppins"/>
                <a:ea typeface="Poppins"/>
                <a:cs typeface="Poppins"/>
                <a:sym typeface="Poppins"/>
              </a:rPr>
              <a:t>Data</a:t>
            </a:r>
            <a:endParaRPr dirty="0"/>
          </a:p>
        </p:txBody>
      </p:sp>
      <p:sp>
        <p:nvSpPr>
          <p:cNvPr id="5" name="Google Shape;198;p1"/>
          <p:cNvSpPr txBox="1"/>
          <p:nvPr/>
        </p:nvSpPr>
        <p:spPr>
          <a:xfrm>
            <a:off x="1393473" y="1078885"/>
            <a:ext cx="10961560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96" dirty="0" smtClean="0">
                <a:solidFill>
                  <a:srgbClr val="E5BB83"/>
                </a:solidFill>
                <a:latin typeface="Poppins"/>
                <a:cs typeface="Poppins"/>
                <a:sym typeface="Poppins"/>
              </a:rPr>
              <a:t>Pre-Processing</a:t>
            </a:r>
            <a:endParaRPr dirty="0">
              <a:solidFill>
                <a:srgbClr val="E5BB8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474" y="9327730"/>
            <a:ext cx="878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b="1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– Bank Customer Churn Prediction</a:t>
            </a:r>
          </a:p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   A study case to predict whether the customer will most likely churn or not.  </a:t>
            </a:r>
            <a:endParaRPr lang="en-US" sz="1600" i="1" dirty="0">
              <a:solidFill>
                <a:srgbClr val="232324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graphicFrame>
        <p:nvGraphicFramePr>
          <p:cNvPr id="8" name="Google Shape;490;g2675197747b_0_0"/>
          <p:cNvGraphicFramePr/>
          <p:nvPr>
            <p:extLst>
              <p:ext uri="{D42A27DB-BD31-4B8C-83A1-F6EECF244321}">
                <p14:modId xmlns:p14="http://schemas.microsoft.com/office/powerpoint/2010/main" val="2471014983"/>
              </p:ext>
            </p:extLst>
          </p:nvPr>
        </p:nvGraphicFramePr>
        <p:xfrm>
          <a:off x="1903836" y="3126801"/>
          <a:ext cx="5572600" cy="5943150"/>
        </p:xfrm>
        <a:graphic>
          <a:graphicData uri="http://schemas.openxmlformats.org/drawingml/2006/table">
            <a:tbl>
              <a:tblPr>
                <a:noFill/>
                <a:tableStyleId>{01E61B04-06C6-4C9E-844D-8E8B383339AD}</a:tableStyleId>
              </a:tblPr>
              <a:tblGrid>
                <a:gridCol w="2373725"/>
                <a:gridCol w="2197750"/>
                <a:gridCol w="1001125"/>
              </a:tblGrid>
              <a:tr h="3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Column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Non-Null Count</a:t>
                      </a:r>
                      <a:endParaRPr sz="1400" dirty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DType</a:t>
                      </a:r>
                      <a:endParaRPr sz="14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 smtClean="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RowNumber</a:t>
                      </a:r>
                      <a:endParaRPr lang="en-ID" sz="1400" dirty="0" smtClean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10000 non-null</a:t>
                      </a:r>
                      <a:endParaRPr sz="14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int64</a:t>
                      </a:r>
                      <a:endParaRPr sz="14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CustomerID</a:t>
                      </a:r>
                      <a:endParaRPr sz="1400" dirty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10000 non-null</a:t>
                      </a:r>
                      <a:endParaRPr sz="14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int64</a:t>
                      </a:r>
                      <a:endParaRPr sz="14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Surname</a:t>
                      </a:r>
                      <a:endParaRPr sz="1400" dirty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10000 non-null</a:t>
                      </a:r>
                      <a:endParaRPr sz="14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object</a:t>
                      </a:r>
                      <a:endParaRPr sz="14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CreditScore</a:t>
                      </a:r>
                      <a:endParaRPr sz="1400" dirty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10000 non-null</a:t>
                      </a:r>
                      <a:endParaRPr sz="14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int64</a:t>
                      </a:r>
                      <a:endParaRPr sz="14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Geography</a:t>
                      </a:r>
                      <a:endParaRPr sz="1400" dirty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10000 non-null</a:t>
                      </a:r>
                      <a:endParaRPr sz="14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object</a:t>
                      </a:r>
                      <a:endParaRPr sz="14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Gender</a:t>
                      </a:r>
                      <a:endParaRPr sz="1400" dirty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10000 non-null</a:t>
                      </a:r>
                      <a:endParaRPr sz="14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object</a:t>
                      </a:r>
                      <a:endParaRPr sz="14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Age</a:t>
                      </a:r>
                      <a:endParaRPr sz="1400" dirty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10000 non-null</a:t>
                      </a:r>
                      <a:endParaRPr sz="14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int64</a:t>
                      </a:r>
                      <a:endParaRPr sz="14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Tenure</a:t>
                      </a:r>
                      <a:endParaRPr sz="1400" dirty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10000 non-null</a:t>
                      </a:r>
                      <a:endParaRPr sz="14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int64</a:t>
                      </a:r>
                      <a:endParaRPr sz="14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Balance</a:t>
                      </a:r>
                      <a:endParaRPr sz="1400" dirty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10000 non-null</a:t>
                      </a:r>
                      <a:endParaRPr sz="14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float64</a:t>
                      </a:r>
                      <a:endParaRPr sz="14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NumOfProducts</a:t>
                      </a:r>
                      <a:endParaRPr sz="1400" dirty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10000 non-null</a:t>
                      </a:r>
                      <a:endParaRPr sz="14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int64</a:t>
                      </a:r>
                      <a:endParaRPr sz="14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HasCrCard</a:t>
                      </a:r>
                      <a:endParaRPr sz="1400" dirty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10000 non-null</a:t>
                      </a:r>
                      <a:endParaRPr sz="14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int64</a:t>
                      </a:r>
                      <a:endParaRPr sz="14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isActiveMember</a:t>
                      </a:r>
                      <a:endParaRPr sz="1400" dirty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10000 non-null</a:t>
                      </a:r>
                      <a:endParaRPr sz="14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int64</a:t>
                      </a:r>
                      <a:endParaRPr sz="14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EstimatedSalary</a:t>
                      </a:r>
                      <a:endParaRPr sz="1400" dirty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10000 non-null</a:t>
                      </a:r>
                      <a:endParaRPr sz="14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float64</a:t>
                      </a:r>
                      <a:endParaRPr sz="14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Exited</a:t>
                      </a:r>
                      <a:endParaRPr sz="1400" dirty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10000 non-null</a:t>
                      </a:r>
                      <a:endParaRPr sz="14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int64</a:t>
                      </a:r>
                      <a:endParaRPr sz="1400" dirty="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Google Shape;514;g26774d31e0f_0_7"/>
          <p:cNvGraphicFramePr/>
          <p:nvPr>
            <p:extLst>
              <p:ext uri="{D42A27DB-BD31-4B8C-83A1-F6EECF244321}">
                <p14:modId xmlns:p14="http://schemas.microsoft.com/office/powerpoint/2010/main" val="1605826146"/>
              </p:ext>
            </p:extLst>
          </p:nvPr>
        </p:nvGraphicFramePr>
        <p:xfrm>
          <a:off x="10174396" y="3139614"/>
          <a:ext cx="5572600" cy="5150730"/>
        </p:xfrm>
        <a:graphic>
          <a:graphicData uri="http://schemas.openxmlformats.org/drawingml/2006/table">
            <a:tbl>
              <a:tblPr>
                <a:noFill/>
                <a:tableStyleId>{01E61B04-06C6-4C9E-844D-8E8B383339AD}</a:tableStyleId>
              </a:tblPr>
              <a:tblGrid>
                <a:gridCol w="2373725"/>
                <a:gridCol w="2197750"/>
                <a:gridCol w="10011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Column</a:t>
                      </a:r>
                      <a:endParaRPr sz="1400" dirty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Non-Null Count</a:t>
                      </a:r>
                      <a:endParaRPr sz="14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DType</a:t>
                      </a:r>
                      <a:endParaRPr sz="14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CreditScore</a:t>
                      </a:r>
                      <a:endParaRPr sz="14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6906 non-null</a:t>
                      </a:r>
                      <a:endParaRPr sz="14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float64</a:t>
                      </a: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Gender</a:t>
                      </a:r>
                      <a:endParaRPr sz="14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6906 non-null</a:t>
                      </a: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float64</a:t>
                      </a: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Age</a:t>
                      </a:r>
                      <a:endParaRPr sz="14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6906 non-null</a:t>
                      </a: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float64</a:t>
                      </a: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Tenure</a:t>
                      </a:r>
                      <a:endParaRPr sz="14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6906 non-null</a:t>
                      </a: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float64</a:t>
                      </a: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Balance</a:t>
                      </a:r>
                      <a:endParaRPr sz="14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6906 non-null</a:t>
                      </a: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float64</a:t>
                      </a: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NumOfProducts</a:t>
                      </a:r>
                      <a:endParaRPr sz="14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6906 non-null</a:t>
                      </a: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float64</a:t>
                      </a: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HasCrCard</a:t>
                      </a:r>
                      <a:endParaRPr sz="14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6906 non-null</a:t>
                      </a: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float64</a:t>
                      </a: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isActiveMember</a:t>
                      </a:r>
                      <a:endParaRPr sz="14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6906 non-null</a:t>
                      </a: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float64</a:t>
                      </a: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EstimatedSalary</a:t>
                      </a:r>
                      <a:endParaRPr sz="14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6906 non-null</a:t>
                      </a: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float64</a:t>
                      </a: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is_France</a:t>
                      </a:r>
                      <a:endParaRPr sz="14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6906 non-null</a:t>
                      </a: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float64</a:t>
                      </a:r>
                      <a:endParaRPr sz="14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is_Germany</a:t>
                      </a:r>
                      <a:endParaRPr sz="14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6906 non-null</a:t>
                      </a:r>
                      <a:endParaRPr sz="14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float64</a:t>
                      </a:r>
                      <a:endParaRPr sz="14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is_Spain</a:t>
                      </a:r>
                      <a:endParaRPr sz="1400" dirty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6906 non-null</a:t>
                      </a:r>
                      <a:endParaRPr sz="1400" dirty="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float64</a:t>
                      </a:r>
                      <a:endParaRPr sz="1400" dirty="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3" name="Flowchart: Terminator 12"/>
          <p:cNvSpPr/>
          <p:nvPr/>
        </p:nvSpPr>
        <p:spPr>
          <a:xfrm>
            <a:off x="10174396" y="2573910"/>
            <a:ext cx="2060791" cy="456958"/>
          </a:xfrm>
          <a:prstGeom prst="flowChartTerminator">
            <a:avLst/>
          </a:prstGeom>
          <a:solidFill>
            <a:srgbClr val="31B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 smtClean="0">
                <a:latin typeface="Poppins" panose="020B0604020202020204" charset="0"/>
                <a:cs typeface="Poppins" panose="020B0604020202020204" charset="0"/>
              </a:rPr>
              <a:t>After</a:t>
            </a:r>
            <a:endParaRPr lang="en-US" sz="24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14" name="Flowchart: Terminator 13"/>
          <p:cNvSpPr/>
          <p:nvPr/>
        </p:nvSpPr>
        <p:spPr>
          <a:xfrm>
            <a:off x="1905810" y="2573910"/>
            <a:ext cx="2060791" cy="456958"/>
          </a:xfrm>
          <a:prstGeom prst="flowChartTerminator">
            <a:avLst/>
          </a:prstGeom>
          <a:solidFill>
            <a:srgbClr val="52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 smtClean="0">
                <a:latin typeface="Poppins" panose="020B0604020202020204" charset="0"/>
                <a:cs typeface="Poppins" panose="020B0604020202020204" charset="0"/>
              </a:rPr>
              <a:t>Before</a:t>
            </a:r>
            <a:endParaRPr lang="en-US" sz="2400" dirty="0"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6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8;p1"/>
          <p:cNvSpPr txBox="1"/>
          <p:nvPr/>
        </p:nvSpPr>
        <p:spPr>
          <a:xfrm>
            <a:off x="1393474" y="182722"/>
            <a:ext cx="8780922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6" dirty="0" smtClean="0">
                <a:latin typeface="Poppins"/>
                <a:ea typeface="Poppins"/>
                <a:cs typeface="Poppins"/>
                <a:sym typeface="Poppins"/>
              </a:rPr>
              <a:t>Modelling &amp;</a:t>
            </a:r>
            <a:endParaRPr dirty="0"/>
          </a:p>
        </p:txBody>
      </p:sp>
      <p:sp>
        <p:nvSpPr>
          <p:cNvPr id="5" name="Google Shape;198;p1"/>
          <p:cNvSpPr txBox="1"/>
          <p:nvPr/>
        </p:nvSpPr>
        <p:spPr>
          <a:xfrm>
            <a:off x="1393473" y="1078885"/>
            <a:ext cx="10961560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96" dirty="0" smtClean="0">
                <a:solidFill>
                  <a:srgbClr val="E5BB83"/>
                </a:solidFill>
                <a:latin typeface="Poppins"/>
                <a:cs typeface="Poppins"/>
                <a:sym typeface="Poppins"/>
              </a:rPr>
              <a:t>Evaluation</a:t>
            </a:r>
            <a:endParaRPr dirty="0">
              <a:solidFill>
                <a:srgbClr val="E5BB8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474" y="9327730"/>
            <a:ext cx="878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b="1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– Bank Customer Churn Prediction</a:t>
            </a:r>
          </a:p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   A study case to predict whether the customer will most likely churn or not.  </a:t>
            </a:r>
            <a:endParaRPr lang="en-US" sz="1600" i="1" dirty="0">
              <a:solidFill>
                <a:srgbClr val="232324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79960" y="2853505"/>
            <a:ext cx="10328081" cy="4792641"/>
            <a:chOff x="2950495" y="3177291"/>
            <a:chExt cx="10328081" cy="4792641"/>
          </a:xfrm>
        </p:grpSpPr>
        <p:sp>
          <p:nvSpPr>
            <p:cNvPr id="10" name="Google Shape;488;g2675197747b_0_0"/>
            <p:cNvSpPr txBox="1"/>
            <p:nvPr/>
          </p:nvSpPr>
          <p:spPr>
            <a:xfrm>
              <a:off x="2950495" y="3177291"/>
              <a:ext cx="4492296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-US" sz="1800" dirty="0" smtClean="0">
                  <a:solidFill>
                    <a:srgbClr val="374151"/>
                  </a:solidFill>
                  <a:latin typeface="Poppins"/>
                  <a:ea typeface="Poppins"/>
                  <a:cs typeface="Poppins"/>
                  <a:sym typeface="Poppins"/>
                </a:rPr>
                <a:t>Machine Learning Algorithms</a:t>
              </a:r>
              <a:endParaRPr lang="en-US" sz="1800" dirty="0">
                <a:solidFill>
                  <a:srgbClr val="31B79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950495" y="4000010"/>
              <a:ext cx="10328081" cy="3969922"/>
              <a:chOff x="2950495" y="4368877"/>
              <a:chExt cx="10328081" cy="3969922"/>
            </a:xfrm>
            <a:solidFill>
              <a:srgbClr val="31B791"/>
            </a:solidFill>
          </p:grpSpPr>
          <p:sp>
            <p:nvSpPr>
              <p:cNvPr id="11" name="Flowchart: Terminator 10"/>
              <p:cNvSpPr/>
              <p:nvPr/>
            </p:nvSpPr>
            <p:spPr>
              <a:xfrm>
                <a:off x="2950495" y="4368878"/>
                <a:ext cx="4139932" cy="917985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2400" dirty="0" smtClean="0">
                    <a:latin typeface="Poppins" panose="020B0604020202020204" charset="0"/>
                    <a:cs typeface="Poppins" panose="020B0604020202020204" charset="0"/>
                  </a:rPr>
                  <a:t>Logistic </a:t>
                </a:r>
                <a:r>
                  <a:rPr lang="en-ID" sz="2400" dirty="0" err="1" smtClean="0">
                    <a:latin typeface="Poppins" panose="020B0604020202020204" charset="0"/>
                    <a:cs typeface="Poppins" panose="020B0604020202020204" charset="0"/>
                  </a:rPr>
                  <a:t>Regresion</a:t>
                </a:r>
                <a:endParaRPr lang="en-US" sz="2400" dirty="0">
                  <a:latin typeface="Poppins" panose="020B0604020202020204" charset="0"/>
                  <a:cs typeface="Poppins" panose="020B0604020202020204" charset="0"/>
                </a:endParaRPr>
              </a:p>
            </p:txBody>
          </p:sp>
          <p:sp>
            <p:nvSpPr>
              <p:cNvPr id="15" name="Flowchart: Terminator 14"/>
              <p:cNvSpPr/>
              <p:nvPr/>
            </p:nvSpPr>
            <p:spPr>
              <a:xfrm>
                <a:off x="2950495" y="5386190"/>
                <a:ext cx="4139932" cy="917985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2400" dirty="0" smtClean="0">
                    <a:latin typeface="Poppins" panose="020B0604020202020204" charset="0"/>
                    <a:cs typeface="Poppins" panose="020B0604020202020204" charset="0"/>
                  </a:rPr>
                  <a:t>KNN</a:t>
                </a:r>
                <a:endParaRPr lang="en-US" sz="2400" dirty="0">
                  <a:latin typeface="Poppins" panose="020B0604020202020204" charset="0"/>
                  <a:cs typeface="Poppins" panose="020B0604020202020204" charset="0"/>
                </a:endParaRPr>
              </a:p>
            </p:txBody>
          </p:sp>
          <p:sp>
            <p:nvSpPr>
              <p:cNvPr id="16" name="Flowchart: Terminator 15"/>
              <p:cNvSpPr/>
              <p:nvPr/>
            </p:nvSpPr>
            <p:spPr>
              <a:xfrm>
                <a:off x="2950495" y="6403502"/>
                <a:ext cx="4139932" cy="917985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2400" dirty="0" smtClean="0">
                    <a:latin typeface="Poppins" panose="020B0604020202020204" charset="0"/>
                    <a:cs typeface="Poppins" panose="020B0604020202020204" charset="0"/>
                  </a:rPr>
                  <a:t>SVM</a:t>
                </a:r>
                <a:endParaRPr lang="en-US" sz="2400" dirty="0">
                  <a:latin typeface="Poppins" panose="020B0604020202020204" charset="0"/>
                  <a:cs typeface="Poppins" panose="020B0604020202020204" charset="0"/>
                </a:endParaRPr>
              </a:p>
            </p:txBody>
          </p:sp>
          <p:sp>
            <p:nvSpPr>
              <p:cNvPr id="17" name="Flowchart: Terminator 16"/>
              <p:cNvSpPr/>
              <p:nvPr/>
            </p:nvSpPr>
            <p:spPr>
              <a:xfrm>
                <a:off x="2950495" y="7420814"/>
                <a:ext cx="4139932" cy="917985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2400" dirty="0" smtClean="0">
                    <a:latin typeface="Poppins" panose="020B0604020202020204" charset="0"/>
                    <a:cs typeface="Poppins" panose="020B0604020202020204" charset="0"/>
                  </a:rPr>
                  <a:t>Decision Tree</a:t>
                </a:r>
                <a:endParaRPr lang="en-US" sz="2400" dirty="0">
                  <a:latin typeface="Poppins" panose="020B0604020202020204" charset="0"/>
                  <a:cs typeface="Poppins" panose="020B0604020202020204" charset="0"/>
                </a:endParaRPr>
              </a:p>
            </p:txBody>
          </p:sp>
          <p:sp>
            <p:nvSpPr>
              <p:cNvPr id="18" name="Flowchart: Terminator 17"/>
              <p:cNvSpPr/>
              <p:nvPr/>
            </p:nvSpPr>
            <p:spPr>
              <a:xfrm>
                <a:off x="9138644" y="4368877"/>
                <a:ext cx="4139932" cy="917985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2400" dirty="0" smtClean="0">
                    <a:latin typeface="Poppins" panose="020B0604020202020204" charset="0"/>
                    <a:cs typeface="Poppins" panose="020B0604020202020204" charset="0"/>
                  </a:rPr>
                  <a:t>Random Forest</a:t>
                </a:r>
                <a:endParaRPr lang="en-US" sz="2400" dirty="0">
                  <a:latin typeface="Poppins" panose="020B0604020202020204" charset="0"/>
                  <a:cs typeface="Poppins" panose="020B0604020202020204" charset="0"/>
                </a:endParaRPr>
              </a:p>
            </p:txBody>
          </p:sp>
          <p:sp>
            <p:nvSpPr>
              <p:cNvPr id="19" name="Flowchart: Terminator 18"/>
              <p:cNvSpPr/>
              <p:nvPr/>
            </p:nvSpPr>
            <p:spPr>
              <a:xfrm>
                <a:off x="9138644" y="5386189"/>
                <a:ext cx="4139932" cy="917985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2400" dirty="0" err="1" smtClean="0">
                    <a:latin typeface="Poppins" panose="020B0604020202020204" charset="0"/>
                    <a:cs typeface="Poppins" panose="020B0604020202020204" charset="0"/>
                  </a:rPr>
                  <a:t>AdaBoost</a:t>
                </a:r>
                <a:endParaRPr lang="en-US" sz="2400" dirty="0">
                  <a:latin typeface="Poppins" panose="020B0604020202020204" charset="0"/>
                  <a:cs typeface="Poppins" panose="020B0604020202020204" charset="0"/>
                </a:endParaRPr>
              </a:p>
            </p:txBody>
          </p:sp>
          <p:sp>
            <p:nvSpPr>
              <p:cNvPr id="20" name="Flowchart: Terminator 19"/>
              <p:cNvSpPr/>
              <p:nvPr/>
            </p:nvSpPr>
            <p:spPr>
              <a:xfrm>
                <a:off x="9138644" y="6403501"/>
                <a:ext cx="4139932" cy="917985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2400" dirty="0" err="1" smtClean="0">
                    <a:latin typeface="Poppins" panose="020B0604020202020204" charset="0"/>
                    <a:cs typeface="Poppins" panose="020B0604020202020204" charset="0"/>
                  </a:rPr>
                  <a:t>XGBoost</a:t>
                </a:r>
                <a:endParaRPr lang="en-US" sz="2400" dirty="0">
                  <a:latin typeface="Poppins" panose="020B0604020202020204" charset="0"/>
                  <a:cs typeface="Poppins" panose="020B060402020202020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947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8;p1"/>
          <p:cNvSpPr txBox="1"/>
          <p:nvPr/>
        </p:nvSpPr>
        <p:spPr>
          <a:xfrm>
            <a:off x="1393473" y="182722"/>
            <a:ext cx="9791977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6" dirty="0" smtClean="0">
                <a:latin typeface="Poppins"/>
                <a:ea typeface="Poppins"/>
                <a:cs typeface="Poppins"/>
                <a:sym typeface="Poppins"/>
              </a:rPr>
              <a:t>Evaluation Metrics</a:t>
            </a:r>
            <a:endParaRPr dirty="0"/>
          </a:p>
        </p:txBody>
      </p:sp>
      <p:sp>
        <p:nvSpPr>
          <p:cNvPr id="5" name="Google Shape;198;p1"/>
          <p:cNvSpPr txBox="1"/>
          <p:nvPr/>
        </p:nvSpPr>
        <p:spPr>
          <a:xfrm>
            <a:off x="1393473" y="1078885"/>
            <a:ext cx="10961560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96" dirty="0" smtClean="0">
                <a:solidFill>
                  <a:srgbClr val="E5BB83"/>
                </a:solidFill>
                <a:latin typeface="Poppins"/>
                <a:cs typeface="Poppins"/>
                <a:sym typeface="Poppins"/>
              </a:rPr>
              <a:t>Comparison</a:t>
            </a:r>
            <a:endParaRPr dirty="0">
              <a:solidFill>
                <a:srgbClr val="E5BB8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474" y="9327730"/>
            <a:ext cx="878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b="1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– Bank Customer Churn Prediction</a:t>
            </a:r>
          </a:p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   A study case to predict whether the customer will most likely churn or not.  </a:t>
            </a:r>
            <a:endParaRPr lang="en-US" sz="1600" i="1" dirty="0">
              <a:solidFill>
                <a:srgbClr val="232324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graphicFrame>
        <p:nvGraphicFramePr>
          <p:cNvPr id="22" name="Google Shape;557;g26a723b32bc_0_39"/>
          <p:cNvGraphicFramePr/>
          <p:nvPr>
            <p:extLst>
              <p:ext uri="{D42A27DB-BD31-4B8C-83A1-F6EECF244321}">
                <p14:modId xmlns:p14="http://schemas.microsoft.com/office/powerpoint/2010/main" val="4256269629"/>
              </p:ext>
            </p:extLst>
          </p:nvPr>
        </p:nvGraphicFramePr>
        <p:xfrm>
          <a:off x="1393473" y="2786561"/>
          <a:ext cx="15145179" cy="4932680"/>
        </p:xfrm>
        <a:graphic>
          <a:graphicData uri="http://schemas.openxmlformats.org/drawingml/2006/table">
            <a:tbl>
              <a:tblPr>
                <a:noFill/>
                <a:tableStyleId>{01E61B04-06C6-4C9E-844D-8E8B383339AD}</a:tableStyleId>
              </a:tblPr>
              <a:tblGrid>
                <a:gridCol w="2163597"/>
                <a:gridCol w="2163597"/>
                <a:gridCol w="2163597"/>
                <a:gridCol w="2163597"/>
                <a:gridCol w="2163597"/>
                <a:gridCol w="2163597"/>
                <a:gridCol w="2163597"/>
              </a:tblGrid>
              <a:tr h="493268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Model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Poppins" panose="020B0604020202020204" charset="0"/>
                          <a:cs typeface="Poppins" panose="020B0604020202020204" charset="0"/>
                        </a:rPr>
                        <a:t>Before</a:t>
                      </a: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 </a:t>
                      </a:r>
                      <a:r>
                        <a:rPr lang="en-US" sz="1600" dirty="0" err="1">
                          <a:latin typeface="Poppins" panose="020B0604020202020204" charset="0"/>
                          <a:cs typeface="Poppins" panose="020B0604020202020204" charset="0"/>
                        </a:rPr>
                        <a:t>Hyperparameter</a:t>
                      </a: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 Tuning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32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Poppins" panose="020B0604020202020204" charset="0"/>
                          <a:cs typeface="Poppins" panose="020B0604020202020204" charset="0"/>
                        </a:rPr>
                        <a:t>F1-Score</a:t>
                      </a:r>
                      <a:endParaRPr sz="1600" b="1" dirty="0">
                        <a:solidFill>
                          <a:schemeClr val="bg1"/>
                        </a:solidFill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7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Poppins" panose="020B0604020202020204" charset="0"/>
                          <a:cs typeface="Poppins" panose="020B0604020202020204" charset="0"/>
                        </a:rPr>
                        <a:t>Recall</a:t>
                      </a:r>
                      <a:endParaRPr sz="1600" b="1" dirty="0">
                        <a:solidFill>
                          <a:schemeClr val="bg1"/>
                        </a:solidFill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B0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Poppins" panose="020B0604020202020204" charset="0"/>
                          <a:cs typeface="Poppins" panose="020B0604020202020204" charset="0"/>
                        </a:rPr>
                        <a:t>ROC-AUC</a:t>
                      </a:r>
                      <a:endParaRPr sz="1600" b="1" dirty="0">
                        <a:solidFill>
                          <a:schemeClr val="bg1"/>
                        </a:solidFill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F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32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Train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Test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Train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Test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Train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Test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</a:tr>
              <a:tr h="49326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Logistic Regression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47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47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38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37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77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77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26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KNN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71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68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53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50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92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79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26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SVM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66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63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56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53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88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84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26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Decision Tree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100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57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100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58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100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70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26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Random Forest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100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65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100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57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100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86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26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Adaboost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66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65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59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58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86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85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26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Xgboost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93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65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90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59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99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85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10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8;p1"/>
          <p:cNvSpPr txBox="1"/>
          <p:nvPr/>
        </p:nvSpPr>
        <p:spPr>
          <a:xfrm>
            <a:off x="1393473" y="182722"/>
            <a:ext cx="9791977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6" dirty="0" smtClean="0">
                <a:latin typeface="Poppins"/>
                <a:ea typeface="Poppins"/>
                <a:cs typeface="Poppins"/>
                <a:sym typeface="Poppins"/>
              </a:rPr>
              <a:t>Evaluation Metrics</a:t>
            </a:r>
            <a:endParaRPr dirty="0"/>
          </a:p>
        </p:txBody>
      </p:sp>
      <p:sp>
        <p:nvSpPr>
          <p:cNvPr id="5" name="Google Shape;198;p1"/>
          <p:cNvSpPr txBox="1"/>
          <p:nvPr/>
        </p:nvSpPr>
        <p:spPr>
          <a:xfrm>
            <a:off x="1393473" y="1078885"/>
            <a:ext cx="10961560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96" dirty="0" smtClean="0">
                <a:solidFill>
                  <a:srgbClr val="E5BB83"/>
                </a:solidFill>
                <a:latin typeface="Poppins"/>
                <a:cs typeface="Poppins"/>
                <a:sym typeface="Poppins"/>
              </a:rPr>
              <a:t>Comparison</a:t>
            </a:r>
            <a:endParaRPr dirty="0">
              <a:solidFill>
                <a:srgbClr val="E5BB8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474" y="9327730"/>
            <a:ext cx="878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b="1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– Bank Customer Churn Prediction</a:t>
            </a:r>
          </a:p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   A study case to predict whether the customer will most likely churn or not.  </a:t>
            </a:r>
            <a:endParaRPr lang="en-US" sz="1600" i="1" dirty="0">
              <a:solidFill>
                <a:srgbClr val="232324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graphicFrame>
        <p:nvGraphicFramePr>
          <p:cNvPr id="6" name="Google Shape;564;g26a723b32bc_0_73"/>
          <p:cNvGraphicFramePr/>
          <p:nvPr>
            <p:extLst>
              <p:ext uri="{D42A27DB-BD31-4B8C-83A1-F6EECF244321}">
                <p14:modId xmlns:p14="http://schemas.microsoft.com/office/powerpoint/2010/main" val="3284411596"/>
              </p:ext>
            </p:extLst>
          </p:nvPr>
        </p:nvGraphicFramePr>
        <p:xfrm>
          <a:off x="1457268" y="2894098"/>
          <a:ext cx="15145200" cy="4705200"/>
        </p:xfrm>
        <a:graphic>
          <a:graphicData uri="http://schemas.openxmlformats.org/drawingml/2006/table">
            <a:tbl>
              <a:tblPr>
                <a:noFill/>
                <a:tableStyleId>{01E61B04-06C6-4C9E-844D-8E8B383339AD}</a:tableStyleId>
              </a:tblPr>
              <a:tblGrid>
                <a:gridCol w="2163600"/>
                <a:gridCol w="2163600"/>
                <a:gridCol w="2163600"/>
                <a:gridCol w="2163600"/>
                <a:gridCol w="2163600"/>
                <a:gridCol w="2163600"/>
                <a:gridCol w="2163600"/>
              </a:tblGrid>
              <a:tr h="47052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Model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Poppins" panose="020B0604020202020204" charset="0"/>
                          <a:cs typeface="Poppins" panose="020B0604020202020204" charset="0"/>
                        </a:rPr>
                        <a:t>After</a:t>
                      </a: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 </a:t>
                      </a:r>
                      <a:r>
                        <a:rPr lang="en-US" sz="1600" dirty="0" err="1">
                          <a:latin typeface="Poppins" panose="020B0604020202020204" charset="0"/>
                          <a:cs typeface="Poppins" panose="020B0604020202020204" charset="0"/>
                        </a:rPr>
                        <a:t>Hyperparameter</a:t>
                      </a: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 Tuning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0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Poppins" panose="020B0604020202020204" charset="0"/>
                          <a:cs typeface="Poppins" panose="020B0604020202020204" charset="0"/>
                        </a:rPr>
                        <a:t>F1-Score</a:t>
                      </a:r>
                      <a:endParaRPr sz="1600" b="1" dirty="0">
                        <a:solidFill>
                          <a:schemeClr val="bg1"/>
                        </a:solidFill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7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Poppins" panose="020B0604020202020204" charset="0"/>
                          <a:cs typeface="Poppins" panose="020B0604020202020204" charset="0"/>
                        </a:rPr>
                        <a:t>Recall</a:t>
                      </a:r>
                      <a:endParaRPr sz="1600" b="1" dirty="0">
                        <a:solidFill>
                          <a:schemeClr val="bg1"/>
                        </a:solidFill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B0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Poppins" panose="020B0604020202020204" charset="0"/>
                          <a:cs typeface="Poppins" panose="020B0604020202020204" charset="0"/>
                        </a:rPr>
                        <a:t>ROC-AUC</a:t>
                      </a:r>
                      <a:endParaRPr sz="1600" b="1" dirty="0">
                        <a:solidFill>
                          <a:schemeClr val="bg1"/>
                        </a:solidFill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F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0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Train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Test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Train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Test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Train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Test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</a:tr>
              <a:tr h="4705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Logistic Regression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47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47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38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37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77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77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5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KNN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57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54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46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42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86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82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5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SVM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70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64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6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55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90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84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5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Decision Tree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65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64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58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56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85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83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705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Random Forest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64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64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72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72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82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82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705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Adaboost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66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65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59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58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86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85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705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Xgboost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63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62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53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53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85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85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0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8;p1"/>
          <p:cNvSpPr txBox="1"/>
          <p:nvPr/>
        </p:nvSpPr>
        <p:spPr>
          <a:xfrm>
            <a:off x="1393473" y="182722"/>
            <a:ext cx="9791977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6" dirty="0" smtClean="0">
                <a:latin typeface="Poppins"/>
                <a:ea typeface="Poppins"/>
                <a:cs typeface="Poppins"/>
                <a:sym typeface="Poppins"/>
              </a:rPr>
              <a:t>Evaluation Metrics</a:t>
            </a:r>
            <a:endParaRPr dirty="0"/>
          </a:p>
        </p:txBody>
      </p:sp>
      <p:sp>
        <p:nvSpPr>
          <p:cNvPr id="5" name="Google Shape;198;p1"/>
          <p:cNvSpPr txBox="1"/>
          <p:nvPr/>
        </p:nvSpPr>
        <p:spPr>
          <a:xfrm>
            <a:off x="1393473" y="1078885"/>
            <a:ext cx="10961560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96" dirty="0" smtClean="0">
                <a:solidFill>
                  <a:srgbClr val="E5BB83"/>
                </a:solidFill>
                <a:latin typeface="Poppins"/>
                <a:cs typeface="Poppins"/>
                <a:sym typeface="Poppins"/>
              </a:rPr>
              <a:t>Comparison</a:t>
            </a:r>
            <a:endParaRPr dirty="0">
              <a:solidFill>
                <a:srgbClr val="E5BB8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474" y="9327730"/>
            <a:ext cx="878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b="1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– Bank Customer Churn Prediction</a:t>
            </a:r>
          </a:p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   A study case to predict whether the customer will most likely churn or not.  </a:t>
            </a:r>
            <a:endParaRPr lang="en-US" sz="1600" i="1" dirty="0">
              <a:solidFill>
                <a:srgbClr val="232324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7" name="Google Shape;572;g2bd95156e68_0_377"/>
          <p:cNvSpPr txBox="1"/>
          <p:nvPr/>
        </p:nvSpPr>
        <p:spPr>
          <a:xfrm>
            <a:off x="11993527" y="4118735"/>
            <a:ext cx="5672165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dirty="0" smtClean="0">
                <a:solidFill>
                  <a:srgbClr val="31B791"/>
                </a:solidFill>
                <a:highlight>
                  <a:srgbClr val="FFFFF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Note.</a:t>
            </a:r>
            <a:endParaRPr lang="en-US" sz="1600" b="1" dirty="0" smtClean="0">
              <a:solidFill>
                <a:srgbClr val="31B791"/>
              </a:solidFill>
              <a:highlight>
                <a:srgbClr val="FFFFFF"/>
              </a:highlight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0D0D0D"/>
                </a:solidFill>
                <a:highlight>
                  <a:srgbClr val="FFFFF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Setelah</a:t>
            </a:r>
            <a:r>
              <a:rPr lang="en-US" sz="1600" dirty="0" smtClean="0">
                <a:solidFill>
                  <a:srgbClr val="0D0D0D"/>
                </a:solidFill>
                <a:highlight>
                  <a:srgbClr val="FFFFF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hyperparameter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 tuning, model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meningkatkan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semua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evaluasi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metrik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kecuali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 ROC-AUC.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Overfitting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berhasil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diatasi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, model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jadi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pilihan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untuk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memprediksi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 churn.</a:t>
            </a:r>
            <a:endParaRPr sz="160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" name="Google Shape;573;g2bd95156e68_0_377"/>
          <p:cNvSpPr txBox="1"/>
          <p:nvPr/>
        </p:nvSpPr>
        <p:spPr>
          <a:xfrm>
            <a:off x="1393473" y="6340046"/>
            <a:ext cx="5729400" cy="1415742"/>
          </a:xfrm>
          <a:prstGeom prst="rect">
            <a:avLst/>
          </a:prstGeom>
          <a:noFill/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1B79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Parameter tuning</a:t>
            </a:r>
            <a:r>
              <a:rPr lang="en-US" sz="1600" b="1" dirty="0" smtClean="0">
                <a:solidFill>
                  <a:srgbClr val="31B79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:</a:t>
            </a:r>
            <a:endParaRPr sz="1600" dirty="0">
              <a:solidFill>
                <a:srgbClr val="31B791"/>
              </a:solidFill>
              <a:latin typeface="Poppins" panose="020B0604020202020204" charset="0"/>
              <a:ea typeface="Calibri"/>
              <a:cs typeface="Poppins" panose="020B0604020202020204" charset="0"/>
              <a:sym typeface="Calibri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1600" dirty="0" err="1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max_leaf_nodes</a:t>
            </a:r>
            <a:r>
              <a:rPr lang="en-US" sz="1600" dirty="0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	: </a:t>
            </a:r>
            <a:r>
              <a:rPr lang="en-US" sz="1600" dirty="0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15 - 20</a:t>
            </a:r>
            <a:endParaRPr sz="1600" dirty="0">
              <a:solidFill>
                <a:schemeClr val="dk1"/>
              </a:solidFill>
              <a:latin typeface="Poppins" panose="020B0604020202020204" charset="0"/>
              <a:ea typeface="Calibri"/>
              <a:cs typeface="Poppins" panose="020B0604020202020204" charset="0"/>
              <a:sym typeface="Calibri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1600" dirty="0" err="1" smtClean="0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min_samples_leaf</a:t>
            </a:r>
            <a:r>
              <a:rPr lang="en-US" sz="1600" dirty="0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	</a:t>
            </a:r>
            <a:r>
              <a:rPr lang="en-US" sz="1600" dirty="0" smtClean="0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: </a:t>
            </a:r>
            <a:r>
              <a:rPr lang="en-US" sz="1600" dirty="0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30 - 35</a:t>
            </a:r>
            <a:endParaRPr sz="1600" dirty="0">
              <a:solidFill>
                <a:schemeClr val="dk1"/>
              </a:solidFill>
              <a:latin typeface="Poppins" panose="020B0604020202020204" charset="0"/>
              <a:ea typeface="Calibri"/>
              <a:cs typeface="Poppins" panose="020B0604020202020204" charset="0"/>
              <a:sym typeface="Calibri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1600" dirty="0" err="1" smtClean="0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min_samples_split</a:t>
            </a:r>
            <a:r>
              <a:rPr lang="en-US" sz="1600" dirty="0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	</a:t>
            </a:r>
            <a:r>
              <a:rPr lang="en-US" sz="1600" dirty="0" smtClean="0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: </a:t>
            </a:r>
            <a:r>
              <a:rPr lang="en-US" sz="1600" dirty="0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170 - 175</a:t>
            </a:r>
            <a:endParaRPr sz="1600" dirty="0">
              <a:solidFill>
                <a:schemeClr val="dk1"/>
              </a:solidFill>
              <a:latin typeface="Poppins" panose="020B0604020202020204" charset="0"/>
              <a:ea typeface="Calibri"/>
              <a:cs typeface="Poppins" panose="020B0604020202020204" charset="0"/>
              <a:sym typeface="Calibri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1600" dirty="0" err="1" smtClean="0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max_depth</a:t>
            </a:r>
            <a:r>
              <a:rPr lang="en-US" sz="1600" dirty="0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	</a:t>
            </a:r>
            <a:r>
              <a:rPr lang="en-US" sz="1600" dirty="0" smtClean="0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	: </a:t>
            </a:r>
            <a:r>
              <a:rPr lang="en-US" sz="1600" dirty="0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3 - 8</a:t>
            </a:r>
            <a:endParaRPr sz="1600" dirty="0">
              <a:solidFill>
                <a:schemeClr val="dk1"/>
              </a:solidFill>
              <a:latin typeface="Poppins" panose="020B0604020202020204" charset="0"/>
              <a:ea typeface="Calibri"/>
              <a:cs typeface="Poppins" panose="020B0604020202020204" charset="0"/>
              <a:sym typeface="Calibri"/>
            </a:endParaRPr>
          </a:p>
        </p:txBody>
      </p:sp>
      <p:graphicFrame>
        <p:nvGraphicFramePr>
          <p:cNvPr id="9" name="Google Shape;575;g2bd95156e68_0_377"/>
          <p:cNvGraphicFramePr/>
          <p:nvPr>
            <p:extLst>
              <p:ext uri="{D42A27DB-BD31-4B8C-83A1-F6EECF244321}">
                <p14:modId xmlns:p14="http://schemas.microsoft.com/office/powerpoint/2010/main" val="2483840979"/>
              </p:ext>
            </p:extLst>
          </p:nvPr>
        </p:nvGraphicFramePr>
        <p:xfrm>
          <a:off x="1393473" y="3164227"/>
          <a:ext cx="10281076" cy="2986830"/>
        </p:xfrm>
        <a:graphic>
          <a:graphicData uri="http://schemas.openxmlformats.org/drawingml/2006/table">
            <a:tbl>
              <a:tblPr>
                <a:noFill/>
                <a:tableStyleId>{01E61B04-06C6-4C9E-844D-8E8B383339AD}</a:tableStyleId>
              </a:tblPr>
              <a:tblGrid>
                <a:gridCol w="2570269"/>
                <a:gridCol w="2570269"/>
                <a:gridCol w="2570269"/>
                <a:gridCol w="2570269"/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Before </a:t>
                      </a:r>
                      <a:r>
                        <a:rPr lang="en-US" sz="1600" dirty="0" err="1">
                          <a:latin typeface="Poppins" panose="020B0604020202020204" charset="0"/>
                          <a:cs typeface="Poppins" panose="020B0604020202020204" charset="0"/>
                        </a:rPr>
                        <a:t>Hyperparameter</a:t>
                      </a: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 Tuning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After </a:t>
                      </a:r>
                      <a:r>
                        <a:rPr lang="en-US" sz="1600" dirty="0" err="1">
                          <a:latin typeface="Poppins" panose="020B0604020202020204" charset="0"/>
                          <a:cs typeface="Poppins" panose="020B0604020202020204" charset="0"/>
                        </a:rPr>
                        <a:t>Hyperparameter</a:t>
                      </a: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 Tuning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F1-Score (train)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100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F1-Score (train)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65</a:t>
                      </a:r>
                      <a:endParaRPr sz="1600" dirty="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F1-Score (test)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57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F1-Score (test)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64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Recall (train)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100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Recall (train)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58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Recall (test)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58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Recall (test)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56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ROC_AUC (train)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100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ROC_AUC (train)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85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ROC_AUC (test)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70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ROC_AUC (test)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83</a:t>
                      </a:r>
                      <a:endParaRPr sz="1600" dirty="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Google Shape;576;g2bd95156e68_0_377"/>
          <p:cNvGraphicFramePr/>
          <p:nvPr>
            <p:extLst>
              <p:ext uri="{D42A27DB-BD31-4B8C-83A1-F6EECF244321}">
                <p14:modId xmlns:p14="http://schemas.microsoft.com/office/powerpoint/2010/main" val="2382210058"/>
              </p:ext>
            </p:extLst>
          </p:nvPr>
        </p:nvGraphicFramePr>
        <p:xfrm>
          <a:off x="6136794" y="6340046"/>
          <a:ext cx="5608450" cy="2133450"/>
        </p:xfrm>
        <a:graphic>
          <a:graphicData uri="http://schemas.openxmlformats.org/drawingml/2006/table">
            <a:tbl>
              <a:tblPr>
                <a:noFill/>
                <a:tableStyleId>{01E61B04-06C6-4C9E-844D-8E8B383339AD}</a:tableStyleId>
              </a:tblPr>
              <a:tblGrid>
                <a:gridCol w="2804225"/>
                <a:gridCol w="2804225"/>
              </a:tblGrid>
              <a:tr h="3883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Confusion Matrix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True Positif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1126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True Negatif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4393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False Positif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347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False Negatif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993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Flowchart: Terminator 10"/>
          <p:cNvSpPr/>
          <p:nvPr/>
        </p:nvSpPr>
        <p:spPr>
          <a:xfrm>
            <a:off x="1393473" y="2468415"/>
            <a:ext cx="2412983" cy="535053"/>
          </a:xfrm>
          <a:prstGeom prst="flowChartTerminator">
            <a:avLst/>
          </a:prstGeom>
          <a:solidFill>
            <a:srgbClr val="31B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800" dirty="0" smtClean="0">
                <a:latin typeface="Poppins" panose="020B0604020202020204" charset="0"/>
                <a:cs typeface="Poppins" panose="020B0604020202020204" charset="0"/>
              </a:rPr>
              <a:t>Decision Tree</a:t>
            </a:r>
            <a:endParaRPr lang="en-US" sz="1800" dirty="0"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5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8;p1"/>
          <p:cNvSpPr txBox="1"/>
          <p:nvPr/>
        </p:nvSpPr>
        <p:spPr>
          <a:xfrm>
            <a:off x="1393473" y="182722"/>
            <a:ext cx="9791977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6" dirty="0" smtClean="0">
                <a:latin typeface="Poppins"/>
                <a:ea typeface="Poppins"/>
                <a:cs typeface="Poppins"/>
                <a:sym typeface="Poppins"/>
              </a:rPr>
              <a:t>Evaluation Metrics</a:t>
            </a:r>
            <a:endParaRPr dirty="0"/>
          </a:p>
        </p:txBody>
      </p:sp>
      <p:sp>
        <p:nvSpPr>
          <p:cNvPr id="5" name="Google Shape;198;p1"/>
          <p:cNvSpPr txBox="1"/>
          <p:nvPr/>
        </p:nvSpPr>
        <p:spPr>
          <a:xfrm>
            <a:off x="1393473" y="1078885"/>
            <a:ext cx="10961560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96" dirty="0" smtClean="0">
                <a:solidFill>
                  <a:srgbClr val="E5BB83"/>
                </a:solidFill>
                <a:latin typeface="Poppins"/>
                <a:cs typeface="Poppins"/>
                <a:sym typeface="Poppins"/>
              </a:rPr>
              <a:t>Comparison</a:t>
            </a:r>
            <a:endParaRPr dirty="0">
              <a:solidFill>
                <a:srgbClr val="E5BB8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474" y="9327730"/>
            <a:ext cx="878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b="1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– Bank Customer Churn Prediction</a:t>
            </a:r>
          </a:p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   A study case to predict whether the customer will most likely churn or not.  </a:t>
            </a:r>
            <a:endParaRPr lang="en-US" sz="1600" i="1" dirty="0">
              <a:solidFill>
                <a:srgbClr val="232324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7" name="Google Shape;572;g2bd95156e68_0_377"/>
          <p:cNvSpPr txBox="1"/>
          <p:nvPr/>
        </p:nvSpPr>
        <p:spPr>
          <a:xfrm>
            <a:off x="11993527" y="4118735"/>
            <a:ext cx="5672165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dirty="0" smtClean="0">
                <a:solidFill>
                  <a:srgbClr val="31B791"/>
                </a:solidFill>
                <a:highlight>
                  <a:srgbClr val="FFFFF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Note.</a:t>
            </a:r>
            <a:endParaRPr lang="en-US" sz="1600" b="1" dirty="0" smtClean="0">
              <a:solidFill>
                <a:srgbClr val="31B791"/>
              </a:solidFill>
              <a:highlight>
                <a:srgbClr val="FFFFFF"/>
              </a:highlight>
              <a:latin typeface="Poppins Medium"/>
              <a:ea typeface="Poppins Medium"/>
              <a:cs typeface="Poppins Medium"/>
              <a:sym typeface="Poppins Medium"/>
            </a:endParaRPr>
          </a:p>
          <a:p>
            <a:pPr lvl="0" algn="just">
              <a:lnSpc>
                <a:spcPct val="150000"/>
              </a:lnSpc>
            </a:pPr>
            <a:r>
              <a:rPr lang="en-US" sz="1600" dirty="0" err="1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Setelah</a:t>
            </a:r>
            <a:r>
              <a:rPr lang="en-US" sz="1600" dirty="0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hyperparameter</a:t>
            </a:r>
            <a:r>
              <a:rPr lang="en-US" sz="1600" dirty="0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tuning, </a:t>
            </a:r>
            <a:r>
              <a:rPr lang="en-US" sz="1600" dirty="0" err="1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hanya</a:t>
            </a:r>
            <a:r>
              <a:rPr lang="en-US" sz="1600" dirty="0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Recall yang </a:t>
            </a:r>
            <a:r>
              <a:rPr lang="en-US" sz="1600" dirty="0" err="1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meningkat</a:t>
            </a:r>
            <a:r>
              <a:rPr lang="en-US" sz="1600" dirty="0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di model. </a:t>
            </a:r>
            <a:r>
              <a:rPr lang="en-US" sz="1600" dirty="0" err="1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Overfitting</a:t>
            </a:r>
            <a:r>
              <a:rPr lang="en-US" sz="1600" dirty="0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diatasi</a:t>
            </a:r>
            <a:r>
              <a:rPr lang="en-US" sz="1600" dirty="0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, model </a:t>
            </a:r>
            <a:r>
              <a:rPr lang="en-US" sz="1600" dirty="0" err="1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dipilih</a:t>
            </a:r>
            <a:r>
              <a:rPr lang="en-US" sz="1600" dirty="0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untuk</a:t>
            </a:r>
            <a:r>
              <a:rPr lang="en-US" sz="1600" dirty="0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memprediksi</a:t>
            </a:r>
            <a:r>
              <a:rPr lang="en-US" sz="1600" dirty="0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churn </a:t>
            </a:r>
            <a:r>
              <a:rPr lang="en-US" sz="1600" dirty="0" err="1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karena</a:t>
            </a:r>
            <a:r>
              <a:rPr lang="en-US" sz="1600" dirty="0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skor</a:t>
            </a:r>
            <a:r>
              <a:rPr lang="en-US" sz="1600" dirty="0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Recall </a:t>
            </a:r>
            <a:r>
              <a:rPr lang="en-US" sz="1600" dirty="0" err="1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dan</a:t>
            </a:r>
            <a:r>
              <a:rPr lang="en-US" sz="1600" dirty="0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ROC-AUC </a:t>
            </a:r>
            <a:r>
              <a:rPr lang="en-US" sz="1600" dirty="0" err="1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mencapai</a:t>
            </a:r>
            <a:r>
              <a:rPr lang="en-US" sz="1600" dirty="0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di </a:t>
            </a:r>
            <a:r>
              <a:rPr lang="en-US" sz="1600" dirty="0" err="1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atas</a:t>
            </a:r>
            <a:r>
              <a:rPr lang="en-US" sz="1600" dirty="0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70%, </a:t>
            </a:r>
            <a:r>
              <a:rPr lang="en-US" sz="1600" dirty="0" err="1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mendukung</a:t>
            </a:r>
            <a:r>
              <a:rPr lang="en-US" sz="1600" dirty="0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skor</a:t>
            </a:r>
            <a:r>
              <a:rPr lang="en-US" sz="1600" dirty="0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F1.</a:t>
            </a:r>
          </a:p>
        </p:txBody>
      </p:sp>
      <p:sp>
        <p:nvSpPr>
          <p:cNvPr id="11" name="Flowchart: Terminator 10"/>
          <p:cNvSpPr/>
          <p:nvPr/>
        </p:nvSpPr>
        <p:spPr>
          <a:xfrm>
            <a:off x="1393473" y="2468415"/>
            <a:ext cx="2412983" cy="535053"/>
          </a:xfrm>
          <a:prstGeom prst="flowChartTerminator">
            <a:avLst/>
          </a:prstGeom>
          <a:solidFill>
            <a:srgbClr val="31B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800" dirty="0" smtClean="0">
                <a:latin typeface="Poppins" panose="020B0604020202020204" charset="0"/>
                <a:cs typeface="Poppins" panose="020B0604020202020204" charset="0"/>
              </a:rPr>
              <a:t>Random Forest</a:t>
            </a:r>
            <a:endParaRPr lang="en-US" sz="1800" dirty="0">
              <a:latin typeface="Poppins" panose="020B0604020202020204" charset="0"/>
              <a:cs typeface="Poppins" panose="020B0604020202020204" charset="0"/>
            </a:endParaRPr>
          </a:p>
        </p:txBody>
      </p:sp>
      <p:graphicFrame>
        <p:nvGraphicFramePr>
          <p:cNvPr id="12" name="Google Shape;586;g2bd95156e68_0_469"/>
          <p:cNvGraphicFramePr/>
          <p:nvPr>
            <p:extLst>
              <p:ext uri="{D42A27DB-BD31-4B8C-83A1-F6EECF244321}">
                <p14:modId xmlns:p14="http://schemas.microsoft.com/office/powerpoint/2010/main" val="1846034179"/>
              </p:ext>
            </p:extLst>
          </p:nvPr>
        </p:nvGraphicFramePr>
        <p:xfrm>
          <a:off x="1393473" y="3178342"/>
          <a:ext cx="10293004" cy="2986830"/>
        </p:xfrm>
        <a:graphic>
          <a:graphicData uri="http://schemas.openxmlformats.org/drawingml/2006/table">
            <a:tbl>
              <a:tblPr>
                <a:noFill/>
                <a:tableStyleId>{01E61B04-06C6-4C9E-844D-8E8B383339AD}</a:tableStyleId>
              </a:tblPr>
              <a:tblGrid>
                <a:gridCol w="2573251"/>
                <a:gridCol w="2573251"/>
                <a:gridCol w="2573251"/>
                <a:gridCol w="2573251"/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Before </a:t>
                      </a:r>
                      <a:r>
                        <a:rPr lang="en-US" sz="1600" dirty="0" err="1">
                          <a:latin typeface="Poppins" panose="020B0604020202020204" charset="0"/>
                          <a:cs typeface="Poppins" panose="020B0604020202020204" charset="0"/>
                        </a:rPr>
                        <a:t>Hyperparameter</a:t>
                      </a: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 Tuning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After Hyperparameter Tuning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F1-Score (train)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100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F1-Score (train)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64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F1-Score (test)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65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F1-Score (test)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64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Recall (train)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100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Recall (train)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72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Recall (test)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57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Recall (test)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72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ROC_AUC (train)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100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ROC_AUC (train)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82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ROC_AUC (test)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86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ROC_AUC (test)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82</a:t>
                      </a:r>
                      <a:endParaRPr sz="1600" dirty="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Google Shape;584;g2bd95156e68_0_469"/>
          <p:cNvSpPr txBox="1"/>
          <p:nvPr/>
        </p:nvSpPr>
        <p:spPr>
          <a:xfrm>
            <a:off x="1393473" y="6469304"/>
            <a:ext cx="4698205" cy="1661963"/>
          </a:xfrm>
          <a:prstGeom prst="rect">
            <a:avLst/>
          </a:prstGeom>
          <a:noFill/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1B79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Parameter tuning</a:t>
            </a:r>
            <a:r>
              <a:rPr lang="en-US" sz="1600" b="1" dirty="0" smtClean="0">
                <a:solidFill>
                  <a:srgbClr val="31B79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:</a:t>
            </a:r>
            <a:endParaRPr sz="1600" dirty="0">
              <a:solidFill>
                <a:schemeClr val="dk1"/>
              </a:solidFill>
              <a:latin typeface="Poppins" panose="020B0604020202020204" charset="0"/>
              <a:ea typeface="Calibri"/>
              <a:cs typeface="Poppins" panose="020B0604020202020204" charset="0"/>
              <a:sym typeface="Calibri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1600" dirty="0" err="1" smtClean="0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class_weight</a:t>
            </a:r>
            <a:r>
              <a:rPr lang="en-US" sz="1600" dirty="0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	</a:t>
            </a:r>
            <a:r>
              <a:rPr lang="en-US" sz="1600" dirty="0" smtClean="0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: </a:t>
            </a:r>
            <a:r>
              <a:rPr lang="en-US" sz="1600" dirty="0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balanced</a:t>
            </a:r>
            <a:endParaRPr sz="1600" dirty="0">
              <a:solidFill>
                <a:schemeClr val="dk1"/>
              </a:solidFill>
              <a:latin typeface="Poppins" panose="020B0604020202020204" charset="0"/>
              <a:ea typeface="Calibri"/>
              <a:cs typeface="Poppins" panose="020B0604020202020204" charset="0"/>
              <a:sym typeface="Calibri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1600" dirty="0" err="1" smtClean="0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max_samples</a:t>
            </a:r>
            <a:r>
              <a:rPr lang="en-US" sz="1600" dirty="0" smtClean="0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	: </a:t>
            </a:r>
            <a:r>
              <a:rPr lang="en-US" sz="1600" dirty="0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0.075 - 0.085</a:t>
            </a:r>
            <a:endParaRPr sz="1600" dirty="0">
              <a:solidFill>
                <a:schemeClr val="dk1"/>
              </a:solidFill>
              <a:latin typeface="Poppins" panose="020B0604020202020204" charset="0"/>
              <a:ea typeface="Calibri"/>
              <a:cs typeface="Poppins" panose="020B0604020202020204" charset="0"/>
              <a:sym typeface="Calibri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1600" dirty="0" err="1" smtClean="0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max_leaf_nodes</a:t>
            </a:r>
            <a:r>
              <a:rPr lang="en-US" sz="1600" dirty="0" smtClean="0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	: </a:t>
            </a:r>
            <a:r>
              <a:rPr lang="en-US" sz="1600" dirty="0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2</a:t>
            </a:r>
            <a:endParaRPr sz="1600" dirty="0">
              <a:solidFill>
                <a:schemeClr val="dk1"/>
              </a:solidFill>
              <a:latin typeface="Poppins" panose="020B0604020202020204" charset="0"/>
              <a:ea typeface="Calibri"/>
              <a:cs typeface="Poppins" panose="020B0604020202020204" charset="0"/>
              <a:sym typeface="Calibri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1600" dirty="0" err="1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min_samples_split</a:t>
            </a:r>
            <a:r>
              <a:rPr lang="en-US" sz="1600" dirty="0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	: </a:t>
            </a:r>
            <a:r>
              <a:rPr lang="en-US" sz="1600" dirty="0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290 - 295</a:t>
            </a:r>
            <a:endParaRPr sz="1600" dirty="0">
              <a:solidFill>
                <a:schemeClr val="dk1"/>
              </a:solidFill>
              <a:latin typeface="Poppins" panose="020B0604020202020204" charset="0"/>
              <a:ea typeface="Calibri"/>
              <a:cs typeface="Poppins" panose="020B0604020202020204" charset="0"/>
              <a:sym typeface="Calibri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1600" dirty="0" err="1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min_weight_fraction_leaf</a:t>
            </a:r>
            <a:r>
              <a:rPr lang="en-US" sz="1600" dirty="0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 : 0.05 - 0.1</a:t>
            </a:r>
            <a:endParaRPr sz="1600" dirty="0">
              <a:solidFill>
                <a:schemeClr val="dk1"/>
              </a:solidFill>
              <a:latin typeface="Poppins" panose="020B0604020202020204" charset="0"/>
              <a:ea typeface="Calibri"/>
              <a:cs typeface="Poppins" panose="020B0604020202020204" charset="0"/>
              <a:sym typeface="Calibri"/>
            </a:endParaRPr>
          </a:p>
        </p:txBody>
      </p:sp>
      <p:graphicFrame>
        <p:nvGraphicFramePr>
          <p:cNvPr id="15" name="Google Shape;587;g2bd95156e68_0_469"/>
          <p:cNvGraphicFramePr/>
          <p:nvPr>
            <p:extLst>
              <p:ext uri="{D42A27DB-BD31-4B8C-83A1-F6EECF244321}">
                <p14:modId xmlns:p14="http://schemas.microsoft.com/office/powerpoint/2010/main" val="3079633098"/>
              </p:ext>
            </p:extLst>
          </p:nvPr>
        </p:nvGraphicFramePr>
        <p:xfrm>
          <a:off x="6113980" y="6357794"/>
          <a:ext cx="5608450" cy="2133450"/>
        </p:xfrm>
        <a:graphic>
          <a:graphicData uri="http://schemas.openxmlformats.org/drawingml/2006/table">
            <a:tbl>
              <a:tblPr>
                <a:noFill/>
                <a:tableStyleId>{01E61B04-06C6-4C9E-844D-8E8B383339AD}</a:tableStyleId>
              </a:tblPr>
              <a:tblGrid>
                <a:gridCol w="2804225"/>
                <a:gridCol w="2804225"/>
              </a:tblGrid>
              <a:tr h="3883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Confusion Matrix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True Positif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1484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True Negatif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3620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False Positif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1120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False </a:t>
                      </a:r>
                      <a:r>
                        <a:rPr lang="en-US" sz="1600" dirty="0" err="1">
                          <a:latin typeface="Poppins" panose="020B0604020202020204" charset="0"/>
                          <a:cs typeface="Poppins" panose="020B0604020202020204" charset="0"/>
                        </a:rPr>
                        <a:t>Negatif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545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88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8;p1"/>
          <p:cNvSpPr txBox="1"/>
          <p:nvPr/>
        </p:nvSpPr>
        <p:spPr>
          <a:xfrm>
            <a:off x="1393473" y="182722"/>
            <a:ext cx="9791977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6" dirty="0" smtClean="0">
                <a:latin typeface="Poppins"/>
                <a:ea typeface="Poppins"/>
                <a:cs typeface="Poppins"/>
                <a:sym typeface="Poppins"/>
              </a:rPr>
              <a:t>Evaluation Metrics</a:t>
            </a:r>
            <a:endParaRPr dirty="0"/>
          </a:p>
        </p:txBody>
      </p:sp>
      <p:sp>
        <p:nvSpPr>
          <p:cNvPr id="5" name="Google Shape;198;p1"/>
          <p:cNvSpPr txBox="1"/>
          <p:nvPr/>
        </p:nvSpPr>
        <p:spPr>
          <a:xfrm>
            <a:off x="1393473" y="1078885"/>
            <a:ext cx="10961560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96" dirty="0" smtClean="0">
                <a:solidFill>
                  <a:srgbClr val="E5BB83"/>
                </a:solidFill>
                <a:latin typeface="Poppins"/>
                <a:cs typeface="Poppins"/>
                <a:sym typeface="Poppins"/>
              </a:rPr>
              <a:t>Comparison</a:t>
            </a:r>
            <a:endParaRPr dirty="0">
              <a:solidFill>
                <a:srgbClr val="E5BB8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474" y="9327730"/>
            <a:ext cx="878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b="1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– Bank Customer Churn Prediction</a:t>
            </a:r>
          </a:p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   A study case to predict whether the customer will most likely churn or not.  </a:t>
            </a:r>
            <a:endParaRPr lang="en-US" sz="1600" i="1" dirty="0">
              <a:solidFill>
                <a:srgbClr val="232324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7" name="Google Shape;572;g2bd95156e68_0_377"/>
          <p:cNvSpPr txBox="1"/>
          <p:nvPr/>
        </p:nvSpPr>
        <p:spPr>
          <a:xfrm>
            <a:off x="11993527" y="4118735"/>
            <a:ext cx="5672165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dirty="0" smtClean="0">
                <a:solidFill>
                  <a:srgbClr val="31B791"/>
                </a:solidFill>
                <a:highlight>
                  <a:srgbClr val="FFFFFF"/>
                </a:highlight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Note.</a:t>
            </a:r>
            <a:endParaRPr lang="en-US" sz="1600" b="1" dirty="0" smtClean="0">
              <a:solidFill>
                <a:srgbClr val="31B791"/>
              </a:solidFill>
              <a:highlight>
                <a:srgbClr val="FFFFFF"/>
              </a:highlight>
              <a:latin typeface="Poppins" panose="020B0604020202020204" charset="0"/>
              <a:ea typeface="Poppins Medium"/>
              <a:cs typeface="Poppins" panose="020B0604020202020204" charset="0"/>
              <a:sym typeface="Poppins Medium"/>
            </a:endParaRPr>
          </a:p>
          <a:p>
            <a:pPr lvl="0" algn="just">
              <a:lnSpc>
                <a:spcPct val="150000"/>
              </a:lnSpc>
            </a:pPr>
            <a:r>
              <a:rPr lang="en-US" sz="1600" dirty="0" err="1">
                <a:solidFill>
                  <a:schemeClr val="dk1"/>
                </a:solidFill>
                <a:highlight>
                  <a:srgbClr val="FFFFFF"/>
                </a:highlight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Tidak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solidFill>
                  <a:schemeClr val="dk1"/>
                </a:solidFill>
                <a:highlight>
                  <a:srgbClr val="FFFFFF"/>
                </a:highlight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ada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solidFill>
                  <a:schemeClr val="dk1"/>
                </a:solidFill>
                <a:highlight>
                  <a:srgbClr val="FFFFFF"/>
                </a:highlight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perbedaan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solidFill>
                  <a:schemeClr val="dk1"/>
                </a:solidFill>
                <a:highlight>
                  <a:srgbClr val="FFFFFF"/>
                </a:highlight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hasil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solidFill>
                  <a:schemeClr val="dk1"/>
                </a:solidFill>
                <a:highlight>
                  <a:srgbClr val="FFFFFF"/>
                </a:highlight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setelah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solidFill>
                  <a:schemeClr val="dk1"/>
                </a:solidFill>
                <a:highlight>
                  <a:srgbClr val="FFFFFF"/>
                </a:highlight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hyperparameter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tuning, </a:t>
            </a:r>
            <a:r>
              <a:rPr lang="en-US" sz="1600" dirty="0" err="1">
                <a:solidFill>
                  <a:schemeClr val="dk1"/>
                </a:solidFill>
                <a:highlight>
                  <a:srgbClr val="FFFFFF"/>
                </a:highlight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namun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solidFill>
                  <a:schemeClr val="dk1"/>
                </a:solidFill>
                <a:highlight>
                  <a:srgbClr val="FFFFFF"/>
                </a:highlight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dapat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solidFill>
                  <a:schemeClr val="dk1"/>
                </a:solidFill>
                <a:highlight>
                  <a:srgbClr val="FFFFFF"/>
                </a:highlight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dipertimbangkan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solidFill>
                  <a:schemeClr val="dk1"/>
                </a:solidFill>
                <a:highlight>
                  <a:srgbClr val="FFFFFF"/>
                </a:highlight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sebagai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model yang </a:t>
            </a:r>
            <a:r>
              <a:rPr lang="en-US" sz="1600" dirty="0" err="1">
                <a:solidFill>
                  <a:schemeClr val="dk1"/>
                </a:solidFill>
                <a:highlight>
                  <a:srgbClr val="FFFFFF"/>
                </a:highlight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dipilih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solidFill>
                  <a:schemeClr val="dk1"/>
                </a:solidFill>
                <a:highlight>
                  <a:srgbClr val="FFFFFF"/>
                </a:highlight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untuk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solidFill>
                  <a:schemeClr val="dk1"/>
                </a:solidFill>
                <a:highlight>
                  <a:srgbClr val="FFFFFF"/>
                </a:highlight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memprediksi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churn.</a:t>
            </a:r>
          </a:p>
        </p:txBody>
      </p:sp>
      <p:sp>
        <p:nvSpPr>
          <p:cNvPr id="11" name="Flowchart: Terminator 10"/>
          <p:cNvSpPr/>
          <p:nvPr/>
        </p:nvSpPr>
        <p:spPr>
          <a:xfrm>
            <a:off x="1393473" y="2468415"/>
            <a:ext cx="2412983" cy="535053"/>
          </a:xfrm>
          <a:prstGeom prst="flowChartTerminator">
            <a:avLst/>
          </a:prstGeom>
          <a:solidFill>
            <a:srgbClr val="31B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800" dirty="0" err="1" smtClean="0">
                <a:latin typeface="Poppins" panose="020B0604020202020204" charset="0"/>
                <a:cs typeface="Poppins" panose="020B0604020202020204" charset="0"/>
              </a:rPr>
              <a:t>AdaBoost</a:t>
            </a:r>
            <a:endParaRPr lang="en-US" sz="1800" dirty="0">
              <a:latin typeface="Poppins" panose="020B0604020202020204" charset="0"/>
              <a:cs typeface="Poppins" panose="020B0604020202020204" charset="0"/>
            </a:endParaRPr>
          </a:p>
        </p:txBody>
      </p:sp>
      <p:graphicFrame>
        <p:nvGraphicFramePr>
          <p:cNvPr id="10" name="Google Shape;597;g2bd95156e68_0_562"/>
          <p:cNvGraphicFramePr/>
          <p:nvPr>
            <p:extLst>
              <p:ext uri="{D42A27DB-BD31-4B8C-83A1-F6EECF244321}">
                <p14:modId xmlns:p14="http://schemas.microsoft.com/office/powerpoint/2010/main" val="1476788002"/>
              </p:ext>
            </p:extLst>
          </p:nvPr>
        </p:nvGraphicFramePr>
        <p:xfrm>
          <a:off x="1393473" y="3163200"/>
          <a:ext cx="10323608" cy="2986830"/>
        </p:xfrm>
        <a:graphic>
          <a:graphicData uri="http://schemas.openxmlformats.org/drawingml/2006/table">
            <a:tbl>
              <a:tblPr>
                <a:noFill/>
                <a:tableStyleId>{01E61B04-06C6-4C9E-844D-8E8B383339AD}</a:tableStyleId>
              </a:tblPr>
              <a:tblGrid>
                <a:gridCol w="2580902"/>
                <a:gridCol w="2580902"/>
                <a:gridCol w="2580902"/>
                <a:gridCol w="2580902"/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Before </a:t>
                      </a:r>
                      <a:r>
                        <a:rPr lang="en-US" sz="1600" dirty="0" err="1">
                          <a:latin typeface="Poppins" panose="020B0604020202020204" charset="0"/>
                          <a:cs typeface="Poppins" panose="020B0604020202020204" charset="0"/>
                        </a:rPr>
                        <a:t>Hyperparameter</a:t>
                      </a: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 Tuning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After Hyperparameter Tuning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F1-Score (train)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66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F1-Score (train)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66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F1-Score (test)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65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F1-Score (test)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65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Recall (train)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59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Recall (train)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59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Recall (test)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58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Recall (test)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58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ROC_AUC (train)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86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ROC_AUC (train)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86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ROC_AUC (test)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85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ROC_AUC (test)</a:t>
                      </a:r>
                      <a:endParaRPr sz="160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rPr>
                        <a:t>85</a:t>
                      </a:r>
                      <a:endParaRPr sz="1600" dirty="0">
                        <a:latin typeface="Poppins" panose="020B0604020202020204" charset="0"/>
                        <a:ea typeface="Poppins Medium"/>
                        <a:cs typeface="Poppins" panose="020B0604020202020204" charset="0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Google Shape;595;g2bd95156e68_0_562"/>
          <p:cNvSpPr txBox="1"/>
          <p:nvPr/>
        </p:nvSpPr>
        <p:spPr>
          <a:xfrm>
            <a:off x="1548900" y="6472113"/>
            <a:ext cx="4544700" cy="923299"/>
          </a:xfrm>
          <a:prstGeom prst="rect">
            <a:avLst/>
          </a:prstGeom>
          <a:noFill/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1B79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Parameter tuning:</a:t>
            </a:r>
            <a:endParaRPr sz="1600" b="1" dirty="0">
              <a:solidFill>
                <a:srgbClr val="31B791"/>
              </a:solidFill>
              <a:latin typeface="Poppins" panose="020B0604020202020204" charset="0"/>
              <a:ea typeface="Calibri"/>
              <a:cs typeface="Poppins" panose="020B060402020202020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Poppins" panose="020B0604020202020204" charset="0"/>
              <a:ea typeface="Calibri"/>
              <a:cs typeface="Poppins" panose="020B0604020202020204" charset="0"/>
              <a:sym typeface="Calibri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1600" dirty="0" err="1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n_estimators</a:t>
            </a:r>
            <a:r>
              <a:rPr lang="en-US" sz="1600" dirty="0">
                <a:solidFill>
                  <a:schemeClr val="dk1"/>
                </a:solidFill>
                <a:latin typeface="Poppins" panose="020B0604020202020204" charset="0"/>
                <a:ea typeface="Calibri"/>
                <a:cs typeface="Poppins" panose="020B0604020202020204" charset="0"/>
                <a:sym typeface="Calibri"/>
              </a:rPr>
              <a:t> : 50 - 55</a:t>
            </a:r>
            <a:endParaRPr sz="1600" dirty="0">
              <a:solidFill>
                <a:schemeClr val="dk1"/>
              </a:solidFill>
              <a:latin typeface="Poppins" panose="020B0604020202020204" charset="0"/>
              <a:ea typeface="Calibri"/>
              <a:cs typeface="Poppins" panose="020B0604020202020204" charset="0"/>
              <a:sym typeface="Calibri"/>
            </a:endParaRPr>
          </a:p>
        </p:txBody>
      </p:sp>
      <p:graphicFrame>
        <p:nvGraphicFramePr>
          <p:cNvPr id="17" name="Google Shape;598;g2bd95156e68_0_562"/>
          <p:cNvGraphicFramePr/>
          <p:nvPr>
            <p:extLst>
              <p:ext uri="{D42A27DB-BD31-4B8C-83A1-F6EECF244321}">
                <p14:modId xmlns:p14="http://schemas.microsoft.com/office/powerpoint/2010/main" val="3272452255"/>
              </p:ext>
            </p:extLst>
          </p:nvPr>
        </p:nvGraphicFramePr>
        <p:xfrm>
          <a:off x="6072335" y="6472113"/>
          <a:ext cx="5608450" cy="2133450"/>
        </p:xfrm>
        <a:graphic>
          <a:graphicData uri="http://schemas.openxmlformats.org/drawingml/2006/table">
            <a:tbl>
              <a:tblPr>
                <a:noFill/>
                <a:tableStyleId>{01E61B04-06C6-4C9E-844D-8E8B383339AD}</a:tableStyleId>
              </a:tblPr>
              <a:tblGrid>
                <a:gridCol w="2804225"/>
                <a:gridCol w="2804225"/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Confusion Matrix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True Positif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1182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True Negatif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4334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False Positif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406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Poppins" panose="020B0604020202020204" charset="0"/>
                          <a:cs typeface="Poppins" panose="020B0604020202020204" charset="0"/>
                        </a:rPr>
                        <a:t>False Negatif</a:t>
                      </a:r>
                      <a:endParaRPr sz="160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Poppins" panose="020B0604020202020204" charset="0"/>
                          <a:cs typeface="Poppins" panose="020B0604020202020204" charset="0"/>
                        </a:rPr>
                        <a:t>847</a:t>
                      </a:r>
                      <a:endParaRPr sz="1600" dirty="0">
                        <a:latin typeface="Poppins" panose="020B0604020202020204" charset="0"/>
                        <a:cs typeface="Poppins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95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8;p1"/>
          <p:cNvSpPr txBox="1"/>
          <p:nvPr/>
        </p:nvSpPr>
        <p:spPr>
          <a:xfrm>
            <a:off x="1393474" y="352842"/>
            <a:ext cx="8046659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6" b="0" i="0" u="none" strike="noStrike" cap="none" dirty="0" smtClean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What is the</a:t>
            </a:r>
            <a:endParaRPr dirty="0"/>
          </a:p>
        </p:txBody>
      </p:sp>
      <p:sp>
        <p:nvSpPr>
          <p:cNvPr id="5" name="Google Shape;198;p1"/>
          <p:cNvSpPr txBox="1"/>
          <p:nvPr/>
        </p:nvSpPr>
        <p:spPr>
          <a:xfrm>
            <a:off x="1393473" y="1227740"/>
            <a:ext cx="8046659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6" dirty="0">
                <a:solidFill>
                  <a:srgbClr val="E5BB83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sz="8096" b="0" i="0" u="none" strike="noStrike" cap="none" dirty="0" smtClean="0">
                <a:solidFill>
                  <a:srgbClr val="E5BB83"/>
                </a:solidFill>
                <a:latin typeface="Poppins"/>
                <a:ea typeface="Poppins"/>
                <a:cs typeface="Poppins"/>
                <a:sym typeface="Poppins"/>
              </a:rPr>
              <a:t>roblem?</a:t>
            </a:r>
            <a:endParaRPr dirty="0">
              <a:solidFill>
                <a:srgbClr val="E5BB8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474" y="9327730"/>
            <a:ext cx="878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b="1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– Bank Customer Churn Prediction</a:t>
            </a:r>
          </a:p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   A study case to predict whether the customer will most likely churn or not.  </a:t>
            </a:r>
            <a:endParaRPr lang="en-US" sz="1600" i="1" dirty="0">
              <a:solidFill>
                <a:srgbClr val="232324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752936" y="2689852"/>
            <a:ext cx="12782129" cy="5627945"/>
            <a:chOff x="1402713" y="2689852"/>
            <a:chExt cx="12782129" cy="5627945"/>
          </a:xfrm>
        </p:grpSpPr>
        <p:sp>
          <p:nvSpPr>
            <p:cNvPr id="24" name="Pie 23"/>
            <p:cNvSpPr/>
            <p:nvPr/>
          </p:nvSpPr>
          <p:spPr>
            <a:xfrm flipH="1">
              <a:off x="2605586" y="3464424"/>
              <a:ext cx="4853373" cy="4853373"/>
            </a:xfrm>
            <a:prstGeom prst="pie">
              <a:avLst>
                <a:gd name="adj1" fmla="val 16169594"/>
                <a:gd name="adj2" fmla="val 1183580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Pie 25"/>
            <p:cNvSpPr/>
            <p:nvPr/>
          </p:nvSpPr>
          <p:spPr>
            <a:xfrm flipH="1">
              <a:off x="2779351" y="3196150"/>
              <a:ext cx="4853373" cy="4853373"/>
            </a:xfrm>
            <a:prstGeom prst="pie">
              <a:avLst>
                <a:gd name="adj1" fmla="val 11862083"/>
                <a:gd name="adj2" fmla="val 16170591"/>
              </a:avLst>
            </a:prstGeom>
            <a:solidFill>
              <a:srgbClr val="D83838"/>
            </a:solidFill>
            <a:ln w="38100">
              <a:solidFill>
                <a:schemeClr val="tx1"/>
              </a:solidFill>
            </a:ln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flipH="1">
              <a:off x="5032272" y="4268484"/>
              <a:ext cx="2060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600" dirty="0" smtClean="0">
                  <a:solidFill>
                    <a:schemeClr val="bg1"/>
                  </a:solidFill>
                  <a:latin typeface="Poppins" panose="020B0604020202020204" charset="0"/>
                  <a:cs typeface="Poppins" panose="020B0604020202020204" charset="0"/>
                </a:rPr>
                <a:t>20.4%</a:t>
              </a:r>
              <a:endParaRPr lang="en-US" sz="1600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 rot="3033831" flipH="1">
              <a:off x="7370491" y="2967724"/>
              <a:ext cx="1361442" cy="1361442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 flipH="1">
              <a:off x="5586517" y="2689852"/>
              <a:ext cx="20607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600" dirty="0" smtClean="0">
                  <a:solidFill>
                    <a:schemeClr val="tx1"/>
                  </a:solidFill>
                  <a:latin typeface="Poppins" panose="020B0604020202020204" charset="0"/>
                  <a:cs typeface="Poppins" panose="020B0604020202020204" charset="0"/>
                </a:rPr>
                <a:t>Customer’s churned</a:t>
              </a:r>
              <a:endParaRPr lang="en-US" sz="1600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flipH="1">
              <a:off x="1402713" y="7578510"/>
              <a:ext cx="20607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600" dirty="0" smtClean="0">
                  <a:solidFill>
                    <a:schemeClr val="tx1"/>
                  </a:solidFill>
                  <a:latin typeface="Poppins" panose="020B0604020202020204" charset="0"/>
                  <a:cs typeface="Poppins" panose="020B0604020202020204" charset="0"/>
                </a:rPr>
                <a:t>Customer’s retained</a:t>
              </a:r>
              <a:endParaRPr lang="en-US" sz="1600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flipH="1">
              <a:off x="3274541" y="6546524"/>
              <a:ext cx="2060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600" dirty="0" smtClean="0">
                  <a:solidFill>
                    <a:schemeClr val="tx1"/>
                  </a:solidFill>
                  <a:latin typeface="Poppins" panose="020B0604020202020204" charset="0"/>
                  <a:cs typeface="Poppins" panose="020B0604020202020204" charset="0"/>
                </a:rPr>
                <a:t>79.6%</a:t>
              </a:r>
              <a:endParaRPr lang="en-US" sz="1600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endParaRPr>
            </a:p>
          </p:txBody>
        </p:sp>
        <p:sp>
          <p:nvSpPr>
            <p:cNvPr id="32" name="Google Shape;262;p4"/>
            <p:cNvSpPr txBox="1"/>
            <p:nvPr/>
          </p:nvSpPr>
          <p:spPr>
            <a:xfrm>
              <a:off x="8965504" y="4268484"/>
              <a:ext cx="5219338" cy="2077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000000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Data </a:t>
              </a:r>
              <a:r>
                <a:rPr lang="en-US" sz="1800" b="0" i="0" u="none" strike="noStrike" cap="none" dirty="0" err="1">
                  <a:solidFill>
                    <a:srgbClr val="000000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historis</a:t>
              </a:r>
              <a:r>
                <a:rPr lang="en-US" sz="1800" b="0" i="0" u="none" strike="noStrike" cap="none" dirty="0">
                  <a:solidFill>
                    <a:srgbClr val="000000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800" b="0" i="0" u="none" strike="noStrike" cap="none" dirty="0" err="1">
                  <a:solidFill>
                    <a:srgbClr val="000000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Rakamin</a:t>
              </a:r>
              <a:r>
                <a:rPr lang="en-US" sz="1800" b="0" i="0" u="none" strike="noStrike" cap="none" dirty="0">
                  <a:solidFill>
                    <a:srgbClr val="000000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Bank Center</a:t>
              </a:r>
              <a:r>
                <a:rPr lang="en-US" sz="1800" dirty="0"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800" b="0" i="0" u="none" strike="noStrike" cap="none" dirty="0" err="1">
                  <a:solidFill>
                    <a:srgbClr val="000000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menunjukkan</a:t>
              </a:r>
              <a:r>
                <a:rPr lang="en-US" sz="1800" b="0" i="0" u="none" strike="noStrike" cap="none" dirty="0">
                  <a:solidFill>
                    <a:srgbClr val="000000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800" b="0" i="0" u="none" strike="noStrike" cap="none" dirty="0" err="1">
                  <a:solidFill>
                    <a:srgbClr val="000000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tingkat</a:t>
              </a:r>
              <a:r>
                <a:rPr lang="en-US" sz="1800" b="0" i="0" u="none" strike="noStrike" cap="none" dirty="0">
                  <a:solidFill>
                    <a:srgbClr val="000000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churn </a:t>
              </a:r>
              <a:r>
                <a:rPr lang="en-US" sz="1800" b="1" i="0" u="none" strike="noStrike" cap="none" dirty="0">
                  <a:solidFill>
                    <a:srgbClr val="CB0402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20,37%</a:t>
              </a:r>
              <a:r>
                <a:rPr lang="en-US" sz="1800" b="0" i="0" u="none" strike="noStrike" cap="none" dirty="0">
                  <a:solidFill>
                    <a:srgbClr val="000000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, </a:t>
              </a:r>
              <a:r>
                <a:rPr lang="en-US" sz="1800" b="0" i="0" u="none" strike="noStrike" cap="none" dirty="0" err="1">
                  <a:solidFill>
                    <a:srgbClr val="000000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melebihi</a:t>
              </a:r>
              <a:r>
                <a:rPr lang="en-US" sz="1800" b="0" i="0" u="none" strike="noStrike" cap="none" dirty="0">
                  <a:solidFill>
                    <a:srgbClr val="000000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800" b="0" i="0" u="none" strike="noStrike" cap="none" dirty="0" err="1">
                  <a:solidFill>
                    <a:srgbClr val="000000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toleransi</a:t>
              </a:r>
              <a:r>
                <a:rPr lang="en-US" sz="1800" b="0" i="0" u="none" strike="noStrike" cap="none" dirty="0">
                  <a:solidFill>
                    <a:srgbClr val="000000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800" b="0" i="0" u="none" strike="noStrike" cap="none" dirty="0" err="1">
                  <a:solidFill>
                    <a:srgbClr val="000000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maksimal</a:t>
              </a:r>
              <a:r>
                <a:rPr lang="en-US" sz="1800" b="0" i="0" u="none" strike="noStrike" cap="none" dirty="0">
                  <a:solidFill>
                    <a:srgbClr val="000000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800" b="1" i="0" u="none" strike="noStrike" cap="none" dirty="0" smtClean="0">
                  <a:solidFill>
                    <a:srgbClr val="0271EF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10 - 15 </a:t>
              </a:r>
              <a:r>
                <a:rPr lang="en-US" sz="1800" b="1" i="0" u="none" strike="noStrike" cap="none" dirty="0">
                  <a:solidFill>
                    <a:srgbClr val="0271EF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%</a:t>
              </a:r>
              <a:r>
                <a:rPr lang="en-US" sz="1800" b="0" i="0" u="none" strike="noStrike" cap="none" dirty="0">
                  <a:solidFill>
                    <a:srgbClr val="000000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. </a:t>
              </a:r>
              <a:r>
                <a:rPr lang="en-US" sz="1800" b="0" i="0" u="none" strike="noStrike" cap="none" dirty="0" err="1">
                  <a:solidFill>
                    <a:srgbClr val="000000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Implementasi</a:t>
              </a:r>
              <a:r>
                <a:rPr lang="en-US" sz="1800" dirty="0"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800" b="0" i="0" u="none" strike="noStrike" cap="none" dirty="0">
                  <a:solidFill>
                    <a:srgbClr val="000000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model ML </a:t>
              </a:r>
              <a:r>
                <a:rPr lang="en-US" sz="1800" b="0" i="0" u="none" strike="noStrike" cap="none" dirty="0" err="1">
                  <a:solidFill>
                    <a:srgbClr val="000000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diharapkan</a:t>
              </a:r>
              <a:r>
                <a:rPr lang="en-US" sz="1800" b="0" i="0" u="none" strike="noStrike" cap="none" dirty="0">
                  <a:solidFill>
                    <a:srgbClr val="000000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800" b="0" i="0" u="none" strike="noStrike" cap="none" dirty="0" err="1">
                  <a:solidFill>
                    <a:srgbClr val="000000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membantu</a:t>
              </a:r>
              <a:r>
                <a:rPr lang="en-US" sz="1800" b="0" i="0" u="none" strike="noStrike" cap="none" dirty="0">
                  <a:solidFill>
                    <a:srgbClr val="000000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800" b="0" i="0" u="none" strike="noStrike" cap="none" dirty="0" err="1">
                  <a:solidFill>
                    <a:srgbClr val="000000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tim</a:t>
              </a:r>
              <a:r>
                <a:rPr lang="en-US" sz="1800" b="0" i="0" u="none" strike="noStrike" cap="none" dirty="0">
                  <a:solidFill>
                    <a:srgbClr val="000000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800" b="0" i="0" u="none" strike="noStrike" cap="none" dirty="0" err="1">
                  <a:solidFill>
                    <a:srgbClr val="000000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bisnis</a:t>
              </a:r>
              <a:r>
                <a:rPr lang="en-US" sz="1800" b="0" i="0" u="none" strike="noStrike" cap="none" dirty="0">
                  <a:solidFill>
                    <a:srgbClr val="000000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800" b="0" i="0" u="none" strike="noStrike" cap="none" dirty="0" err="1">
                  <a:solidFill>
                    <a:srgbClr val="000000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mengatasi</a:t>
              </a:r>
              <a:r>
                <a:rPr lang="en-US" sz="1800" b="0" i="0" u="none" strike="noStrike" cap="none" dirty="0">
                  <a:solidFill>
                    <a:srgbClr val="000000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800" b="0" i="0" u="none" strike="noStrike" cap="none" dirty="0" err="1">
                  <a:solidFill>
                    <a:srgbClr val="000000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nasabah</a:t>
              </a:r>
              <a:r>
                <a:rPr lang="en-US" sz="1800" b="0" i="0" u="none" strike="noStrike" cap="none" dirty="0">
                  <a:solidFill>
                    <a:srgbClr val="000000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yang </a:t>
              </a:r>
              <a:r>
                <a:rPr lang="en-US" sz="1800" b="0" i="0" u="none" strike="noStrike" cap="none" dirty="0" err="1">
                  <a:solidFill>
                    <a:srgbClr val="000000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berpotensi</a:t>
              </a:r>
              <a:r>
                <a:rPr lang="en-US" sz="1800" b="0" i="0" u="none" strike="noStrike" cap="none" dirty="0">
                  <a:solidFill>
                    <a:srgbClr val="000000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churn.</a:t>
              </a:r>
              <a:endParaRPr sz="1800" dirty="0">
                <a:latin typeface="Poppins" panose="020B0604020202020204" charset="0"/>
                <a:cs typeface="Poppins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306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8;p1"/>
          <p:cNvSpPr txBox="1"/>
          <p:nvPr/>
        </p:nvSpPr>
        <p:spPr>
          <a:xfrm>
            <a:off x="1393473" y="182722"/>
            <a:ext cx="9791977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6" dirty="0" smtClean="0">
                <a:latin typeface="Poppins"/>
                <a:ea typeface="Poppins"/>
                <a:cs typeface="Poppins"/>
                <a:sym typeface="Poppins"/>
              </a:rPr>
              <a:t>Evaluation Metrics</a:t>
            </a:r>
            <a:endParaRPr dirty="0"/>
          </a:p>
        </p:txBody>
      </p:sp>
      <p:sp>
        <p:nvSpPr>
          <p:cNvPr id="5" name="Google Shape;198;p1"/>
          <p:cNvSpPr txBox="1"/>
          <p:nvPr/>
        </p:nvSpPr>
        <p:spPr>
          <a:xfrm>
            <a:off x="1393473" y="1078885"/>
            <a:ext cx="10961560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96" dirty="0" smtClean="0">
                <a:solidFill>
                  <a:srgbClr val="E5BB83"/>
                </a:solidFill>
                <a:latin typeface="Poppins"/>
                <a:cs typeface="Poppins"/>
                <a:sym typeface="Poppins"/>
              </a:rPr>
              <a:t>Comparison</a:t>
            </a:r>
            <a:endParaRPr dirty="0">
              <a:solidFill>
                <a:srgbClr val="E5BB8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474" y="9327730"/>
            <a:ext cx="878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b="1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– Bank Customer Churn Prediction</a:t>
            </a:r>
          </a:p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   A study case to predict whether the customer will most likely churn or not.  </a:t>
            </a:r>
            <a:endParaRPr lang="en-US" sz="1600" i="1" dirty="0">
              <a:solidFill>
                <a:srgbClr val="232324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67415" y="2897972"/>
            <a:ext cx="15953170" cy="5533595"/>
            <a:chOff x="779509" y="2468414"/>
            <a:chExt cx="15953170" cy="5533595"/>
          </a:xfrm>
        </p:grpSpPr>
        <p:sp>
          <p:nvSpPr>
            <p:cNvPr id="11" name="Flowchart: Terminator 10"/>
            <p:cNvSpPr/>
            <p:nvPr/>
          </p:nvSpPr>
          <p:spPr>
            <a:xfrm>
              <a:off x="1719288" y="2468415"/>
              <a:ext cx="2412983" cy="535053"/>
            </a:xfrm>
            <a:prstGeom prst="flowChartTerminator">
              <a:avLst/>
            </a:prstGeom>
            <a:solidFill>
              <a:srgbClr val="31B7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 smtClean="0">
                  <a:latin typeface="Poppins" panose="020B0604020202020204" charset="0"/>
                  <a:cs typeface="Poppins" panose="020B0604020202020204" charset="0"/>
                </a:rPr>
                <a:t>Random Forest</a:t>
              </a:r>
              <a:endParaRPr lang="en-US" sz="1800" dirty="0">
                <a:latin typeface="Poppins" panose="020B0604020202020204" charset="0"/>
                <a:cs typeface="Poppins" panose="020B0604020202020204" charset="0"/>
              </a:endParaRPr>
            </a:p>
          </p:txBody>
        </p:sp>
        <p:graphicFrame>
          <p:nvGraphicFramePr>
            <p:cNvPr id="18" name="Google Shape;611;g2ba0cea4ea8_0_103"/>
            <p:cNvGraphicFramePr/>
            <p:nvPr>
              <p:extLst>
                <p:ext uri="{D42A27DB-BD31-4B8C-83A1-F6EECF244321}">
                  <p14:modId xmlns:p14="http://schemas.microsoft.com/office/powerpoint/2010/main" val="1498278120"/>
                </p:ext>
              </p:extLst>
            </p:nvPr>
          </p:nvGraphicFramePr>
          <p:xfrm>
            <a:off x="1371525" y="3205218"/>
            <a:ext cx="3498187" cy="2560140"/>
          </p:xfrm>
          <a:graphic>
            <a:graphicData uri="http://schemas.openxmlformats.org/drawingml/2006/table">
              <a:tbl>
                <a:tblPr>
                  <a:noFill/>
                  <a:tableStyleId>{01E61B04-06C6-4C9E-844D-8E8B383339AD}</a:tableStyleId>
                </a:tblPr>
                <a:tblGrid>
                  <a:gridCol w="2651396"/>
                  <a:gridCol w="846791"/>
                </a:tblGrid>
                <a:tr h="412588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dirty="0">
                            <a:solidFill>
                              <a:schemeClr val="dk1"/>
                            </a:solidFill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F1-Score (train)</a:t>
                        </a:r>
                        <a:endParaRPr sz="1600" dirty="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64</a:t>
                        </a:r>
                        <a:endParaRPr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</a:tr>
                <a:tr h="412588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F1-Score (test)</a:t>
                        </a:r>
                        <a:endParaRPr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64</a:t>
                        </a:r>
                        <a:endParaRPr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</a:tr>
                <a:tr h="412588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dirty="0"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Recall (train)</a:t>
                        </a:r>
                        <a:endParaRPr sz="1600" dirty="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72</a:t>
                        </a:r>
                        <a:endParaRPr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</a:tr>
                <a:tr h="412588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Recall (test)</a:t>
                        </a:r>
                        <a:endParaRPr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72</a:t>
                        </a:r>
                        <a:endParaRPr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</a:tr>
                <a:tr h="412588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ROC_AUC (train)</a:t>
                        </a:r>
                        <a:endParaRPr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82</a:t>
                        </a:r>
                        <a:endParaRPr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</a:tr>
                <a:tr h="412588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ROC_AUC (test)</a:t>
                        </a:r>
                        <a:endParaRPr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dirty="0"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82</a:t>
                        </a:r>
                        <a:endParaRPr sz="1600" dirty="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</a:tr>
              </a:tbl>
            </a:graphicData>
          </a:graphic>
        </p:graphicFrame>
        <p:graphicFrame>
          <p:nvGraphicFramePr>
            <p:cNvPr id="19" name="Google Shape;612;g2ba0cea4ea8_0_103"/>
            <p:cNvGraphicFramePr/>
            <p:nvPr>
              <p:extLst>
                <p:ext uri="{D42A27DB-BD31-4B8C-83A1-F6EECF244321}">
                  <p14:modId xmlns:p14="http://schemas.microsoft.com/office/powerpoint/2010/main" val="2036120037"/>
                </p:ext>
              </p:extLst>
            </p:nvPr>
          </p:nvGraphicFramePr>
          <p:xfrm>
            <a:off x="6993596" y="3205218"/>
            <a:ext cx="3497503" cy="2560140"/>
          </p:xfrm>
          <a:graphic>
            <a:graphicData uri="http://schemas.openxmlformats.org/drawingml/2006/table">
              <a:tbl>
                <a:tblPr>
                  <a:noFill/>
                  <a:tableStyleId>{01E61B04-06C6-4C9E-844D-8E8B383339AD}</a:tableStyleId>
                </a:tblPr>
                <a:tblGrid>
                  <a:gridCol w="2628385"/>
                  <a:gridCol w="869118"/>
                </a:tblGrid>
                <a:tr h="426304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>
                            <a:solidFill>
                              <a:schemeClr val="dk1"/>
                            </a:solidFill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F1-Score (train)</a:t>
                        </a:r>
                        <a:endParaRPr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66</a:t>
                        </a:r>
                        <a:endParaRPr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</a:tr>
                <a:tr h="426304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F1-Score (test)</a:t>
                        </a:r>
                        <a:endParaRPr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65</a:t>
                        </a:r>
                        <a:endParaRPr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</a:tr>
                <a:tr h="426304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Recall (train)</a:t>
                        </a:r>
                        <a:endParaRPr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59</a:t>
                        </a:r>
                        <a:endParaRPr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</a:tr>
                <a:tr h="426304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Recall (test)</a:t>
                        </a:r>
                        <a:endParaRPr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58</a:t>
                        </a:r>
                        <a:endParaRPr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</a:tr>
                <a:tr h="426304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ROC_AUC (train)</a:t>
                        </a:r>
                        <a:endParaRPr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86</a:t>
                        </a:r>
                        <a:endParaRPr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</a:tr>
                <a:tr h="426304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ROC_AUC (test)</a:t>
                        </a:r>
                        <a:endParaRPr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dirty="0"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85</a:t>
                        </a:r>
                        <a:endParaRPr sz="1600" dirty="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</a:tr>
              </a:tbl>
            </a:graphicData>
          </a:graphic>
        </p:graphicFrame>
        <p:graphicFrame>
          <p:nvGraphicFramePr>
            <p:cNvPr id="20" name="Google Shape;613;g2ba0cea4ea8_0_103"/>
            <p:cNvGraphicFramePr/>
            <p:nvPr>
              <p:extLst>
                <p:ext uri="{D42A27DB-BD31-4B8C-83A1-F6EECF244321}">
                  <p14:modId xmlns:p14="http://schemas.microsoft.com/office/powerpoint/2010/main" val="741228507"/>
                </p:ext>
              </p:extLst>
            </p:nvPr>
          </p:nvGraphicFramePr>
          <p:xfrm>
            <a:off x="12684604" y="3216832"/>
            <a:ext cx="3349294" cy="2560140"/>
          </p:xfrm>
          <a:graphic>
            <a:graphicData uri="http://schemas.openxmlformats.org/drawingml/2006/table">
              <a:tbl>
                <a:tblPr>
                  <a:noFill/>
                  <a:tableStyleId>{01E61B04-06C6-4C9E-844D-8E8B383339AD}</a:tableStyleId>
                </a:tblPr>
                <a:tblGrid>
                  <a:gridCol w="2624719"/>
                  <a:gridCol w="724575"/>
                </a:tblGrid>
                <a:tr h="400936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dirty="0">
                            <a:solidFill>
                              <a:schemeClr val="dk1"/>
                            </a:solidFill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F1-Score (train)</a:t>
                        </a:r>
                        <a:endParaRPr sz="1600" dirty="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65</a:t>
                        </a:r>
                        <a:endParaRPr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</a:tr>
                <a:tr h="400936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F1-Score (test)</a:t>
                        </a:r>
                        <a:endParaRPr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64</a:t>
                        </a:r>
                        <a:endParaRPr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</a:tr>
                <a:tr h="400936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Recall (train)</a:t>
                        </a:r>
                        <a:endParaRPr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58</a:t>
                        </a:r>
                        <a:endParaRPr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</a:tr>
                <a:tr h="400936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Recall (test)</a:t>
                        </a:r>
                        <a:endParaRPr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56</a:t>
                        </a:r>
                        <a:endParaRPr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</a:tr>
                <a:tr h="400936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ROC_AUC (train)</a:t>
                        </a:r>
                        <a:endParaRPr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85</a:t>
                        </a:r>
                        <a:endParaRPr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</a:tr>
                <a:tr h="400936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ROC_AUC (test)</a:t>
                        </a:r>
                        <a:endParaRPr sz="160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dirty="0">
                            <a:latin typeface="Poppins" panose="020B0604020202020204" charset="0"/>
                            <a:ea typeface="Poppins Medium"/>
                            <a:cs typeface="Poppins" panose="020B0604020202020204" charset="0"/>
                            <a:sym typeface="Poppins Medium"/>
                          </a:rPr>
                          <a:t>83</a:t>
                        </a:r>
                        <a:endParaRPr sz="1600" dirty="0">
                          <a:latin typeface="Poppins" panose="020B0604020202020204" charset="0"/>
                          <a:ea typeface="Poppins Medium"/>
                          <a:cs typeface="Poppins" panose="020B0604020202020204" charset="0"/>
                          <a:sym typeface="Poppins Medium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</a:tr>
              </a:tbl>
            </a:graphicData>
          </a:graphic>
        </p:graphicFrame>
        <p:sp>
          <p:nvSpPr>
            <p:cNvPr id="22" name="Google Shape;614;g2ba0cea4ea8_0_103"/>
            <p:cNvSpPr txBox="1"/>
            <p:nvPr/>
          </p:nvSpPr>
          <p:spPr>
            <a:xfrm>
              <a:off x="779509" y="5964558"/>
              <a:ext cx="4292540" cy="2037451"/>
            </a:xfrm>
            <a:prstGeom prst="rect">
              <a:avLst/>
            </a:prstGeom>
            <a:solidFill>
              <a:srgbClr val="31B79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4290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oppins Medium"/>
                <a:buChar char="●"/>
              </a:pPr>
              <a:r>
                <a:rPr lang="en-US" sz="1600" dirty="0" err="1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Kuat</a:t>
              </a:r>
              <a:r>
                <a:rPr lang="en-US" sz="1600" dirty="0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terhadap</a:t>
              </a:r>
              <a:r>
                <a:rPr lang="en-US" sz="1600" dirty="0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outliers</a:t>
              </a:r>
              <a:endParaRPr sz="1600" dirty="0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endParaRP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oppins Medium"/>
                <a:buChar char="●"/>
              </a:pPr>
              <a:r>
                <a:rPr lang="en-US" sz="1600" dirty="0" err="1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Bekerja</a:t>
              </a:r>
              <a:r>
                <a:rPr lang="en-US" sz="1600" dirty="0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dengan</a:t>
              </a:r>
              <a:r>
                <a:rPr lang="en-US" sz="1600" dirty="0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baik</a:t>
              </a:r>
              <a:r>
                <a:rPr lang="en-US" sz="1600" dirty="0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dengan</a:t>
              </a:r>
              <a:r>
                <a:rPr lang="en-US" sz="1600" dirty="0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data non-linear</a:t>
              </a:r>
              <a:endParaRPr sz="1600" dirty="0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endParaRP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oppins Medium"/>
                <a:buChar char="●"/>
              </a:pPr>
              <a:r>
                <a:rPr lang="en-US" sz="1600" dirty="0" err="1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Risiko</a:t>
              </a:r>
              <a:r>
                <a:rPr lang="en-US" sz="1600" dirty="0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overfitting</a:t>
              </a:r>
              <a:r>
                <a:rPr lang="en-US" sz="1600" dirty="0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lebih</a:t>
              </a:r>
              <a:r>
                <a:rPr lang="en-US" sz="1600" dirty="0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rendah</a:t>
              </a:r>
              <a:endParaRPr sz="1600" dirty="0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endParaRP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oppins Medium"/>
                <a:buChar char="●"/>
              </a:pPr>
              <a:r>
                <a:rPr lang="en-US" sz="1600" dirty="0" err="1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Efisien</a:t>
              </a:r>
              <a:r>
                <a:rPr lang="en-US" sz="1600" dirty="0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pada</a:t>
              </a:r>
              <a:r>
                <a:rPr lang="en-US" sz="1600" dirty="0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kumpulan</a:t>
              </a:r>
              <a:r>
                <a:rPr lang="en-US" sz="1600" dirty="0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data yang </a:t>
              </a:r>
              <a:r>
                <a:rPr lang="en-US" sz="1600" dirty="0" err="1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besar</a:t>
              </a:r>
              <a:endParaRPr sz="1600" dirty="0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endParaRPr>
            </a:p>
          </p:txBody>
        </p:sp>
        <p:sp>
          <p:nvSpPr>
            <p:cNvPr id="23" name="Google Shape;615;g2ba0cea4ea8_0_103"/>
            <p:cNvSpPr txBox="1"/>
            <p:nvPr/>
          </p:nvSpPr>
          <p:spPr>
            <a:xfrm>
              <a:off x="6225664" y="5964558"/>
              <a:ext cx="4676700" cy="147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4290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oppins Medium"/>
                <a:buChar char="●"/>
              </a:pPr>
              <a:r>
                <a:rPr lang="en-US" sz="1600" dirty="0" err="1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Skor</a:t>
              </a:r>
              <a:r>
                <a:rPr lang="en-US" sz="1600" dirty="0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F1 </a:t>
              </a:r>
              <a:r>
                <a:rPr lang="en-US" sz="1600" dirty="0" err="1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tinggi</a:t>
              </a:r>
              <a:endParaRPr sz="1600" dirty="0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endParaRP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oppins Medium"/>
                <a:buChar char="●"/>
              </a:pPr>
              <a:r>
                <a:rPr lang="en-US" sz="1600" dirty="0" err="1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Efektif</a:t>
              </a:r>
              <a:r>
                <a:rPr lang="en-US" sz="1600" dirty="0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dalam</a:t>
              </a:r>
              <a:r>
                <a:rPr lang="en-US" sz="1600" dirty="0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menangani</a:t>
              </a:r>
              <a:r>
                <a:rPr lang="en-US" sz="1600" dirty="0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data yang </a:t>
              </a:r>
              <a:r>
                <a:rPr lang="en-US" sz="1600" dirty="0" err="1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kompleks</a:t>
              </a:r>
              <a:endParaRPr sz="1600" dirty="0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endParaRP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oppins Medium"/>
                <a:buChar char="●"/>
              </a:pPr>
              <a:r>
                <a:rPr lang="en-US" sz="1600" dirty="0" err="1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Mengurangi</a:t>
              </a:r>
              <a:r>
                <a:rPr lang="en-US" sz="1600" dirty="0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resiko</a:t>
              </a:r>
              <a:r>
                <a:rPr lang="en-US" sz="1600" dirty="0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overfitting</a:t>
              </a:r>
              <a:endParaRPr sz="1600" dirty="0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endParaRPr>
            </a:p>
          </p:txBody>
        </p:sp>
        <p:sp>
          <p:nvSpPr>
            <p:cNvPr id="24" name="Google Shape;616;g2ba0cea4ea8_0_103"/>
            <p:cNvSpPr txBox="1"/>
            <p:nvPr/>
          </p:nvSpPr>
          <p:spPr>
            <a:xfrm>
              <a:off x="12055979" y="5964558"/>
              <a:ext cx="4676700" cy="147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4290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oppins Medium"/>
                <a:buChar char="●"/>
              </a:pPr>
              <a:r>
                <a:rPr lang="en-US" sz="1600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Skor F1 tinggi</a:t>
              </a:r>
              <a:endParaRPr sz="1600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endParaRP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oppins Medium"/>
                <a:buChar char="●"/>
              </a:pPr>
              <a:r>
                <a:rPr lang="en-US" sz="1600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Tingkat konvergensi dan generalisasinya sangat baik</a:t>
              </a:r>
              <a:endParaRPr sz="1600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endParaRP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oppins Medium"/>
                <a:buChar char="●"/>
              </a:pPr>
              <a:r>
                <a:rPr lang="en-US" sz="1600">
                  <a:solidFill>
                    <a:schemeClr val="dk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Robust terhadap outliers</a:t>
              </a:r>
              <a:endParaRPr sz="1600">
                <a:solidFill>
                  <a:schemeClr val="dk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endParaRPr>
            </a:p>
          </p:txBody>
        </p:sp>
        <p:sp>
          <p:nvSpPr>
            <p:cNvPr id="25" name="Flowchart: Terminator 24"/>
            <p:cNvSpPr/>
            <p:nvPr/>
          </p:nvSpPr>
          <p:spPr>
            <a:xfrm>
              <a:off x="7308720" y="2468415"/>
              <a:ext cx="2412983" cy="535053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 err="1" smtClean="0">
                  <a:latin typeface="Poppins" panose="020B0604020202020204" charset="0"/>
                  <a:cs typeface="Poppins" panose="020B0604020202020204" charset="0"/>
                </a:rPr>
                <a:t>AdaBoost</a:t>
              </a:r>
              <a:endParaRPr lang="en-US" sz="1800" dirty="0">
                <a:latin typeface="Poppins" panose="020B0604020202020204" charset="0"/>
                <a:cs typeface="Poppins" panose="020B0604020202020204" charset="0"/>
              </a:endParaRPr>
            </a:p>
          </p:txBody>
        </p:sp>
        <p:sp>
          <p:nvSpPr>
            <p:cNvPr id="26" name="Flowchart: Terminator 25"/>
            <p:cNvSpPr/>
            <p:nvPr/>
          </p:nvSpPr>
          <p:spPr>
            <a:xfrm>
              <a:off x="12960975" y="2468414"/>
              <a:ext cx="2412983" cy="535053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 smtClean="0">
                  <a:latin typeface="Poppins" panose="020B0604020202020204" charset="0"/>
                  <a:cs typeface="Poppins" panose="020B0604020202020204" charset="0"/>
                </a:rPr>
                <a:t>Decision Tree</a:t>
              </a:r>
              <a:endParaRPr lang="en-US" sz="1800" dirty="0">
                <a:latin typeface="Poppins" panose="020B0604020202020204" charset="0"/>
                <a:cs typeface="Poppins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737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8;p1"/>
          <p:cNvSpPr txBox="1"/>
          <p:nvPr/>
        </p:nvSpPr>
        <p:spPr>
          <a:xfrm>
            <a:off x="1393473" y="182722"/>
            <a:ext cx="9791977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6" dirty="0" smtClean="0">
                <a:latin typeface="Poppins"/>
                <a:ea typeface="Poppins"/>
                <a:cs typeface="Poppins"/>
                <a:sym typeface="Poppins"/>
              </a:rPr>
              <a:t>Feature</a:t>
            </a:r>
            <a:endParaRPr dirty="0"/>
          </a:p>
        </p:txBody>
      </p:sp>
      <p:sp>
        <p:nvSpPr>
          <p:cNvPr id="5" name="Google Shape;198;p1"/>
          <p:cNvSpPr txBox="1"/>
          <p:nvPr/>
        </p:nvSpPr>
        <p:spPr>
          <a:xfrm>
            <a:off x="1393473" y="1078885"/>
            <a:ext cx="10961560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96" dirty="0" smtClean="0">
                <a:solidFill>
                  <a:srgbClr val="E5BB83"/>
                </a:solidFill>
                <a:latin typeface="Poppins"/>
                <a:cs typeface="Poppins"/>
                <a:sym typeface="Poppins"/>
              </a:rPr>
              <a:t>Importance</a:t>
            </a:r>
            <a:endParaRPr dirty="0">
              <a:solidFill>
                <a:srgbClr val="E5BB8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474" y="9327730"/>
            <a:ext cx="878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b="1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– Bank Customer Churn Prediction</a:t>
            </a:r>
          </a:p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   A study case to predict whether the customer will most likely churn or not.  </a:t>
            </a:r>
            <a:endParaRPr lang="en-US" sz="1600" i="1" dirty="0">
              <a:solidFill>
                <a:srgbClr val="232324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535" t="21257" r="12572" b="6940"/>
          <a:stretch/>
        </p:blipFill>
        <p:spPr>
          <a:xfrm>
            <a:off x="3946794" y="2785730"/>
            <a:ext cx="10194510" cy="564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9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8;p1"/>
          <p:cNvSpPr txBox="1"/>
          <p:nvPr/>
        </p:nvSpPr>
        <p:spPr>
          <a:xfrm>
            <a:off x="1393473" y="182722"/>
            <a:ext cx="9791977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6" dirty="0" smtClean="0">
                <a:latin typeface="Poppins"/>
                <a:ea typeface="Poppins"/>
                <a:cs typeface="Poppins"/>
                <a:sym typeface="Poppins"/>
              </a:rPr>
              <a:t>SHAP</a:t>
            </a:r>
            <a:endParaRPr dirty="0"/>
          </a:p>
        </p:txBody>
      </p:sp>
      <p:sp>
        <p:nvSpPr>
          <p:cNvPr id="5" name="Google Shape;198;p1"/>
          <p:cNvSpPr txBox="1"/>
          <p:nvPr/>
        </p:nvSpPr>
        <p:spPr>
          <a:xfrm>
            <a:off x="1393473" y="1078885"/>
            <a:ext cx="10961560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96" dirty="0" smtClean="0">
                <a:solidFill>
                  <a:srgbClr val="E5BB83"/>
                </a:solidFill>
                <a:latin typeface="Poppins"/>
                <a:cs typeface="Poppins"/>
                <a:sym typeface="Poppins"/>
              </a:rPr>
              <a:t>Value</a:t>
            </a:r>
            <a:endParaRPr dirty="0">
              <a:solidFill>
                <a:srgbClr val="E5BB8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474" y="9327730"/>
            <a:ext cx="878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b="1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– Bank Customer Churn Prediction</a:t>
            </a:r>
          </a:p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   A study case to predict whether the customer will most likely churn or not.  </a:t>
            </a:r>
            <a:endParaRPr lang="en-US" sz="1600" i="1" dirty="0">
              <a:solidFill>
                <a:srgbClr val="232324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6" name="Google Shape;637;g2ba17728b28_2_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83935" y="2297463"/>
            <a:ext cx="6592775" cy="6364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088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8;p1"/>
          <p:cNvSpPr txBox="1"/>
          <p:nvPr/>
        </p:nvSpPr>
        <p:spPr>
          <a:xfrm>
            <a:off x="1393473" y="182722"/>
            <a:ext cx="9791977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6" dirty="0" smtClean="0">
                <a:latin typeface="Poppins"/>
                <a:ea typeface="Poppins"/>
                <a:cs typeface="Poppins"/>
                <a:sym typeface="Poppins"/>
              </a:rPr>
              <a:t>SHAP value</a:t>
            </a:r>
            <a:endParaRPr dirty="0"/>
          </a:p>
        </p:txBody>
      </p:sp>
      <p:sp>
        <p:nvSpPr>
          <p:cNvPr id="5" name="Google Shape;198;p1"/>
          <p:cNvSpPr txBox="1"/>
          <p:nvPr/>
        </p:nvSpPr>
        <p:spPr>
          <a:xfrm>
            <a:off x="1393473" y="1078885"/>
            <a:ext cx="10961560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96" dirty="0" smtClean="0">
                <a:solidFill>
                  <a:srgbClr val="E5BB83"/>
                </a:solidFill>
                <a:latin typeface="Poppins"/>
                <a:cs typeface="Poppins"/>
                <a:sym typeface="Poppins"/>
              </a:rPr>
              <a:t>Information</a:t>
            </a:r>
            <a:endParaRPr dirty="0">
              <a:solidFill>
                <a:srgbClr val="E5BB8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474" y="9327730"/>
            <a:ext cx="878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b="1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– Bank Customer Churn Prediction</a:t>
            </a:r>
          </a:p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   A study case to predict whether the customer will most likely churn or not.  </a:t>
            </a:r>
            <a:endParaRPr lang="en-US" sz="1600" i="1" dirty="0">
              <a:solidFill>
                <a:srgbClr val="232324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7" name="Google Shape;644;g2ba17728b28_4_90"/>
          <p:cNvSpPr txBox="1"/>
          <p:nvPr/>
        </p:nvSpPr>
        <p:spPr>
          <a:xfrm>
            <a:off x="1626000" y="3115680"/>
            <a:ext cx="1503600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Char char="●"/>
            </a:pP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pelanggan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yang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lebih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tua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cenderung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churn</a:t>
            </a:r>
            <a:endParaRPr sz="1600" dirty="0">
              <a:latin typeface="Poppins" panose="020B0604020202020204" charset="0"/>
              <a:ea typeface="Poppins Medium"/>
              <a:cs typeface="Poppins" panose="020B0604020202020204" charset="0"/>
              <a:sym typeface="Poppins Medium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Char char="●"/>
            </a:pP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pelanggan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yang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tidak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aktif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cenderung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churn</a:t>
            </a:r>
            <a:endParaRPr sz="1600" dirty="0">
              <a:latin typeface="Poppins" panose="020B0604020202020204" charset="0"/>
              <a:ea typeface="Poppins Medium"/>
              <a:cs typeface="Poppins" panose="020B0604020202020204" charset="0"/>
              <a:sym typeface="Poppins Medium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Char char="●"/>
            </a:pP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lebih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sedikit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produk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dari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pelanggan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yang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cenderung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churn</a:t>
            </a:r>
            <a:endParaRPr sz="1600" dirty="0">
              <a:latin typeface="Poppins" panose="020B0604020202020204" charset="0"/>
              <a:ea typeface="Poppins Medium"/>
              <a:cs typeface="Poppins" panose="020B0604020202020204" charset="0"/>
              <a:sym typeface="Poppins Medium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Char char="●"/>
            </a:pP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semakin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banyak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saldo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dari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akun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pelanggan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,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semakin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banyak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pula yang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cenderung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churn</a:t>
            </a:r>
            <a:endParaRPr sz="1600" dirty="0">
              <a:latin typeface="Poppins" panose="020B0604020202020204" charset="0"/>
              <a:ea typeface="Poppins Medium"/>
              <a:cs typeface="Poppins" panose="020B0604020202020204" charset="0"/>
              <a:sym typeface="Poppins Medium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Char char="●"/>
            </a:pP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pelanggan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dari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jerman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cenderung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churn</a:t>
            </a:r>
            <a:endParaRPr sz="1600" dirty="0">
              <a:latin typeface="Poppins" panose="020B0604020202020204" charset="0"/>
              <a:ea typeface="Poppins Medium"/>
              <a:cs typeface="Poppins" panose="020B0604020202020204" charset="0"/>
              <a:sym typeface="Poppins Medium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Char char="●"/>
            </a:pP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semakin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banyak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gaji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yang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disimpan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pelanggan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ke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rekening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mereka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,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semakin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banyak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dari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mereka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yang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cenderung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melakukan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churn</a:t>
            </a:r>
            <a:endParaRPr sz="1600" dirty="0">
              <a:latin typeface="Poppins" panose="020B0604020202020204" charset="0"/>
              <a:ea typeface="Poppins Medium"/>
              <a:cs typeface="Poppins" panose="020B0604020202020204" charset="0"/>
              <a:sym typeface="Poppins Medium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Char char="●"/>
            </a:pP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pelanggan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dari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Perancis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cenderung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dipertahankan</a:t>
            </a:r>
            <a:endParaRPr sz="1600" dirty="0">
              <a:latin typeface="Poppins" panose="020B0604020202020204" charset="0"/>
              <a:ea typeface="Poppins Medium"/>
              <a:cs typeface="Poppins" panose="020B0604020202020204" charset="0"/>
              <a:sym typeface="Poppins Medium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Char char="●"/>
            </a:pP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Pelanggan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wanita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cenderung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churn</a:t>
            </a:r>
            <a:endParaRPr sz="1600" dirty="0">
              <a:latin typeface="Poppins" panose="020B0604020202020204" charset="0"/>
              <a:ea typeface="Poppins Medium"/>
              <a:cs typeface="Poppins" panose="020B0604020202020204" charset="0"/>
              <a:sym typeface="Poppins Medium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Char char="●"/>
            </a:pP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semakin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sedikit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kepemilikan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dari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pelanggan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,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semakin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banyak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dari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mereka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yang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cenderung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melakukan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churn</a:t>
            </a:r>
            <a:endParaRPr sz="1600" dirty="0">
              <a:latin typeface="Poppins" panose="020B0604020202020204" charset="0"/>
              <a:ea typeface="Poppins Medium"/>
              <a:cs typeface="Poppins" panose="020B0604020202020204" charset="0"/>
              <a:sym typeface="Poppins Medium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Char char="●"/>
            </a:pP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gaji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,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kartu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kredit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,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skor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kredit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,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dan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warga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spanyol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tidak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mempengaruhi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apakah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pelanggan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akan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churn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atau</a:t>
            </a:r>
            <a:r>
              <a:rPr lang="en-US" sz="1600" dirty="0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 </a:t>
            </a:r>
            <a:r>
              <a:rPr lang="en-US" sz="1600" dirty="0" err="1"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rPr>
              <a:t>tidak</a:t>
            </a:r>
            <a:endParaRPr sz="1600" dirty="0">
              <a:latin typeface="Poppins" panose="020B0604020202020204" charset="0"/>
              <a:ea typeface="Poppins Medium"/>
              <a:cs typeface="Poppins" panose="020B0604020202020204" charset="0"/>
              <a:sym typeface="Poppi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7921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8;p1"/>
          <p:cNvSpPr txBox="1"/>
          <p:nvPr/>
        </p:nvSpPr>
        <p:spPr>
          <a:xfrm>
            <a:off x="1393473" y="182722"/>
            <a:ext cx="9791977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6" dirty="0" smtClean="0">
                <a:latin typeface="Poppins"/>
                <a:ea typeface="Poppins"/>
                <a:cs typeface="Poppins"/>
                <a:sym typeface="Poppins"/>
              </a:rPr>
              <a:t>Business</a:t>
            </a:r>
            <a:endParaRPr dirty="0"/>
          </a:p>
        </p:txBody>
      </p:sp>
      <p:sp>
        <p:nvSpPr>
          <p:cNvPr id="5" name="Google Shape;198;p1"/>
          <p:cNvSpPr txBox="1"/>
          <p:nvPr/>
        </p:nvSpPr>
        <p:spPr>
          <a:xfrm>
            <a:off x="1393473" y="1078885"/>
            <a:ext cx="10961560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96" dirty="0" smtClean="0">
                <a:solidFill>
                  <a:srgbClr val="E5BB83"/>
                </a:solidFill>
                <a:latin typeface="Poppins"/>
                <a:cs typeface="Poppins"/>
                <a:sym typeface="Poppins"/>
              </a:rPr>
              <a:t>Insights</a:t>
            </a:r>
            <a:endParaRPr dirty="0">
              <a:solidFill>
                <a:srgbClr val="E5BB8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474" y="9327730"/>
            <a:ext cx="878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b="1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– Bank Customer Churn Prediction</a:t>
            </a:r>
          </a:p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   A study case to predict whether the customer will most likely churn or not.  </a:t>
            </a:r>
            <a:endParaRPr lang="en-US" sz="1600" i="1" dirty="0">
              <a:solidFill>
                <a:srgbClr val="232324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393473" y="2722765"/>
            <a:ext cx="2157802" cy="478469"/>
          </a:xfrm>
          <a:prstGeom prst="flowChartTerminator">
            <a:avLst/>
          </a:prstGeom>
          <a:solidFill>
            <a:srgbClr val="31B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800" dirty="0" smtClean="0">
                <a:latin typeface="Poppins" panose="020B0604020202020204" charset="0"/>
                <a:cs typeface="Poppins" panose="020B0604020202020204" charset="0"/>
              </a:rPr>
              <a:t>Based on SHAP</a:t>
            </a:r>
            <a:endParaRPr lang="en-US" sz="1800" dirty="0">
              <a:latin typeface="Poppins" panose="020B0604020202020204" charset="0"/>
              <a:cs typeface="Poppins" panose="020B060402020202020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06492" y="3350089"/>
            <a:ext cx="14486624" cy="4773460"/>
            <a:chOff x="2206492" y="2538341"/>
            <a:chExt cx="14486624" cy="4773460"/>
          </a:xfrm>
        </p:grpSpPr>
        <p:pic>
          <p:nvPicPr>
            <p:cNvPr id="8" name="Google Shape;657;g26636ddf764_0_36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551275" y="3672841"/>
              <a:ext cx="4316818" cy="2807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656;g26636ddf764_0_362"/>
            <p:cNvSpPr txBox="1"/>
            <p:nvPr/>
          </p:nvSpPr>
          <p:spPr>
            <a:xfrm>
              <a:off x="2206492" y="6819358"/>
              <a:ext cx="14486624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lebih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dari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80%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nasabah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churn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berasal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dari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generasi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X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dan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millenials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. </a:t>
              </a:r>
              <a:r>
                <a:rPr lang="en-US" sz="1600" dirty="0" err="1" smtClean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Sebanyak</a:t>
              </a:r>
              <a:r>
                <a:rPr lang="en-US" sz="1600" dirty="0" smtClean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53%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nasabah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churn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pada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generasi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Millennials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dan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generasi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X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memiliki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rentang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jumlah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balance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menengah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ke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atas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. </a:t>
              </a:r>
              <a:endParaRPr sz="1600" dirty="0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endParaRPr>
            </a:p>
          </p:txBody>
        </p:sp>
        <p:sp>
          <p:nvSpPr>
            <p:cNvPr id="10" name="Google Shape;658;g26636ddf764_0_362"/>
            <p:cNvSpPr txBox="1"/>
            <p:nvPr/>
          </p:nvSpPr>
          <p:spPr>
            <a:xfrm>
              <a:off x="2714034" y="2658325"/>
              <a:ext cx="5991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37150" rIns="137150" bIns="13715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tx1"/>
                  </a:solidFill>
                  <a:latin typeface="Poppins" panose="020B0604020202020204" charset="0"/>
                  <a:ea typeface="Montserrat"/>
                  <a:cs typeface="Poppins" panose="020B0604020202020204" charset="0"/>
                  <a:sym typeface="Montserrat"/>
                </a:rPr>
                <a:t>Total Churned Customer by Generations</a:t>
              </a:r>
              <a:endParaRPr sz="1600" b="1" dirty="0">
                <a:solidFill>
                  <a:schemeClr val="tx1"/>
                </a:solidFill>
                <a:latin typeface="Poppins" panose="020B0604020202020204" charset="0"/>
                <a:ea typeface="Montserrat"/>
                <a:cs typeface="Poppins" panose="020B0604020202020204" charset="0"/>
                <a:sym typeface="Montserrat"/>
              </a:endParaRPr>
            </a:p>
          </p:txBody>
        </p:sp>
        <p:sp>
          <p:nvSpPr>
            <p:cNvPr id="11" name="Google Shape;659;g26636ddf764_0_362"/>
            <p:cNvSpPr txBox="1"/>
            <p:nvPr/>
          </p:nvSpPr>
          <p:spPr>
            <a:xfrm>
              <a:off x="9359383" y="2538341"/>
              <a:ext cx="5991300" cy="769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37150" rIns="137150" bIns="13715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tx1"/>
                  </a:solidFill>
                  <a:latin typeface="Poppins" panose="020B0604020202020204" charset="0"/>
                  <a:ea typeface="Montserrat"/>
                  <a:cs typeface="Poppins" panose="020B0604020202020204" charset="0"/>
                  <a:sym typeface="Montserrat"/>
                </a:rPr>
                <a:t>Total Churned Customer by Balance Group</a:t>
              </a:r>
              <a:endParaRPr sz="1600" b="1" dirty="0">
                <a:solidFill>
                  <a:schemeClr val="tx1"/>
                </a:solidFill>
                <a:latin typeface="Poppins" panose="020B0604020202020204" charset="0"/>
                <a:ea typeface="Montserrat"/>
                <a:cs typeface="Poppins" panose="020B0604020202020204" charset="0"/>
                <a:sym typeface="Montserra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tx1"/>
                  </a:solidFill>
                  <a:latin typeface="Poppins" panose="020B0604020202020204" charset="0"/>
                  <a:ea typeface="Montserrat"/>
                  <a:cs typeface="Poppins" panose="020B0604020202020204" charset="0"/>
                  <a:sym typeface="Montserrat"/>
                </a:rPr>
                <a:t>in </a:t>
              </a:r>
              <a:r>
                <a:rPr lang="en-US" sz="1600" b="1" dirty="0" err="1">
                  <a:solidFill>
                    <a:schemeClr val="tx1"/>
                  </a:solidFill>
                  <a:latin typeface="Poppins" panose="020B0604020202020204" charset="0"/>
                  <a:ea typeface="Montserrat"/>
                  <a:cs typeface="Poppins" panose="020B0604020202020204" charset="0"/>
                  <a:sym typeface="Montserrat"/>
                </a:rPr>
                <a:t>Millennials</a:t>
              </a:r>
              <a:r>
                <a:rPr lang="en-US" sz="1600" b="1" dirty="0">
                  <a:solidFill>
                    <a:schemeClr val="tx1"/>
                  </a:solidFill>
                  <a:latin typeface="Poppins" panose="020B0604020202020204" charset="0"/>
                  <a:ea typeface="Montserrat"/>
                  <a:cs typeface="Poppins" panose="020B0604020202020204" charset="0"/>
                  <a:sym typeface="Montserrat"/>
                </a:rPr>
                <a:t> and Gen X</a:t>
              </a:r>
              <a:endParaRPr sz="1600" b="1" dirty="0">
                <a:solidFill>
                  <a:schemeClr val="tx1"/>
                </a:solidFill>
                <a:latin typeface="Poppins" panose="020B0604020202020204" charset="0"/>
                <a:ea typeface="Montserrat"/>
                <a:cs typeface="Poppins" panose="020B0604020202020204" charset="0"/>
                <a:sym typeface="Montserrat"/>
              </a:endParaRPr>
            </a:p>
          </p:txBody>
        </p:sp>
        <p:pic>
          <p:nvPicPr>
            <p:cNvPr id="12" name="Google Shape;660;g26636ddf764_0_3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888279" y="3389260"/>
              <a:ext cx="4426361" cy="307061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8262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8;p1"/>
          <p:cNvSpPr txBox="1"/>
          <p:nvPr/>
        </p:nvSpPr>
        <p:spPr>
          <a:xfrm>
            <a:off x="1393473" y="182722"/>
            <a:ext cx="9791977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6" dirty="0" smtClean="0">
                <a:latin typeface="Poppins"/>
                <a:ea typeface="Poppins"/>
                <a:cs typeface="Poppins"/>
                <a:sym typeface="Poppins"/>
              </a:rPr>
              <a:t>Business</a:t>
            </a:r>
            <a:endParaRPr dirty="0"/>
          </a:p>
        </p:txBody>
      </p:sp>
      <p:sp>
        <p:nvSpPr>
          <p:cNvPr id="5" name="Google Shape;198;p1"/>
          <p:cNvSpPr txBox="1"/>
          <p:nvPr/>
        </p:nvSpPr>
        <p:spPr>
          <a:xfrm>
            <a:off x="1393473" y="1078885"/>
            <a:ext cx="10961560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96" dirty="0" smtClean="0">
                <a:solidFill>
                  <a:srgbClr val="E5BB83"/>
                </a:solidFill>
                <a:latin typeface="Poppins"/>
                <a:cs typeface="Poppins"/>
                <a:sym typeface="Poppins"/>
              </a:rPr>
              <a:t>Insights</a:t>
            </a:r>
            <a:endParaRPr dirty="0">
              <a:solidFill>
                <a:srgbClr val="E5BB8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474" y="9327730"/>
            <a:ext cx="878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b="1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– Bank Customer Churn Prediction</a:t>
            </a:r>
          </a:p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   A study case to predict whether the customer will most likely churn or not.  </a:t>
            </a:r>
            <a:endParaRPr lang="en-US" sz="1600" i="1" dirty="0">
              <a:solidFill>
                <a:srgbClr val="232324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393473" y="2722765"/>
            <a:ext cx="2157802" cy="478469"/>
          </a:xfrm>
          <a:prstGeom prst="flowChartTerminator">
            <a:avLst/>
          </a:prstGeom>
          <a:solidFill>
            <a:srgbClr val="31B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800" dirty="0" smtClean="0">
                <a:latin typeface="Poppins" panose="020B0604020202020204" charset="0"/>
                <a:cs typeface="Poppins" panose="020B0604020202020204" charset="0"/>
              </a:rPr>
              <a:t>Based on SHAP</a:t>
            </a:r>
            <a:endParaRPr lang="en-US" sz="1800" dirty="0">
              <a:latin typeface="Poppins" panose="020B0604020202020204" charset="0"/>
              <a:cs typeface="Poppins" panose="020B060402020202020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58138" y="2893053"/>
            <a:ext cx="13640363" cy="5488209"/>
            <a:chOff x="2721934" y="2618532"/>
            <a:chExt cx="13640363" cy="5488209"/>
          </a:xfrm>
        </p:grpSpPr>
        <p:sp>
          <p:nvSpPr>
            <p:cNvPr id="13" name="Google Shape;673;g26636ddf764_0_380"/>
            <p:cNvSpPr txBox="1"/>
            <p:nvPr/>
          </p:nvSpPr>
          <p:spPr>
            <a:xfrm>
              <a:off x="2721934" y="7368077"/>
              <a:ext cx="13640363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Terlihat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bahwa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generasi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millenials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dan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generasi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X yang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sudah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tidak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menggunakan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produk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bank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salah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satunya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adalah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karena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banyak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yang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tidak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aktif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kembali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dalam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melakukan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aktivitas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transaksinya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.</a:t>
              </a:r>
              <a:endParaRPr sz="1600" dirty="0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endParaRPr>
            </a:p>
          </p:txBody>
        </p:sp>
        <p:sp>
          <p:nvSpPr>
            <p:cNvPr id="14" name="Google Shape;674;g26636ddf764_0_380"/>
            <p:cNvSpPr txBox="1"/>
            <p:nvPr/>
          </p:nvSpPr>
          <p:spPr>
            <a:xfrm>
              <a:off x="3327165" y="2644316"/>
              <a:ext cx="5991300" cy="769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37150" rIns="137150" bIns="13715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Poppins" panose="020B0604020202020204" charset="0"/>
                  <a:ea typeface="Montserrat"/>
                  <a:cs typeface="Poppins" panose="020B0604020202020204" charset="0"/>
                  <a:sym typeface="Montserrat"/>
                </a:rPr>
                <a:t>Total Churned Customer by Status Activity</a:t>
              </a:r>
              <a:endParaRPr sz="1600" b="1" dirty="0">
                <a:solidFill>
                  <a:schemeClr val="dk1"/>
                </a:solidFill>
                <a:latin typeface="Poppins" panose="020B0604020202020204" charset="0"/>
                <a:ea typeface="Montserrat"/>
                <a:cs typeface="Poppins" panose="020B0604020202020204" charset="0"/>
                <a:sym typeface="Montserra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Poppins" panose="020B0604020202020204" charset="0"/>
                  <a:ea typeface="Montserrat"/>
                  <a:cs typeface="Poppins" panose="020B0604020202020204" charset="0"/>
                  <a:sym typeface="Montserrat"/>
                </a:rPr>
                <a:t>in </a:t>
              </a:r>
              <a:r>
                <a:rPr lang="en-US" sz="1600" b="1" dirty="0" err="1">
                  <a:solidFill>
                    <a:schemeClr val="dk1"/>
                  </a:solidFill>
                  <a:latin typeface="Poppins" panose="020B0604020202020204" charset="0"/>
                  <a:ea typeface="Montserrat"/>
                  <a:cs typeface="Poppins" panose="020B0604020202020204" charset="0"/>
                  <a:sym typeface="Montserrat"/>
                </a:rPr>
                <a:t>Millennials</a:t>
              </a:r>
              <a:r>
                <a:rPr lang="en-US" sz="1600" b="1" dirty="0">
                  <a:solidFill>
                    <a:schemeClr val="dk1"/>
                  </a:solidFill>
                  <a:latin typeface="Poppins" panose="020B0604020202020204" charset="0"/>
                  <a:ea typeface="Montserrat"/>
                  <a:cs typeface="Poppins" panose="020B0604020202020204" charset="0"/>
                  <a:sym typeface="Montserrat"/>
                </a:rPr>
                <a:t> and Gen X</a:t>
              </a:r>
              <a:endParaRPr sz="1600" b="1" dirty="0">
                <a:solidFill>
                  <a:schemeClr val="dk1"/>
                </a:solidFill>
                <a:latin typeface="Poppins" panose="020B0604020202020204" charset="0"/>
                <a:ea typeface="Montserrat"/>
                <a:cs typeface="Poppins" panose="020B0604020202020204" charset="0"/>
                <a:sym typeface="Montserrat"/>
              </a:endParaRPr>
            </a:p>
          </p:txBody>
        </p:sp>
        <p:sp>
          <p:nvSpPr>
            <p:cNvPr id="15" name="Google Shape;675;g26636ddf764_0_380"/>
            <p:cNvSpPr txBox="1"/>
            <p:nvPr/>
          </p:nvSpPr>
          <p:spPr>
            <a:xfrm>
              <a:off x="9742160" y="2618532"/>
              <a:ext cx="5991300" cy="769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37150" rIns="137150" bIns="13715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Poppins" panose="020B0604020202020204" charset="0"/>
                  <a:ea typeface="Montserrat"/>
                  <a:cs typeface="Poppins" panose="020B0604020202020204" charset="0"/>
                  <a:sym typeface="Montserrat"/>
                </a:rPr>
                <a:t>Total Retained Customer by Status Activity</a:t>
              </a:r>
              <a:endParaRPr sz="1600" b="1" dirty="0">
                <a:solidFill>
                  <a:schemeClr val="dk1"/>
                </a:solidFill>
                <a:latin typeface="Poppins" panose="020B0604020202020204" charset="0"/>
                <a:ea typeface="Montserrat"/>
                <a:cs typeface="Poppins" panose="020B0604020202020204" charset="0"/>
                <a:sym typeface="Montserra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Poppins" panose="020B0604020202020204" charset="0"/>
                  <a:ea typeface="Montserrat"/>
                  <a:cs typeface="Poppins" panose="020B0604020202020204" charset="0"/>
                  <a:sym typeface="Montserrat"/>
                </a:rPr>
                <a:t>in </a:t>
              </a:r>
              <a:r>
                <a:rPr lang="en-US" sz="1600" b="1" dirty="0" err="1">
                  <a:solidFill>
                    <a:schemeClr val="dk1"/>
                  </a:solidFill>
                  <a:latin typeface="Poppins" panose="020B0604020202020204" charset="0"/>
                  <a:ea typeface="Montserrat"/>
                  <a:cs typeface="Poppins" panose="020B0604020202020204" charset="0"/>
                  <a:sym typeface="Montserrat"/>
                </a:rPr>
                <a:t>Millennials</a:t>
              </a:r>
              <a:r>
                <a:rPr lang="en-US" sz="1600" b="1" dirty="0">
                  <a:solidFill>
                    <a:schemeClr val="dk1"/>
                  </a:solidFill>
                  <a:latin typeface="Poppins" panose="020B0604020202020204" charset="0"/>
                  <a:ea typeface="Montserrat"/>
                  <a:cs typeface="Poppins" panose="020B0604020202020204" charset="0"/>
                  <a:sym typeface="Montserrat"/>
                </a:rPr>
                <a:t> and Gen X</a:t>
              </a:r>
              <a:endParaRPr sz="1600" b="1" dirty="0">
                <a:solidFill>
                  <a:schemeClr val="dk1"/>
                </a:solidFill>
                <a:latin typeface="Poppins" panose="020B0604020202020204" charset="0"/>
                <a:ea typeface="Montserrat"/>
                <a:cs typeface="Poppins" panose="020B0604020202020204" charset="0"/>
                <a:sym typeface="Montserrat"/>
              </a:endParaRPr>
            </a:p>
          </p:txBody>
        </p:sp>
        <p:pic>
          <p:nvPicPr>
            <p:cNvPr id="16" name="Google Shape;676;g26636ddf764_0_38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142303" y="3965505"/>
              <a:ext cx="4294316" cy="33088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677;g26636ddf764_0_38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425354" y="3606933"/>
              <a:ext cx="4624913" cy="347313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627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8;p1"/>
          <p:cNvSpPr txBox="1"/>
          <p:nvPr/>
        </p:nvSpPr>
        <p:spPr>
          <a:xfrm>
            <a:off x="1393473" y="182722"/>
            <a:ext cx="9791977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6" dirty="0" smtClean="0">
                <a:latin typeface="Poppins"/>
                <a:ea typeface="Poppins"/>
                <a:cs typeface="Poppins"/>
                <a:sym typeface="Poppins"/>
              </a:rPr>
              <a:t>Business</a:t>
            </a:r>
            <a:endParaRPr dirty="0"/>
          </a:p>
        </p:txBody>
      </p:sp>
      <p:sp>
        <p:nvSpPr>
          <p:cNvPr id="5" name="Google Shape;198;p1"/>
          <p:cNvSpPr txBox="1"/>
          <p:nvPr/>
        </p:nvSpPr>
        <p:spPr>
          <a:xfrm>
            <a:off x="1393473" y="1078885"/>
            <a:ext cx="10961560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96" dirty="0" smtClean="0">
                <a:solidFill>
                  <a:srgbClr val="E5BB83"/>
                </a:solidFill>
                <a:latin typeface="Poppins"/>
                <a:cs typeface="Poppins"/>
                <a:sym typeface="Poppins"/>
              </a:rPr>
              <a:t>Insights</a:t>
            </a:r>
            <a:endParaRPr dirty="0">
              <a:solidFill>
                <a:srgbClr val="E5BB8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474" y="9327730"/>
            <a:ext cx="878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b="1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– Bank Customer Churn Prediction</a:t>
            </a:r>
          </a:p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   A study case to predict whether the customer will most likely churn or not.  </a:t>
            </a:r>
            <a:endParaRPr lang="en-US" sz="1600" i="1" dirty="0">
              <a:solidFill>
                <a:srgbClr val="232324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393473" y="2722765"/>
            <a:ext cx="2157802" cy="478469"/>
          </a:xfrm>
          <a:prstGeom prst="flowChartTerminator">
            <a:avLst/>
          </a:prstGeom>
          <a:solidFill>
            <a:srgbClr val="31B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800" dirty="0" smtClean="0">
                <a:latin typeface="Poppins" panose="020B0604020202020204" charset="0"/>
                <a:cs typeface="Poppins" panose="020B0604020202020204" charset="0"/>
              </a:rPr>
              <a:t>Based on SHAP</a:t>
            </a:r>
            <a:endParaRPr lang="en-US" sz="1800" dirty="0">
              <a:latin typeface="Poppins" panose="020B0604020202020204" charset="0"/>
              <a:cs typeface="Poppins" panose="020B060402020202020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785430" y="3201234"/>
            <a:ext cx="13439428" cy="4922227"/>
            <a:chOff x="2827961" y="2523909"/>
            <a:chExt cx="13439428" cy="4922227"/>
          </a:xfrm>
        </p:grpSpPr>
        <p:sp>
          <p:nvSpPr>
            <p:cNvPr id="12" name="Google Shape;689;g26636ddf764_0_452"/>
            <p:cNvSpPr txBox="1"/>
            <p:nvPr/>
          </p:nvSpPr>
          <p:spPr>
            <a:xfrm>
              <a:off x="3232298" y="6953693"/>
              <a:ext cx="11738344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Nasabah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churn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dari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g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enerasi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millenials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dan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gen x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banyak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menggunakan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satu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jenis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produk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saja</a:t>
              </a:r>
              <a:r>
                <a:rPr lang="en-US" sz="1600" dirty="0" smtClean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.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Nasabah</a:t>
              </a:r>
              <a:r>
                <a:rPr lang="en-US" sz="1600" dirty="0" smtClean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churn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dari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generasi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milenials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dan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gen x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banyak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terjadi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pada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negara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prancis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dan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jerman</a:t>
              </a:r>
              <a:r>
                <a:rPr lang="en-US" sz="1600" dirty="0" smtClean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.</a:t>
              </a:r>
              <a:endParaRPr sz="1600" dirty="0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endParaRPr>
            </a:p>
          </p:txBody>
        </p:sp>
        <p:sp>
          <p:nvSpPr>
            <p:cNvPr id="18" name="Google Shape;690;g26636ddf764_0_452"/>
            <p:cNvSpPr txBox="1"/>
            <p:nvPr/>
          </p:nvSpPr>
          <p:spPr>
            <a:xfrm>
              <a:off x="2827961" y="2523909"/>
              <a:ext cx="6543900" cy="769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37150" rIns="137150" bIns="13715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tx1"/>
                  </a:solidFill>
                  <a:latin typeface="Poppins" panose="020B0604020202020204" charset="0"/>
                  <a:ea typeface="Montserrat"/>
                  <a:cs typeface="Poppins" panose="020B0604020202020204" charset="0"/>
                  <a:sym typeface="Montserrat"/>
                </a:rPr>
                <a:t>Total </a:t>
              </a:r>
              <a:r>
                <a:rPr lang="en-US" sz="1600" b="1" dirty="0" smtClean="0">
                  <a:solidFill>
                    <a:schemeClr val="tx1"/>
                  </a:solidFill>
                  <a:latin typeface="Poppins" panose="020B0604020202020204" charset="0"/>
                  <a:ea typeface="Montserrat"/>
                  <a:cs typeface="Poppins" panose="020B0604020202020204" charset="0"/>
                  <a:sym typeface="Montserrat"/>
                </a:rPr>
                <a:t>Customer by Owned Product </a:t>
              </a:r>
              <a:endParaRPr sz="1600" b="1" dirty="0">
                <a:solidFill>
                  <a:schemeClr val="tx1"/>
                </a:solidFill>
                <a:latin typeface="Poppins" panose="020B0604020202020204" charset="0"/>
                <a:ea typeface="Montserrat"/>
                <a:cs typeface="Poppins" panose="020B0604020202020204" charset="0"/>
                <a:sym typeface="Montserra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tx1"/>
                  </a:solidFill>
                  <a:latin typeface="Poppins" panose="020B0604020202020204" charset="0"/>
                  <a:ea typeface="Montserrat"/>
                  <a:cs typeface="Poppins" panose="020B0604020202020204" charset="0"/>
                  <a:sym typeface="Montserrat"/>
                </a:rPr>
                <a:t>(Filtered by </a:t>
              </a:r>
              <a:r>
                <a:rPr lang="en-US" sz="1600" b="1" dirty="0" err="1">
                  <a:solidFill>
                    <a:schemeClr val="tx1"/>
                  </a:solidFill>
                  <a:latin typeface="Poppins" panose="020B0604020202020204" charset="0"/>
                  <a:ea typeface="Montserrat"/>
                  <a:cs typeface="Poppins" panose="020B0604020202020204" charset="0"/>
                  <a:sym typeface="Montserrat"/>
                </a:rPr>
                <a:t>Millenials</a:t>
              </a:r>
              <a:r>
                <a:rPr lang="en-US" sz="1600" b="1" dirty="0">
                  <a:solidFill>
                    <a:schemeClr val="tx1"/>
                  </a:solidFill>
                  <a:latin typeface="Poppins" panose="020B0604020202020204" charset="0"/>
                  <a:ea typeface="Montserrat"/>
                  <a:cs typeface="Poppins" panose="020B0604020202020204" charset="0"/>
                  <a:sym typeface="Montserrat"/>
                </a:rPr>
                <a:t> and Gen X)</a:t>
              </a:r>
              <a:endParaRPr sz="1600" b="1" dirty="0">
                <a:solidFill>
                  <a:schemeClr val="tx1"/>
                </a:solidFill>
                <a:latin typeface="Poppins" panose="020B0604020202020204" charset="0"/>
                <a:ea typeface="Montserrat"/>
                <a:cs typeface="Poppins" panose="020B0604020202020204" charset="0"/>
                <a:sym typeface="Montserrat"/>
              </a:endParaRPr>
            </a:p>
          </p:txBody>
        </p:sp>
        <p:pic>
          <p:nvPicPr>
            <p:cNvPr id="19" name="Google Shape;691;g26636ddf764_0_45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551275" y="3222426"/>
              <a:ext cx="5018050" cy="35226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704;g26636ddf764_0_434"/>
            <p:cNvSpPr txBox="1"/>
            <p:nvPr/>
          </p:nvSpPr>
          <p:spPr>
            <a:xfrm>
              <a:off x="9103089" y="2523909"/>
              <a:ext cx="7164300" cy="769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37150" rIns="137150" bIns="13715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tx1"/>
                  </a:solidFill>
                  <a:latin typeface="Poppins" panose="020B0604020202020204" charset="0"/>
                  <a:ea typeface="Montserrat"/>
                  <a:cs typeface="Poppins" panose="020B0604020202020204" charset="0"/>
                  <a:sym typeface="Montserrat"/>
                </a:rPr>
                <a:t>Total Customer by Country </a:t>
              </a:r>
              <a:endParaRPr sz="1600" b="1" dirty="0">
                <a:solidFill>
                  <a:schemeClr val="tx1"/>
                </a:solidFill>
                <a:latin typeface="Poppins" panose="020B0604020202020204" charset="0"/>
                <a:ea typeface="Montserrat"/>
                <a:cs typeface="Poppins" panose="020B0604020202020204" charset="0"/>
                <a:sym typeface="Montserra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tx1"/>
                  </a:solidFill>
                  <a:latin typeface="Poppins" panose="020B0604020202020204" charset="0"/>
                  <a:ea typeface="Montserrat"/>
                  <a:cs typeface="Poppins" panose="020B0604020202020204" charset="0"/>
                  <a:sym typeface="Montserrat"/>
                </a:rPr>
                <a:t>(Filtered by </a:t>
              </a:r>
              <a:r>
                <a:rPr lang="en-US" sz="1600" b="1" dirty="0" err="1">
                  <a:solidFill>
                    <a:schemeClr val="tx1"/>
                  </a:solidFill>
                  <a:latin typeface="Poppins" panose="020B0604020202020204" charset="0"/>
                  <a:ea typeface="Montserrat"/>
                  <a:cs typeface="Poppins" panose="020B0604020202020204" charset="0"/>
                  <a:sym typeface="Montserrat"/>
                </a:rPr>
                <a:t>Millenials</a:t>
              </a:r>
              <a:r>
                <a:rPr lang="en-US" sz="1600" b="1" dirty="0">
                  <a:solidFill>
                    <a:schemeClr val="tx1"/>
                  </a:solidFill>
                  <a:latin typeface="Poppins" panose="020B0604020202020204" charset="0"/>
                  <a:ea typeface="Montserrat"/>
                  <a:cs typeface="Poppins" panose="020B0604020202020204" charset="0"/>
                  <a:sym typeface="Montserrat"/>
                </a:rPr>
                <a:t> and Gen X)</a:t>
              </a:r>
              <a:endParaRPr sz="1600" b="1" dirty="0">
                <a:solidFill>
                  <a:schemeClr val="tx1"/>
                </a:solidFill>
                <a:latin typeface="Poppins" panose="020B0604020202020204" charset="0"/>
                <a:ea typeface="Montserrat"/>
                <a:cs typeface="Poppins" panose="020B0604020202020204" charset="0"/>
                <a:sym typeface="Montserrat"/>
              </a:endParaRPr>
            </a:p>
          </p:txBody>
        </p:sp>
        <p:pic>
          <p:nvPicPr>
            <p:cNvPr id="23" name="Google Shape;705;g26636ddf764_0_4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174396" y="3123937"/>
              <a:ext cx="4550495" cy="355730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7676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8;p1"/>
          <p:cNvSpPr txBox="1"/>
          <p:nvPr/>
        </p:nvSpPr>
        <p:spPr>
          <a:xfrm>
            <a:off x="1393473" y="182722"/>
            <a:ext cx="9791977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6" dirty="0" smtClean="0">
                <a:latin typeface="Poppins"/>
                <a:ea typeface="Poppins"/>
                <a:cs typeface="Poppins"/>
                <a:sym typeface="Poppins"/>
              </a:rPr>
              <a:t>So, we now</a:t>
            </a:r>
            <a:endParaRPr dirty="0"/>
          </a:p>
        </p:txBody>
      </p:sp>
      <p:sp>
        <p:nvSpPr>
          <p:cNvPr id="5" name="Google Shape;198;p1"/>
          <p:cNvSpPr txBox="1"/>
          <p:nvPr/>
        </p:nvSpPr>
        <p:spPr>
          <a:xfrm>
            <a:off x="1393473" y="1078885"/>
            <a:ext cx="10961560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96" dirty="0">
                <a:solidFill>
                  <a:srgbClr val="E5BB83"/>
                </a:solidFill>
                <a:latin typeface="Poppins"/>
                <a:cs typeface="Poppins"/>
                <a:sym typeface="Poppins"/>
              </a:rPr>
              <a:t>k</a:t>
            </a:r>
            <a:r>
              <a:rPr lang="en-ID" sz="8096" dirty="0" smtClean="0">
                <a:solidFill>
                  <a:srgbClr val="E5BB83"/>
                </a:solidFill>
                <a:latin typeface="Poppins"/>
                <a:cs typeface="Poppins"/>
                <a:sym typeface="Poppins"/>
              </a:rPr>
              <a:t>now…</a:t>
            </a:r>
            <a:endParaRPr dirty="0">
              <a:solidFill>
                <a:srgbClr val="E5BB8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474" y="9327730"/>
            <a:ext cx="878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b="1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– Bank Customer Churn Prediction</a:t>
            </a:r>
          </a:p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   A study case to predict whether the customer will most likely churn or not.  </a:t>
            </a:r>
            <a:endParaRPr lang="en-US" sz="1600" i="1" dirty="0">
              <a:solidFill>
                <a:srgbClr val="232324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24664" y="3042038"/>
            <a:ext cx="11030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Berdasarkan</a:t>
            </a:r>
            <a:r>
              <a:rPr lang="en-ID" sz="1600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business insight </a:t>
            </a:r>
            <a:r>
              <a:rPr lang="en-ID" sz="1600" dirty="0" err="1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dan</a:t>
            </a:r>
            <a:r>
              <a:rPr lang="en-ID" sz="1600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SHAP value </a:t>
            </a:r>
            <a:r>
              <a:rPr lang="en-ID" sz="1600" dirty="0" err="1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tadi</a:t>
            </a:r>
            <a:r>
              <a:rPr lang="en-ID" sz="1600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, </a:t>
            </a:r>
            <a:r>
              <a:rPr lang="en-ID" sz="1600" dirty="0" err="1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maka</a:t>
            </a:r>
            <a:r>
              <a:rPr lang="en-ID" sz="1600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dirty="0" err="1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strategi</a:t>
            </a:r>
            <a:r>
              <a:rPr lang="en-ID" sz="1600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dirty="0" err="1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pemasaran</a:t>
            </a:r>
            <a:r>
              <a:rPr lang="en-ID" sz="1600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dirty="0" err="1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atau</a:t>
            </a:r>
            <a:r>
              <a:rPr lang="en-ID" sz="1600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dirty="0" err="1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bisnis</a:t>
            </a:r>
            <a:r>
              <a:rPr lang="en-ID" sz="1600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dirty="0" err="1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bisa</a:t>
            </a:r>
            <a:r>
              <a:rPr lang="en-ID" sz="1600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dirty="0" err="1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kita</a:t>
            </a:r>
            <a:r>
              <a:rPr lang="en-ID" sz="1600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dirty="0" err="1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pusatkan</a:t>
            </a:r>
            <a:r>
              <a:rPr lang="en-ID" sz="1600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dirty="0" err="1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pada</a:t>
            </a:r>
            <a:r>
              <a:rPr lang="en-ID" sz="1600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dirty="0" err="1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kelompok</a:t>
            </a:r>
            <a:r>
              <a:rPr lang="en-ID" sz="1600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dirty="0" err="1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nasabah</a:t>
            </a:r>
            <a:r>
              <a:rPr lang="en-ID" sz="1600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dirty="0" err="1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berikut</a:t>
            </a:r>
            <a:r>
              <a:rPr lang="en-ID" sz="1600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.</a:t>
            </a:r>
            <a:endParaRPr lang="en-US" sz="1600" dirty="0">
              <a:solidFill>
                <a:srgbClr val="232324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42090" y="4513814"/>
            <a:ext cx="12003820" cy="3247327"/>
            <a:chOff x="4707818" y="4088511"/>
            <a:chExt cx="12003820" cy="3247327"/>
          </a:xfrm>
        </p:grpSpPr>
        <p:grpSp>
          <p:nvGrpSpPr>
            <p:cNvPr id="14" name="Group 13"/>
            <p:cNvGrpSpPr/>
            <p:nvPr/>
          </p:nvGrpSpPr>
          <p:grpSpPr>
            <a:xfrm>
              <a:off x="4707818" y="4088511"/>
              <a:ext cx="12003820" cy="3247327"/>
              <a:chOff x="4495519" y="4117297"/>
              <a:chExt cx="12003820" cy="3247327"/>
            </a:xfrm>
          </p:grpSpPr>
          <p:sp>
            <p:nvSpPr>
              <p:cNvPr id="15" name="Flowchart: Terminator 14"/>
              <p:cNvSpPr/>
              <p:nvPr/>
            </p:nvSpPr>
            <p:spPr>
              <a:xfrm>
                <a:off x="4495519" y="5940521"/>
                <a:ext cx="2060791" cy="456958"/>
              </a:xfrm>
              <a:prstGeom prst="flowChartTerminator">
                <a:avLst/>
              </a:prstGeom>
              <a:solidFill>
                <a:srgbClr val="31B7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2400" dirty="0" smtClean="0">
                    <a:latin typeface="Poppins" panose="020B0604020202020204" charset="0"/>
                    <a:cs typeface="Poppins" panose="020B0604020202020204" charset="0"/>
                  </a:rPr>
                  <a:t>Age Range</a:t>
                </a:r>
                <a:endParaRPr lang="en-US" sz="2400" dirty="0">
                  <a:latin typeface="Poppins" panose="020B0604020202020204" charset="0"/>
                  <a:cs typeface="Poppins" panose="020B060402020202020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495519" y="6527196"/>
                <a:ext cx="20607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600" dirty="0" err="1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Berasal</a:t>
                </a:r>
                <a:r>
                  <a:rPr lang="en-ID" sz="1600" dirty="0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 </a:t>
                </a:r>
                <a:r>
                  <a:rPr lang="en-ID" sz="1600" dirty="0" err="1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dari</a:t>
                </a:r>
                <a:r>
                  <a:rPr lang="en-ID" sz="1600" dirty="0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 </a:t>
                </a:r>
                <a:r>
                  <a:rPr lang="en-ID" sz="1600" dirty="0" err="1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generasi</a:t>
                </a:r>
                <a:r>
                  <a:rPr lang="en-ID" sz="1600" dirty="0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 </a:t>
                </a:r>
                <a:r>
                  <a:rPr lang="en-ID" sz="1600" b="1" dirty="0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millennial</a:t>
                </a:r>
                <a:r>
                  <a:rPr lang="en-ID" sz="1600" dirty="0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 </a:t>
                </a:r>
                <a:r>
                  <a:rPr lang="en-ID" sz="1600" dirty="0" err="1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dan</a:t>
                </a:r>
                <a:r>
                  <a:rPr lang="en-ID" sz="1600" dirty="0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 </a:t>
                </a:r>
                <a:r>
                  <a:rPr lang="en-ID" sz="1600" b="1" dirty="0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X</a:t>
                </a:r>
                <a:r>
                  <a:rPr lang="en-ID" sz="1600" dirty="0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. </a:t>
                </a:r>
                <a:endParaRPr lang="en-US" sz="1600" dirty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08441" y="4117297"/>
                <a:ext cx="1634400" cy="16344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16073" y="4123728"/>
                <a:ext cx="1634400" cy="1634400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05085" y="4123728"/>
                <a:ext cx="1634400" cy="1634400"/>
              </a:xfrm>
              <a:prstGeom prst="rect">
                <a:avLst/>
              </a:prstGeom>
            </p:spPr>
          </p:pic>
          <p:sp>
            <p:nvSpPr>
              <p:cNvPr id="29" name="Flowchart: Terminator 28"/>
              <p:cNvSpPr/>
              <p:nvPr/>
            </p:nvSpPr>
            <p:spPr>
              <a:xfrm>
                <a:off x="7809862" y="5946952"/>
                <a:ext cx="2060791" cy="456958"/>
              </a:xfrm>
              <a:prstGeom prst="flowChartTerminator">
                <a:avLst/>
              </a:prstGeom>
              <a:solidFill>
                <a:srgbClr val="7247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2400" dirty="0" smtClean="0">
                    <a:latin typeface="Poppins" panose="020B0604020202020204" charset="0"/>
                    <a:cs typeface="Poppins" panose="020B0604020202020204" charset="0"/>
                  </a:rPr>
                  <a:t>Product</a:t>
                </a:r>
                <a:endParaRPr lang="en-US" sz="2400" dirty="0">
                  <a:latin typeface="Poppins" panose="020B0604020202020204" charset="0"/>
                  <a:cs typeface="Poppins" panose="020B060402020202020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809862" y="6533627"/>
                <a:ext cx="20607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600" dirty="0" err="1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Menggunakan</a:t>
                </a:r>
                <a:r>
                  <a:rPr lang="en-ID" sz="1600" dirty="0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 </a:t>
                </a:r>
                <a:r>
                  <a:rPr lang="en-ID" sz="1600" dirty="0" err="1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hanya</a:t>
                </a:r>
                <a:r>
                  <a:rPr lang="en-ID" sz="1600" dirty="0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 </a:t>
                </a:r>
                <a:r>
                  <a:rPr lang="en-ID" sz="1600" b="1" dirty="0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1 </a:t>
                </a:r>
                <a:r>
                  <a:rPr lang="en-ID" sz="1600" b="1" dirty="0" err="1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produk</a:t>
                </a:r>
                <a:r>
                  <a:rPr lang="en-ID" sz="1600" b="1" dirty="0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 </a:t>
                </a:r>
                <a:r>
                  <a:rPr lang="en-ID" sz="1600" dirty="0" err="1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layanan</a:t>
                </a:r>
                <a:r>
                  <a:rPr lang="en-ID" sz="1600" dirty="0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.</a:t>
                </a:r>
                <a:endParaRPr lang="en-US" sz="1600" dirty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endParaRPr>
              </a:p>
            </p:txBody>
          </p:sp>
          <p:sp>
            <p:nvSpPr>
              <p:cNvPr id="31" name="Flowchart: Terminator 30"/>
              <p:cNvSpPr/>
              <p:nvPr/>
            </p:nvSpPr>
            <p:spPr>
              <a:xfrm>
                <a:off x="11124205" y="5946952"/>
                <a:ext cx="2060791" cy="456958"/>
              </a:xfrm>
              <a:prstGeom prst="flowChartTerminator">
                <a:avLst/>
              </a:prstGeom>
              <a:solidFill>
                <a:srgbClr val="FFC1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2400" dirty="0" smtClean="0">
                    <a:latin typeface="Poppins" panose="020B0604020202020204" charset="0"/>
                    <a:cs typeface="Poppins" panose="020B0604020202020204" charset="0"/>
                  </a:rPr>
                  <a:t>Balance</a:t>
                </a:r>
                <a:endParaRPr lang="en-US" sz="2400" dirty="0">
                  <a:latin typeface="Poppins" panose="020B0604020202020204" charset="0"/>
                  <a:cs typeface="Poppins" panose="020B060402020202020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124205" y="6533627"/>
                <a:ext cx="20607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600" dirty="0" err="1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Memiliki</a:t>
                </a:r>
                <a:r>
                  <a:rPr lang="en-ID" sz="1600" dirty="0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 </a:t>
                </a:r>
                <a:r>
                  <a:rPr lang="en-ID" sz="1600" b="1" dirty="0" err="1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saldo</a:t>
                </a:r>
                <a:r>
                  <a:rPr lang="en-ID" sz="1600" dirty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 </a:t>
                </a:r>
                <a:r>
                  <a:rPr lang="en-ID" sz="1600" b="1" dirty="0" err="1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menengah</a:t>
                </a:r>
                <a:r>
                  <a:rPr lang="en-ID" sz="1600" b="1" dirty="0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 </a:t>
                </a:r>
                <a:r>
                  <a:rPr lang="en-ID" sz="1600" dirty="0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 </a:t>
                </a:r>
                <a:r>
                  <a:rPr lang="en-ID" sz="1600" dirty="0" err="1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dan</a:t>
                </a:r>
                <a:r>
                  <a:rPr lang="en-ID" sz="1600" dirty="0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 </a:t>
                </a:r>
                <a:r>
                  <a:rPr lang="en-ID" sz="1600" b="1" dirty="0" err="1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tinggi</a:t>
                </a:r>
                <a:r>
                  <a:rPr lang="en-ID" sz="1600" b="1" dirty="0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.</a:t>
                </a:r>
                <a:endParaRPr lang="en-US" sz="1600" b="1" dirty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endParaRPr>
              </a:p>
            </p:txBody>
          </p:sp>
          <p:sp>
            <p:nvSpPr>
              <p:cNvPr id="33" name="Flowchart: Terminator 32"/>
              <p:cNvSpPr/>
              <p:nvPr/>
            </p:nvSpPr>
            <p:spPr>
              <a:xfrm>
                <a:off x="14438548" y="5946952"/>
                <a:ext cx="2060791" cy="456958"/>
              </a:xfrm>
              <a:prstGeom prst="flowChartTerminator">
                <a:avLst/>
              </a:prstGeom>
              <a:solidFill>
                <a:srgbClr val="2DB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2400" dirty="0" smtClean="0">
                    <a:latin typeface="Poppins" panose="020B0604020202020204" charset="0"/>
                    <a:cs typeface="Poppins" panose="020B0604020202020204" charset="0"/>
                  </a:rPr>
                  <a:t>Location</a:t>
                </a:r>
                <a:endParaRPr lang="en-US" sz="2400" dirty="0">
                  <a:latin typeface="Poppins" panose="020B0604020202020204" charset="0"/>
                  <a:cs typeface="Poppins" panose="020B060402020202020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438548" y="6533627"/>
                <a:ext cx="20607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600" dirty="0" err="1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Nasabah</a:t>
                </a:r>
                <a:r>
                  <a:rPr lang="en-ID" sz="1600" dirty="0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 </a:t>
                </a:r>
                <a:r>
                  <a:rPr lang="en-ID" sz="1600" dirty="0" err="1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berasal</a:t>
                </a:r>
                <a:r>
                  <a:rPr lang="en-ID" sz="1600" dirty="0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 </a:t>
                </a:r>
                <a:r>
                  <a:rPr lang="en-ID" sz="1600" dirty="0" err="1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dari</a:t>
                </a:r>
                <a:r>
                  <a:rPr lang="en-ID" sz="1600" dirty="0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 </a:t>
                </a:r>
                <a:r>
                  <a:rPr lang="en-ID" sz="1600" b="1" dirty="0" err="1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negara</a:t>
                </a:r>
                <a:r>
                  <a:rPr lang="en-ID" sz="1600" b="1" dirty="0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 </a:t>
                </a:r>
                <a:r>
                  <a:rPr lang="en-ID" sz="1600" b="1" dirty="0" err="1" smtClean="0">
                    <a:solidFill>
                      <a:srgbClr val="232324"/>
                    </a:solidFill>
                    <a:latin typeface="Poppins" panose="020B0604020202020204" charset="0"/>
                    <a:cs typeface="Poppins" panose="020B0604020202020204" charset="0"/>
                  </a:rPr>
                  <a:t>Jerman</a:t>
                </a:r>
                <a:endParaRPr lang="en-US" sz="1600" dirty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endParaRPr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49699" y="4088511"/>
              <a:ext cx="1634400" cy="163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141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8;p1"/>
          <p:cNvSpPr txBox="1"/>
          <p:nvPr/>
        </p:nvSpPr>
        <p:spPr>
          <a:xfrm>
            <a:off x="1393473" y="182722"/>
            <a:ext cx="9791977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6" dirty="0" smtClean="0">
                <a:latin typeface="Poppins"/>
                <a:ea typeface="Poppins"/>
                <a:cs typeface="Poppins"/>
                <a:sym typeface="Poppins"/>
              </a:rPr>
              <a:t>Business</a:t>
            </a:r>
            <a:endParaRPr dirty="0"/>
          </a:p>
        </p:txBody>
      </p:sp>
      <p:sp>
        <p:nvSpPr>
          <p:cNvPr id="5" name="Google Shape;198;p1"/>
          <p:cNvSpPr txBox="1"/>
          <p:nvPr/>
        </p:nvSpPr>
        <p:spPr>
          <a:xfrm>
            <a:off x="1393473" y="1078885"/>
            <a:ext cx="10961560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96" dirty="0" smtClean="0">
                <a:solidFill>
                  <a:srgbClr val="E5BB83"/>
                </a:solidFill>
                <a:latin typeface="Poppins"/>
                <a:cs typeface="Poppins"/>
                <a:sym typeface="Poppins"/>
              </a:rPr>
              <a:t>Recommendations</a:t>
            </a:r>
            <a:endParaRPr dirty="0">
              <a:solidFill>
                <a:srgbClr val="E5BB8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474" y="9327730"/>
            <a:ext cx="878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b="1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– Bank Customer Churn Prediction</a:t>
            </a:r>
          </a:p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   A study case to predict whether the customer will most likely churn or not.  </a:t>
            </a:r>
            <a:endParaRPr lang="en-US" sz="1600" i="1" dirty="0">
              <a:solidFill>
                <a:srgbClr val="232324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24664" y="3042038"/>
            <a:ext cx="1103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Berikut</a:t>
            </a:r>
            <a:r>
              <a:rPr lang="en-ID" sz="1600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dirty="0" err="1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adalah</a:t>
            </a:r>
            <a:r>
              <a:rPr lang="en-ID" sz="1600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business </a:t>
            </a:r>
            <a:r>
              <a:rPr lang="en-ID" sz="1600" dirty="0" err="1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recommendtaions</a:t>
            </a:r>
            <a:r>
              <a:rPr lang="en-ID" sz="1600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dirty="0" err="1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berdasarkan</a:t>
            </a:r>
            <a:r>
              <a:rPr lang="en-ID" sz="1600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business insight yang </a:t>
            </a:r>
            <a:r>
              <a:rPr lang="en-ID" sz="1600" dirty="0" err="1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telah</a:t>
            </a:r>
            <a:r>
              <a:rPr lang="en-ID" sz="1600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dirty="0" err="1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didapatkan</a:t>
            </a:r>
            <a:r>
              <a:rPr lang="en-ID" sz="1600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. </a:t>
            </a:r>
            <a:endParaRPr lang="en-US" sz="1600" dirty="0">
              <a:solidFill>
                <a:srgbClr val="232324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18009" y="3995778"/>
            <a:ext cx="15051983" cy="3948255"/>
            <a:chOff x="1622974" y="4025671"/>
            <a:chExt cx="15051983" cy="394825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5322" y="4025671"/>
              <a:ext cx="1634400" cy="16344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6801" y="4025671"/>
              <a:ext cx="1634400" cy="16344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38280" y="4025671"/>
              <a:ext cx="1634400" cy="1634400"/>
            </a:xfrm>
            <a:prstGeom prst="rect">
              <a:avLst/>
            </a:prstGeom>
          </p:spPr>
        </p:pic>
        <p:sp>
          <p:nvSpPr>
            <p:cNvPr id="23" name="Flowchart: Terminator 22"/>
            <p:cNvSpPr/>
            <p:nvPr/>
          </p:nvSpPr>
          <p:spPr>
            <a:xfrm>
              <a:off x="3102125" y="5943820"/>
              <a:ext cx="2060791" cy="456958"/>
            </a:xfrm>
            <a:prstGeom prst="flowChartTerminator">
              <a:avLst/>
            </a:prstGeom>
            <a:solidFill>
              <a:srgbClr val="31B7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600" dirty="0" smtClean="0">
                  <a:latin typeface="Poppins" panose="020B0604020202020204" charset="0"/>
                  <a:cs typeface="Poppins" panose="020B0604020202020204" charset="0"/>
                </a:rPr>
                <a:t>Loyalty Program</a:t>
              </a:r>
              <a:endParaRPr lang="en-US" sz="1600" dirty="0">
                <a:latin typeface="Poppins" panose="020B0604020202020204" charset="0"/>
                <a:cs typeface="Poppins" panose="020B0604020202020204" charset="0"/>
              </a:endParaRPr>
            </a:p>
          </p:txBody>
        </p:sp>
        <p:sp>
          <p:nvSpPr>
            <p:cNvPr id="26" name="Flowchart: Terminator 25"/>
            <p:cNvSpPr/>
            <p:nvPr/>
          </p:nvSpPr>
          <p:spPr>
            <a:xfrm>
              <a:off x="8113605" y="5940668"/>
              <a:ext cx="2060791" cy="456958"/>
            </a:xfrm>
            <a:prstGeom prst="flowChartTerminator">
              <a:avLst/>
            </a:prstGeom>
            <a:solidFill>
              <a:srgbClr val="31B7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600" dirty="0" smtClean="0">
                  <a:latin typeface="Poppins" panose="020B0604020202020204" charset="0"/>
                  <a:cs typeface="Poppins" panose="020B0604020202020204" charset="0"/>
                </a:rPr>
                <a:t>Push Notification</a:t>
              </a:r>
              <a:endParaRPr lang="en-US" sz="1600" dirty="0">
                <a:latin typeface="Poppins" panose="020B0604020202020204" charset="0"/>
                <a:cs typeface="Poppins" panose="020B0604020202020204" charset="0"/>
              </a:endParaRPr>
            </a:p>
          </p:txBody>
        </p:sp>
        <p:sp>
          <p:nvSpPr>
            <p:cNvPr id="27" name="Flowchart: Terminator 26"/>
            <p:cNvSpPr/>
            <p:nvPr/>
          </p:nvSpPr>
          <p:spPr>
            <a:xfrm>
              <a:off x="13125085" y="5940668"/>
              <a:ext cx="2060791" cy="456958"/>
            </a:xfrm>
            <a:prstGeom prst="flowChartTerminator">
              <a:avLst/>
            </a:prstGeom>
            <a:solidFill>
              <a:srgbClr val="31B7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600" dirty="0" smtClean="0">
                  <a:latin typeface="Poppins" panose="020B0604020202020204" charset="0"/>
                  <a:cs typeface="Poppins" panose="020B0604020202020204" charset="0"/>
                </a:rPr>
                <a:t>Periodic Promotion</a:t>
              </a:r>
              <a:endParaRPr lang="en-US" sz="1600" dirty="0">
                <a:latin typeface="Poppins" panose="020B0604020202020204" charset="0"/>
                <a:cs typeface="Poppins" panose="020B0604020202020204" charset="0"/>
              </a:endParaRPr>
            </a:p>
          </p:txBody>
        </p:sp>
        <p:sp>
          <p:nvSpPr>
            <p:cNvPr id="28" name="Google Shape;726;g2ba17728b28_4_118"/>
            <p:cNvSpPr txBox="1"/>
            <p:nvPr/>
          </p:nvSpPr>
          <p:spPr>
            <a:xfrm>
              <a:off x="1622974" y="6558154"/>
              <a:ext cx="4666487" cy="14157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Memberikan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b="1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program </a:t>
              </a:r>
              <a:r>
                <a:rPr lang="en-US" sz="1600" b="1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loyalitas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seperti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b="1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reward point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jika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nasabah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aktif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yang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berasal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dari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b="1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Gen </a:t>
              </a:r>
              <a:r>
                <a:rPr lang="en-US" sz="1600" b="1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Millenial</a:t>
              </a:r>
              <a:r>
                <a:rPr lang="en-US" sz="1600" b="1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dan</a:t>
              </a:r>
              <a:r>
                <a:rPr lang="en-US" sz="1600" b="1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Gen X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yang </a:t>
              </a:r>
              <a:r>
                <a:rPr lang="en-US" sz="1600" b="1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memiliki</a:t>
              </a:r>
              <a:r>
                <a:rPr lang="en-US" sz="1600" b="1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saldo</a:t>
              </a:r>
              <a:r>
                <a:rPr lang="en-US" sz="1600" b="1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menengah</a:t>
              </a:r>
              <a:r>
                <a:rPr lang="en-US" sz="1600" b="1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dan</a:t>
              </a:r>
              <a:r>
                <a:rPr lang="en-US" sz="1600" b="1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tinggi</a:t>
              </a:r>
              <a:r>
                <a:rPr lang="en-US" sz="1600" b="1" dirty="0" smtClean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, </a:t>
              </a:r>
              <a:r>
                <a:rPr lang="en-US" sz="1600" dirty="0" err="1" smtClean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serta</a:t>
              </a:r>
              <a:r>
                <a:rPr lang="en-US" sz="1600" b="1" dirty="0" smtClean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sering</a:t>
              </a:r>
              <a:r>
                <a:rPr lang="en-US" sz="1600" b="1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melakukan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aktivitas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transaksi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.</a:t>
              </a:r>
              <a:endParaRPr sz="1600" dirty="0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endParaRPr>
            </a:p>
          </p:txBody>
        </p:sp>
        <p:sp>
          <p:nvSpPr>
            <p:cNvPr id="37" name="Google Shape;733;g2ba17728b28_4_118"/>
            <p:cNvSpPr txBox="1"/>
            <p:nvPr/>
          </p:nvSpPr>
          <p:spPr>
            <a:xfrm>
              <a:off x="6805791" y="6556917"/>
              <a:ext cx="4676418" cy="14157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Memberikan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b="1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push notification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melalui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pesan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telepon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kepada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nasabah</a:t>
              </a:r>
              <a:r>
                <a:rPr lang="en-US" sz="1600" b="1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yang </a:t>
              </a:r>
              <a:r>
                <a:rPr lang="en-US" sz="1600" b="1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tidak</a:t>
              </a:r>
              <a:r>
                <a:rPr lang="en-US" sz="1600" b="1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aktif</a:t>
              </a:r>
              <a:r>
                <a:rPr lang="en-US" sz="1600" b="1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asal</a:t>
              </a:r>
              <a:r>
                <a:rPr lang="en-US" sz="1600" b="1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Jerman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dengan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isi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notifikasi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mempromosikan</a:t>
              </a:r>
              <a:r>
                <a:rPr lang="en-US" sz="1600" b="1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diskon</a:t>
              </a:r>
              <a:r>
                <a:rPr lang="en-US" sz="1600" b="1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belanja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di merchant </a:t>
              </a:r>
              <a:r>
                <a:rPr lang="en-US" sz="1600" dirty="0" err="1" smtClean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tertentu</a:t>
              </a:r>
              <a:r>
                <a:rPr lang="en-US" sz="1600" dirty="0" smtClean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.</a:t>
              </a:r>
              <a:endParaRPr sz="1600" dirty="0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endParaRPr>
            </a:p>
          </p:txBody>
        </p:sp>
        <p:sp>
          <p:nvSpPr>
            <p:cNvPr id="45" name="Google Shape;743;g2ba17728b28_4_118"/>
            <p:cNvSpPr txBox="1"/>
            <p:nvPr/>
          </p:nvSpPr>
          <p:spPr>
            <a:xfrm>
              <a:off x="11998539" y="6556917"/>
              <a:ext cx="4676418" cy="5663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Memberikan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notifikasi</a:t>
              </a:r>
              <a:r>
                <a:rPr lang="en-US" sz="1600" b="1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berupa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penawaran</a:t>
              </a:r>
              <a:r>
                <a:rPr lang="en-US" sz="1600" b="1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program-program bank </a:t>
              </a:r>
              <a:r>
                <a:rPr lang="en-US" sz="16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secara</a:t>
              </a:r>
              <a:r>
                <a:rPr lang="en-US" sz="16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berkala</a:t>
              </a:r>
              <a:endParaRPr sz="1600" dirty="0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067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8;p1"/>
          <p:cNvSpPr txBox="1"/>
          <p:nvPr/>
        </p:nvSpPr>
        <p:spPr>
          <a:xfrm>
            <a:off x="1393473" y="182722"/>
            <a:ext cx="9791977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6" dirty="0" smtClean="0">
                <a:latin typeface="Poppins"/>
                <a:ea typeface="Poppins"/>
                <a:cs typeface="Poppins"/>
                <a:sym typeface="Poppins"/>
              </a:rPr>
              <a:t>Our </a:t>
            </a:r>
            <a:endParaRPr dirty="0"/>
          </a:p>
        </p:txBody>
      </p:sp>
      <p:sp>
        <p:nvSpPr>
          <p:cNvPr id="5" name="Google Shape;198;p1"/>
          <p:cNvSpPr txBox="1"/>
          <p:nvPr/>
        </p:nvSpPr>
        <p:spPr>
          <a:xfrm>
            <a:off x="1393473" y="1078885"/>
            <a:ext cx="10961560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96" dirty="0" smtClean="0">
                <a:solidFill>
                  <a:srgbClr val="E5BB83"/>
                </a:solidFill>
                <a:latin typeface="Poppins"/>
                <a:cs typeface="Poppins"/>
                <a:sym typeface="Poppins"/>
              </a:rPr>
              <a:t>workflow</a:t>
            </a:r>
            <a:endParaRPr dirty="0">
              <a:solidFill>
                <a:srgbClr val="E5BB8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474" y="9327730"/>
            <a:ext cx="878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b="1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– Bank Customer Churn Prediction</a:t>
            </a:r>
          </a:p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   A study case to predict whether the customer will most likely churn or not.  </a:t>
            </a:r>
            <a:endParaRPr lang="en-US" sz="1600" i="1" dirty="0">
              <a:solidFill>
                <a:srgbClr val="232324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53292" y="2934492"/>
            <a:ext cx="13781416" cy="5263018"/>
            <a:chOff x="2094613" y="2934492"/>
            <a:chExt cx="13781416" cy="526301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252484" y="3806455"/>
              <a:ext cx="733646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252484" y="5784111"/>
              <a:ext cx="733646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11600121" y="3806455"/>
              <a:ext cx="1977656" cy="1977656"/>
              <a:chOff x="10685721" y="4104167"/>
              <a:chExt cx="1977656" cy="1977656"/>
            </a:xfrm>
          </p:grpSpPr>
          <p:sp>
            <p:nvSpPr>
              <p:cNvPr id="10" name="Arc 9"/>
              <p:cNvSpPr/>
              <p:nvPr/>
            </p:nvSpPr>
            <p:spPr>
              <a:xfrm>
                <a:off x="10685721" y="4104167"/>
                <a:ext cx="1977656" cy="1977656"/>
              </a:xfrm>
              <a:prstGeom prst="arc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c 19"/>
              <p:cNvSpPr/>
              <p:nvPr/>
            </p:nvSpPr>
            <p:spPr>
              <a:xfrm rot="5400000">
                <a:off x="10685721" y="4104167"/>
                <a:ext cx="1977656" cy="1977656"/>
              </a:xfrm>
              <a:prstGeom prst="arc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flipH="1">
              <a:off x="4391247" y="5784111"/>
              <a:ext cx="1977656" cy="1977656"/>
              <a:chOff x="10685721" y="4104167"/>
              <a:chExt cx="1977656" cy="1977656"/>
            </a:xfrm>
          </p:grpSpPr>
          <p:sp>
            <p:nvSpPr>
              <p:cNvPr id="24" name="Arc 23"/>
              <p:cNvSpPr/>
              <p:nvPr/>
            </p:nvSpPr>
            <p:spPr>
              <a:xfrm>
                <a:off x="10685721" y="4104167"/>
                <a:ext cx="1977656" cy="1977656"/>
              </a:xfrm>
              <a:prstGeom prst="arc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/>
              <p:nvPr/>
            </p:nvSpPr>
            <p:spPr>
              <a:xfrm rot="5400000">
                <a:off x="10685721" y="4104167"/>
                <a:ext cx="1977656" cy="1977656"/>
              </a:xfrm>
              <a:prstGeom prst="arc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" name="Straight Connector 28"/>
            <p:cNvCxnSpPr/>
            <p:nvPr/>
          </p:nvCxnSpPr>
          <p:spPr>
            <a:xfrm>
              <a:off x="5380075" y="7761767"/>
              <a:ext cx="733646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owchart: Terminator 29"/>
            <p:cNvSpPr/>
            <p:nvPr/>
          </p:nvSpPr>
          <p:spPr>
            <a:xfrm>
              <a:off x="6076659" y="3085029"/>
              <a:ext cx="2060791" cy="456958"/>
            </a:xfrm>
            <a:prstGeom prst="flowChartTerminator">
              <a:avLst/>
            </a:prstGeom>
            <a:solidFill>
              <a:srgbClr val="31B7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600" dirty="0" smtClean="0">
                  <a:latin typeface="Poppins" panose="020B0604020202020204" charset="0"/>
                  <a:cs typeface="Poppins" panose="020B0604020202020204" charset="0"/>
                </a:rPr>
                <a:t>Dataset Overview</a:t>
              </a:r>
              <a:endParaRPr lang="en-US" sz="1600" dirty="0">
                <a:latin typeface="Poppins" panose="020B0604020202020204" charset="0"/>
                <a:cs typeface="Poppins" panose="020B0604020202020204" charset="0"/>
              </a:endParaRPr>
            </a:p>
          </p:txBody>
        </p:sp>
        <p:sp>
          <p:nvSpPr>
            <p:cNvPr id="31" name="Flowchart: Terminator 30"/>
            <p:cNvSpPr/>
            <p:nvPr/>
          </p:nvSpPr>
          <p:spPr>
            <a:xfrm>
              <a:off x="10078701" y="3086954"/>
              <a:ext cx="2060791" cy="456958"/>
            </a:xfrm>
            <a:prstGeom prst="flowChartTerminator">
              <a:avLst/>
            </a:prstGeom>
            <a:solidFill>
              <a:srgbClr val="31B7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600" dirty="0" smtClean="0">
                  <a:latin typeface="Poppins" panose="020B0604020202020204" charset="0"/>
                  <a:cs typeface="Poppins" panose="020B0604020202020204" charset="0"/>
                </a:rPr>
                <a:t>Goal &amp; Objective</a:t>
              </a:r>
              <a:endParaRPr lang="en-US" sz="1600" dirty="0">
                <a:latin typeface="Poppins" panose="020B0604020202020204" charset="0"/>
                <a:cs typeface="Poppins" panose="020B0604020202020204" charset="0"/>
              </a:endParaRPr>
            </a:p>
          </p:txBody>
        </p:sp>
        <p:sp>
          <p:nvSpPr>
            <p:cNvPr id="32" name="Flowchart: Terminator 31"/>
            <p:cNvSpPr/>
            <p:nvPr/>
          </p:nvSpPr>
          <p:spPr>
            <a:xfrm>
              <a:off x="13815238" y="4566804"/>
              <a:ext cx="2060791" cy="456958"/>
            </a:xfrm>
            <a:prstGeom prst="flowChartTerminator">
              <a:avLst/>
            </a:prstGeom>
            <a:solidFill>
              <a:srgbClr val="31B7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600" dirty="0" smtClean="0">
                  <a:latin typeface="Poppins" panose="020B0604020202020204" charset="0"/>
                  <a:cs typeface="Poppins" panose="020B0604020202020204" charset="0"/>
                </a:rPr>
                <a:t>EDA – Business Insight</a:t>
              </a:r>
              <a:endParaRPr lang="en-US" sz="1600" dirty="0">
                <a:latin typeface="Poppins" panose="020B0604020202020204" charset="0"/>
                <a:cs typeface="Poppins" panose="020B0604020202020204" charset="0"/>
              </a:endParaRPr>
            </a:p>
          </p:txBody>
        </p:sp>
        <p:sp>
          <p:nvSpPr>
            <p:cNvPr id="33" name="Flowchart: Terminator 32"/>
            <p:cNvSpPr/>
            <p:nvPr/>
          </p:nvSpPr>
          <p:spPr>
            <a:xfrm>
              <a:off x="10078702" y="5098673"/>
              <a:ext cx="2060791" cy="456958"/>
            </a:xfrm>
            <a:prstGeom prst="flowChartTerminator">
              <a:avLst/>
            </a:prstGeom>
            <a:solidFill>
              <a:srgbClr val="31B7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600" dirty="0" smtClean="0">
                  <a:latin typeface="Poppins" panose="020B0604020202020204" charset="0"/>
                  <a:cs typeface="Poppins" panose="020B0604020202020204" charset="0"/>
                </a:rPr>
                <a:t>Data Pre-processing</a:t>
              </a:r>
              <a:endParaRPr lang="en-US" sz="1600" dirty="0">
                <a:latin typeface="Poppins" panose="020B0604020202020204" charset="0"/>
                <a:cs typeface="Poppins" panose="020B0604020202020204" charset="0"/>
              </a:endParaRPr>
            </a:p>
          </p:txBody>
        </p:sp>
        <p:sp>
          <p:nvSpPr>
            <p:cNvPr id="34" name="Flowchart: Terminator 33"/>
            <p:cNvSpPr/>
            <p:nvPr/>
          </p:nvSpPr>
          <p:spPr>
            <a:xfrm>
              <a:off x="6076660" y="5098673"/>
              <a:ext cx="2060791" cy="456958"/>
            </a:xfrm>
            <a:prstGeom prst="flowChartTerminator">
              <a:avLst/>
            </a:prstGeom>
            <a:solidFill>
              <a:srgbClr val="31B7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600" dirty="0" smtClean="0">
                  <a:latin typeface="Poppins" panose="020B0604020202020204" charset="0"/>
                  <a:cs typeface="Poppins" panose="020B0604020202020204" charset="0"/>
                </a:rPr>
                <a:t>Modelling &amp; Evaluation</a:t>
              </a:r>
              <a:endParaRPr lang="en-US" sz="1600" dirty="0">
                <a:latin typeface="Poppins" panose="020B0604020202020204" charset="0"/>
                <a:cs typeface="Poppins" panose="020B0604020202020204" charset="0"/>
              </a:endParaRPr>
            </a:p>
          </p:txBody>
        </p:sp>
        <p:sp>
          <p:nvSpPr>
            <p:cNvPr id="36" name="Flowchart: Terminator 35"/>
            <p:cNvSpPr/>
            <p:nvPr/>
          </p:nvSpPr>
          <p:spPr>
            <a:xfrm>
              <a:off x="2094613" y="6544459"/>
              <a:ext cx="2060791" cy="456958"/>
            </a:xfrm>
            <a:prstGeom prst="flowChartTerminator">
              <a:avLst/>
            </a:prstGeom>
            <a:solidFill>
              <a:srgbClr val="31B7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600" dirty="0" smtClean="0">
                  <a:latin typeface="Poppins" panose="020B0604020202020204" charset="0"/>
                  <a:cs typeface="Poppins" panose="020B0604020202020204" charset="0"/>
                </a:rPr>
                <a:t>Modelling &amp; Evaluation</a:t>
              </a:r>
              <a:endParaRPr lang="en-US" sz="1600" dirty="0">
                <a:latin typeface="Poppins" panose="020B0604020202020204" charset="0"/>
                <a:cs typeface="Poppins" panose="020B0604020202020204" charset="0"/>
              </a:endParaRPr>
            </a:p>
          </p:txBody>
        </p:sp>
        <p:sp>
          <p:nvSpPr>
            <p:cNvPr id="38" name="Flowchart: Terminator 37"/>
            <p:cNvSpPr/>
            <p:nvPr/>
          </p:nvSpPr>
          <p:spPr>
            <a:xfrm>
              <a:off x="6082939" y="7107936"/>
              <a:ext cx="2060791" cy="456958"/>
            </a:xfrm>
            <a:prstGeom prst="flowChartTerminator">
              <a:avLst/>
            </a:prstGeom>
            <a:solidFill>
              <a:srgbClr val="31B7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600" dirty="0" smtClean="0">
                  <a:latin typeface="Poppins" panose="020B0604020202020204" charset="0"/>
                  <a:cs typeface="Poppins" panose="020B0604020202020204" charset="0"/>
                </a:rPr>
                <a:t>Feature Importance</a:t>
              </a:r>
              <a:endParaRPr lang="en-US" sz="1600" dirty="0">
                <a:latin typeface="Poppins" panose="020B0604020202020204" charset="0"/>
                <a:cs typeface="Poppins" panose="020B0604020202020204" charset="0"/>
              </a:endParaRPr>
            </a:p>
          </p:txBody>
        </p:sp>
        <p:sp>
          <p:nvSpPr>
            <p:cNvPr id="39" name="Flowchart: Terminator 38"/>
            <p:cNvSpPr/>
            <p:nvPr/>
          </p:nvSpPr>
          <p:spPr>
            <a:xfrm>
              <a:off x="10078701" y="7107936"/>
              <a:ext cx="2060791" cy="456958"/>
            </a:xfrm>
            <a:prstGeom prst="flowChartTerminator">
              <a:avLst/>
            </a:prstGeom>
            <a:solidFill>
              <a:srgbClr val="31B7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dirty="0" smtClean="0">
                  <a:latin typeface="Poppins" panose="020B0604020202020204" charset="0"/>
                  <a:cs typeface="Poppins" panose="020B0604020202020204" charset="0"/>
                </a:rPr>
                <a:t>Business Recommendation</a:t>
              </a:r>
              <a:endParaRPr lang="en-US" dirty="0">
                <a:latin typeface="Poppins" panose="020B0604020202020204" charset="0"/>
                <a:cs typeface="Poppins" panose="020B060402020202020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3200" y="2934492"/>
              <a:ext cx="1196093" cy="119609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36361" y="7001417"/>
              <a:ext cx="1196093" cy="11960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65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8;p1"/>
          <p:cNvSpPr txBox="1"/>
          <p:nvPr/>
        </p:nvSpPr>
        <p:spPr>
          <a:xfrm>
            <a:off x="1393474" y="352842"/>
            <a:ext cx="8046659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6" b="0" i="0" u="none" strike="noStrike" cap="none" dirty="0" smtClean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Dataset</a:t>
            </a:r>
            <a:endParaRPr dirty="0"/>
          </a:p>
        </p:txBody>
      </p:sp>
      <p:sp>
        <p:nvSpPr>
          <p:cNvPr id="5" name="Google Shape;198;p1"/>
          <p:cNvSpPr txBox="1"/>
          <p:nvPr/>
        </p:nvSpPr>
        <p:spPr>
          <a:xfrm>
            <a:off x="1393474" y="1142884"/>
            <a:ext cx="8046659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6" b="0" i="0" u="none" strike="noStrike" cap="none" dirty="0" smtClean="0">
                <a:solidFill>
                  <a:srgbClr val="E5BB83"/>
                </a:solidFill>
                <a:latin typeface="Poppins"/>
                <a:ea typeface="Poppins"/>
                <a:cs typeface="Poppins"/>
                <a:sym typeface="Poppins"/>
              </a:rPr>
              <a:t>Overview</a:t>
            </a:r>
            <a:endParaRPr dirty="0">
              <a:solidFill>
                <a:srgbClr val="E5BB83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3474" y="4094942"/>
            <a:ext cx="15318164" cy="3240896"/>
            <a:chOff x="1181175" y="4123728"/>
            <a:chExt cx="15318164" cy="3240896"/>
          </a:xfrm>
        </p:grpSpPr>
        <p:sp>
          <p:nvSpPr>
            <p:cNvPr id="4" name="Flowchart: Terminator 3"/>
            <p:cNvSpPr/>
            <p:nvPr/>
          </p:nvSpPr>
          <p:spPr>
            <a:xfrm>
              <a:off x="1181175" y="5946952"/>
              <a:ext cx="2060791" cy="456958"/>
            </a:xfrm>
            <a:prstGeom prst="flowChartTerminator">
              <a:avLst/>
            </a:prstGeom>
            <a:solidFill>
              <a:srgbClr val="31B7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400" dirty="0" smtClean="0">
                  <a:latin typeface="Poppins" panose="020B0604020202020204" charset="0"/>
                  <a:cs typeface="Poppins" panose="020B0604020202020204" charset="0"/>
                </a:rPr>
                <a:t>Age Range</a:t>
              </a:r>
              <a:endParaRPr lang="en-US" sz="2400" dirty="0">
                <a:latin typeface="Poppins" panose="020B0604020202020204" charset="0"/>
                <a:cs typeface="Poppins" panose="020B060402020202020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81175" y="6533627"/>
              <a:ext cx="20607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600" dirty="0" err="1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Nasabah</a:t>
              </a:r>
              <a:r>
                <a:rPr lang="en-ID" sz="1600" dirty="0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 </a:t>
              </a:r>
              <a:r>
                <a:rPr lang="en-ID" sz="1600" dirty="0" err="1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berusia</a:t>
              </a:r>
              <a:r>
                <a:rPr lang="en-ID" sz="1600" dirty="0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 </a:t>
              </a:r>
              <a:r>
                <a:rPr lang="en-ID" sz="1600" b="1" dirty="0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18 – 92</a:t>
              </a:r>
              <a:r>
                <a:rPr lang="en-ID" sz="1600" dirty="0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 </a:t>
              </a:r>
              <a:r>
                <a:rPr lang="en-ID" sz="1600" dirty="0" err="1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tahun</a:t>
              </a:r>
              <a:r>
                <a:rPr lang="en-ID" sz="1600" dirty="0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.</a:t>
              </a:r>
              <a:endParaRPr lang="en-US" sz="1600" dirty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4097" y="4123728"/>
              <a:ext cx="1634400" cy="16344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9591" y="4123728"/>
              <a:ext cx="1634400" cy="163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16073" y="4123728"/>
              <a:ext cx="1634400" cy="16344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05085" y="4123728"/>
              <a:ext cx="1634400" cy="16344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10579" y="4123728"/>
              <a:ext cx="1634400" cy="1634400"/>
            </a:xfrm>
            <a:prstGeom prst="rect">
              <a:avLst/>
            </a:prstGeom>
          </p:spPr>
        </p:pic>
        <p:sp>
          <p:nvSpPr>
            <p:cNvPr id="12" name="Flowchart: Terminator 11"/>
            <p:cNvSpPr/>
            <p:nvPr/>
          </p:nvSpPr>
          <p:spPr>
            <a:xfrm>
              <a:off x="4495519" y="5946952"/>
              <a:ext cx="2060791" cy="456958"/>
            </a:xfrm>
            <a:prstGeom prst="flowChartTerminator">
              <a:avLst/>
            </a:prstGeom>
            <a:solidFill>
              <a:srgbClr val="5858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400" dirty="0" smtClean="0">
                  <a:latin typeface="Poppins" panose="020B0604020202020204" charset="0"/>
                  <a:cs typeface="Poppins" panose="020B0604020202020204" charset="0"/>
                </a:rPr>
                <a:t>Customer</a:t>
              </a:r>
              <a:endParaRPr lang="en-US" sz="2400" dirty="0">
                <a:latin typeface="Poppins" panose="020B0604020202020204" charset="0"/>
                <a:cs typeface="Poppins" panose="020B060402020202020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95519" y="6533627"/>
              <a:ext cx="20607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600" dirty="0" err="1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Terdapat</a:t>
              </a:r>
              <a:r>
                <a:rPr lang="en-ID" sz="1600" dirty="0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 </a:t>
              </a:r>
              <a:r>
                <a:rPr lang="en-ID" sz="1600" b="1" dirty="0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10K </a:t>
              </a:r>
              <a:r>
                <a:rPr lang="en-ID" sz="1600" dirty="0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total </a:t>
              </a:r>
              <a:r>
                <a:rPr lang="en-ID" sz="1600" dirty="0" err="1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nasabah</a:t>
              </a:r>
              <a:r>
                <a:rPr lang="en-ID" sz="1600" dirty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.</a:t>
              </a:r>
              <a:endParaRPr lang="en-US" sz="1600" b="1" dirty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endParaRPr>
            </a:p>
          </p:txBody>
        </p:sp>
        <p:sp>
          <p:nvSpPr>
            <p:cNvPr id="14" name="Flowchart: Terminator 13"/>
            <p:cNvSpPr/>
            <p:nvPr/>
          </p:nvSpPr>
          <p:spPr>
            <a:xfrm>
              <a:off x="7809862" y="5946952"/>
              <a:ext cx="2060791" cy="456958"/>
            </a:xfrm>
            <a:prstGeom prst="flowChartTerminator">
              <a:avLst/>
            </a:prstGeom>
            <a:solidFill>
              <a:srgbClr val="7247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400" dirty="0" smtClean="0">
                  <a:latin typeface="Poppins" panose="020B0604020202020204" charset="0"/>
                  <a:cs typeface="Poppins" panose="020B0604020202020204" charset="0"/>
                </a:rPr>
                <a:t>Product</a:t>
              </a:r>
              <a:endParaRPr lang="en-US" sz="2400" dirty="0">
                <a:latin typeface="Poppins" panose="020B0604020202020204" charset="0"/>
                <a:cs typeface="Poppins" panose="020B060402020202020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09862" y="6533627"/>
              <a:ext cx="20607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600" dirty="0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Bank </a:t>
              </a:r>
              <a:r>
                <a:rPr lang="en-ID" sz="1600" dirty="0" err="1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memiliki</a:t>
              </a:r>
              <a:r>
                <a:rPr lang="en-ID" sz="1600" dirty="0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 </a:t>
              </a:r>
              <a:r>
                <a:rPr lang="en-ID" sz="1600" b="1" dirty="0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4</a:t>
              </a:r>
              <a:r>
                <a:rPr lang="en-ID" sz="1600" dirty="0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 </a:t>
              </a:r>
              <a:r>
                <a:rPr lang="en-ID" sz="1600" dirty="0" err="1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produk</a:t>
              </a:r>
              <a:r>
                <a:rPr lang="en-ID" sz="1600" dirty="0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 </a:t>
              </a:r>
              <a:r>
                <a:rPr lang="en-ID" sz="1600" dirty="0" err="1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layanan</a:t>
              </a:r>
              <a:r>
                <a:rPr lang="en-ID" sz="1600" dirty="0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.</a:t>
              </a:r>
              <a:endParaRPr lang="en-US" sz="1600" dirty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endParaRPr>
            </a:p>
          </p:txBody>
        </p:sp>
        <p:sp>
          <p:nvSpPr>
            <p:cNvPr id="16" name="Flowchart: Terminator 15"/>
            <p:cNvSpPr/>
            <p:nvPr/>
          </p:nvSpPr>
          <p:spPr>
            <a:xfrm>
              <a:off x="11124205" y="5946952"/>
              <a:ext cx="2060791" cy="456958"/>
            </a:xfrm>
            <a:prstGeom prst="flowChartTerminator">
              <a:avLst/>
            </a:prstGeom>
            <a:solidFill>
              <a:srgbClr val="FFC1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400" dirty="0" smtClean="0">
                  <a:latin typeface="Poppins" panose="020B0604020202020204" charset="0"/>
                  <a:cs typeface="Poppins" panose="020B0604020202020204" charset="0"/>
                </a:rPr>
                <a:t>Activity</a:t>
              </a:r>
              <a:endParaRPr lang="en-US" sz="2400" dirty="0">
                <a:latin typeface="Poppins" panose="020B0604020202020204" charset="0"/>
                <a:cs typeface="Poppins" panose="020B060402020202020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124205" y="6533627"/>
              <a:ext cx="20607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600" dirty="0" err="1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Sebanyak</a:t>
              </a:r>
              <a:r>
                <a:rPr lang="en-ID" sz="1600" dirty="0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 </a:t>
              </a:r>
              <a:r>
                <a:rPr lang="en-ID" sz="1600" b="1" dirty="0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51%</a:t>
              </a:r>
              <a:r>
                <a:rPr lang="en-ID" sz="1600" dirty="0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 </a:t>
              </a:r>
              <a:r>
                <a:rPr lang="en-ID" sz="1600" dirty="0" err="1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adalah</a:t>
              </a:r>
              <a:r>
                <a:rPr lang="en-ID" sz="1600" dirty="0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 </a:t>
              </a:r>
              <a:r>
                <a:rPr lang="en-ID" sz="1600" dirty="0" err="1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nasabah</a:t>
              </a:r>
              <a:r>
                <a:rPr lang="en-ID" sz="1600" dirty="0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 </a:t>
              </a:r>
              <a:r>
                <a:rPr lang="en-ID" sz="1600" dirty="0" err="1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aktif</a:t>
              </a:r>
              <a:r>
                <a:rPr lang="en-ID" sz="1600" dirty="0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.</a:t>
              </a:r>
              <a:endParaRPr lang="en-US" sz="1600" dirty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endParaRPr>
            </a:p>
          </p:txBody>
        </p:sp>
        <p:sp>
          <p:nvSpPr>
            <p:cNvPr id="18" name="Flowchart: Terminator 17"/>
            <p:cNvSpPr/>
            <p:nvPr/>
          </p:nvSpPr>
          <p:spPr>
            <a:xfrm>
              <a:off x="14438548" y="5946952"/>
              <a:ext cx="2060791" cy="456958"/>
            </a:xfrm>
            <a:prstGeom prst="flowChartTerminator">
              <a:avLst/>
            </a:prstGeom>
            <a:solidFill>
              <a:srgbClr val="2DB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400" dirty="0" smtClean="0">
                  <a:latin typeface="Poppins" panose="020B0604020202020204" charset="0"/>
                  <a:cs typeface="Poppins" panose="020B0604020202020204" charset="0"/>
                </a:rPr>
                <a:t>Location</a:t>
              </a:r>
              <a:endParaRPr lang="en-US" sz="2400" dirty="0">
                <a:latin typeface="Poppins" panose="020B0604020202020204" charset="0"/>
                <a:cs typeface="Poppins" panose="020B060402020202020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438548" y="6533627"/>
              <a:ext cx="20607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600" dirty="0" err="1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Nasabah</a:t>
              </a:r>
              <a:r>
                <a:rPr lang="en-ID" sz="1600" dirty="0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 </a:t>
              </a:r>
              <a:r>
                <a:rPr lang="en-ID" sz="1600" dirty="0" err="1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berasal</a:t>
              </a:r>
              <a:r>
                <a:rPr lang="en-ID" sz="1600" dirty="0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 </a:t>
              </a:r>
              <a:r>
                <a:rPr lang="en-ID" sz="1600" dirty="0" err="1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dari</a:t>
              </a:r>
              <a:r>
                <a:rPr lang="en-ID" sz="1600" dirty="0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 </a:t>
              </a:r>
              <a:r>
                <a:rPr lang="en-ID" sz="1600" b="1" dirty="0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3</a:t>
              </a:r>
              <a:r>
                <a:rPr lang="en-ID" sz="1600" dirty="0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 </a:t>
              </a:r>
              <a:r>
                <a:rPr lang="en-ID" sz="1600" dirty="0" err="1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negara</a:t>
              </a:r>
              <a:r>
                <a:rPr lang="en-ID" sz="1600" dirty="0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 </a:t>
              </a:r>
              <a:r>
                <a:rPr lang="en-ID" sz="1600" dirty="0" err="1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berbeda</a:t>
              </a:r>
              <a:r>
                <a:rPr lang="en-ID" sz="1600" dirty="0" smtClean="0">
                  <a:solidFill>
                    <a:srgbClr val="232324"/>
                  </a:solidFill>
                  <a:latin typeface="Poppins" panose="020B0604020202020204" charset="0"/>
                  <a:cs typeface="Poppins" panose="020B0604020202020204" charset="0"/>
                </a:rPr>
                <a:t>.</a:t>
              </a:r>
              <a:endParaRPr lang="en-US" sz="1600" dirty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393474" y="9327730"/>
            <a:ext cx="878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b="1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– Bank Customer Churn Prediction</a:t>
            </a:r>
          </a:p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   A study case to predict whether the customer will most likely churn or not.  </a:t>
            </a:r>
            <a:endParaRPr lang="en-US" sz="1600" i="1" dirty="0">
              <a:solidFill>
                <a:srgbClr val="232324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47752" y="3095277"/>
            <a:ext cx="878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Berikut</a:t>
            </a:r>
            <a:r>
              <a:rPr lang="en-ID" sz="1600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dirty="0" err="1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ini</a:t>
            </a:r>
            <a:r>
              <a:rPr lang="en-ID" sz="1600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dirty="0" err="1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adalah</a:t>
            </a:r>
            <a:r>
              <a:rPr lang="en-ID" sz="1600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dataset </a:t>
            </a:r>
            <a:r>
              <a:rPr lang="en-ID" sz="1600" dirty="0" err="1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dari</a:t>
            </a:r>
            <a:r>
              <a:rPr lang="en-ID" sz="1600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</a:p>
          <a:p>
            <a:r>
              <a:rPr lang="en-ID" sz="1600" b="1" dirty="0" err="1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Rakamin</a:t>
            </a:r>
            <a:r>
              <a:rPr lang="en-ID" sz="1600" b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Bank </a:t>
            </a:r>
            <a:r>
              <a:rPr lang="en-ID" sz="1600" b="1" dirty="0" err="1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Center</a:t>
            </a:r>
            <a:r>
              <a:rPr lang="en-ID" sz="1600" b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.</a:t>
            </a:r>
            <a:endParaRPr lang="en-US" sz="1600" b="1" dirty="0">
              <a:solidFill>
                <a:srgbClr val="232324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49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8;p1"/>
          <p:cNvSpPr txBox="1"/>
          <p:nvPr/>
        </p:nvSpPr>
        <p:spPr>
          <a:xfrm>
            <a:off x="1393474" y="352842"/>
            <a:ext cx="8046659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6" dirty="0" smtClean="0">
                <a:latin typeface="Poppins"/>
                <a:ea typeface="Poppins"/>
                <a:cs typeface="Poppins"/>
                <a:sym typeface="Poppins"/>
              </a:rPr>
              <a:t>A g</a:t>
            </a:r>
            <a:r>
              <a:rPr lang="en-US" sz="8096" b="0" i="0" u="none" strike="noStrike" cap="none" dirty="0" smtClean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oal to help</a:t>
            </a:r>
            <a:endParaRPr dirty="0"/>
          </a:p>
        </p:txBody>
      </p:sp>
      <p:sp>
        <p:nvSpPr>
          <p:cNvPr id="5" name="Google Shape;198;p1"/>
          <p:cNvSpPr txBox="1"/>
          <p:nvPr/>
        </p:nvSpPr>
        <p:spPr>
          <a:xfrm>
            <a:off x="1393473" y="1227740"/>
            <a:ext cx="10961560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6" dirty="0" smtClean="0">
                <a:solidFill>
                  <a:srgbClr val="E5BB83"/>
                </a:solidFill>
                <a:latin typeface="Poppins"/>
                <a:ea typeface="Poppins"/>
                <a:cs typeface="Poppins"/>
                <a:sym typeface="Poppins"/>
              </a:rPr>
              <a:t>to solve the problem </a:t>
            </a:r>
            <a:endParaRPr dirty="0">
              <a:solidFill>
                <a:srgbClr val="E5BB8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474" y="9327730"/>
            <a:ext cx="878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b="1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– Bank Customer Churn Prediction</a:t>
            </a:r>
          </a:p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   A study case to predict whether the customer will most likely churn or not.  </a:t>
            </a:r>
            <a:endParaRPr lang="en-US" sz="1600" i="1" dirty="0">
              <a:solidFill>
                <a:srgbClr val="232324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844" y="3046896"/>
            <a:ext cx="1284576" cy="1284576"/>
          </a:xfrm>
          <a:prstGeom prst="rect">
            <a:avLst/>
          </a:prstGeom>
        </p:spPr>
      </p:pic>
      <p:sp>
        <p:nvSpPr>
          <p:cNvPr id="16" name="Google Shape;292;p6"/>
          <p:cNvSpPr txBox="1"/>
          <p:nvPr/>
        </p:nvSpPr>
        <p:spPr>
          <a:xfrm>
            <a:off x="3069630" y="5066872"/>
            <a:ext cx="12741001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 err="1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Menurunkan</a:t>
            </a:r>
            <a:r>
              <a:rPr lang="en-US" sz="1600" i="0" u="none" strike="noStrike" cap="none" dirty="0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tingkat</a:t>
            </a:r>
            <a:r>
              <a:rPr lang="en-US" sz="1600" dirty="0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churn rate </a:t>
            </a:r>
            <a:r>
              <a:rPr lang="en-US" sz="1600" dirty="0" err="1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nasabah</a:t>
            </a:r>
            <a:r>
              <a:rPr lang="en-US" sz="1600" dirty="0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</a:t>
            </a:r>
            <a:r>
              <a:rPr lang="en-US" sz="1600" b="1" dirty="0" err="1" smtClean="0">
                <a:solidFill>
                  <a:srgbClr val="31B79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menjadi</a:t>
            </a:r>
            <a:r>
              <a:rPr lang="en-US" sz="1600" b="1" dirty="0" smtClean="0">
                <a:solidFill>
                  <a:srgbClr val="31B79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</a:t>
            </a:r>
            <a:r>
              <a:rPr lang="en-US" sz="1600" b="1" dirty="0" err="1" smtClean="0">
                <a:solidFill>
                  <a:srgbClr val="31B79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dibawah</a:t>
            </a:r>
            <a:r>
              <a:rPr lang="en-US" sz="1600" b="1" dirty="0" smtClean="0">
                <a:solidFill>
                  <a:srgbClr val="31B79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15%</a:t>
            </a:r>
            <a:r>
              <a:rPr lang="en-US" sz="1600" b="1" dirty="0">
                <a:solidFill>
                  <a:srgbClr val="31B79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dalam</a:t>
            </a:r>
            <a:r>
              <a:rPr lang="en-US" sz="1600" dirty="0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kurun</a:t>
            </a:r>
            <a:r>
              <a:rPr lang="en-US" sz="1600" dirty="0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waktu</a:t>
            </a:r>
            <a:r>
              <a:rPr lang="en-US" sz="1600" dirty="0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satu</a:t>
            </a:r>
            <a:r>
              <a:rPr lang="en-US" sz="1600" dirty="0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tahun</a:t>
            </a:r>
            <a:r>
              <a:rPr lang="en-US" sz="1600" dirty="0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.</a:t>
            </a:r>
            <a:endParaRPr sz="1600" dirty="0">
              <a:solidFill>
                <a:schemeClr val="tx1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17" name="Flowchart: Terminator 16"/>
          <p:cNvSpPr/>
          <p:nvPr/>
        </p:nvSpPr>
        <p:spPr>
          <a:xfrm>
            <a:off x="8409736" y="4470693"/>
            <a:ext cx="2060791" cy="456958"/>
          </a:xfrm>
          <a:prstGeom prst="flowChartTerminator">
            <a:avLst/>
          </a:prstGeom>
          <a:solidFill>
            <a:srgbClr val="31B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 smtClean="0">
                <a:latin typeface="Poppins" panose="020B0604020202020204" charset="0"/>
                <a:cs typeface="Poppins" panose="020B0604020202020204" charset="0"/>
              </a:rPr>
              <a:t>Goal</a:t>
            </a:r>
            <a:endParaRPr lang="en-US" sz="24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18" name="Google Shape;292;p6"/>
          <p:cNvSpPr txBox="1"/>
          <p:nvPr/>
        </p:nvSpPr>
        <p:spPr>
          <a:xfrm>
            <a:off x="3069630" y="7709564"/>
            <a:ext cx="12741001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 smtClean="0">
                <a:solidFill>
                  <a:srgbClr val="31B79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Membuat</a:t>
            </a:r>
            <a:r>
              <a:rPr lang="en-US" sz="1600" b="1" i="0" u="none" strike="noStrike" cap="none" dirty="0" smtClean="0">
                <a:solidFill>
                  <a:srgbClr val="31B79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</a:t>
            </a:r>
            <a:r>
              <a:rPr lang="en-US" sz="1600" b="1" dirty="0" smtClean="0">
                <a:solidFill>
                  <a:srgbClr val="31B79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Model </a:t>
            </a:r>
            <a:r>
              <a:rPr lang="en-US" sz="1600" b="1" dirty="0" err="1" smtClean="0">
                <a:solidFill>
                  <a:srgbClr val="31B79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Klasifikasi</a:t>
            </a:r>
            <a:r>
              <a:rPr lang="en-US" sz="1600" b="1" i="0" u="none" strike="noStrike" cap="none" dirty="0" smtClean="0">
                <a:solidFill>
                  <a:srgbClr val="31B79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</a:t>
            </a:r>
            <a:r>
              <a:rPr lang="en-US" sz="1600" i="0" u="none" strike="noStrike" cap="none" dirty="0" err="1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untuk</a:t>
            </a:r>
            <a:r>
              <a:rPr lang="en-US" sz="1600" i="0" u="none" strike="noStrike" cap="none" dirty="0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</a:t>
            </a:r>
            <a:r>
              <a:rPr lang="en-US" sz="1600" i="0" u="none" strike="noStrike" cap="none" dirty="0" err="1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membantu</a:t>
            </a:r>
            <a:r>
              <a:rPr lang="en-US" sz="1600" i="0" u="none" strike="noStrike" cap="none" dirty="0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</a:t>
            </a:r>
            <a:r>
              <a:rPr lang="en-US" sz="1600" i="0" u="none" strike="noStrike" cap="none" dirty="0" err="1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Rakamin</a:t>
            </a:r>
            <a:r>
              <a:rPr lang="en-US" sz="1600" i="0" u="none" strike="noStrike" cap="none" dirty="0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Bank Center</a:t>
            </a:r>
            <a:r>
              <a:rPr lang="en-US" sz="1600" dirty="0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</a:t>
            </a:r>
            <a:r>
              <a:rPr lang="en-US" sz="1600" i="0" u="none" strike="noStrike" cap="none" dirty="0" err="1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dalam</a:t>
            </a:r>
            <a:r>
              <a:rPr lang="en-US" sz="1600" i="0" u="none" strike="noStrike" cap="none" dirty="0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</a:t>
            </a:r>
            <a:r>
              <a:rPr lang="en-US" sz="1600" i="0" u="none" strike="noStrike" cap="none" dirty="0" err="1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memprediksi</a:t>
            </a:r>
            <a:r>
              <a:rPr lang="en-US" sz="1600" i="0" u="none" strike="noStrike" cap="none" dirty="0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</a:t>
            </a:r>
            <a:r>
              <a:rPr lang="en-US" sz="1600" i="0" u="none" strike="noStrike" cap="none" dirty="0" err="1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nasabah</a:t>
            </a:r>
            <a:r>
              <a:rPr lang="en-US" sz="1600" i="0" u="none" strike="noStrike" cap="none" dirty="0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yang </a:t>
            </a:r>
            <a:r>
              <a:rPr lang="en-US" sz="1600" i="0" u="none" strike="noStrike" cap="none" dirty="0" err="1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akan</a:t>
            </a:r>
            <a:r>
              <a:rPr lang="en-US" sz="1600" i="0" u="none" strike="noStrike" cap="none" dirty="0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churn </a:t>
            </a:r>
            <a:r>
              <a:rPr lang="en-US" sz="1600" dirty="0" err="1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sehingga</a:t>
            </a:r>
            <a:r>
              <a:rPr lang="en-US" sz="1600" dirty="0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diharapkan</a:t>
            </a:r>
            <a:r>
              <a:rPr lang="en-US" sz="1600" dirty="0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mampu</a:t>
            </a:r>
            <a:r>
              <a:rPr lang="en-US" sz="1600" dirty="0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menurunkan</a:t>
            </a:r>
            <a:r>
              <a:rPr lang="en-US" sz="1600" dirty="0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tingkat</a:t>
            </a:r>
            <a:r>
              <a:rPr lang="en-US" sz="1600" dirty="0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churn rate </a:t>
            </a:r>
            <a:r>
              <a:rPr lang="en-US" sz="1600" dirty="0" err="1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dibawah</a:t>
            </a:r>
            <a:r>
              <a:rPr lang="en-US" sz="1600" dirty="0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15%</a:t>
            </a:r>
            <a:r>
              <a:rPr lang="en-US" sz="1600" i="0" u="none" strike="noStrike" cap="none" dirty="0" smtClean="0">
                <a:solidFill>
                  <a:schemeClr val="tx1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.</a:t>
            </a:r>
            <a:endParaRPr sz="1600" dirty="0">
              <a:solidFill>
                <a:schemeClr val="tx1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7220" y="5700753"/>
            <a:ext cx="1285200" cy="1285200"/>
          </a:xfrm>
          <a:prstGeom prst="rect">
            <a:avLst/>
          </a:prstGeom>
        </p:spPr>
      </p:pic>
      <p:sp>
        <p:nvSpPr>
          <p:cNvPr id="20" name="Flowchart: Terminator 19"/>
          <p:cNvSpPr/>
          <p:nvPr/>
        </p:nvSpPr>
        <p:spPr>
          <a:xfrm>
            <a:off x="8409424" y="7162721"/>
            <a:ext cx="2060791" cy="456958"/>
          </a:xfrm>
          <a:prstGeom prst="flowChartTerminator">
            <a:avLst/>
          </a:prstGeom>
          <a:solidFill>
            <a:srgbClr val="52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 smtClean="0">
                <a:latin typeface="Poppins" panose="020B0604020202020204" charset="0"/>
                <a:cs typeface="Poppins" panose="020B0604020202020204" charset="0"/>
              </a:rPr>
              <a:t>Objective</a:t>
            </a:r>
            <a:endParaRPr lang="en-US" sz="2400" dirty="0"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91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8;p1"/>
          <p:cNvSpPr txBox="1"/>
          <p:nvPr/>
        </p:nvSpPr>
        <p:spPr>
          <a:xfrm>
            <a:off x="1393474" y="352842"/>
            <a:ext cx="8046659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6" dirty="0" smtClean="0">
                <a:latin typeface="Poppins"/>
                <a:ea typeface="Poppins"/>
                <a:cs typeface="Poppins"/>
                <a:sym typeface="Poppins"/>
              </a:rPr>
              <a:t>Metrics</a:t>
            </a:r>
            <a:endParaRPr dirty="0"/>
          </a:p>
        </p:txBody>
      </p:sp>
      <p:sp>
        <p:nvSpPr>
          <p:cNvPr id="5" name="Google Shape;198;p1"/>
          <p:cNvSpPr txBox="1"/>
          <p:nvPr/>
        </p:nvSpPr>
        <p:spPr>
          <a:xfrm>
            <a:off x="1393473" y="1227740"/>
            <a:ext cx="10961560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96" dirty="0" smtClean="0">
                <a:solidFill>
                  <a:srgbClr val="E5BB83"/>
                </a:solidFill>
                <a:latin typeface="Poppins"/>
                <a:cs typeface="Poppins"/>
                <a:sym typeface="Poppins"/>
              </a:rPr>
              <a:t>we use</a:t>
            </a:r>
            <a:endParaRPr dirty="0">
              <a:solidFill>
                <a:srgbClr val="E5BB8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474" y="9327730"/>
            <a:ext cx="878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b="1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– Bank Customer Churn Prediction</a:t>
            </a:r>
          </a:p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   A study case to predict whether the customer will most likely churn or not.  </a:t>
            </a:r>
            <a:endParaRPr lang="en-US" sz="1600" i="1" dirty="0">
              <a:solidFill>
                <a:srgbClr val="232324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55278" y="3658393"/>
            <a:ext cx="10777444" cy="3062128"/>
            <a:chOff x="3842779" y="3658393"/>
            <a:chExt cx="10777444" cy="3062128"/>
          </a:xfrm>
        </p:grpSpPr>
        <p:sp>
          <p:nvSpPr>
            <p:cNvPr id="16" name="Google Shape;292;p6"/>
            <p:cNvSpPr txBox="1"/>
            <p:nvPr/>
          </p:nvSpPr>
          <p:spPr>
            <a:xfrm>
              <a:off x="3842779" y="6289634"/>
              <a:ext cx="40099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i="0" u="none" strike="noStrike" cap="none" dirty="0" smtClean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Churn Rate</a:t>
              </a:r>
              <a:endParaRPr sz="2000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endParaRPr>
            </a:p>
          </p:txBody>
        </p:sp>
        <p:sp>
          <p:nvSpPr>
            <p:cNvPr id="17" name="Flowchart: Terminator 16"/>
            <p:cNvSpPr/>
            <p:nvPr/>
          </p:nvSpPr>
          <p:spPr>
            <a:xfrm>
              <a:off x="3842780" y="5183218"/>
              <a:ext cx="4009901" cy="889152"/>
            </a:xfrm>
            <a:prstGeom prst="flowChartTerminator">
              <a:avLst/>
            </a:prstGeom>
            <a:solidFill>
              <a:srgbClr val="31B7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400" dirty="0" smtClean="0">
                  <a:latin typeface="Poppins" panose="020B0604020202020204" charset="0"/>
                  <a:cs typeface="Poppins" panose="020B0604020202020204" charset="0"/>
                </a:rPr>
                <a:t>Business Metric</a:t>
              </a:r>
              <a:endParaRPr lang="en-US" sz="2400" dirty="0">
                <a:latin typeface="Poppins" panose="020B0604020202020204" charset="0"/>
                <a:cs typeface="Poppins" panose="020B060402020202020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7803" y="3658393"/>
              <a:ext cx="1299600" cy="12996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65472" y="3658393"/>
              <a:ext cx="1299600" cy="1299600"/>
            </a:xfrm>
            <a:prstGeom prst="rect">
              <a:avLst/>
            </a:prstGeom>
          </p:spPr>
        </p:pic>
        <p:sp>
          <p:nvSpPr>
            <p:cNvPr id="13" name="Flowchart: Terminator 12"/>
            <p:cNvSpPr/>
            <p:nvPr/>
          </p:nvSpPr>
          <p:spPr>
            <a:xfrm>
              <a:off x="10610322" y="5183218"/>
              <a:ext cx="4009901" cy="889152"/>
            </a:xfrm>
            <a:prstGeom prst="flowChartTerminator">
              <a:avLst/>
            </a:prstGeom>
            <a:solidFill>
              <a:srgbClr val="FFCB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400" dirty="0" smtClean="0">
                  <a:latin typeface="Poppins" panose="020B0604020202020204" charset="0"/>
                  <a:cs typeface="Poppins" panose="020B0604020202020204" charset="0"/>
                </a:rPr>
                <a:t>Evaluation Metric</a:t>
              </a:r>
              <a:endParaRPr lang="en-US" sz="2400" dirty="0">
                <a:latin typeface="Poppins" panose="020B0604020202020204" charset="0"/>
                <a:cs typeface="Poppins" panose="020B0604020202020204" charset="0"/>
              </a:endParaRPr>
            </a:p>
          </p:txBody>
        </p:sp>
        <p:sp>
          <p:nvSpPr>
            <p:cNvPr id="14" name="Google Shape;292;p6"/>
            <p:cNvSpPr txBox="1"/>
            <p:nvPr/>
          </p:nvSpPr>
          <p:spPr>
            <a:xfrm>
              <a:off x="10610322" y="6289633"/>
              <a:ext cx="40099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i="0" u="none" strike="noStrike" cap="none" dirty="0" smtClean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F1 Score</a:t>
              </a:r>
              <a:endParaRPr sz="2000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0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8;p1"/>
          <p:cNvSpPr txBox="1"/>
          <p:nvPr/>
        </p:nvSpPr>
        <p:spPr>
          <a:xfrm>
            <a:off x="1393474" y="352842"/>
            <a:ext cx="8780922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6" dirty="0" smtClean="0">
                <a:latin typeface="Poppins"/>
                <a:ea typeface="Poppins"/>
                <a:cs typeface="Poppins"/>
                <a:sym typeface="Poppins"/>
              </a:rPr>
              <a:t>Business</a:t>
            </a:r>
            <a:endParaRPr dirty="0"/>
          </a:p>
        </p:txBody>
      </p:sp>
      <p:sp>
        <p:nvSpPr>
          <p:cNvPr id="5" name="Google Shape;198;p1"/>
          <p:cNvSpPr txBox="1"/>
          <p:nvPr/>
        </p:nvSpPr>
        <p:spPr>
          <a:xfrm>
            <a:off x="1393473" y="1227740"/>
            <a:ext cx="10961560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96" dirty="0" smtClean="0">
                <a:solidFill>
                  <a:srgbClr val="E5BB83"/>
                </a:solidFill>
                <a:latin typeface="Poppins"/>
                <a:cs typeface="Poppins"/>
                <a:sym typeface="Poppins"/>
              </a:rPr>
              <a:t>Insights</a:t>
            </a:r>
            <a:endParaRPr dirty="0">
              <a:solidFill>
                <a:srgbClr val="E5BB8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474" y="9327730"/>
            <a:ext cx="878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b="1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– Bank Customer Churn Prediction</a:t>
            </a:r>
          </a:p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   A study case to predict whether the customer will most likely churn or not.  </a:t>
            </a:r>
            <a:endParaRPr lang="en-US" sz="1600" i="1" dirty="0">
              <a:solidFill>
                <a:srgbClr val="232324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44664" y="3008471"/>
            <a:ext cx="11798672" cy="4638526"/>
            <a:chOff x="3428757" y="3008471"/>
            <a:chExt cx="11798672" cy="4638526"/>
          </a:xfrm>
        </p:grpSpPr>
        <p:pic>
          <p:nvPicPr>
            <p:cNvPr id="12" name="Google Shape;411;g26b34187009_1_14"/>
            <p:cNvPicPr preferRelativeResize="0"/>
            <p:nvPr/>
          </p:nvPicPr>
          <p:blipFill rotWithShape="1">
            <a:blip r:embed="rId2">
              <a:alphaModFix/>
            </a:blip>
            <a:srcRect l="10751" t="53238" r="59011" b="3347"/>
            <a:stretch/>
          </p:blipFill>
          <p:spPr>
            <a:xfrm>
              <a:off x="3428757" y="3008471"/>
              <a:ext cx="5693978" cy="46385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415;g26b34187009_1_14"/>
            <p:cNvSpPr txBox="1"/>
            <p:nvPr/>
          </p:nvSpPr>
          <p:spPr>
            <a:xfrm>
              <a:off x="9876685" y="4635237"/>
              <a:ext cx="5350744" cy="1384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Sebanyak</a:t>
              </a:r>
              <a:r>
                <a:rPr lang="en-US" sz="20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2000" b="1" dirty="0">
                  <a:solidFill>
                    <a:srgbClr val="D83838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64% </a:t>
              </a:r>
              <a:r>
                <a:rPr lang="en-US" sz="2000" b="1" dirty="0" err="1">
                  <a:solidFill>
                    <a:srgbClr val="D83838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nasabah</a:t>
              </a:r>
              <a:r>
                <a:rPr lang="en-US" sz="2000" b="1" dirty="0">
                  <a:solidFill>
                    <a:srgbClr val="D83838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churn</a:t>
              </a:r>
              <a:r>
                <a:rPr lang="en-US" sz="2000" dirty="0">
                  <a:solidFill>
                    <a:srgbClr val="D83838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disebabkan</a:t>
              </a:r>
              <a:r>
                <a:rPr lang="en-US" sz="20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2000" b="1" dirty="0" err="1">
                  <a:solidFill>
                    <a:srgbClr val="D83838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karena</a:t>
              </a:r>
              <a:r>
                <a:rPr lang="en-US" sz="2000" b="1" dirty="0">
                  <a:solidFill>
                    <a:srgbClr val="D83838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2000" b="1" dirty="0" err="1">
                  <a:solidFill>
                    <a:srgbClr val="D83838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tidak</a:t>
              </a:r>
              <a:r>
                <a:rPr lang="en-US" sz="2000" b="1" dirty="0">
                  <a:solidFill>
                    <a:srgbClr val="D83838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2000" b="1" dirty="0" err="1">
                  <a:solidFill>
                    <a:srgbClr val="D83838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aktif</a:t>
              </a:r>
              <a:r>
                <a:rPr lang="en-US" sz="2000" dirty="0">
                  <a:solidFill>
                    <a:srgbClr val="D83838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kembali</a:t>
              </a:r>
              <a:r>
                <a:rPr lang="en-US" sz="20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dalam</a:t>
              </a:r>
              <a:r>
                <a:rPr lang="en-US" sz="20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melakukan</a:t>
              </a:r>
              <a:r>
                <a:rPr lang="en-US" sz="20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aktivitas</a:t>
              </a:r>
              <a:r>
                <a:rPr lang="en-US" sz="20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transaksi</a:t>
              </a:r>
              <a:r>
                <a:rPr lang="en-US" sz="20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.</a:t>
              </a:r>
              <a:endParaRPr sz="2000" dirty="0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" panose="020B0604020202020204" charset="0"/>
                <a:sym typeface="Poppins Medium"/>
              </a:endParaRPr>
            </a:p>
          </p:txBody>
        </p:sp>
      </p:grpSp>
      <p:sp>
        <p:nvSpPr>
          <p:cNvPr id="8" name="Flowchart: Terminator 7"/>
          <p:cNvSpPr/>
          <p:nvPr/>
        </p:nvSpPr>
        <p:spPr>
          <a:xfrm>
            <a:off x="1393473" y="2722765"/>
            <a:ext cx="2157802" cy="478469"/>
          </a:xfrm>
          <a:prstGeom prst="flowChartTerminator">
            <a:avLst/>
          </a:prstGeom>
          <a:solidFill>
            <a:srgbClr val="31B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 smtClean="0">
                <a:latin typeface="Poppins" panose="020B0604020202020204" charset="0"/>
                <a:cs typeface="Poppins" panose="020B0604020202020204" charset="0"/>
              </a:rPr>
              <a:t>After EDA</a:t>
            </a:r>
            <a:endParaRPr lang="en-US" sz="2400" dirty="0"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0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8;p1"/>
          <p:cNvSpPr txBox="1"/>
          <p:nvPr/>
        </p:nvSpPr>
        <p:spPr>
          <a:xfrm>
            <a:off x="1393474" y="352842"/>
            <a:ext cx="8780922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6" dirty="0" smtClean="0">
                <a:latin typeface="Poppins"/>
                <a:ea typeface="Poppins"/>
                <a:cs typeface="Poppins"/>
                <a:sym typeface="Poppins"/>
              </a:rPr>
              <a:t>Business</a:t>
            </a:r>
            <a:endParaRPr dirty="0"/>
          </a:p>
        </p:txBody>
      </p:sp>
      <p:sp>
        <p:nvSpPr>
          <p:cNvPr id="5" name="Google Shape;198;p1"/>
          <p:cNvSpPr txBox="1"/>
          <p:nvPr/>
        </p:nvSpPr>
        <p:spPr>
          <a:xfrm>
            <a:off x="1393473" y="1227740"/>
            <a:ext cx="10961560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96" dirty="0" smtClean="0">
                <a:solidFill>
                  <a:srgbClr val="E5BB83"/>
                </a:solidFill>
                <a:latin typeface="Poppins"/>
                <a:cs typeface="Poppins"/>
                <a:sym typeface="Poppins"/>
              </a:rPr>
              <a:t>Insights</a:t>
            </a:r>
            <a:endParaRPr dirty="0">
              <a:solidFill>
                <a:srgbClr val="E5BB8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474" y="9327730"/>
            <a:ext cx="878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b="1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– Bank Customer Churn Prediction</a:t>
            </a:r>
          </a:p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   A study case to predict whether the customer will most likely churn or not.  </a:t>
            </a:r>
            <a:endParaRPr lang="en-US" sz="1600" i="1" dirty="0">
              <a:solidFill>
                <a:srgbClr val="232324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88370" y="3063008"/>
            <a:ext cx="10911260" cy="4759336"/>
            <a:chOff x="3508745" y="3063008"/>
            <a:chExt cx="10911260" cy="4759336"/>
          </a:xfrm>
        </p:grpSpPr>
        <p:pic>
          <p:nvPicPr>
            <p:cNvPr id="8" name="Google Shape;420;g26b34187009_1_48"/>
            <p:cNvPicPr preferRelativeResize="0"/>
            <p:nvPr/>
          </p:nvPicPr>
          <p:blipFill rotWithShape="1">
            <a:blip r:embed="rId2">
              <a:alphaModFix/>
            </a:blip>
            <a:srcRect l="11826" t="26847" r="58140" b="25911"/>
            <a:stretch/>
          </p:blipFill>
          <p:spPr>
            <a:xfrm>
              <a:off x="3508745" y="3063008"/>
              <a:ext cx="5381570" cy="4759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424;g26b34187009_1_48"/>
            <p:cNvSpPr txBox="1"/>
            <p:nvPr/>
          </p:nvSpPr>
          <p:spPr>
            <a:xfrm>
              <a:off x="9864758" y="4657861"/>
              <a:ext cx="4555247" cy="1569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Sekitar</a:t>
              </a:r>
              <a:r>
                <a:rPr lang="en-US" sz="2000" b="1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2000" b="1" dirty="0">
                  <a:solidFill>
                    <a:srgbClr val="D83838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80%</a:t>
              </a:r>
              <a:r>
                <a:rPr lang="en-US" sz="2000" b="1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nasabah</a:t>
              </a:r>
              <a:r>
                <a:rPr lang="en-US" sz="20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churn </a:t>
              </a:r>
              <a:r>
                <a:rPr lang="en-US" sz="20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berasal</a:t>
              </a:r>
              <a:r>
                <a:rPr lang="en-US" sz="20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dari</a:t>
              </a:r>
              <a:r>
                <a:rPr lang="en-US" sz="2000" b="1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2000" b="1" dirty="0" smtClean="0">
                  <a:solidFill>
                    <a:srgbClr val="D83838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Negara </a:t>
              </a:r>
              <a:r>
                <a:rPr lang="en-US" sz="2000" b="1" dirty="0" err="1" smtClean="0">
                  <a:solidFill>
                    <a:srgbClr val="D83838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Prancis</a:t>
              </a:r>
              <a:r>
                <a:rPr lang="en-US" sz="2000" b="1" dirty="0" smtClean="0">
                  <a:solidFill>
                    <a:srgbClr val="D83838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dan</a:t>
              </a:r>
              <a:r>
                <a:rPr lang="en-US" sz="2000" b="1" dirty="0">
                  <a:solidFill>
                    <a:srgbClr val="D83838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2000" b="1" dirty="0" smtClean="0">
                  <a:solidFill>
                    <a:srgbClr val="D83838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2000" b="1" dirty="0" err="1">
                  <a:solidFill>
                    <a:srgbClr val="D83838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Jerman</a:t>
              </a:r>
              <a:r>
                <a:rPr lang="en-US" sz="2000" dirty="0">
                  <a:solidFill>
                    <a:srgbClr val="D83838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.</a:t>
              </a:r>
              <a:endParaRPr sz="2000" dirty="0">
                <a:solidFill>
                  <a:srgbClr val="D83838"/>
                </a:solidFill>
                <a:latin typeface="Poppins" panose="020B0604020202020204" charset="0"/>
                <a:cs typeface="Poppins" panose="020B0604020202020204" charset="0"/>
              </a:endParaRPr>
            </a:p>
          </p:txBody>
        </p:sp>
      </p:grpSp>
      <p:sp>
        <p:nvSpPr>
          <p:cNvPr id="10" name="Flowchart: Terminator 9"/>
          <p:cNvSpPr/>
          <p:nvPr/>
        </p:nvSpPr>
        <p:spPr>
          <a:xfrm>
            <a:off x="1393473" y="2722765"/>
            <a:ext cx="2157802" cy="478469"/>
          </a:xfrm>
          <a:prstGeom prst="flowChartTerminator">
            <a:avLst/>
          </a:prstGeom>
          <a:solidFill>
            <a:srgbClr val="31B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 smtClean="0">
                <a:latin typeface="Poppins" panose="020B0604020202020204" charset="0"/>
                <a:cs typeface="Poppins" panose="020B0604020202020204" charset="0"/>
              </a:rPr>
              <a:t>After EDA</a:t>
            </a:r>
            <a:endParaRPr lang="en-US" sz="2400" dirty="0"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8;p1"/>
          <p:cNvSpPr txBox="1"/>
          <p:nvPr/>
        </p:nvSpPr>
        <p:spPr>
          <a:xfrm>
            <a:off x="1393474" y="352842"/>
            <a:ext cx="8780922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96" dirty="0" smtClean="0">
                <a:latin typeface="Poppins"/>
                <a:ea typeface="Poppins"/>
                <a:cs typeface="Poppins"/>
                <a:sym typeface="Poppins"/>
              </a:rPr>
              <a:t>Business</a:t>
            </a:r>
            <a:endParaRPr dirty="0"/>
          </a:p>
        </p:txBody>
      </p:sp>
      <p:sp>
        <p:nvSpPr>
          <p:cNvPr id="5" name="Google Shape;198;p1"/>
          <p:cNvSpPr txBox="1"/>
          <p:nvPr/>
        </p:nvSpPr>
        <p:spPr>
          <a:xfrm>
            <a:off x="1393473" y="1227740"/>
            <a:ext cx="10961560" cy="14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96" dirty="0" smtClean="0">
                <a:solidFill>
                  <a:srgbClr val="E5BB83"/>
                </a:solidFill>
                <a:latin typeface="Poppins"/>
                <a:cs typeface="Poppins"/>
                <a:sym typeface="Poppins"/>
              </a:rPr>
              <a:t>Insights</a:t>
            </a:r>
            <a:endParaRPr dirty="0">
              <a:solidFill>
                <a:srgbClr val="E5BB8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474" y="9327730"/>
            <a:ext cx="878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D" sz="1600" b="1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– Bank Customer Churn Prediction</a:t>
            </a:r>
          </a:p>
          <a:p>
            <a:r>
              <a:rPr lang="en-ID" sz="1600" i="1" dirty="0" smtClean="0">
                <a:solidFill>
                  <a:srgbClr val="232324"/>
                </a:solidFill>
                <a:latin typeface="Poppins" panose="020B0604020202020204" charset="0"/>
                <a:cs typeface="Poppins" panose="020B0604020202020204" charset="0"/>
              </a:rPr>
              <a:t>    A study case to predict whether the customer will most likely churn or not.  </a:t>
            </a:r>
            <a:endParaRPr lang="en-US" sz="1600" i="1" dirty="0">
              <a:solidFill>
                <a:srgbClr val="232324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657600" y="3154638"/>
            <a:ext cx="11351983" cy="5008560"/>
            <a:chOff x="3657600" y="3154638"/>
            <a:chExt cx="11351983" cy="5008560"/>
          </a:xfrm>
        </p:grpSpPr>
        <p:pic>
          <p:nvPicPr>
            <p:cNvPr id="10" name="Google Shape;430;g26b34187009_1_83"/>
            <p:cNvPicPr preferRelativeResize="0"/>
            <p:nvPr/>
          </p:nvPicPr>
          <p:blipFill rotWithShape="1">
            <a:blip r:embed="rId2">
              <a:alphaModFix/>
            </a:blip>
            <a:srcRect l="11292" t="23840" r="58874" b="28773"/>
            <a:stretch/>
          </p:blipFill>
          <p:spPr>
            <a:xfrm>
              <a:off x="3657600" y="3154638"/>
              <a:ext cx="5608927" cy="5008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434;g26b34187009_1_83"/>
            <p:cNvSpPr txBox="1"/>
            <p:nvPr/>
          </p:nvSpPr>
          <p:spPr>
            <a:xfrm>
              <a:off x="9700483" y="4874103"/>
              <a:ext cx="5309100" cy="1569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Akumulasi</a:t>
              </a:r>
              <a:r>
                <a:rPr lang="en-US" sz="20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persentase</a:t>
              </a:r>
              <a:r>
                <a:rPr lang="en-US" sz="20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dari</a:t>
              </a:r>
              <a:r>
                <a:rPr lang="en-US" sz="20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nasabah</a:t>
              </a:r>
              <a:r>
                <a:rPr lang="en-US" sz="20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churn</a:t>
              </a:r>
              <a:r>
                <a:rPr lang="en-US" sz="20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sekitar</a:t>
              </a:r>
              <a:r>
                <a:rPr lang="en-US" sz="2000" dirty="0">
                  <a:solidFill>
                    <a:schemeClr val="tx1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 </a:t>
              </a:r>
              <a:r>
                <a:rPr lang="en-US" sz="2000" b="1" dirty="0">
                  <a:solidFill>
                    <a:srgbClr val="D83838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86%</a:t>
              </a:r>
              <a:r>
                <a:rPr lang="en-US" sz="20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yang </a:t>
              </a:r>
              <a:r>
                <a:rPr lang="en-US" sz="20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berasal</a:t>
              </a:r>
              <a:r>
                <a:rPr lang="en-US" sz="20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dari</a:t>
              </a:r>
              <a:r>
                <a:rPr lang="en-US" sz="2000" dirty="0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2000" b="1" dirty="0" err="1">
                  <a:solidFill>
                    <a:srgbClr val="D83838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generasi</a:t>
              </a:r>
              <a:r>
                <a:rPr lang="en-US" sz="2000" b="1" dirty="0">
                  <a:solidFill>
                    <a:srgbClr val="D83838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2000" b="1" dirty="0" err="1">
                  <a:solidFill>
                    <a:srgbClr val="D83838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Millenials</a:t>
              </a:r>
              <a:r>
                <a:rPr lang="en-US" sz="2000" b="1" dirty="0">
                  <a:solidFill>
                    <a:srgbClr val="D83838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dan</a:t>
              </a:r>
              <a:r>
                <a:rPr lang="en-US" sz="2000" b="1" dirty="0">
                  <a:solidFill>
                    <a:srgbClr val="D83838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</a:t>
              </a:r>
              <a:r>
                <a:rPr lang="en-US" sz="2000" b="1" dirty="0" err="1">
                  <a:solidFill>
                    <a:srgbClr val="D83838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generasi</a:t>
              </a:r>
              <a:r>
                <a:rPr lang="en-US" sz="2000" b="1" dirty="0">
                  <a:solidFill>
                    <a:srgbClr val="D83838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 X</a:t>
              </a:r>
              <a:r>
                <a:rPr lang="en-US" sz="2000" b="1" dirty="0">
                  <a:solidFill>
                    <a:srgbClr val="D83838"/>
                  </a:solidFill>
                  <a:latin typeface="Poppins" panose="020B0604020202020204" charset="0"/>
                  <a:ea typeface="Poppins Medium"/>
                  <a:cs typeface="Poppins" panose="020B0604020202020204" charset="0"/>
                  <a:sym typeface="Poppins Medium"/>
                </a:rPr>
                <a:t>.</a:t>
              </a:r>
              <a:endParaRPr sz="2000" b="1" dirty="0">
                <a:solidFill>
                  <a:srgbClr val="D83838"/>
                </a:solidFill>
                <a:latin typeface="Poppins" panose="020B0604020202020204" charset="0"/>
                <a:cs typeface="Poppins" panose="020B0604020202020204" charset="0"/>
              </a:endParaRPr>
            </a:p>
          </p:txBody>
        </p:sp>
      </p:grpSp>
      <p:sp>
        <p:nvSpPr>
          <p:cNvPr id="8" name="Flowchart: Terminator 7"/>
          <p:cNvSpPr/>
          <p:nvPr/>
        </p:nvSpPr>
        <p:spPr>
          <a:xfrm>
            <a:off x="1393473" y="2722765"/>
            <a:ext cx="2157802" cy="478469"/>
          </a:xfrm>
          <a:prstGeom prst="flowChartTerminator">
            <a:avLst/>
          </a:prstGeom>
          <a:solidFill>
            <a:srgbClr val="31B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 smtClean="0">
                <a:latin typeface="Poppins" panose="020B0604020202020204" charset="0"/>
                <a:cs typeface="Poppins" panose="020B0604020202020204" charset="0"/>
              </a:rPr>
              <a:t>After EDA</a:t>
            </a:r>
            <a:endParaRPr lang="en-US" sz="2400" dirty="0"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92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2125</Words>
  <Application>Microsoft Office PowerPoint</Application>
  <PresentationFormat>Custom</PresentationFormat>
  <Paragraphs>602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Poppins</vt:lpstr>
      <vt:lpstr>Montserrat</vt:lpstr>
      <vt:lpstr>Calibri</vt:lpstr>
      <vt:lpstr>Poppins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Alfath Arrahman</cp:lastModifiedBy>
  <cp:revision>35</cp:revision>
  <dcterms:created xsi:type="dcterms:W3CDTF">2006-08-16T00:00:00Z</dcterms:created>
  <dcterms:modified xsi:type="dcterms:W3CDTF">2024-03-21T12:53:18Z</dcterms:modified>
</cp:coreProperties>
</file>