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286" r:id="rId4"/>
    <p:sldId id="287" r:id="rId5"/>
    <p:sldId id="257" r:id="rId6"/>
    <p:sldId id="258" r:id="rId7"/>
    <p:sldId id="259" r:id="rId8"/>
    <p:sldId id="260" r:id="rId9"/>
    <p:sldId id="280" r:id="rId10"/>
    <p:sldId id="261" r:id="rId11"/>
    <p:sldId id="263" r:id="rId12"/>
    <p:sldId id="264" r:id="rId13"/>
    <p:sldId id="262" r:id="rId14"/>
    <p:sldId id="265" r:id="rId15"/>
    <p:sldId id="267" r:id="rId16"/>
    <p:sldId id="266" r:id="rId17"/>
    <p:sldId id="281" r:id="rId18"/>
    <p:sldId id="268" r:id="rId19"/>
    <p:sldId id="269" r:id="rId20"/>
    <p:sldId id="270" r:id="rId21"/>
    <p:sldId id="275" r:id="rId22"/>
    <p:sldId id="276" r:id="rId23"/>
    <p:sldId id="277" r:id="rId24"/>
    <p:sldId id="278" r:id="rId25"/>
    <p:sldId id="271" r:id="rId26"/>
    <p:sldId id="279" r:id="rId27"/>
    <p:sldId id="282" r:id="rId28"/>
    <p:sldId id="283" r:id="rId29"/>
    <p:sldId id="284" r:id="rId30"/>
    <p:sldId id="272" r:id="rId31"/>
    <p:sldId id="273" r:id="rId32"/>
    <p:sldId id="27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290" y="3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6C26BF-D48C-4B75-A301-86C89EF5A147}"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en-US"/>
        </a:p>
      </dgm:t>
    </dgm:pt>
    <dgm:pt modelId="{EC1BF924-6078-483A-BDAE-8731020027B1}">
      <dgm:prSet phldrT="[Text]"/>
      <dgm:spPr/>
      <dgm:t>
        <a:bodyPr/>
        <a:lstStyle/>
        <a:p>
          <a:r>
            <a:rPr lang="en-US" b="1" dirty="0" err="1" smtClean="0"/>
            <a:t>Dampak</a:t>
          </a:r>
          <a:r>
            <a:rPr lang="en-US" b="1" dirty="0" smtClean="0"/>
            <a:t> </a:t>
          </a:r>
          <a:r>
            <a:rPr lang="en-US" b="1" dirty="0" err="1" smtClean="0"/>
            <a:t>Positif</a:t>
          </a:r>
          <a:r>
            <a:rPr lang="en-US" b="1" dirty="0" smtClean="0"/>
            <a:t> </a:t>
          </a:r>
          <a:r>
            <a:rPr lang="en-US" b="1" dirty="0" err="1" smtClean="0"/>
            <a:t>Globalisasi</a:t>
          </a:r>
          <a:endParaRPr lang="en-US" b="1" dirty="0"/>
        </a:p>
      </dgm:t>
    </dgm:pt>
    <dgm:pt modelId="{92BDE862-EAF7-480D-8787-DA2848C7231E}" type="parTrans" cxnId="{72010A67-C711-4D36-802B-CD837A8E36B9}">
      <dgm:prSet/>
      <dgm:spPr/>
      <dgm:t>
        <a:bodyPr/>
        <a:lstStyle/>
        <a:p>
          <a:endParaRPr lang="en-US"/>
        </a:p>
      </dgm:t>
    </dgm:pt>
    <dgm:pt modelId="{C46FD637-3F8A-4EDC-846C-A18A19D7249D}" type="sibTrans" cxnId="{72010A67-C711-4D36-802B-CD837A8E36B9}">
      <dgm:prSet/>
      <dgm:spPr/>
      <dgm:t>
        <a:bodyPr/>
        <a:lstStyle/>
        <a:p>
          <a:endParaRPr lang="en-US"/>
        </a:p>
      </dgm:t>
    </dgm:pt>
    <dgm:pt modelId="{F0337173-B4FD-457A-B4F1-67A5D742BF2D}">
      <dgm:prSet phldrT="[Text]"/>
      <dgm:spPr/>
      <dgm:t>
        <a:bodyPr/>
        <a:lstStyle/>
        <a:p>
          <a:r>
            <a:rPr lang="en-US" b="1" dirty="0" err="1" smtClean="0"/>
            <a:t>Produksi</a:t>
          </a:r>
          <a:r>
            <a:rPr lang="en-US" b="1" dirty="0" smtClean="0"/>
            <a:t> Global </a:t>
          </a:r>
          <a:r>
            <a:rPr lang="en-US" b="1" dirty="0" err="1" smtClean="0"/>
            <a:t>Dapat</a:t>
          </a:r>
          <a:r>
            <a:rPr lang="en-US" b="1" dirty="0" smtClean="0"/>
            <a:t> </a:t>
          </a:r>
          <a:r>
            <a:rPr lang="en-US" b="1" dirty="0" err="1" smtClean="0"/>
            <a:t>Ditingkatkan</a:t>
          </a:r>
          <a:endParaRPr lang="en-US" dirty="0"/>
        </a:p>
      </dgm:t>
    </dgm:pt>
    <dgm:pt modelId="{8CDC1C47-AFDE-477A-B8BC-9BF2DA1EF1D9}" type="parTrans" cxnId="{8FB01BF7-B7AA-458D-BADD-2CDA907873D3}">
      <dgm:prSet/>
      <dgm:spPr/>
      <dgm:t>
        <a:bodyPr/>
        <a:lstStyle/>
        <a:p>
          <a:endParaRPr lang="en-US"/>
        </a:p>
      </dgm:t>
    </dgm:pt>
    <dgm:pt modelId="{274034DF-0FFB-4F67-9A0D-6505428CBCB3}" type="sibTrans" cxnId="{8FB01BF7-B7AA-458D-BADD-2CDA907873D3}">
      <dgm:prSet/>
      <dgm:spPr/>
      <dgm:t>
        <a:bodyPr/>
        <a:lstStyle/>
        <a:p>
          <a:endParaRPr lang="en-US"/>
        </a:p>
      </dgm:t>
    </dgm:pt>
    <dgm:pt modelId="{F8B23205-0920-4055-BAC1-DD3AB119B0FD}">
      <dgm:prSet phldrT="[Text]"/>
      <dgm:spPr/>
      <dgm:t>
        <a:bodyPr/>
        <a:lstStyle/>
        <a:p>
          <a:r>
            <a:rPr lang="en-US" b="1" dirty="0" err="1" smtClean="0"/>
            <a:t>Meningkatkan</a:t>
          </a:r>
          <a:r>
            <a:rPr lang="en-US" b="1" dirty="0" smtClean="0"/>
            <a:t> </a:t>
          </a:r>
          <a:r>
            <a:rPr lang="en-US" b="1" dirty="0" err="1" smtClean="0"/>
            <a:t>Kemakmuran</a:t>
          </a:r>
          <a:r>
            <a:rPr lang="en-US" b="1" dirty="0" smtClean="0"/>
            <a:t> </a:t>
          </a:r>
          <a:r>
            <a:rPr lang="en-US" b="1" dirty="0" err="1" smtClean="0"/>
            <a:t>Masyarakat</a:t>
          </a:r>
          <a:r>
            <a:rPr lang="en-US" b="1" dirty="0" smtClean="0"/>
            <a:t> </a:t>
          </a:r>
          <a:r>
            <a:rPr lang="en-US" b="1" dirty="0" err="1" smtClean="0"/>
            <a:t>Dalam</a:t>
          </a:r>
          <a:r>
            <a:rPr lang="en-US" b="1" dirty="0" smtClean="0"/>
            <a:t> </a:t>
          </a:r>
          <a:r>
            <a:rPr lang="en-US" b="1" dirty="0" err="1" smtClean="0"/>
            <a:t>Suatu</a:t>
          </a:r>
          <a:r>
            <a:rPr lang="en-US" b="1" dirty="0" smtClean="0"/>
            <a:t> Negara</a:t>
          </a:r>
          <a:endParaRPr lang="en-US" dirty="0"/>
        </a:p>
      </dgm:t>
    </dgm:pt>
    <dgm:pt modelId="{E21AA87A-F0D6-42B4-A4F1-F03988F08C71}" type="parTrans" cxnId="{69930950-9FCA-42FD-9B7A-53F6B98375A7}">
      <dgm:prSet/>
      <dgm:spPr/>
      <dgm:t>
        <a:bodyPr/>
        <a:lstStyle/>
        <a:p>
          <a:endParaRPr lang="en-US"/>
        </a:p>
      </dgm:t>
    </dgm:pt>
    <dgm:pt modelId="{1615E8C9-8C01-4BC7-B40F-81F9149F13C1}" type="sibTrans" cxnId="{69930950-9FCA-42FD-9B7A-53F6B98375A7}">
      <dgm:prSet/>
      <dgm:spPr/>
      <dgm:t>
        <a:bodyPr/>
        <a:lstStyle/>
        <a:p>
          <a:endParaRPr lang="en-US"/>
        </a:p>
      </dgm:t>
    </dgm:pt>
    <dgm:pt modelId="{D9DCC36B-119E-421C-9C30-BD460EDE8CD4}">
      <dgm:prSet phldrT="[Text]"/>
      <dgm:spPr/>
      <dgm:t>
        <a:bodyPr/>
        <a:lstStyle/>
        <a:p>
          <a:r>
            <a:rPr lang="en-US" b="1" dirty="0" err="1" smtClean="0"/>
            <a:t>Dampak</a:t>
          </a:r>
          <a:r>
            <a:rPr lang="en-US" b="1" dirty="0" smtClean="0"/>
            <a:t> </a:t>
          </a:r>
          <a:r>
            <a:rPr lang="en-US" b="1" dirty="0" err="1" smtClean="0"/>
            <a:t>Negatif</a:t>
          </a:r>
          <a:r>
            <a:rPr lang="en-US" b="1" dirty="0" smtClean="0"/>
            <a:t> </a:t>
          </a:r>
          <a:r>
            <a:rPr lang="en-US" b="1" dirty="0" err="1" smtClean="0"/>
            <a:t>Globalisasi</a:t>
          </a:r>
          <a:r>
            <a:rPr lang="en-US" b="1" dirty="0" smtClean="0"/>
            <a:t> </a:t>
          </a:r>
          <a:r>
            <a:rPr lang="en-US" b="1" dirty="0" err="1" smtClean="0"/>
            <a:t>Ekonomi</a:t>
          </a:r>
          <a:endParaRPr lang="en-US" dirty="0"/>
        </a:p>
      </dgm:t>
    </dgm:pt>
    <dgm:pt modelId="{899E0980-3826-449C-8E13-DC86E1A39596}" type="parTrans" cxnId="{BD7221FA-460D-4185-9979-B5D25C3C6ACF}">
      <dgm:prSet/>
      <dgm:spPr/>
      <dgm:t>
        <a:bodyPr/>
        <a:lstStyle/>
        <a:p>
          <a:endParaRPr lang="en-US"/>
        </a:p>
      </dgm:t>
    </dgm:pt>
    <dgm:pt modelId="{4B74219C-C984-4280-81A6-FF07E04F33F9}" type="sibTrans" cxnId="{BD7221FA-460D-4185-9979-B5D25C3C6ACF}">
      <dgm:prSet/>
      <dgm:spPr/>
      <dgm:t>
        <a:bodyPr/>
        <a:lstStyle/>
        <a:p>
          <a:endParaRPr lang="en-US"/>
        </a:p>
      </dgm:t>
    </dgm:pt>
    <dgm:pt modelId="{F6FDB438-9502-4203-B3DA-6355ED47D6D1}">
      <dgm:prSet phldrT="[Text]"/>
      <dgm:spPr/>
      <dgm:t>
        <a:bodyPr/>
        <a:lstStyle/>
        <a:p>
          <a:r>
            <a:rPr lang="en-US" b="1" dirty="0" err="1" smtClean="0"/>
            <a:t>Menghambat</a:t>
          </a:r>
          <a:r>
            <a:rPr lang="en-US" b="1" dirty="0" smtClean="0"/>
            <a:t> </a:t>
          </a:r>
          <a:r>
            <a:rPr lang="en-US" b="1" dirty="0" err="1" smtClean="0"/>
            <a:t>Pertumbuhan</a:t>
          </a:r>
          <a:r>
            <a:rPr lang="en-US" b="1" dirty="0" smtClean="0"/>
            <a:t> </a:t>
          </a:r>
          <a:r>
            <a:rPr lang="en-US" b="1" dirty="0" err="1" smtClean="0"/>
            <a:t>Sektor</a:t>
          </a:r>
          <a:r>
            <a:rPr lang="en-US" b="1" dirty="0" smtClean="0"/>
            <a:t> </a:t>
          </a:r>
          <a:r>
            <a:rPr lang="en-US" b="1" dirty="0" err="1" smtClean="0"/>
            <a:t>Industri</a:t>
          </a:r>
          <a:endParaRPr lang="en-US" dirty="0"/>
        </a:p>
      </dgm:t>
    </dgm:pt>
    <dgm:pt modelId="{42A115A6-4B79-4263-B88B-1054F1321922}" type="parTrans" cxnId="{4FE01D0F-2098-4805-AEF2-F72AC2DDE892}">
      <dgm:prSet/>
      <dgm:spPr/>
      <dgm:t>
        <a:bodyPr/>
        <a:lstStyle/>
        <a:p>
          <a:endParaRPr lang="en-US"/>
        </a:p>
      </dgm:t>
    </dgm:pt>
    <dgm:pt modelId="{EF4820DE-3AA7-48DE-AD5E-C26B6F9A8FF7}" type="sibTrans" cxnId="{4FE01D0F-2098-4805-AEF2-F72AC2DDE892}">
      <dgm:prSet/>
      <dgm:spPr/>
      <dgm:t>
        <a:bodyPr/>
        <a:lstStyle/>
        <a:p>
          <a:endParaRPr lang="en-US"/>
        </a:p>
      </dgm:t>
    </dgm:pt>
    <dgm:pt modelId="{2839DCD6-8FCE-49E4-829F-BCCAE30842B0}">
      <dgm:prSet phldrT="[Text]"/>
      <dgm:spPr/>
      <dgm:t>
        <a:bodyPr/>
        <a:lstStyle/>
        <a:p>
          <a:r>
            <a:rPr lang="en-US" b="1" dirty="0" err="1" smtClean="0"/>
            <a:t>Memperburuk</a:t>
          </a:r>
          <a:r>
            <a:rPr lang="en-US" b="1" dirty="0" smtClean="0"/>
            <a:t> </a:t>
          </a:r>
          <a:r>
            <a:rPr lang="en-US" b="1" dirty="0" err="1" smtClean="0"/>
            <a:t>Neraca</a:t>
          </a:r>
          <a:r>
            <a:rPr lang="en-US" b="1" dirty="0" smtClean="0"/>
            <a:t> </a:t>
          </a:r>
          <a:r>
            <a:rPr lang="en-US" b="1" dirty="0" err="1" smtClean="0"/>
            <a:t>Pembayaran</a:t>
          </a:r>
          <a:endParaRPr lang="en-US" dirty="0"/>
        </a:p>
      </dgm:t>
    </dgm:pt>
    <dgm:pt modelId="{4A7E8509-AF7E-40BB-88AE-B4429A1FCD77}" type="parTrans" cxnId="{6F808875-CAF3-43A1-A122-0DDCA1BEF98E}">
      <dgm:prSet/>
      <dgm:spPr/>
      <dgm:t>
        <a:bodyPr/>
        <a:lstStyle/>
        <a:p>
          <a:endParaRPr lang="en-US"/>
        </a:p>
      </dgm:t>
    </dgm:pt>
    <dgm:pt modelId="{E428A3EC-2D69-4553-A7A3-E427EE42AE05}" type="sibTrans" cxnId="{6F808875-CAF3-43A1-A122-0DDCA1BEF98E}">
      <dgm:prSet/>
      <dgm:spPr/>
      <dgm:t>
        <a:bodyPr/>
        <a:lstStyle/>
        <a:p>
          <a:endParaRPr lang="en-US"/>
        </a:p>
      </dgm:t>
    </dgm:pt>
    <dgm:pt modelId="{F5D3F7CC-B944-4868-AF72-659893934B3C}">
      <dgm:prSet phldrT="[Text]"/>
      <dgm:spPr/>
      <dgm:t>
        <a:bodyPr/>
        <a:lstStyle/>
        <a:p>
          <a:r>
            <a:rPr lang="en-US" b="1" smtClean="0"/>
            <a:t>Meluaskan Pasar Untuk Produk Dalam Negeri</a:t>
          </a:r>
          <a:endParaRPr lang="en-US" dirty="0"/>
        </a:p>
      </dgm:t>
    </dgm:pt>
    <dgm:pt modelId="{0B60DE74-361F-488F-9C32-687BF47C197F}" type="parTrans" cxnId="{C9FE06F5-8200-4322-9CA3-5B8BF81A658F}">
      <dgm:prSet/>
      <dgm:spPr/>
      <dgm:t>
        <a:bodyPr/>
        <a:lstStyle/>
        <a:p>
          <a:endParaRPr lang="en-US"/>
        </a:p>
      </dgm:t>
    </dgm:pt>
    <dgm:pt modelId="{D02FB5D6-12B5-4FF7-B40E-26B4ADA79B1C}" type="sibTrans" cxnId="{C9FE06F5-8200-4322-9CA3-5B8BF81A658F}">
      <dgm:prSet/>
      <dgm:spPr/>
      <dgm:t>
        <a:bodyPr/>
        <a:lstStyle/>
        <a:p>
          <a:endParaRPr lang="en-US"/>
        </a:p>
      </dgm:t>
    </dgm:pt>
    <dgm:pt modelId="{9036426E-F5D7-44FB-8843-51CC32DC790F}">
      <dgm:prSet phldrT="[Text]"/>
      <dgm:spPr/>
      <dgm:t>
        <a:bodyPr/>
        <a:lstStyle/>
        <a:p>
          <a:r>
            <a:rPr lang="en-US" b="1" smtClean="0"/>
            <a:t>Dapat Memperoleh Lebih Banyak Modal dan Teknologi Yang Lebih Baik</a:t>
          </a:r>
          <a:endParaRPr lang="en-US" dirty="0"/>
        </a:p>
      </dgm:t>
    </dgm:pt>
    <dgm:pt modelId="{38AB277C-0280-4078-8E0B-0CDF919B737C}" type="parTrans" cxnId="{F741565C-EC9A-40E3-9AC3-A72C53DB0127}">
      <dgm:prSet/>
      <dgm:spPr/>
      <dgm:t>
        <a:bodyPr/>
        <a:lstStyle/>
        <a:p>
          <a:endParaRPr lang="en-US"/>
        </a:p>
      </dgm:t>
    </dgm:pt>
    <dgm:pt modelId="{37807D56-9648-44B3-9ECB-ABFDD0CB7567}" type="sibTrans" cxnId="{F741565C-EC9A-40E3-9AC3-A72C53DB0127}">
      <dgm:prSet/>
      <dgm:spPr/>
      <dgm:t>
        <a:bodyPr/>
        <a:lstStyle/>
        <a:p>
          <a:endParaRPr lang="en-US"/>
        </a:p>
      </dgm:t>
    </dgm:pt>
    <dgm:pt modelId="{813FB7E1-8D1C-46E0-A215-AED547B5AC68}">
      <dgm:prSet phldrT="[Text]"/>
      <dgm:spPr/>
      <dgm:t>
        <a:bodyPr/>
        <a:lstStyle/>
        <a:p>
          <a:r>
            <a:rPr lang="en-US" b="1" smtClean="0"/>
            <a:t>Menyediakan Dana Tambahan Untuk Pembangunan Ekonomi</a:t>
          </a:r>
          <a:endParaRPr lang="en-US" dirty="0"/>
        </a:p>
      </dgm:t>
    </dgm:pt>
    <dgm:pt modelId="{BC41926C-E756-4E13-B3FD-2F19B9B4548B}" type="parTrans" cxnId="{5D657718-F15A-487F-A46E-A653AA1CFCC6}">
      <dgm:prSet/>
      <dgm:spPr/>
      <dgm:t>
        <a:bodyPr/>
        <a:lstStyle/>
        <a:p>
          <a:endParaRPr lang="en-US"/>
        </a:p>
      </dgm:t>
    </dgm:pt>
    <dgm:pt modelId="{4DEEBD03-DA35-49A9-A40C-403F226A38A9}" type="sibTrans" cxnId="{5D657718-F15A-487F-A46E-A653AA1CFCC6}">
      <dgm:prSet/>
      <dgm:spPr/>
      <dgm:t>
        <a:bodyPr/>
        <a:lstStyle/>
        <a:p>
          <a:endParaRPr lang="en-US"/>
        </a:p>
      </dgm:t>
    </dgm:pt>
    <dgm:pt modelId="{A11417A7-0062-4EEC-A2F5-E64C71D6CE86}">
      <dgm:prSet phldrT="[Text]"/>
      <dgm:spPr/>
      <dgm:t>
        <a:bodyPr/>
        <a:lstStyle/>
        <a:p>
          <a:r>
            <a:rPr lang="en-US" b="1" smtClean="0"/>
            <a:t>Sektor Keuangan Semakin Tidak Stabil</a:t>
          </a:r>
          <a:endParaRPr lang="en-US" dirty="0"/>
        </a:p>
      </dgm:t>
    </dgm:pt>
    <dgm:pt modelId="{2F08EF28-11F0-444D-BB6C-A991ADC1B7B6}" type="parTrans" cxnId="{F1B3A822-1BAA-4E30-9F08-B5EAFF8B583D}">
      <dgm:prSet/>
      <dgm:spPr/>
      <dgm:t>
        <a:bodyPr/>
        <a:lstStyle/>
        <a:p>
          <a:endParaRPr lang="en-US"/>
        </a:p>
      </dgm:t>
    </dgm:pt>
    <dgm:pt modelId="{934D1DED-C09E-477F-AB9C-6A96706D48E2}" type="sibTrans" cxnId="{F1B3A822-1BAA-4E30-9F08-B5EAFF8B583D}">
      <dgm:prSet/>
      <dgm:spPr/>
      <dgm:t>
        <a:bodyPr/>
        <a:lstStyle/>
        <a:p>
          <a:endParaRPr lang="en-US"/>
        </a:p>
      </dgm:t>
    </dgm:pt>
    <dgm:pt modelId="{136AD28C-3BF5-48EA-8803-C3973FBD42F5}">
      <dgm:prSet phldrT="[Text]"/>
      <dgm:spPr/>
      <dgm:t>
        <a:bodyPr/>
        <a:lstStyle/>
        <a:p>
          <a:r>
            <a:rPr lang="en-US" b="1" dirty="0" err="1" smtClean="0"/>
            <a:t>Memperburuk</a:t>
          </a:r>
          <a:r>
            <a:rPr lang="en-US" b="1" dirty="0" smtClean="0"/>
            <a:t> </a:t>
          </a:r>
          <a:r>
            <a:rPr lang="en-US" b="1" dirty="0" err="1" smtClean="0"/>
            <a:t>Prospek</a:t>
          </a:r>
          <a:r>
            <a:rPr lang="en-US" b="1" dirty="0" smtClean="0"/>
            <a:t> </a:t>
          </a:r>
          <a:r>
            <a:rPr lang="en-US" b="1" dirty="0" err="1" smtClean="0"/>
            <a:t>Pertumbuhan</a:t>
          </a:r>
          <a:r>
            <a:rPr lang="en-US" b="1" dirty="0" smtClean="0"/>
            <a:t> </a:t>
          </a:r>
          <a:r>
            <a:rPr lang="en-US" b="1" dirty="0" err="1" smtClean="0"/>
            <a:t>Ekonomi</a:t>
          </a:r>
          <a:r>
            <a:rPr lang="en-US" b="1" dirty="0" smtClean="0"/>
            <a:t> </a:t>
          </a:r>
          <a:r>
            <a:rPr lang="en-US" b="1" dirty="0" err="1" smtClean="0"/>
            <a:t>Jangka</a:t>
          </a:r>
          <a:r>
            <a:rPr lang="en-US" b="1" dirty="0" smtClean="0"/>
            <a:t> </a:t>
          </a:r>
          <a:r>
            <a:rPr lang="en-US" b="1" dirty="0" err="1" smtClean="0"/>
            <a:t>Panjang</a:t>
          </a:r>
          <a:endParaRPr lang="en-US" dirty="0"/>
        </a:p>
      </dgm:t>
    </dgm:pt>
    <dgm:pt modelId="{8F52C186-E1FE-4C51-8B98-0DFF6FF0554F}" type="parTrans" cxnId="{4386B597-8AC9-4DAF-B951-1BD8F18E1B10}">
      <dgm:prSet/>
      <dgm:spPr/>
      <dgm:t>
        <a:bodyPr/>
        <a:lstStyle/>
        <a:p>
          <a:endParaRPr lang="en-US"/>
        </a:p>
      </dgm:t>
    </dgm:pt>
    <dgm:pt modelId="{1EDD1F81-D45B-44E3-8755-585D045FC275}" type="sibTrans" cxnId="{4386B597-8AC9-4DAF-B951-1BD8F18E1B10}">
      <dgm:prSet/>
      <dgm:spPr/>
      <dgm:t>
        <a:bodyPr/>
        <a:lstStyle/>
        <a:p>
          <a:endParaRPr lang="en-US"/>
        </a:p>
      </dgm:t>
    </dgm:pt>
    <dgm:pt modelId="{C9E4CAF7-EE6A-4DAB-B832-BD740B40FA13}" type="pres">
      <dgm:prSet presAssocID="{F16C26BF-D48C-4B75-A301-86C89EF5A147}" presName="Name0" presStyleCnt="0">
        <dgm:presLayoutVars>
          <dgm:dir/>
          <dgm:resizeHandles val="exact"/>
        </dgm:presLayoutVars>
      </dgm:prSet>
      <dgm:spPr/>
      <dgm:t>
        <a:bodyPr/>
        <a:lstStyle/>
        <a:p>
          <a:endParaRPr lang="en-US"/>
        </a:p>
      </dgm:t>
    </dgm:pt>
    <dgm:pt modelId="{B7FBC848-F1FA-4A82-BB91-2E299CA76645}" type="pres">
      <dgm:prSet presAssocID="{EC1BF924-6078-483A-BDAE-8731020027B1}" presName="node" presStyleLbl="node1" presStyleIdx="0" presStyleCnt="2">
        <dgm:presLayoutVars>
          <dgm:bulletEnabled val="1"/>
        </dgm:presLayoutVars>
      </dgm:prSet>
      <dgm:spPr/>
      <dgm:t>
        <a:bodyPr/>
        <a:lstStyle/>
        <a:p>
          <a:endParaRPr lang="en-US"/>
        </a:p>
      </dgm:t>
    </dgm:pt>
    <dgm:pt modelId="{AB80C715-8198-4B8C-A6EA-878A5361AF93}" type="pres">
      <dgm:prSet presAssocID="{C46FD637-3F8A-4EDC-846C-A18A19D7249D}" presName="sibTrans" presStyleCnt="0"/>
      <dgm:spPr/>
    </dgm:pt>
    <dgm:pt modelId="{FC304064-AEFC-425A-AD76-8F1CCF261BB4}" type="pres">
      <dgm:prSet presAssocID="{D9DCC36B-119E-421C-9C30-BD460EDE8CD4}" presName="node" presStyleLbl="node1" presStyleIdx="1" presStyleCnt="2">
        <dgm:presLayoutVars>
          <dgm:bulletEnabled val="1"/>
        </dgm:presLayoutVars>
      </dgm:prSet>
      <dgm:spPr/>
      <dgm:t>
        <a:bodyPr/>
        <a:lstStyle/>
        <a:p>
          <a:endParaRPr lang="en-US"/>
        </a:p>
      </dgm:t>
    </dgm:pt>
  </dgm:ptLst>
  <dgm:cxnLst>
    <dgm:cxn modelId="{72010A67-C711-4D36-802B-CD837A8E36B9}" srcId="{F16C26BF-D48C-4B75-A301-86C89EF5A147}" destId="{EC1BF924-6078-483A-BDAE-8731020027B1}" srcOrd="0" destOrd="0" parTransId="{92BDE862-EAF7-480D-8787-DA2848C7231E}" sibTransId="{C46FD637-3F8A-4EDC-846C-A18A19D7249D}"/>
    <dgm:cxn modelId="{8FB01BF7-B7AA-458D-BADD-2CDA907873D3}" srcId="{EC1BF924-6078-483A-BDAE-8731020027B1}" destId="{F0337173-B4FD-457A-B4F1-67A5D742BF2D}" srcOrd="0" destOrd="0" parTransId="{8CDC1C47-AFDE-477A-B8BC-9BF2DA1EF1D9}" sibTransId="{274034DF-0FFB-4F67-9A0D-6505428CBCB3}"/>
    <dgm:cxn modelId="{F2EFE412-5342-4F5B-B3B1-16574A0170EB}" type="presOf" srcId="{EC1BF924-6078-483A-BDAE-8731020027B1}" destId="{B7FBC848-F1FA-4A82-BB91-2E299CA76645}" srcOrd="0" destOrd="0" presId="urn:microsoft.com/office/officeart/2005/8/layout/hList6"/>
    <dgm:cxn modelId="{A8B8A95A-0EDB-4CC2-8E2A-B1A899FD9DBB}" type="presOf" srcId="{9036426E-F5D7-44FB-8843-51CC32DC790F}" destId="{B7FBC848-F1FA-4A82-BB91-2E299CA76645}" srcOrd="0" destOrd="4" presId="urn:microsoft.com/office/officeart/2005/8/layout/hList6"/>
    <dgm:cxn modelId="{EAA0E5D0-10B6-4514-AB33-0D71CF4BBCFB}" type="presOf" srcId="{F16C26BF-D48C-4B75-A301-86C89EF5A147}" destId="{C9E4CAF7-EE6A-4DAB-B832-BD740B40FA13}" srcOrd="0" destOrd="0" presId="urn:microsoft.com/office/officeart/2005/8/layout/hList6"/>
    <dgm:cxn modelId="{6F808875-CAF3-43A1-A122-0DDCA1BEF98E}" srcId="{D9DCC36B-119E-421C-9C30-BD460EDE8CD4}" destId="{2839DCD6-8FCE-49E4-829F-BCCAE30842B0}" srcOrd="1" destOrd="0" parTransId="{4A7E8509-AF7E-40BB-88AE-B4429A1FCD77}" sibTransId="{E428A3EC-2D69-4553-A7A3-E427EE42AE05}"/>
    <dgm:cxn modelId="{4386B597-8AC9-4DAF-B951-1BD8F18E1B10}" srcId="{D9DCC36B-119E-421C-9C30-BD460EDE8CD4}" destId="{136AD28C-3BF5-48EA-8803-C3973FBD42F5}" srcOrd="3" destOrd="0" parTransId="{8F52C186-E1FE-4C51-8B98-0DFF6FF0554F}" sibTransId="{1EDD1F81-D45B-44E3-8755-585D045FC275}"/>
    <dgm:cxn modelId="{5D657718-F15A-487F-A46E-A653AA1CFCC6}" srcId="{EC1BF924-6078-483A-BDAE-8731020027B1}" destId="{813FB7E1-8D1C-46E0-A215-AED547B5AC68}" srcOrd="4" destOrd="0" parTransId="{BC41926C-E756-4E13-B3FD-2F19B9B4548B}" sibTransId="{4DEEBD03-DA35-49A9-A40C-403F226A38A9}"/>
    <dgm:cxn modelId="{06A070B9-879C-471C-BB68-F950CE314B89}" type="presOf" srcId="{D9DCC36B-119E-421C-9C30-BD460EDE8CD4}" destId="{FC304064-AEFC-425A-AD76-8F1CCF261BB4}" srcOrd="0" destOrd="0" presId="urn:microsoft.com/office/officeart/2005/8/layout/hList6"/>
    <dgm:cxn modelId="{D9B0411C-E345-49E9-B87B-00EAC72AFE85}" type="presOf" srcId="{813FB7E1-8D1C-46E0-A215-AED547B5AC68}" destId="{B7FBC848-F1FA-4A82-BB91-2E299CA76645}" srcOrd="0" destOrd="5" presId="urn:microsoft.com/office/officeart/2005/8/layout/hList6"/>
    <dgm:cxn modelId="{F1B3A822-1BAA-4E30-9F08-B5EAFF8B583D}" srcId="{D9DCC36B-119E-421C-9C30-BD460EDE8CD4}" destId="{A11417A7-0062-4EEC-A2F5-E64C71D6CE86}" srcOrd="2" destOrd="0" parTransId="{2F08EF28-11F0-444D-BB6C-A991ADC1B7B6}" sibTransId="{934D1DED-C09E-477F-AB9C-6A96706D48E2}"/>
    <dgm:cxn modelId="{D75D958F-4B28-49E9-BFC1-9A9D0B0D2AC6}" type="presOf" srcId="{2839DCD6-8FCE-49E4-829F-BCCAE30842B0}" destId="{FC304064-AEFC-425A-AD76-8F1CCF261BB4}" srcOrd="0" destOrd="2" presId="urn:microsoft.com/office/officeart/2005/8/layout/hList6"/>
    <dgm:cxn modelId="{69930950-9FCA-42FD-9B7A-53F6B98375A7}" srcId="{EC1BF924-6078-483A-BDAE-8731020027B1}" destId="{F8B23205-0920-4055-BAC1-DD3AB119B0FD}" srcOrd="1" destOrd="0" parTransId="{E21AA87A-F0D6-42B4-A4F1-F03988F08C71}" sibTransId="{1615E8C9-8C01-4BC7-B40F-81F9149F13C1}"/>
    <dgm:cxn modelId="{F741565C-EC9A-40E3-9AC3-A72C53DB0127}" srcId="{EC1BF924-6078-483A-BDAE-8731020027B1}" destId="{9036426E-F5D7-44FB-8843-51CC32DC790F}" srcOrd="3" destOrd="0" parTransId="{38AB277C-0280-4078-8E0B-0CDF919B737C}" sibTransId="{37807D56-9648-44B3-9ECB-ABFDD0CB7567}"/>
    <dgm:cxn modelId="{6E312C52-0F3C-468B-A857-5D8F05BB84A8}" type="presOf" srcId="{F8B23205-0920-4055-BAC1-DD3AB119B0FD}" destId="{B7FBC848-F1FA-4A82-BB91-2E299CA76645}" srcOrd="0" destOrd="2" presId="urn:microsoft.com/office/officeart/2005/8/layout/hList6"/>
    <dgm:cxn modelId="{578B9680-E00A-45D9-9FF3-F52F0740741E}" type="presOf" srcId="{F5D3F7CC-B944-4868-AF72-659893934B3C}" destId="{B7FBC848-F1FA-4A82-BB91-2E299CA76645}" srcOrd="0" destOrd="3" presId="urn:microsoft.com/office/officeart/2005/8/layout/hList6"/>
    <dgm:cxn modelId="{BD7221FA-460D-4185-9979-B5D25C3C6ACF}" srcId="{F16C26BF-D48C-4B75-A301-86C89EF5A147}" destId="{D9DCC36B-119E-421C-9C30-BD460EDE8CD4}" srcOrd="1" destOrd="0" parTransId="{899E0980-3826-449C-8E13-DC86E1A39596}" sibTransId="{4B74219C-C984-4280-81A6-FF07E04F33F9}"/>
    <dgm:cxn modelId="{D4109406-F330-428B-A501-8B8EA4DC6574}" type="presOf" srcId="{A11417A7-0062-4EEC-A2F5-E64C71D6CE86}" destId="{FC304064-AEFC-425A-AD76-8F1CCF261BB4}" srcOrd="0" destOrd="3" presId="urn:microsoft.com/office/officeart/2005/8/layout/hList6"/>
    <dgm:cxn modelId="{55FC994E-6324-4AB8-9CA1-D7669CB80C60}" type="presOf" srcId="{136AD28C-3BF5-48EA-8803-C3973FBD42F5}" destId="{FC304064-AEFC-425A-AD76-8F1CCF261BB4}" srcOrd="0" destOrd="4" presId="urn:microsoft.com/office/officeart/2005/8/layout/hList6"/>
    <dgm:cxn modelId="{C9FE06F5-8200-4322-9CA3-5B8BF81A658F}" srcId="{EC1BF924-6078-483A-BDAE-8731020027B1}" destId="{F5D3F7CC-B944-4868-AF72-659893934B3C}" srcOrd="2" destOrd="0" parTransId="{0B60DE74-361F-488F-9C32-687BF47C197F}" sibTransId="{D02FB5D6-12B5-4FF7-B40E-26B4ADA79B1C}"/>
    <dgm:cxn modelId="{4FE01D0F-2098-4805-AEF2-F72AC2DDE892}" srcId="{D9DCC36B-119E-421C-9C30-BD460EDE8CD4}" destId="{F6FDB438-9502-4203-B3DA-6355ED47D6D1}" srcOrd="0" destOrd="0" parTransId="{42A115A6-4B79-4263-B88B-1054F1321922}" sibTransId="{EF4820DE-3AA7-48DE-AD5E-C26B6F9A8FF7}"/>
    <dgm:cxn modelId="{D98DE084-9EC0-4C19-A55D-E5910C922F05}" type="presOf" srcId="{F0337173-B4FD-457A-B4F1-67A5D742BF2D}" destId="{B7FBC848-F1FA-4A82-BB91-2E299CA76645}" srcOrd="0" destOrd="1" presId="urn:microsoft.com/office/officeart/2005/8/layout/hList6"/>
    <dgm:cxn modelId="{F9705722-EFE9-4058-BBD3-F20E6B6B9941}" type="presOf" srcId="{F6FDB438-9502-4203-B3DA-6355ED47D6D1}" destId="{FC304064-AEFC-425A-AD76-8F1CCF261BB4}" srcOrd="0" destOrd="1" presId="urn:microsoft.com/office/officeart/2005/8/layout/hList6"/>
    <dgm:cxn modelId="{6E2F2CE3-930B-49DB-9388-99A575BF70CC}" type="presParOf" srcId="{C9E4CAF7-EE6A-4DAB-B832-BD740B40FA13}" destId="{B7FBC848-F1FA-4A82-BB91-2E299CA76645}" srcOrd="0" destOrd="0" presId="urn:microsoft.com/office/officeart/2005/8/layout/hList6"/>
    <dgm:cxn modelId="{A70726D8-32F1-4F0F-A424-BE9F52AF0476}" type="presParOf" srcId="{C9E4CAF7-EE6A-4DAB-B832-BD740B40FA13}" destId="{AB80C715-8198-4B8C-A6EA-878A5361AF93}" srcOrd="1" destOrd="0" presId="urn:microsoft.com/office/officeart/2005/8/layout/hList6"/>
    <dgm:cxn modelId="{69F90C8B-F4E7-4C69-BB9F-EF35C2211ED0}" type="presParOf" srcId="{C9E4CAF7-EE6A-4DAB-B832-BD740B40FA13}" destId="{FC304064-AEFC-425A-AD76-8F1CCF261BB4}" srcOrd="2"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BC848-F1FA-4A82-BB91-2E299CA76645}">
      <dsp:nvSpPr>
        <dsp:cNvPr id="0" name=""/>
        <dsp:cNvSpPr/>
      </dsp:nvSpPr>
      <dsp:spPr>
        <a:xfrm rot="16200000">
          <a:off x="-452223" y="455922"/>
          <a:ext cx="4470400" cy="3558554"/>
        </a:xfrm>
        <a:prstGeom prst="flowChartManualOperation">
          <a:avLst/>
        </a:prstGeom>
        <a:solidFill>
          <a:schemeClr val="accent5">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9513" bIns="0" numCol="1" spcCol="1270" anchor="t" anchorCtr="0">
          <a:noAutofit/>
        </a:bodyPr>
        <a:lstStyle/>
        <a:p>
          <a:pPr lvl="0" algn="l" defTabSz="755650">
            <a:lnSpc>
              <a:spcPct val="90000"/>
            </a:lnSpc>
            <a:spcBef>
              <a:spcPct val="0"/>
            </a:spcBef>
            <a:spcAft>
              <a:spcPct val="35000"/>
            </a:spcAft>
          </a:pPr>
          <a:r>
            <a:rPr lang="en-US" sz="1700" b="1" kern="1200" dirty="0" err="1" smtClean="0"/>
            <a:t>Dampak</a:t>
          </a:r>
          <a:r>
            <a:rPr lang="en-US" sz="1700" b="1" kern="1200" dirty="0" smtClean="0"/>
            <a:t> </a:t>
          </a:r>
          <a:r>
            <a:rPr lang="en-US" sz="1700" b="1" kern="1200" dirty="0" err="1" smtClean="0"/>
            <a:t>Positif</a:t>
          </a:r>
          <a:r>
            <a:rPr lang="en-US" sz="1700" b="1" kern="1200" dirty="0" smtClean="0"/>
            <a:t> </a:t>
          </a:r>
          <a:r>
            <a:rPr lang="en-US" sz="1700" b="1" kern="1200" dirty="0" err="1" smtClean="0"/>
            <a:t>Globalisasi</a:t>
          </a:r>
          <a:endParaRPr lang="en-US" sz="1700" b="1" kern="1200" dirty="0"/>
        </a:p>
        <a:p>
          <a:pPr marL="114300" lvl="1" indent="-114300" algn="l" defTabSz="577850">
            <a:lnSpc>
              <a:spcPct val="90000"/>
            </a:lnSpc>
            <a:spcBef>
              <a:spcPct val="0"/>
            </a:spcBef>
            <a:spcAft>
              <a:spcPct val="15000"/>
            </a:spcAft>
            <a:buChar char="••"/>
          </a:pPr>
          <a:r>
            <a:rPr lang="en-US" sz="1300" b="1" kern="1200" dirty="0" err="1" smtClean="0"/>
            <a:t>Produksi</a:t>
          </a:r>
          <a:r>
            <a:rPr lang="en-US" sz="1300" b="1" kern="1200" dirty="0" smtClean="0"/>
            <a:t> Global </a:t>
          </a:r>
          <a:r>
            <a:rPr lang="en-US" sz="1300" b="1" kern="1200" dirty="0" err="1" smtClean="0"/>
            <a:t>Dapat</a:t>
          </a:r>
          <a:r>
            <a:rPr lang="en-US" sz="1300" b="1" kern="1200" dirty="0" smtClean="0"/>
            <a:t> </a:t>
          </a:r>
          <a:r>
            <a:rPr lang="en-US" sz="1300" b="1" kern="1200" dirty="0" err="1" smtClean="0"/>
            <a:t>Ditingkatkan</a:t>
          </a:r>
          <a:endParaRPr lang="en-US" sz="1300" kern="1200" dirty="0"/>
        </a:p>
        <a:p>
          <a:pPr marL="114300" lvl="1" indent="-114300" algn="l" defTabSz="577850">
            <a:lnSpc>
              <a:spcPct val="90000"/>
            </a:lnSpc>
            <a:spcBef>
              <a:spcPct val="0"/>
            </a:spcBef>
            <a:spcAft>
              <a:spcPct val="15000"/>
            </a:spcAft>
            <a:buChar char="••"/>
          </a:pPr>
          <a:r>
            <a:rPr lang="en-US" sz="1300" b="1" kern="1200" dirty="0" err="1" smtClean="0"/>
            <a:t>Meningkatkan</a:t>
          </a:r>
          <a:r>
            <a:rPr lang="en-US" sz="1300" b="1" kern="1200" dirty="0" smtClean="0"/>
            <a:t> </a:t>
          </a:r>
          <a:r>
            <a:rPr lang="en-US" sz="1300" b="1" kern="1200" dirty="0" err="1" smtClean="0"/>
            <a:t>Kemakmuran</a:t>
          </a:r>
          <a:r>
            <a:rPr lang="en-US" sz="1300" b="1" kern="1200" dirty="0" smtClean="0"/>
            <a:t> </a:t>
          </a:r>
          <a:r>
            <a:rPr lang="en-US" sz="1300" b="1" kern="1200" dirty="0" err="1" smtClean="0"/>
            <a:t>Masyarakat</a:t>
          </a:r>
          <a:r>
            <a:rPr lang="en-US" sz="1300" b="1" kern="1200" dirty="0" smtClean="0"/>
            <a:t> </a:t>
          </a:r>
          <a:r>
            <a:rPr lang="en-US" sz="1300" b="1" kern="1200" dirty="0" err="1" smtClean="0"/>
            <a:t>Dalam</a:t>
          </a:r>
          <a:r>
            <a:rPr lang="en-US" sz="1300" b="1" kern="1200" dirty="0" smtClean="0"/>
            <a:t> </a:t>
          </a:r>
          <a:r>
            <a:rPr lang="en-US" sz="1300" b="1" kern="1200" dirty="0" err="1" smtClean="0"/>
            <a:t>Suatu</a:t>
          </a:r>
          <a:r>
            <a:rPr lang="en-US" sz="1300" b="1" kern="1200" dirty="0" smtClean="0"/>
            <a:t> Negara</a:t>
          </a:r>
          <a:endParaRPr lang="en-US" sz="1300" kern="1200" dirty="0"/>
        </a:p>
        <a:p>
          <a:pPr marL="114300" lvl="1" indent="-114300" algn="l" defTabSz="577850">
            <a:lnSpc>
              <a:spcPct val="90000"/>
            </a:lnSpc>
            <a:spcBef>
              <a:spcPct val="0"/>
            </a:spcBef>
            <a:spcAft>
              <a:spcPct val="15000"/>
            </a:spcAft>
            <a:buChar char="••"/>
          </a:pPr>
          <a:r>
            <a:rPr lang="en-US" sz="1300" b="1" kern="1200" smtClean="0"/>
            <a:t>Meluaskan Pasar Untuk Produk Dalam Negeri</a:t>
          </a:r>
          <a:endParaRPr lang="en-US" sz="1300" kern="1200" dirty="0"/>
        </a:p>
        <a:p>
          <a:pPr marL="114300" lvl="1" indent="-114300" algn="l" defTabSz="577850">
            <a:lnSpc>
              <a:spcPct val="90000"/>
            </a:lnSpc>
            <a:spcBef>
              <a:spcPct val="0"/>
            </a:spcBef>
            <a:spcAft>
              <a:spcPct val="15000"/>
            </a:spcAft>
            <a:buChar char="••"/>
          </a:pPr>
          <a:r>
            <a:rPr lang="en-US" sz="1300" b="1" kern="1200" smtClean="0"/>
            <a:t>Dapat Memperoleh Lebih Banyak Modal dan Teknologi Yang Lebih Baik</a:t>
          </a:r>
          <a:endParaRPr lang="en-US" sz="1300" kern="1200" dirty="0"/>
        </a:p>
        <a:p>
          <a:pPr marL="114300" lvl="1" indent="-114300" algn="l" defTabSz="577850">
            <a:lnSpc>
              <a:spcPct val="90000"/>
            </a:lnSpc>
            <a:spcBef>
              <a:spcPct val="0"/>
            </a:spcBef>
            <a:spcAft>
              <a:spcPct val="15000"/>
            </a:spcAft>
            <a:buChar char="••"/>
          </a:pPr>
          <a:r>
            <a:rPr lang="en-US" sz="1300" b="1" kern="1200" smtClean="0"/>
            <a:t>Menyediakan Dana Tambahan Untuk Pembangunan Ekonomi</a:t>
          </a:r>
          <a:endParaRPr lang="en-US" sz="1300" kern="1200" dirty="0"/>
        </a:p>
      </dsp:txBody>
      <dsp:txXfrm rot="5400000">
        <a:off x="3700" y="894079"/>
        <a:ext cx="3558554" cy="2682240"/>
      </dsp:txXfrm>
    </dsp:sp>
    <dsp:sp modelId="{FC304064-AEFC-425A-AD76-8F1CCF261BB4}">
      <dsp:nvSpPr>
        <dsp:cNvPr id="0" name=""/>
        <dsp:cNvSpPr/>
      </dsp:nvSpPr>
      <dsp:spPr>
        <a:xfrm rot="16200000">
          <a:off x="3373223" y="455922"/>
          <a:ext cx="4470400" cy="3558554"/>
        </a:xfrm>
        <a:prstGeom prst="flowChartManualOperation">
          <a:avLst/>
        </a:prstGeom>
        <a:solidFill>
          <a:schemeClr val="accent5">
            <a:hueOff val="-14019296"/>
            <a:satOff val="20613"/>
            <a:lumOff val="17647"/>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9513" bIns="0" numCol="1" spcCol="1270" anchor="t" anchorCtr="0">
          <a:noAutofit/>
        </a:bodyPr>
        <a:lstStyle/>
        <a:p>
          <a:pPr lvl="0" algn="l" defTabSz="755650">
            <a:lnSpc>
              <a:spcPct val="90000"/>
            </a:lnSpc>
            <a:spcBef>
              <a:spcPct val="0"/>
            </a:spcBef>
            <a:spcAft>
              <a:spcPct val="35000"/>
            </a:spcAft>
          </a:pPr>
          <a:r>
            <a:rPr lang="en-US" sz="1700" b="1" kern="1200" dirty="0" err="1" smtClean="0"/>
            <a:t>Dampak</a:t>
          </a:r>
          <a:r>
            <a:rPr lang="en-US" sz="1700" b="1" kern="1200" dirty="0" smtClean="0"/>
            <a:t> </a:t>
          </a:r>
          <a:r>
            <a:rPr lang="en-US" sz="1700" b="1" kern="1200" dirty="0" err="1" smtClean="0"/>
            <a:t>Negatif</a:t>
          </a:r>
          <a:r>
            <a:rPr lang="en-US" sz="1700" b="1" kern="1200" dirty="0" smtClean="0"/>
            <a:t> </a:t>
          </a:r>
          <a:r>
            <a:rPr lang="en-US" sz="1700" b="1" kern="1200" dirty="0" err="1" smtClean="0"/>
            <a:t>Globalisasi</a:t>
          </a:r>
          <a:r>
            <a:rPr lang="en-US" sz="1700" b="1" kern="1200" dirty="0" smtClean="0"/>
            <a:t> </a:t>
          </a:r>
          <a:r>
            <a:rPr lang="en-US" sz="1700" b="1" kern="1200" dirty="0" err="1" smtClean="0"/>
            <a:t>Ekonomi</a:t>
          </a:r>
          <a:endParaRPr lang="en-US" sz="1700" kern="1200" dirty="0"/>
        </a:p>
        <a:p>
          <a:pPr marL="114300" lvl="1" indent="-114300" algn="l" defTabSz="577850">
            <a:lnSpc>
              <a:spcPct val="90000"/>
            </a:lnSpc>
            <a:spcBef>
              <a:spcPct val="0"/>
            </a:spcBef>
            <a:spcAft>
              <a:spcPct val="15000"/>
            </a:spcAft>
            <a:buChar char="••"/>
          </a:pPr>
          <a:r>
            <a:rPr lang="en-US" sz="1300" b="1" kern="1200" dirty="0" err="1" smtClean="0"/>
            <a:t>Menghambat</a:t>
          </a:r>
          <a:r>
            <a:rPr lang="en-US" sz="1300" b="1" kern="1200" dirty="0" smtClean="0"/>
            <a:t> </a:t>
          </a:r>
          <a:r>
            <a:rPr lang="en-US" sz="1300" b="1" kern="1200" dirty="0" err="1" smtClean="0"/>
            <a:t>Pertumbuhan</a:t>
          </a:r>
          <a:r>
            <a:rPr lang="en-US" sz="1300" b="1" kern="1200" dirty="0" smtClean="0"/>
            <a:t> </a:t>
          </a:r>
          <a:r>
            <a:rPr lang="en-US" sz="1300" b="1" kern="1200" dirty="0" err="1" smtClean="0"/>
            <a:t>Sektor</a:t>
          </a:r>
          <a:r>
            <a:rPr lang="en-US" sz="1300" b="1" kern="1200" dirty="0" smtClean="0"/>
            <a:t> </a:t>
          </a:r>
          <a:r>
            <a:rPr lang="en-US" sz="1300" b="1" kern="1200" dirty="0" err="1" smtClean="0"/>
            <a:t>Industri</a:t>
          </a:r>
          <a:endParaRPr lang="en-US" sz="1300" kern="1200" dirty="0"/>
        </a:p>
        <a:p>
          <a:pPr marL="114300" lvl="1" indent="-114300" algn="l" defTabSz="577850">
            <a:lnSpc>
              <a:spcPct val="90000"/>
            </a:lnSpc>
            <a:spcBef>
              <a:spcPct val="0"/>
            </a:spcBef>
            <a:spcAft>
              <a:spcPct val="15000"/>
            </a:spcAft>
            <a:buChar char="••"/>
          </a:pPr>
          <a:r>
            <a:rPr lang="en-US" sz="1300" b="1" kern="1200" dirty="0" err="1" smtClean="0"/>
            <a:t>Memperburuk</a:t>
          </a:r>
          <a:r>
            <a:rPr lang="en-US" sz="1300" b="1" kern="1200" dirty="0" smtClean="0"/>
            <a:t> </a:t>
          </a:r>
          <a:r>
            <a:rPr lang="en-US" sz="1300" b="1" kern="1200" dirty="0" err="1" smtClean="0"/>
            <a:t>Neraca</a:t>
          </a:r>
          <a:r>
            <a:rPr lang="en-US" sz="1300" b="1" kern="1200" dirty="0" smtClean="0"/>
            <a:t> </a:t>
          </a:r>
          <a:r>
            <a:rPr lang="en-US" sz="1300" b="1" kern="1200" dirty="0" err="1" smtClean="0"/>
            <a:t>Pembayaran</a:t>
          </a:r>
          <a:endParaRPr lang="en-US" sz="1300" kern="1200" dirty="0"/>
        </a:p>
        <a:p>
          <a:pPr marL="114300" lvl="1" indent="-114300" algn="l" defTabSz="577850">
            <a:lnSpc>
              <a:spcPct val="90000"/>
            </a:lnSpc>
            <a:spcBef>
              <a:spcPct val="0"/>
            </a:spcBef>
            <a:spcAft>
              <a:spcPct val="15000"/>
            </a:spcAft>
            <a:buChar char="••"/>
          </a:pPr>
          <a:r>
            <a:rPr lang="en-US" sz="1300" b="1" kern="1200" smtClean="0"/>
            <a:t>Sektor Keuangan Semakin Tidak Stabil</a:t>
          </a:r>
          <a:endParaRPr lang="en-US" sz="1300" kern="1200" dirty="0"/>
        </a:p>
        <a:p>
          <a:pPr marL="114300" lvl="1" indent="-114300" algn="l" defTabSz="577850">
            <a:lnSpc>
              <a:spcPct val="90000"/>
            </a:lnSpc>
            <a:spcBef>
              <a:spcPct val="0"/>
            </a:spcBef>
            <a:spcAft>
              <a:spcPct val="15000"/>
            </a:spcAft>
            <a:buChar char="••"/>
          </a:pPr>
          <a:r>
            <a:rPr lang="en-US" sz="1300" b="1" kern="1200" dirty="0" err="1" smtClean="0"/>
            <a:t>Memperburuk</a:t>
          </a:r>
          <a:r>
            <a:rPr lang="en-US" sz="1300" b="1" kern="1200" dirty="0" smtClean="0"/>
            <a:t> </a:t>
          </a:r>
          <a:r>
            <a:rPr lang="en-US" sz="1300" b="1" kern="1200" dirty="0" err="1" smtClean="0"/>
            <a:t>Prospek</a:t>
          </a:r>
          <a:r>
            <a:rPr lang="en-US" sz="1300" b="1" kern="1200" dirty="0" smtClean="0"/>
            <a:t> </a:t>
          </a:r>
          <a:r>
            <a:rPr lang="en-US" sz="1300" b="1" kern="1200" dirty="0" err="1" smtClean="0"/>
            <a:t>Pertumbuhan</a:t>
          </a:r>
          <a:r>
            <a:rPr lang="en-US" sz="1300" b="1" kern="1200" dirty="0" smtClean="0"/>
            <a:t> </a:t>
          </a:r>
          <a:r>
            <a:rPr lang="en-US" sz="1300" b="1" kern="1200" dirty="0" err="1" smtClean="0"/>
            <a:t>Ekonomi</a:t>
          </a:r>
          <a:r>
            <a:rPr lang="en-US" sz="1300" b="1" kern="1200" dirty="0" smtClean="0"/>
            <a:t> </a:t>
          </a:r>
          <a:r>
            <a:rPr lang="en-US" sz="1300" b="1" kern="1200" dirty="0" err="1" smtClean="0"/>
            <a:t>Jangka</a:t>
          </a:r>
          <a:r>
            <a:rPr lang="en-US" sz="1300" b="1" kern="1200" dirty="0" smtClean="0"/>
            <a:t> </a:t>
          </a:r>
          <a:r>
            <a:rPr lang="en-US" sz="1300" b="1" kern="1200" dirty="0" err="1" smtClean="0"/>
            <a:t>Panjang</a:t>
          </a:r>
          <a:endParaRPr lang="en-US" sz="1300" kern="1200" dirty="0"/>
        </a:p>
      </dsp:txBody>
      <dsp:txXfrm rot="5400000">
        <a:off x="3829146" y="894079"/>
        <a:ext cx="3558554" cy="268224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0A66D9AC-000C-464D-B2F5-44E134089696}" type="datetimeFigureOut">
              <a:rPr lang="en-US" smtClean="0"/>
              <a:pPr/>
              <a:t>9/3/2016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0FE18581-BB80-4D81-906B-0536DD507DF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66D9AC-000C-464D-B2F5-44E134089696}" type="datetimeFigureOut">
              <a:rPr lang="en-US" smtClean="0"/>
              <a:pPr/>
              <a:t>9/3/2016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E18581-BB80-4D81-906B-0536DD507D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66D9AC-000C-464D-B2F5-44E134089696}" type="datetimeFigureOut">
              <a:rPr lang="en-US" smtClean="0"/>
              <a:pPr/>
              <a:t>9/3/2016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E18581-BB80-4D81-906B-0536DD507D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66D9AC-000C-464D-B2F5-44E134089696}" type="datetimeFigureOut">
              <a:rPr lang="en-US" smtClean="0"/>
              <a:pPr/>
              <a:t>9/3/2016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E18581-BB80-4D81-906B-0536DD507D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A66D9AC-000C-464D-B2F5-44E134089696}" type="datetimeFigureOut">
              <a:rPr lang="en-US" smtClean="0"/>
              <a:pPr/>
              <a:t>9/3/2016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E18581-BB80-4D81-906B-0536DD507DF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A66D9AC-000C-464D-B2F5-44E134089696}" type="datetimeFigureOut">
              <a:rPr lang="en-US" smtClean="0"/>
              <a:pPr/>
              <a:t>9/3/2016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E18581-BB80-4D81-906B-0536DD507D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A66D9AC-000C-464D-B2F5-44E134089696}" type="datetimeFigureOut">
              <a:rPr lang="en-US" smtClean="0"/>
              <a:pPr/>
              <a:t>9/3/2016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FE18581-BB80-4D81-906B-0536DD507DF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A66D9AC-000C-464D-B2F5-44E134089696}" type="datetimeFigureOut">
              <a:rPr lang="en-US" smtClean="0"/>
              <a:pPr/>
              <a:t>9/3/2016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FE18581-BB80-4D81-906B-0536DD507D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A66D9AC-000C-464D-B2F5-44E134089696}" type="datetimeFigureOut">
              <a:rPr lang="en-US" smtClean="0"/>
              <a:pPr/>
              <a:t>9/3/2016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FE18581-BB80-4D81-906B-0536DD507D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A66D9AC-000C-464D-B2F5-44E134089696}" type="datetimeFigureOut">
              <a:rPr lang="en-US" smtClean="0"/>
              <a:pPr/>
              <a:t>9/3/2016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E18581-BB80-4D81-906B-0536DD507DF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A66D9AC-000C-464D-B2F5-44E134089696}" type="datetimeFigureOut">
              <a:rPr lang="en-US" smtClean="0"/>
              <a:pPr/>
              <a:t>9/3/2016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E18581-BB80-4D81-906B-0536DD507DFA}"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A66D9AC-000C-464D-B2F5-44E134089696}" type="datetimeFigureOut">
              <a:rPr lang="en-US" smtClean="0"/>
              <a:pPr/>
              <a:t>9/3/2016</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FE18581-BB80-4D81-906B-0536DD507D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id.wikipedia.org/wiki/Interaksi" TargetMode="External"/><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hyperlink" Target="http://id.wikipedia.org/wiki/Negara" TargetMode="Externa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PENGANTAR MANAJEMEN &amp; BISNIS</a:t>
            </a:r>
            <a:endParaRPr lang="en-US" dirty="0"/>
          </a:p>
        </p:txBody>
      </p:sp>
      <p:sp>
        <p:nvSpPr>
          <p:cNvPr id="3" name="Subtitle 2"/>
          <p:cNvSpPr>
            <a:spLocks noGrp="1"/>
          </p:cNvSpPr>
          <p:nvPr>
            <p:ph type="subTitle" idx="1"/>
          </p:nvPr>
        </p:nvSpPr>
        <p:spPr/>
        <p:txBody>
          <a:bodyPr/>
          <a:lstStyle/>
          <a:p>
            <a:r>
              <a:rPr lang="en-US" dirty="0" smtClean="0"/>
              <a:t>Created By : </a:t>
            </a:r>
            <a:r>
              <a:rPr lang="en-US" dirty="0" err="1" smtClean="0"/>
              <a:t>Riri</a:t>
            </a:r>
            <a:r>
              <a:rPr lang="en-US" dirty="0" smtClean="0"/>
              <a:t> </a:t>
            </a:r>
            <a:r>
              <a:rPr lang="en-US" dirty="0" err="1" smtClean="0"/>
              <a:t>Fajriah</a:t>
            </a:r>
            <a:r>
              <a:rPr lang="en-US" dirty="0" smtClean="0"/>
              <a:t>, </a:t>
            </a:r>
            <a:r>
              <a:rPr lang="en-US" dirty="0" err="1" smtClean="0"/>
              <a:t>S.Kom</a:t>
            </a:r>
            <a:r>
              <a:rPr lang="en-US" dirty="0" smtClean="0"/>
              <a:t>, MM</a:t>
            </a:r>
            <a:endParaRPr lang="en-US" dirty="0"/>
          </a:p>
        </p:txBody>
      </p:sp>
      <p:sp>
        <p:nvSpPr>
          <p:cNvPr id="4" name="TextBox 3"/>
          <p:cNvSpPr txBox="1"/>
          <p:nvPr/>
        </p:nvSpPr>
        <p:spPr>
          <a:xfrm>
            <a:off x="533400" y="618898"/>
            <a:ext cx="2667000" cy="369332"/>
          </a:xfrm>
          <a:prstGeom prst="rect">
            <a:avLst/>
          </a:prstGeom>
          <a:noFill/>
        </p:spPr>
        <p:txBody>
          <a:bodyPr wrap="square" rtlCol="0">
            <a:spAutoFit/>
          </a:bodyPr>
          <a:lstStyle/>
          <a:p>
            <a:r>
              <a:rPr lang="en-US" b="1" dirty="0" smtClean="0">
                <a:solidFill>
                  <a:schemeClr val="bg1"/>
                </a:solidFill>
                <a:effectLst>
                  <a:outerShdw blurRad="38100" dist="38100" dir="2700000" algn="tl">
                    <a:srgbClr val="000000">
                      <a:alpha val="43137"/>
                    </a:srgbClr>
                  </a:outerShdw>
                </a:effectLst>
              </a:rPr>
              <a:t>PERTEMUAN 1</a:t>
            </a:r>
            <a:endParaRPr lang="en-US" b="1" dirty="0">
              <a:solidFill>
                <a:schemeClr val="bg1"/>
              </a:solidFill>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34200" y="618898"/>
            <a:ext cx="1553681" cy="1286102"/>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xmlns="" val="0"/>
              </a:ext>
            </a:extLst>
          </a:blip>
          <a:srcRect t="23405" b="17794"/>
          <a:stretch/>
        </p:blipFill>
        <p:spPr>
          <a:xfrm>
            <a:off x="512618" y="4038600"/>
            <a:ext cx="5372100" cy="2459181"/>
          </a:xfrm>
          <a:prstGeom prst="rect">
            <a:avLst/>
          </a:prstGeom>
        </p:spPr>
      </p:pic>
    </p:spTree>
    <p:extLst>
      <p:ext uri="{BB962C8B-B14F-4D97-AF65-F5344CB8AC3E}">
        <p14:creationId xmlns:p14="http://schemas.microsoft.com/office/powerpoint/2010/main" xmlns="" val="3019629592"/>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066800" y="685800"/>
            <a:ext cx="6857999" cy="2819400"/>
          </a:xfrm>
          <a:prstGeom prst="rect">
            <a:avLst/>
          </a:prstGeom>
          <a:ln>
            <a:noFill/>
          </a:ln>
          <a:effectLst>
            <a:softEdge rad="112500"/>
          </a:effectLst>
        </p:spPr>
      </p:pic>
      <p:sp>
        <p:nvSpPr>
          <p:cNvPr id="5" name="Rectangle 4"/>
          <p:cNvSpPr/>
          <p:nvPr/>
        </p:nvSpPr>
        <p:spPr>
          <a:xfrm>
            <a:off x="990600" y="3657600"/>
            <a:ext cx="6934200" cy="1477328"/>
          </a:xfrm>
          <a:prstGeom prst="rect">
            <a:avLst/>
          </a:prstGeom>
        </p:spPr>
        <p:txBody>
          <a:bodyPr wrap="square">
            <a:spAutoFit/>
          </a:bodyPr>
          <a:lstStyle/>
          <a:p>
            <a:pPr algn="ctr"/>
            <a:r>
              <a:rPr lang="en-US" b="1" dirty="0" err="1"/>
              <a:t>Bisnis</a:t>
            </a:r>
            <a:r>
              <a:rPr lang="en-US" dirty="0"/>
              <a:t> </a:t>
            </a:r>
            <a:r>
              <a:rPr lang="en-US" dirty="0" err="1"/>
              <a:t>adalah</a:t>
            </a:r>
            <a:r>
              <a:rPr lang="en-US" dirty="0"/>
              <a:t> </a:t>
            </a:r>
            <a:r>
              <a:rPr lang="en-US" dirty="0" err="1"/>
              <a:t>seluruh</a:t>
            </a:r>
            <a:r>
              <a:rPr lang="en-US" dirty="0"/>
              <a:t> </a:t>
            </a:r>
            <a:r>
              <a:rPr lang="en-US" dirty="0" err="1"/>
              <a:t>kegiatan</a:t>
            </a:r>
            <a:r>
              <a:rPr lang="en-US" dirty="0"/>
              <a:t> yang </a:t>
            </a:r>
            <a:r>
              <a:rPr lang="en-US" dirty="0" err="1"/>
              <a:t>diorganisasikan</a:t>
            </a:r>
            <a:r>
              <a:rPr lang="en-US" dirty="0"/>
              <a:t> </a:t>
            </a:r>
            <a:r>
              <a:rPr lang="en-US" dirty="0" err="1"/>
              <a:t>oleh</a:t>
            </a:r>
            <a:r>
              <a:rPr lang="en-US" dirty="0"/>
              <a:t> orang-orang yang </a:t>
            </a:r>
            <a:r>
              <a:rPr lang="en-US" dirty="0" err="1"/>
              <a:t>berkecimpung</a:t>
            </a:r>
            <a:r>
              <a:rPr lang="en-US" dirty="0"/>
              <a:t> di </a:t>
            </a:r>
            <a:r>
              <a:rPr lang="en-US" dirty="0" err="1"/>
              <a:t>dalam</a:t>
            </a:r>
            <a:r>
              <a:rPr lang="en-US" dirty="0"/>
              <a:t> </a:t>
            </a:r>
            <a:r>
              <a:rPr lang="en-US" dirty="0" err="1"/>
              <a:t>bidang</a:t>
            </a:r>
            <a:r>
              <a:rPr lang="en-US" dirty="0"/>
              <a:t> </a:t>
            </a:r>
            <a:r>
              <a:rPr lang="en-US" dirty="0" err="1"/>
              <a:t>perindustrian</a:t>
            </a:r>
            <a:r>
              <a:rPr lang="en-US" dirty="0"/>
              <a:t> </a:t>
            </a:r>
            <a:r>
              <a:rPr lang="en-US" dirty="0" err="1"/>
              <a:t>dimana</a:t>
            </a:r>
            <a:r>
              <a:rPr lang="en-US" dirty="0"/>
              <a:t> </a:t>
            </a:r>
            <a:r>
              <a:rPr lang="en-US" dirty="0" err="1"/>
              <a:t>sebuah</a:t>
            </a:r>
            <a:r>
              <a:rPr lang="en-US" dirty="0"/>
              <a:t> </a:t>
            </a:r>
            <a:r>
              <a:rPr lang="en-US" dirty="0" err="1"/>
              <a:t>perusahaan</a:t>
            </a:r>
            <a:r>
              <a:rPr lang="en-US" dirty="0"/>
              <a:t> </a:t>
            </a:r>
            <a:r>
              <a:rPr lang="en-US" dirty="0" err="1"/>
              <a:t>atau</a:t>
            </a:r>
            <a:r>
              <a:rPr lang="en-US" dirty="0"/>
              <a:t> </a:t>
            </a:r>
            <a:r>
              <a:rPr lang="en-US" dirty="0" err="1"/>
              <a:t>organisasi</a:t>
            </a:r>
            <a:r>
              <a:rPr lang="en-US" dirty="0"/>
              <a:t> </a:t>
            </a:r>
            <a:r>
              <a:rPr lang="en-US" dirty="0" err="1"/>
              <a:t>melakukan</a:t>
            </a:r>
            <a:r>
              <a:rPr lang="en-US" dirty="0"/>
              <a:t> </a:t>
            </a:r>
            <a:r>
              <a:rPr lang="en-US" dirty="0" err="1"/>
              <a:t>perbaikan-perbaikan</a:t>
            </a:r>
            <a:r>
              <a:rPr lang="en-US" dirty="0"/>
              <a:t> </a:t>
            </a:r>
            <a:r>
              <a:rPr lang="en-US" dirty="0" err="1"/>
              <a:t>standar</a:t>
            </a:r>
            <a:r>
              <a:rPr lang="en-US" dirty="0"/>
              <a:t> </a:t>
            </a:r>
            <a:r>
              <a:rPr lang="en-US" dirty="0" err="1"/>
              <a:t>serta</a:t>
            </a:r>
            <a:r>
              <a:rPr lang="en-US" dirty="0"/>
              <a:t> </a:t>
            </a:r>
            <a:r>
              <a:rPr lang="en-US" dirty="0" err="1"/>
              <a:t>kualitas</a:t>
            </a:r>
            <a:r>
              <a:rPr lang="en-US" dirty="0"/>
              <a:t> </a:t>
            </a:r>
            <a:r>
              <a:rPr lang="en-US" dirty="0" err="1"/>
              <a:t>produk</a:t>
            </a:r>
            <a:r>
              <a:rPr lang="en-US" dirty="0"/>
              <a:t> </a:t>
            </a:r>
            <a:r>
              <a:rPr lang="en-US" dirty="0" err="1"/>
              <a:t>mereka</a:t>
            </a:r>
            <a:r>
              <a:rPr lang="en-US" dirty="0"/>
              <a:t>.</a:t>
            </a:r>
          </a:p>
        </p:txBody>
      </p:sp>
    </p:spTree>
    <p:extLst>
      <p:ext uri="{BB962C8B-B14F-4D97-AF65-F5344CB8AC3E}">
        <p14:creationId xmlns:p14="http://schemas.microsoft.com/office/powerpoint/2010/main" xmlns="" val="2844272632"/>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183880" cy="762000"/>
          </a:xfrm>
        </p:spPr>
        <p:txBody>
          <a:bodyPr/>
          <a:lstStyle/>
          <a:p>
            <a:r>
              <a:rPr lang="en-US" dirty="0" err="1" smtClean="0"/>
              <a:t>Komponen</a:t>
            </a:r>
            <a:r>
              <a:rPr lang="en-US" dirty="0" smtClean="0"/>
              <a:t> </a:t>
            </a:r>
            <a:r>
              <a:rPr lang="en-US" dirty="0" err="1" smtClean="0"/>
              <a:t>Bisnis</a:t>
            </a:r>
            <a:endParaRPr lang="en-US" dirty="0"/>
          </a:p>
        </p:txBody>
      </p:sp>
      <p:sp>
        <p:nvSpPr>
          <p:cNvPr id="3" name="Content Placeholder 2"/>
          <p:cNvSpPr>
            <a:spLocks noGrp="1"/>
          </p:cNvSpPr>
          <p:nvPr>
            <p:ph idx="1"/>
          </p:nvPr>
        </p:nvSpPr>
        <p:spPr>
          <a:xfrm>
            <a:off x="457200" y="1143000"/>
            <a:ext cx="8183880" cy="4648200"/>
          </a:xfrm>
        </p:spPr>
        <p:txBody>
          <a:bodyPr>
            <a:noAutofit/>
          </a:bodyPr>
          <a:lstStyle/>
          <a:p>
            <a:r>
              <a:rPr lang="en-US" sz="2200" b="1" dirty="0" err="1">
                <a:latin typeface="Calibri" pitchFamily="34" charset="0"/>
                <a:cs typeface="Calibri" pitchFamily="34" charset="0"/>
              </a:rPr>
              <a:t>Pasar</a:t>
            </a:r>
            <a:r>
              <a:rPr lang="en-US" sz="2200" dirty="0">
                <a:latin typeface="Calibri" pitchFamily="34" charset="0"/>
                <a:cs typeface="Calibri" pitchFamily="34" charset="0"/>
              </a:rPr>
              <a:t>, </a:t>
            </a:r>
            <a:r>
              <a:rPr lang="en-US" sz="2200" dirty="0" err="1">
                <a:latin typeface="Calibri" pitchFamily="34" charset="0"/>
                <a:cs typeface="Calibri" pitchFamily="34" charset="0"/>
              </a:rPr>
              <a:t>merupakan</a:t>
            </a:r>
            <a:r>
              <a:rPr lang="en-US" sz="2200" dirty="0">
                <a:latin typeface="Calibri" pitchFamily="34" charset="0"/>
                <a:cs typeface="Calibri" pitchFamily="34" charset="0"/>
              </a:rPr>
              <a:t> </a:t>
            </a:r>
            <a:r>
              <a:rPr lang="en-US" sz="2200" dirty="0" err="1">
                <a:latin typeface="Calibri" pitchFamily="34" charset="0"/>
                <a:cs typeface="Calibri" pitchFamily="34" charset="0"/>
              </a:rPr>
              <a:t>konsumen</a:t>
            </a:r>
            <a:r>
              <a:rPr lang="en-US" sz="2200" dirty="0">
                <a:latin typeface="Calibri" pitchFamily="34" charset="0"/>
                <a:cs typeface="Calibri" pitchFamily="34" charset="0"/>
              </a:rPr>
              <a:t> </a:t>
            </a:r>
            <a:r>
              <a:rPr lang="en-US" sz="2200" dirty="0" err="1">
                <a:latin typeface="Calibri" pitchFamily="34" charset="0"/>
                <a:cs typeface="Calibri" pitchFamily="34" charset="0"/>
              </a:rPr>
              <a:t>atau</a:t>
            </a:r>
            <a:r>
              <a:rPr lang="en-US" sz="2200" dirty="0">
                <a:latin typeface="Calibri" pitchFamily="34" charset="0"/>
                <a:cs typeface="Calibri" pitchFamily="34" charset="0"/>
              </a:rPr>
              <a:t> </a:t>
            </a:r>
            <a:r>
              <a:rPr lang="en-US" sz="2200" dirty="0" err="1">
                <a:latin typeface="Calibri" pitchFamily="34" charset="0"/>
                <a:cs typeface="Calibri" pitchFamily="34" charset="0"/>
              </a:rPr>
              <a:t>pemakai</a:t>
            </a:r>
            <a:r>
              <a:rPr lang="en-US" sz="2200" dirty="0">
                <a:latin typeface="Calibri" pitchFamily="34" charset="0"/>
                <a:cs typeface="Calibri" pitchFamily="34" charset="0"/>
              </a:rPr>
              <a:t> yang </a:t>
            </a:r>
            <a:r>
              <a:rPr lang="en-US" sz="2200" dirty="0" err="1">
                <a:latin typeface="Calibri" pitchFamily="34" charset="0"/>
                <a:cs typeface="Calibri" pitchFamily="34" charset="0"/>
              </a:rPr>
              <a:t>menggunakan</a:t>
            </a:r>
            <a:r>
              <a:rPr lang="en-US" sz="2200" dirty="0">
                <a:latin typeface="Calibri" pitchFamily="34" charset="0"/>
                <a:cs typeface="Calibri" pitchFamily="34" charset="0"/>
              </a:rPr>
              <a:t> </a:t>
            </a:r>
            <a:r>
              <a:rPr lang="en-US" sz="2200" dirty="0" err="1">
                <a:latin typeface="Calibri" pitchFamily="34" charset="0"/>
                <a:cs typeface="Calibri" pitchFamily="34" charset="0"/>
              </a:rPr>
              <a:t>produk</a:t>
            </a:r>
            <a:r>
              <a:rPr lang="en-US" sz="2200" dirty="0">
                <a:latin typeface="Calibri" pitchFamily="34" charset="0"/>
                <a:cs typeface="Calibri" pitchFamily="34" charset="0"/>
              </a:rPr>
              <a:t> </a:t>
            </a:r>
            <a:r>
              <a:rPr lang="en-US" sz="2200" dirty="0" err="1">
                <a:latin typeface="Calibri" pitchFamily="34" charset="0"/>
                <a:cs typeface="Calibri" pitchFamily="34" charset="0"/>
              </a:rPr>
              <a:t>atau</a:t>
            </a:r>
            <a:r>
              <a:rPr lang="en-US" sz="2200" dirty="0">
                <a:latin typeface="Calibri" pitchFamily="34" charset="0"/>
                <a:cs typeface="Calibri" pitchFamily="34" charset="0"/>
              </a:rPr>
              <a:t> </a:t>
            </a:r>
            <a:r>
              <a:rPr lang="en-US" sz="2200" dirty="0" err="1">
                <a:latin typeface="Calibri" pitchFamily="34" charset="0"/>
                <a:cs typeface="Calibri" pitchFamily="34" charset="0"/>
              </a:rPr>
              <a:t>jasa</a:t>
            </a:r>
            <a:r>
              <a:rPr lang="en-US" sz="2200" dirty="0">
                <a:latin typeface="Calibri" pitchFamily="34" charset="0"/>
                <a:cs typeface="Calibri" pitchFamily="34" charset="0"/>
              </a:rPr>
              <a:t> </a:t>
            </a:r>
            <a:r>
              <a:rPr lang="en-US" sz="2200" dirty="0" err="1">
                <a:latin typeface="Calibri" pitchFamily="34" charset="0"/>
                <a:cs typeface="Calibri" pitchFamily="34" charset="0"/>
              </a:rPr>
              <a:t>dari</a:t>
            </a:r>
            <a:r>
              <a:rPr lang="en-US" sz="2200" dirty="0">
                <a:latin typeface="Calibri" pitchFamily="34" charset="0"/>
                <a:cs typeface="Calibri" pitchFamily="34" charset="0"/>
              </a:rPr>
              <a:t> </a:t>
            </a:r>
            <a:r>
              <a:rPr lang="en-US" sz="2200" dirty="0" err="1">
                <a:latin typeface="Calibri" pitchFamily="34" charset="0"/>
                <a:cs typeface="Calibri" pitchFamily="34" charset="0"/>
              </a:rPr>
              <a:t>perusahaan</a:t>
            </a:r>
            <a:r>
              <a:rPr lang="en-US" sz="2200" dirty="0">
                <a:latin typeface="Calibri" pitchFamily="34" charset="0"/>
                <a:cs typeface="Calibri" pitchFamily="34" charset="0"/>
              </a:rPr>
              <a:t> </a:t>
            </a:r>
            <a:r>
              <a:rPr lang="en-US" sz="2200" dirty="0" err="1">
                <a:latin typeface="Calibri" pitchFamily="34" charset="0"/>
                <a:cs typeface="Calibri" pitchFamily="34" charset="0"/>
              </a:rPr>
              <a:t>dan</a:t>
            </a:r>
            <a:r>
              <a:rPr lang="en-US" sz="2200" dirty="0">
                <a:latin typeface="Calibri" pitchFamily="34" charset="0"/>
                <a:cs typeface="Calibri" pitchFamily="34" charset="0"/>
              </a:rPr>
              <a:t> </a:t>
            </a:r>
            <a:r>
              <a:rPr lang="en-US" sz="2200" dirty="0" err="1">
                <a:latin typeface="Calibri" pitchFamily="34" charset="0"/>
                <a:cs typeface="Calibri" pitchFamily="34" charset="0"/>
              </a:rPr>
              <a:t>tidak</a:t>
            </a:r>
            <a:r>
              <a:rPr lang="en-US" sz="2200" dirty="0">
                <a:latin typeface="Calibri" pitchFamily="34" charset="0"/>
                <a:cs typeface="Calibri" pitchFamily="34" charset="0"/>
              </a:rPr>
              <a:t> </a:t>
            </a:r>
            <a:r>
              <a:rPr lang="en-US" sz="2200" dirty="0" err="1">
                <a:latin typeface="Calibri" pitchFamily="34" charset="0"/>
                <a:cs typeface="Calibri" pitchFamily="34" charset="0"/>
              </a:rPr>
              <a:t>dapat</a:t>
            </a:r>
            <a:r>
              <a:rPr lang="en-US" sz="2200" dirty="0">
                <a:latin typeface="Calibri" pitchFamily="34" charset="0"/>
                <a:cs typeface="Calibri" pitchFamily="34" charset="0"/>
              </a:rPr>
              <a:t> </a:t>
            </a:r>
            <a:r>
              <a:rPr lang="en-US" sz="2200" dirty="0" err="1">
                <a:latin typeface="Calibri" pitchFamily="34" charset="0"/>
                <a:cs typeface="Calibri" pitchFamily="34" charset="0"/>
              </a:rPr>
              <a:t>dikendalikan</a:t>
            </a:r>
            <a:r>
              <a:rPr lang="en-US" sz="2200" dirty="0">
                <a:latin typeface="Calibri" pitchFamily="34" charset="0"/>
                <a:cs typeface="Calibri" pitchFamily="34" charset="0"/>
              </a:rPr>
              <a:t> </a:t>
            </a:r>
            <a:r>
              <a:rPr lang="en-US" sz="2200" dirty="0" err="1">
                <a:latin typeface="Calibri" pitchFamily="34" charset="0"/>
                <a:cs typeface="Calibri" pitchFamily="34" charset="0"/>
              </a:rPr>
              <a:t>oleh</a:t>
            </a:r>
            <a:r>
              <a:rPr lang="en-US" sz="2200" dirty="0">
                <a:latin typeface="Calibri" pitchFamily="34" charset="0"/>
                <a:cs typeface="Calibri" pitchFamily="34" charset="0"/>
              </a:rPr>
              <a:t> </a:t>
            </a:r>
            <a:r>
              <a:rPr lang="en-US" sz="2200" dirty="0" err="1">
                <a:latin typeface="Calibri" pitchFamily="34" charset="0"/>
                <a:cs typeface="Calibri" pitchFamily="34" charset="0"/>
              </a:rPr>
              <a:t>perusahaan</a:t>
            </a:r>
            <a:r>
              <a:rPr lang="en-US" sz="2200" dirty="0" smtClean="0">
                <a:latin typeface="Calibri" pitchFamily="34" charset="0"/>
                <a:cs typeface="Calibri" pitchFamily="34" charset="0"/>
              </a:rPr>
              <a:t>.</a:t>
            </a:r>
          </a:p>
          <a:p>
            <a:pPr marL="0" indent="0">
              <a:buNone/>
            </a:pPr>
            <a:endParaRPr lang="en-US" sz="2200" dirty="0" smtClean="0">
              <a:latin typeface="Calibri" pitchFamily="34" charset="0"/>
              <a:cs typeface="Calibri" pitchFamily="34" charset="0"/>
            </a:endParaRPr>
          </a:p>
          <a:p>
            <a:r>
              <a:rPr lang="en-US" sz="2200" b="1" dirty="0">
                <a:latin typeface="Calibri" pitchFamily="34" charset="0"/>
                <a:cs typeface="Calibri" pitchFamily="34" charset="0"/>
              </a:rPr>
              <a:t>Perusahaan</a:t>
            </a:r>
            <a:r>
              <a:rPr lang="en-US" sz="2200" dirty="0">
                <a:latin typeface="Calibri" pitchFamily="34" charset="0"/>
                <a:cs typeface="Calibri" pitchFamily="34" charset="0"/>
              </a:rPr>
              <a:t>, </a:t>
            </a:r>
            <a:r>
              <a:rPr lang="en-US" sz="2200" dirty="0" err="1">
                <a:latin typeface="Calibri" pitchFamily="34" charset="0"/>
                <a:cs typeface="Calibri" pitchFamily="34" charset="0"/>
              </a:rPr>
              <a:t>menyangkut</a:t>
            </a:r>
            <a:r>
              <a:rPr lang="en-US" sz="2200" dirty="0">
                <a:latin typeface="Calibri" pitchFamily="34" charset="0"/>
                <a:cs typeface="Calibri" pitchFamily="34" charset="0"/>
              </a:rPr>
              <a:t> </a:t>
            </a:r>
            <a:r>
              <a:rPr lang="en-US" sz="2200" dirty="0" err="1">
                <a:latin typeface="Calibri" pitchFamily="34" charset="0"/>
                <a:cs typeface="Calibri" pitchFamily="34" charset="0"/>
              </a:rPr>
              <a:t>elemen-elemen</a:t>
            </a:r>
            <a:r>
              <a:rPr lang="en-US" sz="2200" dirty="0">
                <a:latin typeface="Calibri" pitchFamily="34" charset="0"/>
                <a:cs typeface="Calibri" pitchFamily="34" charset="0"/>
              </a:rPr>
              <a:t> internal </a:t>
            </a:r>
            <a:r>
              <a:rPr lang="en-US" sz="2200" dirty="0" err="1">
                <a:latin typeface="Calibri" pitchFamily="34" charset="0"/>
                <a:cs typeface="Calibri" pitchFamily="34" charset="0"/>
              </a:rPr>
              <a:t>perusahaan</a:t>
            </a:r>
            <a:r>
              <a:rPr lang="en-US" sz="2200" dirty="0">
                <a:latin typeface="Calibri" pitchFamily="34" charset="0"/>
                <a:cs typeface="Calibri" pitchFamily="34" charset="0"/>
              </a:rPr>
              <a:t> </a:t>
            </a:r>
            <a:r>
              <a:rPr lang="en-US" sz="2200" dirty="0" err="1">
                <a:latin typeface="Calibri" pitchFamily="34" charset="0"/>
                <a:cs typeface="Calibri" pitchFamily="34" charset="0"/>
              </a:rPr>
              <a:t>diantaranya</a:t>
            </a:r>
            <a:r>
              <a:rPr lang="en-US" sz="2200" dirty="0">
                <a:latin typeface="Calibri" pitchFamily="34" charset="0"/>
                <a:cs typeface="Calibri" pitchFamily="34" charset="0"/>
              </a:rPr>
              <a:t> </a:t>
            </a:r>
            <a:r>
              <a:rPr lang="en-US" sz="2200" dirty="0" err="1">
                <a:latin typeface="Calibri" pitchFamily="34" charset="0"/>
                <a:cs typeface="Calibri" pitchFamily="34" charset="0"/>
              </a:rPr>
              <a:t>fungsional</a:t>
            </a:r>
            <a:r>
              <a:rPr lang="en-US" sz="2200" dirty="0">
                <a:latin typeface="Calibri" pitchFamily="34" charset="0"/>
                <a:cs typeface="Calibri" pitchFamily="34" charset="0"/>
              </a:rPr>
              <a:t> </a:t>
            </a:r>
            <a:r>
              <a:rPr lang="en-US" sz="2200" dirty="0" err="1">
                <a:latin typeface="Calibri" pitchFamily="34" charset="0"/>
                <a:cs typeface="Calibri" pitchFamily="34" charset="0"/>
              </a:rPr>
              <a:t>perusahaan</a:t>
            </a:r>
            <a:r>
              <a:rPr lang="en-US" sz="2200" dirty="0">
                <a:latin typeface="Calibri" pitchFamily="34" charset="0"/>
                <a:cs typeface="Calibri" pitchFamily="34" charset="0"/>
              </a:rPr>
              <a:t> </a:t>
            </a:r>
            <a:r>
              <a:rPr lang="en-US" sz="2200" dirty="0" err="1">
                <a:latin typeface="Calibri" pitchFamily="34" charset="0"/>
                <a:cs typeface="Calibri" pitchFamily="34" charset="0"/>
              </a:rPr>
              <a:t>dan</a:t>
            </a:r>
            <a:r>
              <a:rPr lang="en-US" sz="2200" dirty="0">
                <a:latin typeface="Calibri" pitchFamily="34" charset="0"/>
                <a:cs typeface="Calibri" pitchFamily="34" charset="0"/>
              </a:rPr>
              <a:t> </a:t>
            </a:r>
            <a:r>
              <a:rPr lang="en-US" sz="2200" dirty="0" err="1">
                <a:latin typeface="Calibri" pitchFamily="34" charset="0"/>
                <a:cs typeface="Calibri" pitchFamily="34" charset="0"/>
              </a:rPr>
              <a:t>tingkatan</a:t>
            </a:r>
            <a:r>
              <a:rPr lang="en-US" sz="2200" dirty="0">
                <a:latin typeface="Calibri" pitchFamily="34" charset="0"/>
                <a:cs typeface="Calibri" pitchFamily="34" charset="0"/>
              </a:rPr>
              <a:t> </a:t>
            </a:r>
            <a:r>
              <a:rPr lang="en-US" sz="2200" dirty="0" err="1">
                <a:latin typeface="Calibri" pitchFamily="34" charset="0"/>
                <a:cs typeface="Calibri" pitchFamily="34" charset="0"/>
              </a:rPr>
              <a:t>manajemennya</a:t>
            </a:r>
            <a:r>
              <a:rPr lang="en-US" sz="2200" dirty="0">
                <a:latin typeface="Calibri" pitchFamily="34" charset="0"/>
                <a:cs typeface="Calibri" pitchFamily="34" charset="0"/>
              </a:rPr>
              <a:t>. </a:t>
            </a:r>
            <a:endParaRPr lang="en-US" sz="2200" dirty="0" smtClean="0">
              <a:latin typeface="Calibri" pitchFamily="34" charset="0"/>
              <a:cs typeface="Calibri" pitchFamily="34" charset="0"/>
            </a:endParaRPr>
          </a:p>
          <a:p>
            <a:pPr marL="0" indent="0">
              <a:buNone/>
            </a:pPr>
            <a:endParaRPr lang="en-US" sz="2200" dirty="0" smtClean="0">
              <a:latin typeface="Calibri" pitchFamily="34" charset="0"/>
              <a:cs typeface="Calibri" pitchFamily="34" charset="0"/>
            </a:endParaRPr>
          </a:p>
          <a:p>
            <a:r>
              <a:rPr lang="en-US" sz="2200" b="1" dirty="0" err="1">
                <a:latin typeface="Calibri" pitchFamily="34" charset="0"/>
                <a:cs typeface="Calibri" pitchFamily="34" charset="0"/>
              </a:rPr>
              <a:t>Pihak</a:t>
            </a:r>
            <a:r>
              <a:rPr lang="en-US" sz="2200" b="1" dirty="0">
                <a:latin typeface="Calibri" pitchFamily="34" charset="0"/>
                <a:cs typeface="Calibri" pitchFamily="34" charset="0"/>
              </a:rPr>
              <a:t> </a:t>
            </a:r>
            <a:r>
              <a:rPr lang="en-US" sz="2200" b="1" dirty="0" err="1">
                <a:latin typeface="Calibri" pitchFamily="34" charset="0"/>
                <a:cs typeface="Calibri" pitchFamily="34" charset="0"/>
              </a:rPr>
              <a:t>Eksternal</a:t>
            </a:r>
            <a:r>
              <a:rPr lang="en-US" sz="2200" b="1" dirty="0">
                <a:latin typeface="Calibri" pitchFamily="34" charset="0"/>
                <a:cs typeface="Calibri" pitchFamily="34" charset="0"/>
              </a:rPr>
              <a:t>, </a:t>
            </a:r>
            <a:r>
              <a:rPr lang="en-US" sz="2200" dirty="0" err="1">
                <a:latin typeface="Calibri" pitchFamily="34" charset="0"/>
                <a:cs typeface="Calibri" pitchFamily="34" charset="0"/>
              </a:rPr>
              <a:t>merupakan</a:t>
            </a:r>
            <a:r>
              <a:rPr lang="en-US" sz="2200" dirty="0">
                <a:latin typeface="Calibri" pitchFamily="34" charset="0"/>
                <a:cs typeface="Calibri" pitchFamily="34" charset="0"/>
              </a:rPr>
              <a:t> </a:t>
            </a:r>
            <a:r>
              <a:rPr lang="en-US" sz="2200" dirty="0" err="1">
                <a:latin typeface="Calibri" pitchFamily="34" charset="0"/>
                <a:cs typeface="Calibri" pitchFamily="34" charset="0"/>
              </a:rPr>
              <a:t>kondisi-kondisi</a:t>
            </a:r>
            <a:r>
              <a:rPr lang="en-US" sz="2200" dirty="0">
                <a:latin typeface="Calibri" pitchFamily="34" charset="0"/>
                <a:cs typeface="Calibri" pitchFamily="34" charset="0"/>
              </a:rPr>
              <a:t> yang </a:t>
            </a:r>
            <a:r>
              <a:rPr lang="en-US" sz="2200" dirty="0" err="1">
                <a:latin typeface="Calibri" pitchFamily="34" charset="0"/>
                <a:cs typeface="Calibri" pitchFamily="34" charset="0"/>
              </a:rPr>
              <a:t>berada</a:t>
            </a:r>
            <a:r>
              <a:rPr lang="en-US" sz="2200" dirty="0">
                <a:latin typeface="Calibri" pitchFamily="34" charset="0"/>
                <a:cs typeface="Calibri" pitchFamily="34" charset="0"/>
              </a:rPr>
              <a:t> di </a:t>
            </a:r>
            <a:r>
              <a:rPr lang="en-US" sz="2200" dirty="0" err="1">
                <a:latin typeface="Calibri" pitchFamily="34" charset="0"/>
                <a:cs typeface="Calibri" pitchFamily="34" charset="0"/>
              </a:rPr>
              <a:t>luar</a:t>
            </a:r>
            <a:r>
              <a:rPr lang="en-US" sz="2200" dirty="0">
                <a:latin typeface="Calibri" pitchFamily="34" charset="0"/>
                <a:cs typeface="Calibri" pitchFamily="34" charset="0"/>
              </a:rPr>
              <a:t> </a:t>
            </a:r>
            <a:r>
              <a:rPr lang="en-US" sz="2200" dirty="0" err="1">
                <a:latin typeface="Calibri" pitchFamily="34" charset="0"/>
                <a:cs typeface="Calibri" pitchFamily="34" charset="0"/>
              </a:rPr>
              <a:t>organisasi</a:t>
            </a:r>
            <a:r>
              <a:rPr lang="en-US" sz="2200" dirty="0">
                <a:latin typeface="Calibri" pitchFamily="34" charset="0"/>
                <a:cs typeface="Calibri" pitchFamily="34" charset="0"/>
              </a:rPr>
              <a:t> </a:t>
            </a:r>
            <a:r>
              <a:rPr lang="en-US" sz="2200" dirty="0" err="1">
                <a:latin typeface="Calibri" pitchFamily="34" charset="0"/>
                <a:cs typeface="Calibri" pitchFamily="34" charset="0"/>
              </a:rPr>
              <a:t>atau</a:t>
            </a:r>
            <a:r>
              <a:rPr lang="en-US" sz="2200" dirty="0">
                <a:latin typeface="Calibri" pitchFamily="34" charset="0"/>
                <a:cs typeface="Calibri" pitchFamily="34" charset="0"/>
              </a:rPr>
              <a:t> </a:t>
            </a:r>
            <a:r>
              <a:rPr lang="en-US" sz="2200" dirty="0" err="1">
                <a:latin typeface="Calibri" pitchFamily="34" charset="0"/>
                <a:cs typeface="Calibri" pitchFamily="34" charset="0"/>
              </a:rPr>
              <a:t>perusahaan</a:t>
            </a:r>
            <a:r>
              <a:rPr lang="en-US" sz="2200" dirty="0">
                <a:latin typeface="Calibri" pitchFamily="34" charset="0"/>
                <a:cs typeface="Calibri" pitchFamily="34" charset="0"/>
              </a:rPr>
              <a:t> yang </a:t>
            </a:r>
            <a:r>
              <a:rPr lang="en-US" sz="2200" dirty="0" err="1">
                <a:latin typeface="Calibri" pitchFamily="34" charset="0"/>
                <a:cs typeface="Calibri" pitchFamily="34" charset="0"/>
              </a:rPr>
              <a:t>bersifat</a:t>
            </a:r>
            <a:r>
              <a:rPr lang="en-US" sz="2200" dirty="0">
                <a:latin typeface="Calibri" pitchFamily="34" charset="0"/>
                <a:cs typeface="Calibri" pitchFamily="34" charset="0"/>
              </a:rPr>
              <a:t> </a:t>
            </a:r>
            <a:r>
              <a:rPr lang="en-US" sz="2200" dirty="0" err="1">
                <a:latin typeface="Calibri" pitchFamily="34" charset="0"/>
                <a:cs typeface="Calibri" pitchFamily="34" charset="0"/>
              </a:rPr>
              <a:t>tidak</a:t>
            </a:r>
            <a:r>
              <a:rPr lang="en-US" sz="2200" dirty="0">
                <a:latin typeface="Calibri" pitchFamily="34" charset="0"/>
                <a:cs typeface="Calibri" pitchFamily="34" charset="0"/>
              </a:rPr>
              <a:t> </a:t>
            </a:r>
            <a:r>
              <a:rPr lang="en-US" sz="2200" dirty="0" err="1">
                <a:latin typeface="Calibri" pitchFamily="34" charset="0"/>
                <a:cs typeface="Calibri" pitchFamily="34" charset="0"/>
              </a:rPr>
              <a:t>dapat</a:t>
            </a:r>
            <a:r>
              <a:rPr lang="en-US" sz="2200" dirty="0">
                <a:latin typeface="Calibri" pitchFamily="34" charset="0"/>
                <a:cs typeface="Calibri" pitchFamily="34" charset="0"/>
              </a:rPr>
              <a:t> </a:t>
            </a:r>
            <a:r>
              <a:rPr lang="en-US" sz="2200" dirty="0" err="1">
                <a:latin typeface="Calibri" pitchFamily="34" charset="0"/>
                <a:cs typeface="Calibri" pitchFamily="34" charset="0"/>
              </a:rPr>
              <a:t>dikendalikan</a:t>
            </a:r>
            <a:r>
              <a:rPr lang="en-US" sz="2200" dirty="0">
                <a:latin typeface="Calibri" pitchFamily="34" charset="0"/>
                <a:cs typeface="Calibri" pitchFamily="34" charset="0"/>
              </a:rPr>
              <a:t>. </a:t>
            </a:r>
            <a:r>
              <a:rPr lang="en-US" sz="2200" dirty="0" err="1">
                <a:latin typeface="Calibri" pitchFamily="34" charset="0"/>
                <a:cs typeface="Calibri" pitchFamily="34" charset="0"/>
              </a:rPr>
              <a:t>Kondisi</a:t>
            </a:r>
            <a:r>
              <a:rPr lang="en-US" sz="2200" dirty="0">
                <a:latin typeface="Calibri" pitchFamily="34" charset="0"/>
                <a:cs typeface="Calibri" pitchFamily="34" charset="0"/>
              </a:rPr>
              <a:t> </a:t>
            </a:r>
            <a:r>
              <a:rPr lang="en-US" sz="2200" dirty="0" err="1">
                <a:latin typeface="Calibri" pitchFamily="34" charset="0"/>
                <a:cs typeface="Calibri" pitchFamily="34" charset="0"/>
              </a:rPr>
              <a:t>ini</a:t>
            </a:r>
            <a:r>
              <a:rPr lang="en-US" sz="2200" dirty="0">
                <a:latin typeface="Calibri" pitchFamily="34" charset="0"/>
                <a:cs typeface="Calibri" pitchFamily="34" charset="0"/>
              </a:rPr>
              <a:t> </a:t>
            </a:r>
            <a:r>
              <a:rPr lang="en-US" sz="2200" dirty="0" err="1">
                <a:latin typeface="Calibri" pitchFamily="34" charset="0"/>
                <a:cs typeface="Calibri" pitchFamily="34" charset="0"/>
              </a:rPr>
              <a:t>misalnya</a:t>
            </a:r>
            <a:r>
              <a:rPr lang="en-US" sz="2200" dirty="0">
                <a:latin typeface="Calibri" pitchFamily="34" charset="0"/>
                <a:cs typeface="Calibri" pitchFamily="34" charset="0"/>
              </a:rPr>
              <a:t> </a:t>
            </a:r>
            <a:r>
              <a:rPr lang="en-US" sz="2200" dirty="0" err="1">
                <a:latin typeface="Calibri" pitchFamily="34" charset="0"/>
                <a:cs typeface="Calibri" pitchFamily="34" charset="0"/>
              </a:rPr>
              <a:t>situasi</a:t>
            </a:r>
            <a:r>
              <a:rPr lang="en-US" sz="2200" dirty="0">
                <a:latin typeface="Calibri" pitchFamily="34" charset="0"/>
                <a:cs typeface="Calibri" pitchFamily="34" charset="0"/>
              </a:rPr>
              <a:t> </a:t>
            </a:r>
            <a:r>
              <a:rPr lang="en-US" sz="2200" dirty="0" err="1">
                <a:latin typeface="Calibri" pitchFamily="34" charset="0"/>
                <a:cs typeface="Calibri" pitchFamily="34" charset="0"/>
              </a:rPr>
              <a:t>politik</a:t>
            </a:r>
            <a:r>
              <a:rPr lang="en-US" sz="2200" dirty="0">
                <a:latin typeface="Calibri" pitchFamily="34" charset="0"/>
                <a:cs typeface="Calibri" pitchFamily="34" charset="0"/>
              </a:rPr>
              <a:t>, </a:t>
            </a:r>
            <a:r>
              <a:rPr lang="en-US" sz="2200" dirty="0" err="1">
                <a:latin typeface="Calibri" pitchFamily="34" charset="0"/>
                <a:cs typeface="Calibri" pitchFamily="34" charset="0"/>
              </a:rPr>
              <a:t>ekonomi</a:t>
            </a:r>
            <a:r>
              <a:rPr lang="en-US" sz="2200" dirty="0">
                <a:latin typeface="Calibri" pitchFamily="34" charset="0"/>
                <a:cs typeface="Calibri" pitchFamily="34" charset="0"/>
              </a:rPr>
              <a:t>, social, </a:t>
            </a:r>
            <a:r>
              <a:rPr lang="en-US" sz="2200" dirty="0" err="1">
                <a:latin typeface="Calibri" pitchFamily="34" charset="0"/>
                <a:cs typeface="Calibri" pitchFamily="34" charset="0"/>
              </a:rPr>
              <a:t>teknik</a:t>
            </a:r>
            <a:r>
              <a:rPr lang="en-US" sz="2200" dirty="0">
                <a:latin typeface="Calibri" pitchFamily="34" charset="0"/>
                <a:cs typeface="Calibri" pitchFamily="34" charset="0"/>
              </a:rPr>
              <a:t>, legal, </a:t>
            </a:r>
            <a:r>
              <a:rPr lang="en-US" sz="2200" dirty="0" err="1">
                <a:latin typeface="Calibri" pitchFamily="34" charset="0"/>
                <a:cs typeface="Calibri" pitchFamily="34" charset="0"/>
              </a:rPr>
              <a:t>dan</a:t>
            </a:r>
            <a:r>
              <a:rPr lang="en-US" sz="2200" dirty="0">
                <a:latin typeface="Calibri" pitchFamily="34" charset="0"/>
                <a:cs typeface="Calibri" pitchFamily="34" charset="0"/>
              </a:rPr>
              <a:t> </a:t>
            </a:r>
            <a:r>
              <a:rPr lang="en-US" sz="2200" dirty="0" err="1">
                <a:latin typeface="Calibri" pitchFamily="34" charset="0"/>
                <a:cs typeface="Calibri" pitchFamily="34" charset="0"/>
              </a:rPr>
              <a:t>lingkungan</a:t>
            </a:r>
            <a:r>
              <a:rPr lang="en-US" sz="2200" dirty="0">
                <a:latin typeface="Calibri" pitchFamily="34" charset="0"/>
                <a:cs typeface="Calibri" pitchFamily="34" charset="0"/>
              </a:rPr>
              <a:t>. </a:t>
            </a:r>
            <a:endParaRPr lang="en-US" sz="2200" dirty="0" smtClean="0">
              <a:latin typeface="Calibri" pitchFamily="34" charset="0"/>
              <a:cs typeface="Calibri" pitchFamily="34" charset="0"/>
            </a:endParaRPr>
          </a:p>
          <a:p>
            <a:pPr marL="0" indent="0">
              <a:buNone/>
            </a:pPr>
            <a:endParaRPr lang="en-US" sz="2200" dirty="0" smtClean="0">
              <a:latin typeface="Calibri" pitchFamily="34" charset="0"/>
              <a:cs typeface="Calibri" pitchFamily="34" charset="0"/>
            </a:endParaRPr>
          </a:p>
          <a:p>
            <a:r>
              <a:rPr lang="en-US" sz="2200" b="1" dirty="0" err="1">
                <a:latin typeface="Calibri" pitchFamily="34" charset="0"/>
                <a:cs typeface="Calibri" pitchFamily="34" charset="0"/>
              </a:rPr>
              <a:t>Konsep</a:t>
            </a:r>
            <a:r>
              <a:rPr lang="en-US" sz="2200" b="1" dirty="0">
                <a:latin typeface="Calibri" pitchFamily="34" charset="0"/>
                <a:cs typeface="Calibri" pitchFamily="34" charset="0"/>
              </a:rPr>
              <a:t> </a:t>
            </a:r>
            <a:r>
              <a:rPr lang="en-US" sz="2200" b="1" dirty="0" err="1">
                <a:latin typeface="Calibri" pitchFamily="34" charset="0"/>
                <a:cs typeface="Calibri" pitchFamily="34" charset="0"/>
              </a:rPr>
              <a:t>Perubahan</a:t>
            </a:r>
            <a:r>
              <a:rPr lang="en-US" sz="2200" b="1" dirty="0">
                <a:latin typeface="Calibri" pitchFamily="34" charset="0"/>
                <a:cs typeface="Calibri" pitchFamily="34" charset="0"/>
              </a:rPr>
              <a:t>, </a:t>
            </a:r>
            <a:r>
              <a:rPr lang="en-US" sz="2200" dirty="0" err="1">
                <a:latin typeface="Calibri" pitchFamily="34" charset="0"/>
                <a:cs typeface="Calibri" pitchFamily="34" charset="0"/>
              </a:rPr>
              <a:t>adalah</a:t>
            </a:r>
            <a:r>
              <a:rPr lang="en-US" sz="2200" dirty="0">
                <a:latin typeface="Calibri" pitchFamily="34" charset="0"/>
                <a:cs typeface="Calibri" pitchFamily="34" charset="0"/>
              </a:rPr>
              <a:t> </a:t>
            </a:r>
            <a:r>
              <a:rPr lang="en-US" sz="2200" dirty="0" err="1">
                <a:latin typeface="Calibri" pitchFamily="34" charset="0"/>
                <a:cs typeface="Calibri" pitchFamily="34" charset="0"/>
              </a:rPr>
              <a:t>konsep</a:t>
            </a:r>
            <a:r>
              <a:rPr lang="en-US" sz="2200" dirty="0">
                <a:latin typeface="Calibri" pitchFamily="34" charset="0"/>
                <a:cs typeface="Calibri" pitchFamily="34" charset="0"/>
              </a:rPr>
              <a:t> yang </a:t>
            </a:r>
            <a:r>
              <a:rPr lang="en-US" sz="2200" dirty="0" err="1">
                <a:latin typeface="Calibri" pitchFamily="34" charset="0"/>
                <a:cs typeface="Calibri" pitchFamily="34" charset="0"/>
              </a:rPr>
              <a:t>selalu</a:t>
            </a:r>
            <a:r>
              <a:rPr lang="en-US" sz="2200" dirty="0">
                <a:latin typeface="Calibri" pitchFamily="34" charset="0"/>
                <a:cs typeface="Calibri" pitchFamily="34" charset="0"/>
              </a:rPr>
              <a:t> </a:t>
            </a:r>
            <a:r>
              <a:rPr lang="en-US" sz="2200" dirty="0" err="1">
                <a:latin typeface="Calibri" pitchFamily="34" charset="0"/>
                <a:cs typeface="Calibri" pitchFamily="34" charset="0"/>
              </a:rPr>
              <a:t>ada</a:t>
            </a:r>
            <a:r>
              <a:rPr lang="en-US" sz="2200" dirty="0">
                <a:latin typeface="Calibri" pitchFamily="34" charset="0"/>
                <a:cs typeface="Calibri" pitchFamily="34" charset="0"/>
              </a:rPr>
              <a:t> di </a:t>
            </a:r>
            <a:r>
              <a:rPr lang="en-US" sz="2200" dirty="0" err="1">
                <a:latin typeface="Calibri" pitchFamily="34" charset="0"/>
                <a:cs typeface="Calibri" pitchFamily="34" charset="0"/>
              </a:rPr>
              <a:t>dunia</a:t>
            </a:r>
            <a:r>
              <a:rPr lang="en-US" sz="2200" dirty="0">
                <a:latin typeface="Calibri" pitchFamily="34" charset="0"/>
                <a:cs typeface="Calibri" pitchFamily="34" charset="0"/>
              </a:rPr>
              <a:t> </a:t>
            </a:r>
            <a:r>
              <a:rPr lang="en-US" sz="2200" dirty="0" err="1">
                <a:latin typeface="Calibri" pitchFamily="34" charset="0"/>
                <a:cs typeface="Calibri" pitchFamily="34" charset="0"/>
              </a:rPr>
              <a:t>ini</a:t>
            </a:r>
            <a:r>
              <a:rPr lang="en-US" sz="2200" dirty="0">
                <a:latin typeface="Calibri" pitchFamily="34" charset="0"/>
                <a:cs typeface="Calibri" pitchFamily="34" charset="0"/>
              </a:rPr>
              <a:t>, </a:t>
            </a:r>
            <a:r>
              <a:rPr lang="en-US" sz="2200" dirty="0" err="1">
                <a:latin typeface="Calibri" pitchFamily="34" charset="0"/>
                <a:cs typeface="Calibri" pitchFamily="34" charset="0"/>
              </a:rPr>
              <a:t>karena</a:t>
            </a:r>
            <a:r>
              <a:rPr lang="en-US" sz="2200" dirty="0">
                <a:latin typeface="Calibri" pitchFamily="34" charset="0"/>
                <a:cs typeface="Calibri" pitchFamily="34" charset="0"/>
              </a:rPr>
              <a:t> </a:t>
            </a:r>
            <a:r>
              <a:rPr lang="en-US" sz="2200" dirty="0" err="1">
                <a:latin typeface="Calibri" pitchFamily="34" charset="0"/>
                <a:cs typeface="Calibri" pitchFamily="34" charset="0"/>
              </a:rPr>
              <a:t>selalu</a:t>
            </a:r>
            <a:r>
              <a:rPr lang="en-US" sz="2200" dirty="0">
                <a:latin typeface="Calibri" pitchFamily="34" charset="0"/>
                <a:cs typeface="Calibri" pitchFamily="34" charset="0"/>
              </a:rPr>
              <a:t> </a:t>
            </a:r>
            <a:r>
              <a:rPr lang="en-US" sz="2200" dirty="0" err="1">
                <a:latin typeface="Calibri" pitchFamily="34" charset="0"/>
                <a:cs typeface="Calibri" pitchFamily="34" charset="0"/>
              </a:rPr>
              <a:t>ada</a:t>
            </a:r>
            <a:r>
              <a:rPr lang="en-US" sz="2200" dirty="0">
                <a:latin typeface="Calibri" pitchFamily="34" charset="0"/>
                <a:cs typeface="Calibri" pitchFamily="34" charset="0"/>
              </a:rPr>
              <a:t> </a:t>
            </a:r>
            <a:r>
              <a:rPr lang="en-US" sz="2200" dirty="0" err="1">
                <a:latin typeface="Calibri" pitchFamily="34" charset="0"/>
                <a:cs typeface="Calibri" pitchFamily="34" charset="0"/>
              </a:rPr>
              <a:t>perubahan</a:t>
            </a:r>
            <a:r>
              <a:rPr lang="en-US" sz="2200" dirty="0">
                <a:latin typeface="Calibri" pitchFamily="34" charset="0"/>
                <a:cs typeface="Calibri" pitchFamily="34" charset="0"/>
              </a:rPr>
              <a:t> yang </a:t>
            </a:r>
            <a:r>
              <a:rPr lang="en-US" sz="2200" dirty="0" err="1">
                <a:latin typeface="Calibri" pitchFamily="34" charset="0"/>
                <a:cs typeface="Calibri" pitchFamily="34" charset="0"/>
              </a:rPr>
              <a:t>terjadi</a:t>
            </a:r>
            <a:r>
              <a:rPr lang="en-US" sz="2200" dirty="0">
                <a:latin typeface="Calibri" pitchFamily="34" charset="0"/>
                <a:cs typeface="Calibri" pitchFamily="34" charset="0"/>
              </a:rPr>
              <a:t> </a:t>
            </a:r>
            <a:r>
              <a:rPr lang="en-US" sz="2200" dirty="0" err="1">
                <a:latin typeface="Calibri" pitchFamily="34" charset="0"/>
                <a:cs typeface="Calibri" pitchFamily="34" charset="0"/>
              </a:rPr>
              <a:t>selagi</a:t>
            </a:r>
            <a:r>
              <a:rPr lang="en-US" sz="2200" dirty="0">
                <a:latin typeface="Calibri" pitchFamily="34" charset="0"/>
                <a:cs typeface="Calibri" pitchFamily="34" charset="0"/>
              </a:rPr>
              <a:t> </a:t>
            </a:r>
            <a:r>
              <a:rPr lang="en-US" sz="2200" dirty="0" err="1">
                <a:latin typeface="Calibri" pitchFamily="34" charset="0"/>
                <a:cs typeface="Calibri" pitchFamily="34" charset="0"/>
              </a:rPr>
              <a:t>dunia</a:t>
            </a:r>
            <a:r>
              <a:rPr lang="en-US" sz="2200" dirty="0">
                <a:latin typeface="Calibri" pitchFamily="34" charset="0"/>
                <a:cs typeface="Calibri" pitchFamily="34" charset="0"/>
              </a:rPr>
              <a:t> </a:t>
            </a:r>
            <a:r>
              <a:rPr lang="en-US" sz="2200" dirty="0" err="1">
                <a:latin typeface="Calibri" pitchFamily="34" charset="0"/>
                <a:cs typeface="Calibri" pitchFamily="34" charset="0"/>
              </a:rPr>
              <a:t>terus</a:t>
            </a:r>
            <a:r>
              <a:rPr lang="en-US" sz="2200" dirty="0">
                <a:latin typeface="Calibri" pitchFamily="34" charset="0"/>
                <a:cs typeface="Calibri" pitchFamily="34" charset="0"/>
              </a:rPr>
              <a:t> </a:t>
            </a:r>
            <a:r>
              <a:rPr lang="en-US" sz="2200" dirty="0" err="1">
                <a:latin typeface="Calibri" pitchFamily="34" charset="0"/>
                <a:cs typeface="Calibri" pitchFamily="34" charset="0"/>
              </a:rPr>
              <a:t>berjalan</a:t>
            </a:r>
            <a:r>
              <a:rPr lang="en-US" sz="2200" dirty="0">
                <a:latin typeface="Calibri" pitchFamily="34" charset="0"/>
                <a:cs typeface="Calibri" pitchFamily="34" charset="0"/>
              </a:rPr>
              <a:t>. </a:t>
            </a:r>
          </a:p>
        </p:txBody>
      </p:sp>
    </p:spTree>
    <p:extLst>
      <p:ext uri="{BB962C8B-B14F-4D97-AF65-F5344CB8AC3E}">
        <p14:creationId xmlns:p14="http://schemas.microsoft.com/office/powerpoint/2010/main" xmlns="" val="202170746"/>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xmlns="" val="0"/>
              </a:ext>
            </a:extLst>
          </a:blip>
          <a:srcRect t="5714" r="45768" b="12728"/>
          <a:stretch/>
        </p:blipFill>
        <p:spPr>
          <a:xfrm>
            <a:off x="4876800" y="3581400"/>
            <a:ext cx="1752600" cy="159051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111156" y="3657600"/>
            <a:ext cx="1518735" cy="158201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498273" y="1371600"/>
            <a:ext cx="1676400" cy="1633836"/>
          </a:xfrm>
          <a:prstGeom prst="rect">
            <a:avLst/>
          </a:prstGeom>
        </p:spPr>
      </p:pic>
      <p:sp>
        <p:nvSpPr>
          <p:cNvPr id="8" name="Isosceles Triangle 7"/>
          <p:cNvSpPr/>
          <p:nvPr/>
        </p:nvSpPr>
        <p:spPr>
          <a:xfrm>
            <a:off x="3612573" y="2940958"/>
            <a:ext cx="1447800" cy="990600"/>
          </a:xfrm>
          <a:prstGeom prst="triangl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Rounded Rectangle 8"/>
          <p:cNvSpPr/>
          <p:nvPr/>
        </p:nvSpPr>
        <p:spPr>
          <a:xfrm>
            <a:off x="1600200" y="1143000"/>
            <a:ext cx="5486400" cy="4495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020446" y="457200"/>
            <a:ext cx="4608954" cy="58477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Konsep</a:t>
            </a:r>
            <a:r>
              <a:rPr 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32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Perubahan</a:t>
            </a:r>
            <a:endParaRPr lang="en-US" sz="32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 name="Rectangle 10"/>
          <p:cNvSpPr/>
          <p:nvPr/>
        </p:nvSpPr>
        <p:spPr>
          <a:xfrm>
            <a:off x="2118083" y="5867400"/>
            <a:ext cx="4700326" cy="58477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200" b="1" cap="all" spc="0"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Komponen</a:t>
            </a:r>
            <a:r>
              <a:rPr lang="en-US" sz="32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en-US" sz="3200" b="1" cap="all" spc="0"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bisnis</a:t>
            </a:r>
            <a:endParaRPr lang="en-US" sz="32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xmlns="" val="344964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2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80">
                                          <p:stCondLst>
                                            <p:cond delay="0"/>
                                          </p:stCondLst>
                                        </p:cTn>
                                        <p:tgtEl>
                                          <p:spTgt spid="8"/>
                                        </p:tgtEl>
                                      </p:cBhvr>
                                    </p:animEffect>
                                    <p:anim calcmode="lin" valueType="num">
                                      <p:cBhvr>
                                        <p:cTn id="25"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0" dur="26">
                                          <p:stCondLst>
                                            <p:cond delay="650"/>
                                          </p:stCondLst>
                                        </p:cTn>
                                        <p:tgtEl>
                                          <p:spTgt spid="8"/>
                                        </p:tgtEl>
                                      </p:cBhvr>
                                      <p:to x="100000" y="60000"/>
                                    </p:animScale>
                                    <p:animScale>
                                      <p:cBhvr>
                                        <p:cTn id="31" dur="166" decel="50000">
                                          <p:stCondLst>
                                            <p:cond delay="676"/>
                                          </p:stCondLst>
                                        </p:cTn>
                                        <p:tgtEl>
                                          <p:spTgt spid="8"/>
                                        </p:tgtEl>
                                      </p:cBhvr>
                                      <p:to x="100000" y="100000"/>
                                    </p:animScale>
                                    <p:animScale>
                                      <p:cBhvr>
                                        <p:cTn id="32" dur="26">
                                          <p:stCondLst>
                                            <p:cond delay="1312"/>
                                          </p:stCondLst>
                                        </p:cTn>
                                        <p:tgtEl>
                                          <p:spTgt spid="8"/>
                                        </p:tgtEl>
                                      </p:cBhvr>
                                      <p:to x="100000" y="80000"/>
                                    </p:animScale>
                                    <p:animScale>
                                      <p:cBhvr>
                                        <p:cTn id="33" dur="166" decel="50000">
                                          <p:stCondLst>
                                            <p:cond delay="1338"/>
                                          </p:stCondLst>
                                        </p:cTn>
                                        <p:tgtEl>
                                          <p:spTgt spid="8"/>
                                        </p:tgtEl>
                                      </p:cBhvr>
                                      <p:to x="100000" y="100000"/>
                                    </p:animScale>
                                    <p:animScale>
                                      <p:cBhvr>
                                        <p:cTn id="34" dur="26">
                                          <p:stCondLst>
                                            <p:cond delay="1642"/>
                                          </p:stCondLst>
                                        </p:cTn>
                                        <p:tgtEl>
                                          <p:spTgt spid="8"/>
                                        </p:tgtEl>
                                      </p:cBhvr>
                                      <p:to x="100000" y="90000"/>
                                    </p:animScale>
                                    <p:animScale>
                                      <p:cBhvr>
                                        <p:cTn id="35" dur="166" decel="50000">
                                          <p:stCondLst>
                                            <p:cond delay="1668"/>
                                          </p:stCondLst>
                                        </p:cTn>
                                        <p:tgtEl>
                                          <p:spTgt spid="8"/>
                                        </p:tgtEl>
                                      </p:cBhvr>
                                      <p:to x="100000" y="100000"/>
                                    </p:animScale>
                                    <p:animScale>
                                      <p:cBhvr>
                                        <p:cTn id="36" dur="26">
                                          <p:stCondLst>
                                            <p:cond delay="1808"/>
                                          </p:stCondLst>
                                        </p:cTn>
                                        <p:tgtEl>
                                          <p:spTgt spid="8"/>
                                        </p:tgtEl>
                                      </p:cBhvr>
                                      <p:to x="100000" y="95000"/>
                                    </p:animScale>
                                    <p:animScale>
                                      <p:cBhvr>
                                        <p:cTn id="37" dur="166" decel="50000">
                                          <p:stCondLst>
                                            <p:cond delay="1834"/>
                                          </p:stCondLst>
                                        </p:cTn>
                                        <p:tgtEl>
                                          <p:spTgt spid="8"/>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heel(1)">
                                      <p:cBhvr>
                                        <p:cTn id="42" dur="20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80">
                                          <p:stCondLst>
                                            <p:cond delay="0"/>
                                          </p:stCondLst>
                                        </p:cTn>
                                        <p:tgtEl>
                                          <p:spTgt spid="10"/>
                                        </p:tgtEl>
                                      </p:cBhvr>
                                    </p:animEffect>
                                    <p:anim calcmode="lin" valueType="num">
                                      <p:cBhvr>
                                        <p:cTn id="4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53" dur="26">
                                          <p:stCondLst>
                                            <p:cond delay="650"/>
                                          </p:stCondLst>
                                        </p:cTn>
                                        <p:tgtEl>
                                          <p:spTgt spid="10"/>
                                        </p:tgtEl>
                                      </p:cBhvr>
                                      <p:to x="100000" y="60000"/>
                                    </p:animScale>
                                    <p:animScale>
                                      <p:cBhvr>
                                        <p:cTn id="54" dur="166" decel="50000">
                                          <p:stCondLst>
                                            <p:cond delay="676"/>
                                          </p:stCondLst>
                                        </p:cTn>
                                        <p:tgtEl>
                                          <p:spTgt spid="10"/>
                                        </p:tgtEl>
                                      </p:cBhvr>
                                      <p:to x="100000" y="100000"/>
                                    </p:animScale>
                                    <p:animScale>
                                      <p:cBhvr>
                                        <p:cTn id="55" dur="26">
                                          <p:stCondLst>
                                            <p:cond delay="1312"/>
                                          </p:stCondLst>
                                        </p:cTn>
                                        <p:tgtEl>
                                          <p:spTgt spid="10"/>
                                        </p:tgtEl>
                                      </p:cBhvr>
                                      <p:to x="100000" y="80000"/>
                                    </p:animScale>
                                    <p:animScale>
                                      <p:cBhvr>
                                        <p:cTn id="56" dur="166" decel="50000">
                                          <p:stCondLst>
                                            <p:cond delay="1338"/>
                                          </p:stCondLst>
                                        </p:cTn>
                                        <p:tgtEl>
                                          <p:spTgt spid="10"/>
                                        </p:tgtEl>
                                      </p:cBhvr>
                                      <p:to x="100000" y="100000"/>
                                    </p:animScale>
                                    <p:animScale>
                                      <p:cBhvr>
                                        <p:cTn id="57" dur="26">
                                          <p:stCondLst>
                                            <p:cond delay="1642"/>
                                          </p:stCondLst>
                                        </p:cTn>
                                        <p:tgtEl>
                                          <p:spTgt spid="10"/>
                                        </p:tgtEl>
                                      </p:cBhvr>
                                      <p:to x="100000" y="90000"/>
                                    </p:animScale>
                                    <p:animScale>
                                      <p:cBhvr>
                                        <p:cTn id="58" dur="166" decel="50000">
                                          <p:stCondLst>
                                            <p:cond delay="1668"/>
                                          </p:stCondLst>
                                        </p:cTn>
                                        <p:tgtEl>
                                          <p:spTgt spid="10"/>
                                        </p:tgtEl>
                                      </p:cBhvr>
                                      <p:to x="100000" y="100000"/>
                                    </p:animScale>
                                    <p:animScale>
                                      <p:cBhvr>
                                        <p:cTn id="59" dur="26">
                                          <p:stCondLst>
                                            <p:cond delay="1808"/>
                                          </p:stCondLst>
                                        </p:cTn>
                                        <p:tgtEl>
                                          <p:spTgt spid="10"/>
                                        </p:tgtEl>
                                      </p:cBhvr>
                                      <p:to x="100000" y="95000"/>
                                    </p:animScale>
                                    <p:animScale>
                                      <p:cBhvr>
                                        <p:cTn id="60" dur="166" decel="50000">
                                          <p:stCondLst>
                                            <p:cond delay="1834"/>
                                          </p:stCondLst>
                                        </p:cTn>
                                        <p:tgtEl>
                                          <p:spTgt spid="10"/>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p:cTn id="65" dur="500" fill="hold"/>
                                        <p:tgtEl>
                                          <p:spTgt spid="11"/>
                                        </p:tgtEl>
                                        <p:attrNameLst>
                                          <p:attrName>ppt_w</p:attrName>
                                        </p:attrNameLst>
                                      </p:cBhvr>
                                      <p:tavLst>
                                        <p:tav tm="0">
                                          <p:val>
                                            <p:fltVal val="0"/>
                                          </p:val>
                                        </p:tav>
                                        <p:tav tm="100000">
                                          <p:val>
                                            <p:strVal val="#ppt_w"/>
                                          </p:val>
                                        </p:tav>
                                      </p:tavLst>
                                    </p:anim>
                                    <p:anim calcmode="lin" valueType="num">
                                      <p:cBhvr>
                                        <p:cTn id="66" dur="500" fill="hold"/>
                                        <p:tgtEl>
                                          <p:spTgt spid="11"/>
                                        </p:tgtEl>
                                        <p:attrNameLst>
                                          <p:attrName>ppt_h</p:attrName>
                                        </p:attrNameLst>
                                      </p:cBhvr>
                                      <p:tavLst>
                                        <p:tav tm="0">
                                          <p:val>
                                            <p:fltVal val="0"/>
                                          </p:val>
                                        </p:tav>
                                        <p:tav tm="100000">
                                          <p:val>
                                            <p:strVal val="#ppt_h"/>
                                          </p:val>
                                        </p:tav>
                                      </p:tavLst>
                                    </p:anim>
                                    <p:animEffect transition="in" filter="fade">
                                      <p:cBhvr>
                                        <p:cTn id="6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733800" y="685800"/>
            <a:ext cx="4724400" cy="35433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Rectangle 4"/>
          <p:cNvSpPr/>
          <p:nvPr/>
        </p:nvSpPr>
        <p:spPr>
          <a:xfrm>
            <a:off x="685800" y="4419600"/>
            <a:ext cx="8001000" cy="1477328"/>
          </a:xfrm>
          <a:prstGeom prst="rect">
            <a:avLst/>
          </a:prstGeom>
        </p:spPr>
        <p:txBody>
          <a:bodyPr wrap="square">
            <a:spAutoFit/>
          </a:bodyPr>
          <a:lstStyle/>
          <a:p>
            <a:pPr algn="r"/>
            <a:r>
              <a:rPr lang="en-US" dirty="0" err="1"/>
              <a:t>Motivasi</a:t>
            </a:r>
            <a:r>
              <a:rPr lang="en-US" dirty="0"/>
              <a:t> </a:t>
            </a:r>
            <a:r>
              <a:rPr lang="en-US" dirty="0" err="1"/>
              <a:t>utama</a:t>
            </a:r>
            <a:r>
              <a:rPr lang="en-US" dirty="0"/>
              <a:t> </a:t>
            </a:r>
            <a:r>
              <a:rPr lang="en-US" dirty="0" err="1"/>
              <a:t>dalam</a:t>
            </a:r>
            <a:r>
              <a:rPr lang="en-US" dirty="0"/>
              <a:t> </a:t>
            </a:r>
            <a:r>
              <a:rPr lang="en-US" dirty="0" err="1"/>
              <a:t>sebuah</a:t>
            </a:r>
            <a:r>
              <a:rPr lang="en-US" dirty="0"/>
              <a:t> </a:t>
            </a:r>
            <a:r>
              <a:rPr lang="en-US" dirty="0" err="1"/>
              <a:t>organisasi</a:t>
            </a:r>
            <a:r>
              <a:rPr lang="en-US" dirty="0"/>
              <a:t> </a:t>
            </a:r>
            <a:r>
              <a:rPr lang="en-US" dirty="0" err="1"/>
              <a:t>bisnis</a:t>
            </a:r>
            <a:r>
              <a:rPr lang="en-US" dirty="0"/>
              <a:t> </a:t>
            </a:r>
            <a:r>
              <a:rPr lang="en-US" dirty="0" err="1"/>
              <a:t>adalah</a:t>
            </a:r>
            <a:r>
              <a:rPr lang="en-US" dirty="0"/>
              <a:t> “</a:t>
            </a:r>
            <a:r>
              <a:rPr lang="en-US" dirty="0" err="1"/>
              <a:t>laba</a:t>
            </a:r>
            <a:r>
              <a:rPr lang="en-US" dirty="0" smtClean="0"/>
              <a:t>”.</a:t>
            </a:r>
          </a:p>
          <a:p>
            <a:pPr algn="r"/>
            <a:endParaRPr lang="en-US" dirty="0"/>
          </a:p>
          <a:p>
            <a:pPr algn="r"/>
            <a:r>
              <a:rPr lang="en-US" dirty="0" smtClean="0"/>
              <a:t> </a:t>
            </a:r>
          </a:p>
          <a:p>
            <a:pPr algn="r"/>
            <a:r>
              <a:rPr lang="en-US" dirty="0" err="1" smtClean="0"/>
              <a:t>Laba</a:t>
            </a:r>
            <a:r>
              <a:rPr lang="en-US" dirty="0" smtClean="0"/>
              <a:t> </a:t>
            </a:r>
            <a:r>
              <a:rPr lang="en-US" dirty="0" err="1"/>
              <a:t>didefinisikan</a:t>
            </a:r>
            <a:r>
              <a:rPr lang="en-US" dirty="0"/>
              <a:t> </a:t>
            </a:r>
            <a:r>
              <a:rPr lang="en-US" dirty="0" err="1"/>
              <a:t>sebagai</a:t>
            </a:r>
            <a:r>
              <a:rPr lang="en-US" dirty="0"/>
              <a:t> </a:t>
            </a:r>
            <a:r>
              <a:rPr lang="en-US" dirty="0" err="1"/>
              <a:t>perbedaan</a:t>
            </a:r>
            <a:r>
              <a:rPr lang="en-US" dirty="0"/>
              <a:t> </a:t>
            </a:r>
            <a:r>
              <a:rPr lang="en-US" dirty="0" err="1"/>
              <a:t>antara</a:t>
            </a:r>
            <a:r>
              <a:rPr lang="en-US" dirty="0"/>
              <a:t> </a:t>
            </a:r>
            <a:r>
              <a:rPr lang="en-US" dirty="0" err="1"/>
              <a:t>jumlah</a:t>
            </a:r>
            <a:r>
              <a:rPr lang="en-US" dirty="0"/>
              <a:t> </a:t>
            </a:r>
            <a:r>
              <a:rPr lang="en-US" dirty="0" err="1"/>
              <a:t>penghasilan</a:t>
            </a:r>
            <a:r>
              <a:rPr lang="en-US" dirty="0"/>
              <a:t> </a:t>
            </a:r>
            <a:r>
              <a:rPr lang="en-US" dirty="0" err="1"/>
              <a:t>dan</a:t>
            </a:r>
            <a:r>
              <a:rPr lang="en-US" dirty="0"/>
              <a:t> </a:t>
            </a:r>
            <a:r>
              <a:rPr lang="en-US" dirty="0" err="1"/>
              <a:t>biaya</a:t>
            </a:r>
            <a:r>
              <a:rPr lang="en-US" dirty="0"/>
              <a:t> (</a:t>
            </a:r>
            <a:r>
              <a:rPr lang="en-US" i="1" dirty="0"/>
              <a:t>cost</a:t>
            </a:r>
            <a:r>
              <a:rPr lang="en-US" dirty="0"/>
              <a:t>) yang </a:t>
            </a:r>
            <a:r>
              <a:rPr lang="en-US" dirty="0" err="1"/>
              <a:t>dikeluarkan</a:t>
            </a:r>
            <a:r>
              <a:rPr lang="en-US" dirty="0"/>
              <a:t>.</a:t>
            </a:r>
          </a:p>
        </p:txBody>
      </p:sp>
      <p:sp>
        <p:nvSpPr>
          <p:cNvPr id="7" name="Striped Right Arrow 6"/>
          <p:cNvSpPr/>
          <p:nvPr/>
        </p:nvSpPr>
        <p:spPr>
          <a:xfrm>
            <a:off x="533400" y="1905000"/>
            <a:ext cx="2971800" cy="1751350"/>
          </a:xfrm>
          <a:prstGeom prst="striped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TUJUAN</a:t>
            </a:r>
          </a:p>
          <a:p>
            <a:pPr algn="ctr"/>
            <a:r>
              <a:rPr lang="en-US" b="1" dirty="0" smtClean="0">
                <a:effectLst>
                  <a:outerShdw blurRad="38100" dist="38100" dir="2700000" algn="tl">
                    <a:srgbClr val="000000">
                      <a:alpha val="43137"/>
                    </a:srgbClr>
                  </a:outerShdw>
                </a:effectLst>
              </a:rPr>
              <a:t>BISNIS</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85617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anim calcmode="lin" valueType="num">
                                      <p:cBhvr>
                                        <p:cTn id="18"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9"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down)">
                                      <p:cBhvr>
                                        <p:cTn id="24" dur="580">
                                          <p:stCondLst>
                                            <p:cond delay="0"/>
                                          </p:stCondLst>
                                        </p:cTn>
                                        <p:tgtEl>
                                          <p:spTgt spid="5">
                                            <p:txEl>
                                              <p:pRg st="2" end="2"/>
                                            </p:txEl>
                                          </p:spTgt>
                                        </p:tgtEl>
                                      </p:cBhvr>
                                    </p:animEffect>
                                    <p:anim calcmode="lin" valueType="num">
                                      <p:cBhvr>
                                        <p:cTn id="25" dur="1822"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5">
                                            <p:txEl>
                                              <p:pRg st="2" end="2"/>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5">
                                            <p:txEl>
                                              <p:pRg st="2" end="2"/>
                                            </p:txEl>
                                          </p:spTgt>
                                        </p:tgtEl>
                                      </p:cBhvr>
                                      <p:to x="100000" y="60000"/>
                                    </p:animScale>
                                    <p:animScale>
                                      <p:cBhvr>
                                        <p:cTn id="31" dur="166" decel="50000">
                                          <p:stCondLst>
                                            <p:cond delay="676"/>
                                          </p:stCondLst>
                                        </p:cTn>
                                        <p:tgtEl>
                                          <p:spTgt spid="5">
                                            <p:txEl>
                                              <p:pRg st="2" end="2"/>
                                            </p:txEl>
                                          </p:spTgt>
                                        </p:tgtEl>
                                      </p:cBhvr>
                                      <p:to x="100000" y="100000"/>
                                    </p:animScale>
                                    <p:animScale>
                                      <p:cBhvr>
                                        <p:cTn id="32" dur="26">
                                          <p:stCondLst>
                                            <p:cond delay="1312"/>
                                          </p:stCondLst>
                                        </p:cTn>
                                        <p:tgtEl>
                                          <p:spTgt spid="5">
                                            <p:txEl>
                                              <p:pRg st="2" end="2"/>
                                            </p:txEl>
                                          </p:spTgt>
                                        </p:tgtEl>
                                      </p:cBhvr>
                                      <p:to x="100000" y="80000"/>
                                    </p:animScale>
                                    <p:animScale>
                                      <p:cBhvr>
                                        <p:cTn id="33" dur="166" decel="50000">
                                          <p:stCondLst>
                                            <p:cond delay="1338"/>
                                          </p:stCondLst>
                                        </p:cTn>
                                        <p:tgtEl>
                                          <p:spTgt spid="5">
                                            <p:txEl>
                                              <p:pRg st="2" end="2"/>
                                            </p:txEl>
                                          </p:spTgt>
                                        </p:tgtEl>
                                      </p:cBhvr>
                                      <p:to x="100000" y="100000"/>
                                    </p:animScale>
                                    <p:animScale>
                                      <p:cBhvr>
                                        <p:cTn id="34" dur="26">
                                          <p:stCondLst>
                                            <p:cond delay="1642"/>
                                          </p:stCondLst>
                                        </p:cTn>
                                        <p:tgtEl>
                                          <p:spTgt spid="5">
                                            <p:txEl>
                                              <p:pRg st="2" end="2"/>
                                            </p:txEl>
                                          </p:spTgt>
                                        </p:tgtEl>
                                      </p:cBhvr>
                                      <p:to x="100000" y="90000"/>
                                    </p:animScale>
                                    <p:animScale>
                                      <p:cBhvr>
                                        <p:cTn id="35" dur="166" decel="50000">
                                          <p:stCondLst>
                                            <p:cond delay="1668"/>
                                          </p:stCondLst>
                                        </p:cTn>
                                        <p:tgtEl>
                                          <p:spTgt spid="5">
                                            <p:txEl>
                                              <p:pRg st="2" end="2"/>
                                            </p:txEl>
                                          </p:spTgt>
                                        </p:tgtEl>
                                      </p:cBhvr>
                                      <p:to x="100000" y="100000"/>
                                    </p:animScale>
                                    <p:animScale>
                                      <p:cBhvr>
                                        <p:cTn id="36" dur="26">
                                          <p:stCondLst>
                                            <p:cond delay="1808"/>
                                          </p:stCondLst>
                                        </p:cTn>
                                        <p:tgtEl>
                                          <p:spTgt spid="5">
                                            <p:txEl>
                                              <p:pRg st="2" end="2"/>
                                            </p:txEl>
                                          </p:spTgt>
                                        </p:tgtEl>
                                      </p:cBhvr>
                                      <p:to x="100000" y="95000"/>
                                    </p:animScale>
                                    <p:animScale>
                                      <p:cBhvr>
                                        <p:cTn id="37" dur="166" decel="50000">
                                          <p:stCondLst>
                                            <p:cond delay="1834"/>
                                          </p:stCondLst>
                                        </p:cTn>
                                        <p:tgtEl>
                                          <p:spTgt spid="5">
                                            <p:txEl>
                                              <p:pRg st="2" end="2"/>
                                            </p:txEl>
                                          </p:spTgt>
                                        </p:tgtEl>
                                      </p:cBhvr>
                                      <p:to x="100000" y="100000"/>
                                    </p:animScale>
                                  </p:childTnLst>
                                </p:cTn>
                              </p:par>
                              <p:par>
                                <p:cTn id="38" presetID="26" presetClass="entr" presetSubtype="0" fill="hold" nodeType="with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wipe(down)">
                                      <p:cBhvr>
                                        <p:cTn id="40" dur="580">
                                          <p:stCondLst>
                                            <p:cond delay="0"/>
                                          </p:stCondLst>
                                        </p:cTn>
                                        <p:tgtEl>
                                          <p:spTgt spid="5">
                                            <p:txEl>
                                              <p:pRg st="3" end="3"/>
                                            </p:txEl>
                                          </p:spTgt>
                                        </p:tgtEl>
                                      </p:cBhvr>
                                    </p:animEffect>
                                    <p:anim calcmode="lin" valueType="num">
                                      <p:cBhvr>
                                        <p:cTn id="41"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46" dur="26">
                                          <p:stCondLst>
                                            <p:cond delay="650"/>
                                          </p:stCondLst>
                                        </p:cTn>
                                        <p:tgtEl>
                                          <p:spTgt spid="5">
                                            <p:txEl>
                                              <p:pRg st="3" end="3"/>
                                            </p:txEl>
                                          </p:spTgt>
                                        </p:tgtEl>
                                      </p:cBhvr>
                                      <p:to x="100000" y="60000"/>
                                    </p:animScale>
                                    <p:animScale>
                                      <p:cBhvr>
                                        <p:cTn id="47" dur="166" decel="50000">
                                          <p:stCondLst>
                                            <p:cond delay="676"/>
                                          </p:stCondLst>
                                        </p:cTn>
                                        <p:tgtEl>
                                          <p:spTgt spid="5">
                                            <p:txEl>
                                              <p:pRg st="3" end="3"/>
                                            </p:txEl>
                                          </p:spTgt>
                                        </p:tgtEl>
                                      </p:cBhvr>
                                      <p:to x="100000" y="100000"/>
                                    </p:animScale>
                                    <p:animScale>
                                      <p:cBhvr>
                                        <p:cTn id="48" dur="26">
                                          <p:stCondLst>
                                            <p:cond delay="1312"/>
                                          </p:stCondLst>
                                        </p:cTn>
                                        <p:tgtEl>
                                          <p:spTgt spid="5">
                                            <p:txEl>
                                              <p:pRg st="3" end="3"/>
                                            </p:txEl>
                                          </p:spTgt>
                                        </p:tgtEl>
                                      </p:cBhvr>
                                      <p:to x="100000" y="80000"/>
                                    </p:animScale>
                                    <p:animScale>
                                      <p:cBhvr>
                                        <p:cTn id="49" dur="166" decel="50000">
                                          <p:stCondLst>
                                            <p:cond delay="1338"/>
                                          </p:stCondLst>
                                        </p:cTn>
                                        <p:tgtEl>
                                          <p:spTgt spid="5">
                                            <p:txEl>
                                              <p:pRg st="3" end="3"/>
                                            </p:txEl>
                                          </p:spTgt>
                                        </p:tgtEl>
                                      </p:cBhvr>
                                      <p:to x="100000" y="100000"/>
                                    </p:animScale>
                                    <p:animScale>
                                      <p:cBhvr>
                                        <p:cTn id="50" dur="26">
                                          <p:stCondLst>
                                            <p:cond delay="1642"/>
                                          </p:stCondLst>
                                        </p:cTn>
                                        <p:tgtEl>
                                          <p:spTgt spid="5">
                                            <p:txEl>
                                              <p:pRg st="3" end="3"/>
                                            </p:txEl>
                                          </p:spTgt>
                                        </p:tgtEl>
                                      </p:cBhvr>
                                      <p:to x="100000" y="90000"/>
                                    </p:animScale>
                                    <p:animScale>
                                      <p:cBhvr>
                                        <p:cTn id="51" dur="166" decel="50000">
                                          <p:stCondLst>
                                            <p:cond delay="1668"/>
                                          </p:stCondLst>
                                        </p:cTn>
                                        <p:tgtEl>
                                          <p:spTgt spid="5">
                                            <p:txEl>
                                              <p:pRg st="3" end="3"/>
                                            </p:txEl>
                                          </p:spTgt>
                                        </p:tgtEl>
                                      </p:cBhvr>
                                      <p:to x="100000" y="100000"/>
                                    </p:animScale>
                                    <p:animScale>
                                      <p:cBhvr>
                                        <p:cTn id="52" dur="26">
                                          <p:stCondLst>
                                            <p:cond delay="1808"/>
                                          </p:stCondLst>
                                        </p:cTn>
                                        <p:tgtEl>
                                          <p:spTgt spid="5">
                                            <p:txEl>
                                              <p:pRg st="3" end="3"/>
                                            </p:txEl>
                                          </p:spTgt>
                                        </p:tgtEl>
                                      </p:cBhvr>
                                      <p:to x="100000" y="95000"/>
                                    </p:animScale>
                                    <p:animScale>
                                      <p:cBhvr>
                                        <p:cTn id="53" dur="166" decel="50000">
                                          <p:stCondLst>
                                            <p:cond delay="1834"/>
                                          </p:stCondLst>
                                        </p:cTn>
                                        <p:tgtEl>
                                          <p:spTgt spid="5">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83880" cy="685800"/>
          </a:xfrm>
        </p:spPr>
        <p:txBody>
          <a:bodyPr>
            <a:normAutofit/>
          </a:bodyPr>
          <a:lstStyle/>
          <a:p>
            <a:r>
              <a:rPr lang="en-US" dirty="0" err="1" smtClean="0"/>
              <a:t>Perkembangan</a:t>
            </a:r>
            <a:r>
              <a:rPr lang="en-US" dirty="0" smtClean="0"/>
              <a:t> </a:t>
            </a:r>
            <a:r>
              <a:rPr lang="en-US" dirty="0" err="1" smtClean="0"/>
              <a:t>Bisnis</a:t>
            </a:r>
            <a:r>
              <a:rPr lang="en-US" dirty="0" smtClean="0"/>
              <a:t> ???</a:t>
            </a:r>
            <a:endParaRPr lang="en-US" dirty="0"/>
          </a:p>
        </p:txBody>
      </p:sp>
      <p:pic>
        <p:nvPicPr>
          <p:cNvPr id="4" name="Picture 3"/>
          <p:cNvPicPr/>
          <p:nvPr/>
        </p:nvPicPr>
        <p:blipFill rotWithShape="1">
          <a:blip r:embed="rId2"/>
          <a:srcRect l="24783" t="16864" r="19665" b="21006"/>
          <a:stretch/>
        </p:blipFill>
        <p:spPr bwMode="auto">
          <a:xfrm>
            <a:off x="1143000" y="1981200"/>
            <a:ext cx="6553200" cy="4495800"/>
          </a:xfrm>
          <a:prstGeom prst="rect">
            <a:avLst/>
          </a:prstGeom>
          <a:ln>
            <a:noFill/>
          </a:ln>
          <a:extLst>
            <a:ext uri="{53640926-AAD7-44D8-BBD7-CCE9431645EC}">
              <a14:shadowObscured xmlns:a14="http://schemas.microsoft.com/office/drawing/2010/main" xmlns=""/>
            </a:ext>
          </a:extLst>
        </p:spPr>
      </p:pic>
      <p:sp>
        <p:nvSpPr>
          <p:cNvPr id="5" name="TextBox 4"/>
          <p:cNvSpPr txBox="1"/>
          <p:nvPr/>
        </p:nvSpPr>
        <p:spPr>
          <a:xfrm>
            <a:off x="1905000" y="1143000"/>
            <a:ext cx="5334000" cy="646331"/>
          </a:xfrm>
          <a:prstGeom prst="rect">
            <a:avLst/>
          </a:prstGeom>
          <a:noFill/>
        </p:spPr>
        <p:txBody>
          <a:bodyPr wrap="square" rtlCol="0">
            <a:spAutoFit/>
          </a:bodyPr>
          <a:lstStyle/>
          <a:p>
            <a:r>
              <a:rPr lang="en-US" dirty="0" err="1" smtClean="0">
                <a:latin typeface="Calibri" pitchFamily="34" charset="0"/>
                <a:cs typeface="Calibri" pitchFamily="34" charset="0"/>
              </a:rPr>
              <a:t>Dilihat</a:t>
            </a:r>
            <a:r>
              <a:rPr lang="en-US" dirty="0" smtClean="0">
                <a:latin typeface="Calibri" pitchFamily="34" charset="0"/>
                <a:cs typeface="Calibri" pitchFamily="34" charset="0"/>
              </a:rPr>
              <a:t> </a:t>
            </a:r>
            <a:r>
              <a:rPr lang="en-US" dirty="0" err="1" smtClean="0">
                <a:latin typeface="Calibri" pitchFamily="34" charset="0"/>
                <a:cs typeface="Calibri" pitchFamily="34" charset="0"/>
              </a:rPr>
              <a:t>perkembangan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bisnis</a:t>
            </a:r>
            <a:r>
              <a:rPr lang="en-US" dirty="0" smtClean="0">
                <a:latin typeface="Calibri" pitchFamily="34" charset="0"/>
                <a:cs typeface="Calibri" pitchFamily="34" charset="0"/>
              </a:rPr>
              <a:t> </a:t>
            </a:r>
            <a:r>
              <a:rPr lang="en-US" dirty="0" err="1" smtClean="0">
                <a:latin typeface="Calibri" pitchFamily="34" charset="0"/>
                <a:cs typeface="Calibri" pitchFamily="34" charset="0"/>
              </a:rPr>
              <a:t>dari</a:t>
            </a:r>
            <a:r>
              <a:rPr lang="en-US" dirty="0" smtClean="0">
                <a:latin typeface="Calibri" pitchFamily="34" charset="0"/>
                <a:cs typeface="Calibri" pitchFamily="34" charset="0"/>
              </a:rPr>
              <a:t> </a:t>
            </a:r>
            <a:r>
              <a:rPr lang="en-US" dirty="0" err="1" smtClean="0">
                <a:latin typeface="Calibri" pitchFamily="34" charset="0"/>
                <a:cs typeface="Calibri" pitchFamily="34" charset="0"/>
              </a:rPr>
              <a:t>elemen-elemen</a:t>
            </a:r>
            <a:r>
              <a:rPr lang="en-US" dirty="0" smtClean="0">
                <a:latin typeface="Calibri" pitchFamily="34" charset="0"/>
                <a:cs typeface="Calibri" pitchFamily="34" charset="0"/>
              </a:rPr>
              <a:t> yang </a:t>
            </a:r>
            <a:r>
              <a:rPr lang="en-US" dirty="0" err="1" smtClean="0">
                <a:latin typeface="Calibri" pitchFamily="34" charset="0"/>
                <a:cs typeface="Calibri" pitchFamily="34" charset="0"/>
              </a:rPr>
              <a:t>memberikan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kontribusi</a:t>
            </a:r>
            <a:r>
              <a:rPr lang="en-US" dirty="0" smtClean="0">
                <a:latin typeface="Calibri" pitchFamily="34" charset="0"/>
                <a:cs typeface="Calibri" pitchFamily="34" charset="0"/>
              </a:rPr>
              <a:t> </a:t>
            </a:r>
            <a:r>
              <a:rPr lang="en-US" dirty="0" err="1" smtClean="0">
                <a:latin typeface="Calibri" pitchFamily="34" charset="0"/>
                <a:cs typeface="Calibri" pitchFamily="34" charset="0"/>
              </a:rPr>
              <a:t>dalam</a:t>
            </a:r>
            <a:r>
              <a:rPr lang="en-US" dirty="0" smtClean="0">
                <a:latin typeface="Calibri" pitchFamily="34" charset="0"/>
                <a:cs typeface="Calibri" pitchFamily="34" charset="0"/>
              </a:rPr>
              <a:t> </a:t>
            </a:r>
            <a:r>
              <a:rPr lang="en-US" dirty="0" err="1" smtClean="0">
                <a:latin typeface="Calibri" pitchFamily="34" charset="0"/>
                <a:cs typeface="Calibri" pitchFamily="34" charset="0"/>
              </a:rPr>
              <a:t>suatu</a:t>
            </a:r>
            <a:r>
              <a:rPr lang="en-US" dirty="0" smtClean="0">
                <a:latin typeface="Calibri" pitchFamily="34" charset="0"/>
                <a:cs typeface="Calibri" pitchFamily="34" charset="0"/>
              </a:rPr>
              <a:t> </a:t>
            </a:r>
            <a:r>
              <a:rPr lang="en-US" dirty="0" err="1" smtClean="0">
                <a:latin typeface="Calibri" pitchFamily="34" charset="0"/>
                <a:cs typeface="Calibri" pitchFamily="34" charset="0"/>
              </a:rPr>
              <a:t>organisasi</a:t>
            </a:r>
            <a:r>
              <a:rPr lang="en-US" dirty="0" smtClean="0">
                <a:latin typeface="Calibri" pitchFamily="34" charset="0"/>
                <a:cs typeface="Calibri" pitchFamily="34" charset="0"/>
              </a:rPr>
              <a:t> </a:t>
            </a:r>
            <a:r>
              <a:rPr lang="en-US" dirty="0" err="1" smtClean="0">
                <a:latin typeface="Calibri" pitchFamily="34" charset="0"/>
                <a:cs typeface="Calibri" pitchFamily="34" charset="0"/>
              </a:rPr>
              <a:t>bisnis</a:t>
            </a:r>
            <a:endParaRPr lang="en-US" dirty="0">
              <a:latin typeface="Calibri" pitchFamily="34" charset="0"/>
              <a:cs typeface="Calibri" pitchFamily="34" charset="0"/>
            </a:endParaRPr>
          </a:p>
        </p:txBody>
      </p:sp>
    </p:spTree>
    <p:extLst>
      <p:ext uri="{BB962C8B-B14F-4D97-AF65-F5344CB8AC3E}">
        <p14:creationId xmlns:p14="http://schemas.microsoft.com/office/powerpoint/2010/main" xmlns="" val="16423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83880" cy="609600"/>
          </a:xfrm>
        </p:spPr>
        <p:txBody>
          <a:bodyPr>
            <a:normAutofit fontScale="90000"/>
          </a:bodyPr>
          <a:lstStyle/>
          <a:p>
            <a:r>
              <a:rPr lang="en-US" dirty="0" err="1" smtClean="0"/>
              <a:t>Kategori</a:t>
            </a:r>
            <a:r>
              <a:rPr lang="en-US" dirty="0" smtClean="0"/>
              <a:t> </a:t>
            </a:r>
            <a:r>
              <a:rPr lang="en-US" dirty="0" err="1" smtClean="0"/>
              <a:t>Bisnis</a:t>
            </a:r>
            <a:endParaRPr lang="en-US" dirty="0"/>
          </a:p>
        </p:txBody>
      </p:sp>
      <p:sp>
        <p:nvSpPr>
          <p:cNvPr id="4" name="Rectangle 3"/>
          <p:cNvSpPr/>
          <p:nvPr/>
        </p:nvSpPr>
        <p:spPr>
          <a:xfrm>
            <a:off x="1905000" y="1161871"/>
            <a:ext cx="5867400" cy="923330"/>
          </a:xfrm>
          <a:prstGeom prst="rect">
            <a:avLst/>
          </a:prstGeom>
        </p:spPr>
        <p:txBody>
          <a:bodyPr wrap="square">
            <a:spAutoFit/>
          </a:bodyPr>
          <a:lstStyle/>
          <a:p>
            <a:pPr algn="ctr"/>
            <a:r>
              <a:rPr lang="en-US" dirty="0" err="1"/>
              <a:t>Terdapat</a:t>
            </a:r>
            <a:r>
              <a:rPr lang="en-US" dirty="0"/>
              <a:t> </a:t>
            </a:r>
            <a:r>
              <a:rPr lang="en-US" dirty="0" err="1"/>
              <a:t>dua</a:t>
            </a:r>
            <a:r>
              <a:rPr lang="en-US" dirty="0"/>
              <a:t> </a:t>
            </a:r>
            <a:r>
              <a:rPr lang="en-US" dirty="0" err="1"/>
              <a:t>bentuk</a:t>
            </a:r>
            <a:r>
              <a:rPr lang="en-US" dirty="0"/>
              <a:t> </a:t>
            </a:r>
            <a:r>
              <a:rPr lang="en-US" dirty="0" err="1"/>
              <a:t>bisnis</a:t>
            </a:r>
            <a:r>
              <a:rPr lang="en-US" dirty="0"/>
              <a:t> di </a:t>
            </a:r>
            <a:r>
              <a:rPr lang="en-US" dirty="0" err="1"/>
              <a:t>dalam</a:t>
            </a:r>
            <a:r>
              <a:rPr lang="en-US" dirty="0"/>
              <a:t> industry, </a:t>
            </a:r>
            <a:r>
              <a:rPr lang="en-US" dirty="0" err="1"/>
              <a:t>yaitu</a:t>
            </a:r>
            <a:r>
              <a:rPr lang="en-US" dirty="0"/>
              <a:t> </a:t>
            </a:r>
            <a:r>
              <a:rPr lang="en-US" dirty="0" err="1"/>
              <a:t>organisasi</a:t>
            </a:r>
            <a:r>
              <a:rPr lang="en-US" dirty="0"/>
              <a:t> </a:t>
            </a:r>
            <a:r>
              <a:rPr lang="en-US" dirty="0" err="1"/>
              <a:t>bisnis</a:t>
            </a:r>
            <a:r>
              <a:rPr lang="en-US" dirty="0"/>
              <a:t> yang </a:t>
            </a:r>
            <a:r>
              <a:rPr lang="en-US" dirty="0" err="1"/>
              <a:t>bergerak</a:t>
            </a:r>
            <a:r>
              <a:rPr lang="en-US" dirty="0"/>
              <a:t> di </a:t>
            </a:r>
            <a:r>
              <a:rPr lang="en-US" dirty="0" err="1"/>
              <a:t>bidang</a:t>
            </a:r>
            <a:r>
              <a:rPr lang="en-US" dirty="0"/>
              <a:t> </a:t>
            </a:r>
            <a:r>
              <a:rPr lang="en-US" dirty="0" err="1"/>
              <a:t>manufaktur</a:t>
            </a:r>
            <a:r>
              <a:rPr lang="en-US" dirty="0"/>
              <a:t> </a:t>
            </a:r>
            <a:r>
              <a:rPr lang="en-US" dirty="0" err="1"/>
              <a:t>dan</a:t>
            </a:r>
            <a:r>
              <a:rPr lang="en-US" dirty="0"/>
              <a:t> </a:t>
            </a:r>
            <a:r>
              <a:rPr lang="en-US" dirty="0" err="1"/>
              <a:t>dibidang</a:t>
            </a:r>
            <a:r>
              <a:rPr lang="en-US" dirty="0"/>
              <a:t> </a:t>
            </a:r>
            <a:r>
              <a:rPr lang="en-US" dirty="0" err="1"/>
              <a:t>jasa</a:t>
            </a:r>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40080" y="2291334"/>
            <a:ext cx="3550920" cy="299923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821382" y="2291334"/>
            <a:ext cx="3713018" cy="2992305"/>
          </a:xfrm>
          <a:prstGeom prst="rect">
            <a:avLst/>
          </a:prstGeom>
        </p:spPr>
      </p:pic>
      <p:sp>
        <p:nvSpPr>
          <p:cNvPr id="7" name="Rectangle 6"/>
          <p:cNvSpPr/>
          <p:nvPr/>
        </p:nvSpPr>
        <p:spPr>
          <a:xfrm>
            <a:off x="995119" y="5269784"/>
            <a:ext cx="2840842" cy="646331"/>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36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INDUSTRI</a:t>
            </a:r>
            <a:endParaRPr lang="en-US" sz="36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8" name="Rectangle 7"/>
          <p:cNvSpPr/>
          <p:nvPr/>
        </p:nvSpPr>
        <p:spPr>
          <a:xfrm>
            <a:off x="6086667" y="5290566"/>
            <a:ext cx="1487908" cy="646331"/>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36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JASA</a:t>
            </a:r>
            <a:endParaRPr lang="en-US" sz="36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xmlns="" val="297580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80">
                                          <p:stCondLst>
                                            <p:cond delay="0"/>
                                          </p:stCondLst>
                                        </p:cTn>
                                        <p:tgtEl>
                                          <p:spTgt spid="5"/>
                                        </p:tgtEl>
                                      </p:cBhvr>
                                    </p:animEffect>
                                    <p:anim calcmode="lin" valueType="num">
                                      <p:cBhvr>
                                        <p:cTn id="19"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4" dur="26">
                                          <p:stCondLst>
                                            <p:cond delay="650"/>
                                          </p:stCondLst>
                                        </p:cTn>
                                        <p:tgtEl>
                                          <p:spTgt spid="5"/>
                                        </p:tgtEl>
                                      </p:cBhvr>
                                      <p:to x="100000" y="60000"/>
                                    </p:animScale>
                                    <p:animScale>
                                      <p:cBhvr>
                                        <p:cTn id="25" dur="166" decel="50000">
                                          <p:stCondLst>
                                            <p:cond delay="676"/>
                                          </p:stCondLst>
                                        </p:cTn>
                                        <p:tgtEl>
                                          <p:spTgt spid="5"/>
                                        </p:tgtEl>
                                      </p:cBhvr>
                                      <p:to x="100000" y="100000"/>
                                    </p:animScale>
                                    <p:animScale>
                                      <p:cBhvr>
                                        <p:cTn id="26" dur="26">
                                          <p:stCondLst>
                                            <p:cond delay="1312"/>
                                          </p:stCondLst>
                                        </p:cTn>
                                        <p:tgtEl>
                                          <p:spTgt spid="5"/>
                                        </p:tgtEl>
                                      </p:cBhvr>
                                      <p:to x="100000" y="80000"/>
                                    </p:animScale>
                                    <p:animScale>
                                      <p:cBhvr>
                                        <p:cTn id="27" dur="166" decel="50000">
                                          <p:stCondLst>
                                            <p:cond delay="1338"/>
                                          </p:stCondLst>
                                        </p:cTn>
                                        <p:tgtEl>
                                          <p:spTgt spid="5"/>
                                        </p:tgtEl>
                                      </p:cBhvr>
                                      <p:to x="100000" y="100000"/>
                                    </p:animScale>
                                    <p:animScale>
                                      <p:cBhvr>
                                        <p:cTn id="28" dur="26">
                                          <p:stCondLst>
                                            <p:cond delay="1642"/>
                                          </p:stCondLst>
                                        </p:cTn>
                                        <p:tgtEl>
                                          <p:spTgt spid="5"/>
                                        </p:tgtEl>
                                      </p:cBhvr>
                                      <p:to x="100000" y="90000"/>
                                    </p:animScale>
                                    <p:animScale>
                                      <p:cBhvr>
                                        <p:cTn id="29" dur="166" decel="50000">
                                          <p:stCondLst>
                                            <p:cond delay="1668"/>
                                          </p:stCondLst>
                                        </p:cTn>
                                        <p:tgtEl>
                                          <p:spTgt spid="5"/>
                                        </p:tgtEl>
                                      </p:cBhvr>
                                      <p:to x="100000" y="100000"/>
                                    </p:animScale>
                                    <p:animScale>
                                      <p:cBhvr>
                                        <p:cTn id="30" dur="26">
                                          <p:stCondLst>
                                            <p:cond delay="1808"/>
                                          </p:stCondLst>
                                        </p:cTn>
                                        <p:tgtEl>
                                          <p:spTgt spid="5"/>
                                        </p:tgtEl>
                                      </p:cBhvr>
                                      <p:to x="100000" y="95000"/>
                                    </p:animScale>
                                    <p:animScale>
                                      <p:cBhvr>
                                        <p:cTn id="31" dur="166" decel="50000">
                                          <p:stCondLst>
                                            <p:cond delay="1834"/>
                                          </p:stCondLst>
                                        </p:cTn>
                                        <p:tgtEl>
                                          <p:spTgt spid="5"/>
                                        </p:tgtEl>
                                      </p:cBhvr>
                                      <p:to x="100000" y="100000"/>
                                    </p:animScale>
                                  </p:childTnLst>
                                </p:cTn>
                              </p:par>
                              <p:par>
                                <p:cTn id="32" presetID="26"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80">
                                          <p:stCondLst>
                                            <p:cond delay="0"/>
                                          </p:stCondLst>
                                        </p:cTn>
                                        <p:tgtEl>
                                          <p:spTgt spid="7"/>
                                        </p:tgtEl>
                                      </p:cBhvr>
                                    </p:animEffect>
                                    <p:anim calcmode="lin" valueType="num">
                                      <p:cBhvr>
                                        <p:cTn id="3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0" dur="26">
                                          <p:stCondLst>
                                            <p:cond delay="650"/>
                                          </p:stCondLst>
                                        </p:cTn>
                                        <p:tgtEl>
                                          <p:spTgt spid="7"/>
                                        </p:tgtEl>
                                      </p:cBhvr>
                                      <p:to x="100000" y="60000"/>
                                    </p:animScale>
                                    <p:animScale>
                                      <p:cBhvr>
                                        <p:cTn id="41" dur="166" decel="50000">
                                          <p:stCondLst>
                                            <p:cond delay="676"/>
                                          </p:stCondLst>
                                        </p:cTn>
                                        <p:tgtEl>
                                          <p:spTgt spid="7"/>
                                        </p:tgtEl>
                                      </p:cBhvr>
                                      <p:to x="100000" y="100000"/>
                                    </p:animScale>
                                    <p:animScale>
                                      <p:cBhvr>
                                        <p:cTn id="42" dur="26">
                                          <p:stCondLst>
                                            <p:cond delay="1312"/>
                                          </p:stCondLst>
                                        </p:cTn>
                                        <p:tgtEl>
                                          <p:spTgt spid="7"/>
                                        </p:tgtEl>
                                      </p:cBhvr>
                                      <p:to x="100000" y="80000"/>
                                    </p:animScale>
                                    <p:animScale>
                                      <p:cBhvr>
                                        <p:cTn id="43" dur="166" decel="50000">
                                          <p:stCondLst>
                                            <p:cond delay="1338"/>
                                          </p:stCondLst>
                                        </p:cTn>
                                        <p:tgtEl>
                                          <p:spTgt spid="7"/>
                                        </p:tgtEl>
                                      </p:cBhvr>
                                      <p:to x="100000" y="100000"/>
                                    </p:animScale>
                                    <p:animScale>
                                      <p:cBhvr>
                                        <p:cTn id="44" dur="26">
                                          <p:stCondLst>
                                            <p:cond delay="1642"/>
                                          </p:stCondLst>
                                        </p:cTn>
                                        <p:tgtEl>
                                          <p:spTgt spid="7"/>
                                        </p:tgtEl>
                                      </p:cBhvr>
                                      <p:to x="100000" y="90000"/>
                                    </p:animScale>
                                    <p:animScale>
                                      <p:cBhvr>
                                        <p:cTn id="45" dur="166" decel="50000">
                                          <p:stCondLst>
                                            <p:cond delay="1668"/>
                                          </p:stCondLst>
                                        </p:cTn>
                                        <p:tgtEl>
                                          <p:spTgt spid="7"/>
                                        </p:tgtEl>
                                      </p:cBhvr>
                                      <p:to x="100000" y="100000"/>
                                    </p:animScale>
                                    <p:animScale>
                                      <p:cBhvr>
                                        <p:cTn id="46" dur="26">
                                          <p:stCondLst>
                                            <p:cond delay="1808"/>
                                          </p:stCondLst>
                                        </p:cTn>
                                        <p:tgtEl>
                                          <p:spTgt spid="7"/>
                                        </p:tgtEl>
                                      </p:cBhvr>
                                      <p:to x="100000" y="95000"/>
                                    </p:animScale>
                                    <p:animScale>
                                      <p:cBhvr>
                                        <p:cTn id="47" dur="166" decel="50000">
                                          <p:stCondLst>
                                            <p:cond delay="1834"/>
                                          </p:stCondLst>
                                        </p:cTn>
                                        <p:tgtEl>
                                          <p:spTgt spid="7"/>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fill="hold"/>
                                        <p:tgtEl>
                                          <p:spTgt spid="6"/>
                                        </p:tgtEl>
                                        <p:attrNameLst>
                                          <p:attrName>ppt_w</p:attrName>
                                        </p:attrNameLst>
                                      </p:cBhvr>
                                      <p:tavLst>
                                        <p:tav tm="0">
                                          <p:val>
                                            <p:fltVal val="0"/>
                                          </p:val>
                                        </p:tav>
                                        <p:tav tm="100000">
                                          <p:val>
                                            <p:strVal val="#ppt_w"/>
                                          </p:val>
                                        </p:tav>
                                      </p:tavLst>
                                    </p:anim>
                                    <p:anim calcmode="lin" valueType="num">
                                      <p:cBhvr>
                                        <p:cTn id="53" dur="500" fill="hold"/>
                                        <p:tgtEl>
                                          <p:spTgt spid="6"/>
                                        </p:tgtEl>
                                        <p:attrNameLst>
                                          <p:attrName>ppt_h</p:attrName>
                                        </p:attrNameLst>
                                      </p:cBhvr>
                                      <p:tavLst>
                                        <p:tav tm="0">
                                          <p:val>
                                            <p:fltVal val="0"/>
                                          </p:val>
                                        </p:tav>
                                        <p:tav tm="100000">
                                          <p:val>
                                            <p:strVal val="#ppt_h"/>
                                          </p:val>
                                        </p:tav>
                                      </p:tavLst>
                                    </p:anim>
                                    <p:animEffect transition="in" filter="fade">
                                      <p:cBhvr>
                                        <p:cTn id="54" dur="500"/>
                                        <p:tgtEl>
                                          <p:spTgt spid="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animEffect transition="in" filter="fade">
                                      <p:cBhvr>
                                        <p:cTn id="5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762000"/>
          </a:xfrm>
        </p:spPr>
        <p:txBody>
          <a:bodyPr/>
          <a:lstStyle/>
          <a:p>
            <a:r>
              <a:rPr lang="en-US" dirty="0" err="1" smtClean="0"/>
              <a:t>Organisasi</a:t>
            </a:r>
            <a:r>
              <a:rPr lang="en-US" dirty="0" smtClean="0"/>
              <a:t> </a:t>
            </a:r>
            <a:r>
              <a:rPr lang="en-US" dirty="0" err="1" smtClean="0"/>
              <a:t>Bisnis</a:t>
            </a:r>
            <a:endParaRPr lang="en-US" dirty="0"/>
          </a:p>
        </p:txBody>
      </p:sp>
      <p:pic>
        <p:nvPicPr>
          <p:cNvPr id="4" name="Picture 3"/>
          <p:cNvPicPr/>
          <p:nvPr/>
        </p:nvPicPr>
        <p:blipFill rotWithShape="1">
          <a:blip r:embed="rId2"/>
          <a:srcRect l="25124" t="13018" r="18802" b="17724"/>
          <a:stretch/>
        </p:blipFill>
        <p:spPr bwMode="auto">
          <a:xfrm>
            <a:off x="1080655" y="1371600"/>
            <a:ext cx="6705600" cy="4419600"/>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361999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610600" cy="1051560"/>
          </a:xfrm>
        </p:spPr>
        <p:txBody>
          <a:bodyPr>
            <a:normAutofit fontScale="90000"/>
          </a:bodyPr>
          <a:lstStyle/>
          <a:p>
            <a:pPr algn="ctr"/>
            <a:r>
              <a:rPr lang="en-US" dirty="0" err="1" smtClean="0"/>
              <a:t>Manajemen</a:t>
            </a:r>
            <a:r>
              <a:rPr lang="en-US" dirty="0" smtClean="0"/>
              <a:t> </a:t>
            </a:r>
            <a:r>
              <a:rPr lang="en-US" dirty="0" err="1" smtClean="0"/>
              <a:t>dan</a:t>
            </a:r>
            <a:r>
              <a:rPr lang="en-US" dirty="0" smtClean="0"/>
              <a:t> </a:t>
            </a:r>
            <a:r>
              <a:rPr lang="en-US" dirty="0" err="1" smtClean="0"/>
              <a:t>Strategi</a:t>
            </a:r>
            <a:r>
              <a:rPr lang="en-US" dirty="0" smtClean="0"/>
              <a:t> </a:t>
            </a:r>
            <a:r>
              <a:rPr lang="en-US" dirty="0" err="1" smtClean="0"/>
              <a:t>Bisnis</a:t>
            </a:r>
            <a:r>
              <a:rPr lang="en-US" dirty="0" smtClean="0"/>
              <a:t> </a:t>
            </a:r>
            <a:r>
              <a:rPr lang="en-US" dirty="0" err="1" smtClean="0"/>
              <a:t>Dalam</a:t>
            </a:r>
            <a:r>
              <a:rPr lang="en-US" dirty="0" smtClean="0"/>
              <a:t> </a:t>
            </a:r>
            <a:r>
              <a:rPr lang="en-US" dirty="0" err="1" smtClean="0"/>
              <a:t>Lingkungan</a:t>
            </a:r>
            <a:r>
              <a:rPr lang="en-US" dirty="0" smtClean="0"/>
              <a:t> </a:t>
            </a:r>
            <a:r>
              <a:rPr lang="en-US" dirty="0" err="1" smtClean="0"/>
              <a:t>Sistem</a:t>
            </a:r>
            <a:r>
              <a:rPr lang="en-US" dirty="0" smtClean="0"/>
              <a:t> </a:t>
            </a:r>
            <a:r>
              <a:rPr lang="en-US" dirty="0" err="1" smtClean="0"/>
              <a:t>Informasi</a:t>
            </a:r>
            <a:endParaRPr lang="en-US" dirty="0"/>
          </a:p>
        </p:txBody>
      </p:sp>
      <p:pic>
        <p:nvPicPr>
          <p:cNvPr id="4" name="Picture 3" descr="pie.jpg"/>
          <p:cNvPicPr>
            <a:picLocks noChangeAspect="1"/>
          </p:cNvPicPr>
          <p:nvPr/>
        </p:nvPicPr>
        <p:blipFill>
          <a:blip r:embed="rId2"/>
          <a:stretch>
            <a:fillRect/>
          </a:stretch>
        </p:blipFill>
        <p:spPr>
          <a:xfrm>
            <a:off x="381000" y="1600201"/>
            <a:ext cx="8369753" cy="4648200"/>
          </a:xfrm>
          <a:prstGeom prst="rect">
            <a:avLst/>
          </a:prstGeom>
        </p:spPr>
      </p:pic>
    </p:spTree>
  </p:cSld>
  <p:clrMapOvr>
    <a:masterClrMapping/>
  </p:clrMapOvr>
  <p:transition>
    <p:cut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533400"/>
          </a:xfrm>
        </p:spPr>
        <p:txBody>
          <a:bodyPr>
            <a:normAutofit fontScale="90000"/>
          </a:bodyPr>
          <a:lstStyle/>
          <a:p>
            <a:pPr algn="ctr"/>
            <a:r>
              <a:rPr lang="en-US" dirty="0" err="1" smtClean="0"/>
              <a:t>Pengertian</a:t>
            </a:r>
            <a:r>
              <a:rPr lang="en-US" dirty="0" smtClean="0"/>
              <a:t> </a:t>
            </a:r>
            <a:r>
              <a:rPr lang="en-US" dirty="0" err="1" smtClean="0"/>
              <a:t>Globalisasi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48000" y="1143000"/>
            <a:ext cx="2757674" cy="2740025"/>
          </a:xfrm>
        </p:spPr>
      </p:pic>
      <p:sp>
        <p:nvSpPr>
          <p:cNvPr id="5" name="Rectangle 4"/>
          <p:cNvSpPr/>
          <p:nvPr/>
        </p:nvSpPr>
        <p:spPr>
          <a:xfrm>
            <a:off x="1219200" y="4038600"/>
            <a:ext cx="6781800" cy="1477328"/>
          </a:xfrm>
          <a:prstGeom prst="rect">
            <a:avLst/>
          </a:prstGeom>
        </p:spPr>
        <p:txBody>
          <a:bodyPr wrap="square">
            <a:spAutoFit/>
          </a:bodyPr>
          <a:lstStyle/>
          <a:p>
            <a:r>
              <a:rPr lang="en-US" b="1" dirty="0" err="1"/>
              <a:t>Globalisasi</a:t>
            </a:r>
            <a:r>
              <a:rPr lang="en-US" dirty="0"/>
              <a:t> </a:t>
            </a:r>
            <a:r>
              <a:rPr lang="en-US" dirty="0" err="1"/>
              <a:t>adalah</a:t>
            </a:r>
            <a:r>
              <a:rPr lang="en-US" dirty="0"/>
              <a:t> </a:t>
            </a:r>
            <a:r>
              <a:rPr lang="en-US" dirty="0" err="1"/>
              <a:t>keterkaitan</a:t>
            </a:r>
            <a:r>
              <a:rPr lang="en-US" dirty="0"/>
              <a:t> </a:t>
            </a:r>
            <a:r>
              <a:rPr lang="en-US" dirty="0" err="1"/>
              <a:t>dan</a:t>
            </a:r>
            <a:r>
              <a:rPr lang="en-US" dirty="0"/>
              <a:t> </a:t>
            </a:r>
            <a:r>
              <a:rPr lang="en-US" dirty="0" err="1"/>
              <a:t>ketergantungan</a:t>
            </a:r>
            <a:r>
              <a:rPr lang="en-US" dirty="0"/>
              <a:t> </a:t>
            </a:r>
            <a:r>
              <a:rPr lang="en-US" dirty="0" err="1"/>
              <a:t>antar</a:t>
            </a:r>
            <a:r>
              <a:rPr lang="en-US" dirty="0"/>
              <a:t> </a:t>
            </a:r>
            <a:r>
              <a:rPr lang="en-US" dirty="0" err="1"/>
              <a:t>bangsa</a:t>
            </a:r>
            <a:r>
              <a:rPr lang="en-US" dirty="0"/>
              <a:t> </a:t>
            </a:r>
            <a:r>
              <a:rPr lang="en-US" dirty="0" err="1"/>
              <a:t>dan</a:t>
            </a:r>
            <a:r>
              <a:rPr lang="en-US" dirty="0"/>
              <a:t> </a:t>
            </a:r>
            <a:r>
              <a:rPr lang="en-US" dirty="0" err="1"/>
              <a:t>antar</a:t>
            </a:r>
            <a:r>
              <a:rPr lang="en-US" dirty="0"/>
              <a:t> </a:t>
            </a:r>
            <a:r>
              <a:rPr lang="en-US" dirty="0" err="1"/>
              <a:t>manusia</a:t>
            </a:r>
            <a:r>
              <a:rPr lang="en-US" dirty="0"/>
              <a:t> di </a:t>
            </a:r>
            <a:r>
              <a:rPr lang="en-US" dirty="0" err="1"/>
              <a:t>seluruh</a:t>
            </a:r>
            <a:r>
              <a:rPr lang="en-US" dirty="0"/>
              <a:t> </a:t>
            </a:r>
            <a:r>
              <a:rPr lang="en-US" dirty="0" err="1"/>
              <a:t>dunia</a:t>
            </a:r>
            <a:r>
              <a:rPr lang="en-US" dirty="0"/>
              <a:t> </a:t>
            </a:r>
            <a:r>
              <a:rPr lang="en-US" dirty="0" err="1"/>
              <a:t>melalui</a:t>
            </a:r>
            <a:r>
              <a:rPr lang="en-US" dirty="0"/>
              <a:t> </a:t>
            </a:r>
            <a:r>
              <a:rPr lang="en-US" dirty="0" err="1"/>
              <a:t>perdagangan</a:t>
            </a:r>
            <a:r>
              <a:rPr lang="en-US" dirty="0"/>
              <a:t>, </a:t>
            </a:r>
            <a:r>
              <a:rPr lang="en-US" dirty="0" err="1"/>
              <a:t>investasi</a:t>
            </a:r>
            <a:r>
              <a:rPr lang="en-US" dirty="0"/>
              <a:t>, </a:t>
            </a:r>
            <a:r>
              <a:rPr lang="en-US" dirty="0" err="1"/>
              <a:t>perjalanan</a:t>
            </a:r>
            <a:r>
              <a:rPr lang="en-US" dirty="0"/>
              <a:t>, </a:t>
            </a:r>
            <a:r>
              <a:rPr lang="en-US" dirty="0" err="1"/>
              <a:t>budaya</a:t>
            </a:r>
            <a:r>
              <a:rPr lang="en-US" dirty="0"/>
              <a:t> </a:t>
            </a:r>
            <a:r>
              <a:rPr lang="en-US" dirty="0" err="1"/>
              <a:t>populer</a:t>
            </a:r>
            <a:r>
              <a:rPr lang="en-US" dirty="0"/>
              <a:t>, </a:t>
            </a:r>
            <a:r>
              <a:rPr lang="en-US" dirty="0" err="1"/>
              <a:t>dan</a:t>
            </a:r>
            <a:r>
              <a:rPr lang="en-US" dirty="0"/>
              <a:t>    </a:t>
            </a:r>
            <a:r>
              <a:rPr lang="en-US" dirty="0" err="1"/>
              <a:t>bentuk-bentuk</a:t>
            </a:r>
            <a:r>
              <a:rPr lang="en-US" dirty="0"/>
              <a:t> </a:t>
            </a:r>
            <a:r>
              <a:rPr lang="en-US" u="sng" dirty="0" err="1">
                <a:hlinkClick r:id="rId3" tooltip="Interaksi"/>
              </a:rPr>
              <a:t>interaksi</a:t>
            </a:r>
            <a:r>
              <a:rPr lang="en-US" dirty="0"/>
              <a:t> yang lain </a:t>
            </a:r>
            <a:r>
              <a:rPr lang="en-US" dirty="0" err="1"/>
              <a:t>sehingga</a:t>
            </a:r>
            <a:r>
              <a:rPr lang="en-US" dirty="0"/>
              <a:t> </a:t>
            </a:r>
            <a:r>
              <a:rPr lang="en-US" dirty="0" err="1"/>
              <a:t>batas-batas</a:t>
            </a:r>
            <a:r>
              <a:rPr lang="en-US" dirty="0"/>
              <a:t> </a:t>
            </a:r>
            <a:r>
              <a:rPr lang="en-US" dirty="0" err="1"/>
              <a:t>suatu</a:t>
            </a:r>
            <a:r>
              <a:rPr lang="en-US" dirty="0"/>
              <a:t> </a:t>
            </a:r>
            <a:r>
              <a:rPr lang="en-US" u="sng" dirty="0" err="1">
                <a:hlinkClick r:id="rId4" tooltip="Negara"/>
              </a:rPr>
              <a:t>negara</a:t>
            </a:r>
            <a:r>
              <a:rPr lang="en-US" dirty="0"/>
              <a:t> </a:t>
            </a:r>
            <a:r>
              <a:rPr lang="en-US" dirty="0" err="1"/>
              <a:t>menjadi</a:t>
            </a:r>
            <a:r>
              <a:rPr lang="en-US" dirty="0"/>
              <a:t> </a:t>
            </a:r>
            <a:r>
              <a:rPr lang="en-US" dirty="0" err="1"/>
              <a:t>semakin</a:t>
            </a:r>
            <a:r>
              <a:rPr lang="en-US" dirty="0"/>
              <a:t> </a:t>
            </a:r>
            <a:r>
              <a:rPr lang="en-US" dirty="0" err="1"/>
              <a:t>sempit</a:t>
            </a:r>
            <a:r>
              <a:rPr lang="en-US" dirty="0"/>
              <a:t>.</a:t>
            </a:r>
          </a:p>
        </p:txBody>
      </p:sp>
    </p:spTree>
    <p:extLst>
      <p:ext uri="{BB962C8B-B14F-4D97-AF65-F5344CB8AC3E}">
        <p14:creationId xmlns:p14="http://schemas.microsoft.com/office/powerpoint/2010/main" xmlns="" val="523322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762000"/>
          </a:xfrm>
        </p:spPr>
        <p:txBody>
          <a:bodyPr/>
          <a:lstStyle/>
          <a:p>
            <a:r>
              <a:rPr lang="en-US" dirty="0" err="1" smtClean="0"/>
              <a:t>Pengaruh</a:t>
            </a:r>
            <a:r>
              <a:rPr lang="en-US" dirty="0" smtClean="0"/>
              <a:t> </a:t>
            </a:r>
            <a:r>
              <a:rPr lang="en-US" dirty="0" err="1" smtClean="0"/>
              <a:t>Globalisasi</a:t>
            </a:r>
            <a:r>
              <a:rPr lang="en-US" dirty="0" smtClean="0"/>
              <a:t> </a:t>
            </a:r>
            <a:r>
              <a:rPr lang="en-US" dirty="0" err="1" smtClean="0"/>
              <a:t>Ekonomi</a:t>
            </a:r>
            <a:endParaRPr lang="en-US" dirty="0"/>
          </a:p>
        </p:txBody>
      </p:sp>
      <p:graphicFrame>
        <p:nvGraphicFramePr>
          <p:cNvPr id="4" name="Diagram 3"/>
          <p:cNvGraphicFramePr/>
          <p:nvPr>
            <p:extLst>
              <p:ext uri="{D42A27DB-BD31-4B8C-83A1-F6EECF244321}">
                <p14:modId xmlns:p14="http://schemas.microsoft.com/office/powerpoint/2010/main" xmlns="" val="276981045"/>
              </p:ext>
            </p:extLst>
          </p:nvPr>
        </p:nvGraphicFramePr>
        <p:xfrm>
          <a:off x="914400" y="1447800"/>
          <a:ext cx="7391400"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53139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183880" cy="4876800"/>
          </a:xfrm>
        </p:spPr>
        <p:txBody>
          <a:bodyPr/>
          <a:lstStyle/>
          <a:p>
            <a:r>
              <a:rPr lang="en-US" dirty="0" err="1" smtClean="0"/>
              <a:t>Pengantar</a:t>
            </a:r>
            <a:r>
              <a:rPr lang="en-US" dirty="0" smtClean="0"/>
              <a:t> </a:t>
            </a:r>
            <a:r>
              <a:rPr lang="en-US" dirty="0" err="1" smtClean="0"/>
              <a:t>Manajemen</a:t>
            </a:r>
            <a:r>
              <a:rPr lang="en-US" dirty="0" smtClean="0"/>
              <a:t> </a:t>
            </a:r>
            <a:r>
              <a:rPr lang="en-US" dirty="0" err="1" smtClean="0"/>
              <a:t>dan</a:t>
            </a:r>
            <a:r>
              <a:rPr lang="en-US" dirty="0" smtClean="0"/>
              <a:t> </a:t>
            </a:r>
            <a:r>
              <a:rPr lang="en-US" dirty="0" err="1" smtClean="0"/>
              <a:t>Bisnis</a:t>
            </a:r>
            <a:endParaRPr lang="en-US" dirty="0" smtClean="0"/>
          </a:p>
          <a:p>
            <a:r>
              <a:rPr lang="en-US" dirty="0" err="1" smtClean="0"/>
              <a:t>Etika</a:t>
            </a:r>
            <a:r>
              <a:rPr lang="en-US" dirty="0" smtClean="0"/>
              <a:t> </a:t>
            </a:r>
            <a:r>
              <a:rPr lang="en-US" dirty="0" err="1" smtClean="0"/>
              <a:t>Bisnis</a:t>
            </a:r>
            <a:r>
              <a:rPr lang="en-US" dirty="0" smtClean="0"/>
              <a:t> </a:t>
            </a:r>
            <a:r>
              <a:rPr lang="en-US" dirty="0" err="1" smtClean="0"/>
              <a:t>dan</a:t>
            </a:r>
            <a:r>
              <a:rPr lang="en-US" dirty="0" smtClean="0"/>
              <a:t> </a:t>
            </a:r>
            <a:r>
              <a:rPr lang="en-US" dirty="0" err="1" smtClean="0"/>
              <a:t>Tanggung</a:t>
            </a:r>
            <a:r>
              <a:rPr lang="en-US" dirty="0" smtClean="0"/>
              <a:t> </a:t>
            </a:r>
            <a:r>
              <a:rPr lang="en-US" dirty="0" err="1" smtClean="0"/>
              <a:t>Jawab</a:t>
            </a:r>
            <a:r>
              <a:rPr lang="en-US" dirty="0" smtClean="0"/>
              <a:t> </a:t>
            </a:r>
            <a:r>
              <a:rPr lang="en-US" dirty="0" err="1" smtClean="0"/>
              <a:t>Sosial</a:t>
            </a:r>
            <a:endParaRPr lang="en-US" dirty="0" smtClean="0"/>
          </a:p>
          <a:p>
            <a:r>
              <a:rPr lang="en-US" dirty="0" err="1" smtClean="0"/>
              <a:t>Kewirausahawan</a:t>
            </a:r>
            <a:endParaRPr lang="en-US" dirty="0" smtClean="0"/>
          </a:p>
          <a:p>
            <a:r>
              <a:rPr lang="en-US" dirty="0" err="1" smtClean="0"/>
              <a:t>Manajemen</a:t>
            </a:r>
            <a:r>
              <a:rPr lang="en-US" dirty="0" smtClean="0"/>
              <a:t> SDM</a:t>
            </a:r>
          </a:p>
          <a:p>
            <a:r>
              <a:rPr lang="en-US" dirty="0" err="1" smtClean="0"/>
              <a:t>Konsep</a:t>
            </a:r>
            <a:r>
              <a:rPr lang="en-US" dirty="0" smtClean="0"/>
              <a:t> </a:t>
            </a:r>
            <a:r>
              <a:rPr lang="en-US" dirty="0" err="1" smtClean="0"/>
              <a:t>Manajemen</a:t>
            </a:r>
            <a:r>
              <a:rPr lang="en-US" dirty="0" smtClean="0"/>
              <a:t> </a:t>
            </a:r>
            <a:r>
              <a:rPr lang="en-US" dirty="0" err="1" smtClean="0"/>
              <a:t>Operasional</a:t>
            </a:r>
            <a:r>
              <a:rPr lang="en-US" dirty="0" smtClean="0"/>
              <a:t> </a:t>
            </a:r>
            <a:r>
              <a:rPr lang="en-US" dirty="0" err="1" smtClean="0"/>
              <a:t>dan</a:t>
            </a:r>
            <a:r>
              <a:rPr lang="en-US" dirty="0" smtClean="0"/>
              <a:t> </a:t>
            </a:r>
            <a:r>
              <a:rPr lang="en-US" dirty="0" err="1" smtClean="0"/>
              <a:t>Pemasaran</a:t>
            </a:r>
            <a:endParaRPr lang="en-US" dirty="0" smtClean="0"/>
          </a:p>
          <a:p>
            <a:r>
              <a:rPr lang="en-US" dirty="0" err="1" smtClean="0"/>
              <a:t>Manajemen</a:t>
            </a:r>
            <a:r>
              <a:rPr lang="en-US" dirty="0" smtClean="0"/>
              <a:t> </a:t>
            </a:r>
            <a:r>
              <a:rPr lang="en-US" dirty="0" err="1" smtClean="0"/>
              <a:t>Investasi</a:t>
            </a:r>
            <a:r>
              <a:rPr lang="en-US" dirty="0" smtClean="0"/>
              <a:t> </a:t>
            </a:r>
            <a:r>
              <a:rPr lang="en-US" dirty="0" err="1" smtClean="0"/>
              <a:t>dan</a:t>
            </a:r>
            <a:r>
              <a:rPr lang="en-US" dirty="0" smtClean="0"/>
              <a:t> </a:t>
            </a:r>
            <a:r>
              <a:rPr lang="en-US" dirty="0" err="1" smtClean="0"/>
              <a:t>Pasar</a:t>
            </a:r>
            <a:r>
              <a:rPr lang="en-US" dirty="0" smtClean="0"/>
              <a:t> Modal</a:t>
            </a:r>
          </a:p>
          <a:p>
            <a:r>
              <a:rPr lang="en-US" dirty="0" err="1" smtClean="0"/>
              <a:t>Sistem</a:t>
            </a:r>
            <a:r>
              <a:rPr lang="en-US" dirty="0" smtClean="0"/>
              <a:t> </a:t>
            </a:r>
            <a:r>
              <a:rPr lang="en-US" dirty="0" err="1" smtClean="0"/>
              <a:t>Informasi</a:t>
            </a:r>
            <a:r>
              <a:rPr lang="en-US" dirty="0" smtClean="0"/>
              <a:t> </a:t>
            </a:r>
            <a:r>
              <a:rPr lang="en-US" dirty="0" err="1" smtClean="0"/>
              <a:t>Manajemen</a:t>
            </a:r>
            <a:endParaRPr lang="en-US" dirty="0"/>
          </a:p>
        </p:txBody>
      </p:sp>
      <p:sp>
        <p:nvSpPr>
          <p:cNvPr id="5" name="Title 1"/>
          <p:cNvSpPr>
            <a:spLocks noGrp="1"/>
          </p:cNvSpPr>
          <p:nvPr>
            <p:ph type="title"/>
          </p:nvPr>
        </p:nvSpPr>
        <p:spPr>
          <a:xfrm>
            <a:off x="457200" y="533400"/>
            <a:ext cx="8183880" cy="624840"/>
          </a:xfrm>
        </p:spPr>
        <p:txBody>
          <a:bodyPr>
            <a:normAutofit fontScale="90000"/>
          </a:bodyPr>
          <a:lstStyle/>
          <a:p>
            <a:r>
              <a:rPr lang="en-US" dirty="0" err="1" smtClean="0"/>
              <a:t>Topik</a:t>
            </a:r>
            <a:r>
              <a:rPr lang="en-US" dirty="0" smtClean="0"/>
              <a:t> </a:t>
            </a:r>
            <a:r>
              <a:rPr lang="en-US" dirty="0" err="1" smtClean="0"/>
              <a:t>Pembelajaran</a:t>
            </a:r>
            <a:r>
              <a:rPr lang="en-US" dirty="0" smtClean="0"/>
              <a:t> </a:t>
            </a:r>
            <a:r>
              <a:rPr lang="en-US" dirty="0" err="1" smtClean="0"/>
              <a:t>Sebelum</a:t>
            </a:r>
            <a:r>
              <a:rPr lang="en-US" dirty="0" smtClean="0"/>
              <a:t> UTS</a:t>
            </a:r>
            <a:endParaRPr 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914400"/>
          </a:xfrm>
        </p:spPr>
        <p:txBody>
          <a:bodyPr/>
          <a:lstStyle/>
          <a:p>
            <a:r>
              <a:rPr lang="en-US" dirty="0" err="1" smtClean="0"/>
              <a:t>Perdagangan</a:t>
            </a:r>
            <a:r>
              <a:rPr lang="en-US" dirty="0" smtClean="0"/>
              <a:t> </a:t>
            </a:r>
            <a:r>
              <a:rPr lang="en-US" dirty="0" err="1" smtClean="0"/>
              <a:t>Bebas</a:t>
            </a:r>
            <a:endParaRPr lang="en-US" dirty="0"/>
          </a:p>
        </p:txBody>
      </p:sp>
      <p:sp>
        <p:nvSpPr>
          <p:cNvPr id="3" name="Content Placeholder 2"/>
          <p:cNvSpPr>
            <a:spLocks noGrp="1"/>
          </p:cNvSpPr>
          <p:nvPr>
            <p:ph idx="1"/>
          </p:nvPr>
        </p:nvSpPr>
        <p:spPr>
          <a:xfrm>
            <a:off x="381000" y="1524000"/>
            <a:ext cx="8183880" cy="4187952"/>
          </a:xfrm>
        </p:spPr>
        <p:txBody>
          <a:bodyPr>
            <a:normAutofit fontScale="85000" lnSpcReduction="10000"/>
          </a:bodyPr>
          <a:lstStyle/>
          <a:p>
            <a:r>
              <a:rPr lang="en-US" dirty="0" err="1"/>
              <a:t>Perdagangan</a:t>
            </a:r>
            <a:r>
              <a:rPr lang="en-US" dirty="0"/>
              <a:t> </a:t>
            </a:r>
            <a:r>
              <a:rPr lang="en-US" dirty="0" err="1"/>
              <a:t>bebas</a:t>
            </a:r>
            <a:r>
              <a:rPr lang="en-US" dirty="0"/>
              <a:t> </a:t>
            </a:r>
            <a:r>
              <a:rPr lang="en-US" dirty="0" err="1"/>
              <a:t>merupakan</a:t>
            </a:r>
            <a:r>
              <a:rPr lang="en-US" dirty="0"/>
              <a:t> </a:t>
            </a:r>
            <a:r>
              <a:rPr lang="en-US" dirty="0" err="1"/>
              <a:t>suatu</a:t>
            </a:r>
            <a:r>
              <a:rPr lang="en-US" dirty="0"/>
              <a:t> </a:t>
            </a:r>
            <a:r>
              <a:rPr lang="en-US" dirty="0" err="1"/>
              <a:t>kegiatan</a:t>
            </a:r>
            <a:r>
              <a:rPr lang="en-US" dirty="0"/>
              <a:t> </a:t>
            </a:r>
            <a:r>
              <a:rPr lang="en-US" dirty="0" err="1"/>
              <a:t>jual</a:t>
            </a:r>
            <a:r>
              <a:rPr lang="en-US" dirty="0"/>
              <a:t> </a:t>
            </a:r>
            <a:r>
              <a:rPr lang="en-US" dirty="0" err="1"/>
              <a:t>beli</a:t>
            </a:r>
            <a:r>
              <a:rPr lang="en-US" dirty="0"/>
              <a:t> </a:t>
            </a:r>
            <a:r>
              <a:rPr lang="en-US" dirty="0" err="1"/>
              <a:t>produk</a:t>
            </a:r>
            <a:r>
              <a:rPr lang="en-US" dirty="0"/>
              <a:t> </a:t>
            </a:r>
            <a:r>
              <a:rPr lang="en-US" dirty="0" err="1"/>
              <a:t>antar</a:t>
            </a:r>
            <a:r>
              <a:rPr lang="en-US" dirty="0"/>
              <a:t> </a:t>
            </a:r>
            <a:r>
              <a:rPr lang="en-US" dirty="0" err="1"/>
              <a:t>negara</a:t>
            </a:r>
            <a:r>
              <a:rPr lang="en-US" dirty="0"/>
              <a:t> </a:t>
            </a:r>
            <a:r>
              <a:rPr lang="en-US" dirty="0" err="1"/>
              <a:t>tanpa</a:t>
            </a:r>
            <a:r>
              <a:rPr lang="en-US" dirty="0"/>
              <a:t> </a:t>
            </a:r>
            <a:r>
              <a:rPr lang="en-US" dirty="0" err="1"/>
              <a:t>adanya</a:t>
            </a:r>
            <a:r>
              <a:rPr lang="en-US" dirty="0"/>
              <a:t> </a:t>
            </a:r>
            <a:r>
              <a:rPr lang="en-US" dirty="0" err="1"/>
              <a:t>kerumitan</a:t>
            </a:r>
            <a:r>
              <a:rPr lang="en-US" dirty="0"/>
              <a:t>  </a:t>
            </a:r>
            <a:r>
              <a:rPr lang="en-US" dirty="0" err="1"/>
              <a:t>aturan</a:t>
            </a:r>
            <a:r>
              <a:rPr lang="en-US" dirty="0"/>
              <a:t> </a:t>
            </a:r>
            <a:r>
              <a:rPr lang="en-US" dirty="0" err="1"/>
              <a:t>atau</a:t>
            </a:r>
            <a:r>
              <a:rPr lang="en-US" dirty="0"/>
              <a:t> </a:t>
            </a:r>
            <a:r>
              <a:rPr lang="en-US" dirty="0" err="1"/>
              <a:t>birokrasi</a:t>
            </a:r>
            <a:r>
              <a:rPr lang="en-US" dirty="0"/>
              <a:t> yang </a:t>
            </a:r>
            <a:r>
              <a:rPr lang="en-US" dirty="0" err="1"/>
              <a:t>mengatur</a:t>
            </a:r>
            <a:r>
              <a:rPr lang="en-US" dirty="0"/>
              <a:t> </a:t>
            </a:r>
            <a:r>
              <a:rPr lang="en-US" dirty="0" err="1"/>
              <a:t>perdagangan</a:t>
            </a:r>
            <a:r>
              <a:rPr lang="en-US" dirty="0"/>
              <a:t> </a:t>
            </a:r>
            <a:r>
              <a:rPr lang="en-US" dirty="0" err="1"/>
              <a:t>bebas</a:t>
            </a:r>
            <a:r>
              <a:rPr lang="en-US" dirty="0"/>
              <a:t> </a:t>
            </a:r>
            <a:r>
              <a:rPr lang="en-US" dirty="0" err="1"/>
              <a:t>itu</a:t>
            </a:r>
            <a:r>
              <a:rPr lang="en-US" dirty="0"/>
              <a:t> </a:t>
            </a:r>
            <a:r>
              <a:rPr lang="en-US" dirty="0" err="1"/>
              <a:t>didalam</a:t>
            </a:r>
            <a:r>
              <a:rPr lang="en-US" dirty="0"/>
              <a:t> </a:t>
            </a:r>
            <a:r>
              <a:rPr lang="en-US" dirty="0" err="1"/>
              <a:t>suatu</a:t>
            </a:r>
            <a:r>
              <a:rPr lang="en-US" dirty="0"/>
              <a:t> Negara. </a:t>
            </a:r>
            <a:r>
              <a:rPr lang="en-US" dirty="0" err="1"/>
              <a:t>Sehingga</a:t>
            </a:r>
            <a:r>
              <a:rPr lang="en-US" dirty="0"/>
              <a:t>, </a:t>
            </a:r>
            <a:r>
              <a:rPr lang="en-US" dirty="0" err="1"/>
              <a:t>suatu</a:t>
            </a:r>
            <a:r>
              <a:rPr lang="en-US" dirty="0"/>
              <a:t> Negara, </a:t>
            </a:r>
            <a:r>
              <a:rPr lang="en-US" dirty="0" err="1"/>
              <a:t>perusahaan</a:t>
            </a:r>
            <a:r>
              <a:rPr lang="en-US" dirty="0"/>
              <a:t>, </a:t>
            </a:r>
            <a:r>
              <a:rPr lang="en-US" dirty="0" err="1"/>
              <a:t>atau</a:t>
            </a:r>
            <a:r>
              <a:rPr lang="en-US" dirty="0"/>
              <a:t> </a:t>
            </a:r>
            <a:r>
              <a:rPr lang="en-US" dirty="0" err="1"/>
              <a:t>perorangan</a:t>
            </a:r>
            <a:r>
              <a:rPr lang="en-US" dirty="0"/>
              <a:t> </a:t>
            </a:r>
            <a:r>
              <a:rPr lang="en-US" dirty="0" err="1"/>
              <a:t>sekalipun</a:t>
            </a:r>
            <a:r>
              <a:rPr lang="en-US" dirty="0"/>
              <a:t> </a:t>
            </a:r>
            <a:r>
              <a:rPr lang="en-US" dirty="0" err="1"/>
              <a:t>dapat</a:t>
            </a:r>
            <a:r>
              <a:rPr lang="en-US" dirty="0"/>
              <a:t> </a:t>
            </a:r>
            <a:r>
              <a:rPr lang="en-US" dirty="0" err="1"/>
              <a:t>menjual</a:t>
            </a:r>
            <a:r>
              <a:rPr lang="en-US" dirty="0"/>
              <a:t> </a:t>
            </a:r>
            <a:r>
              <a:rPr lang="en-US" dirty="0" err="1"/>
              <a:t>produk</a:t>
            </a:r>
            <a:r>
              <a:rPr lang="en-US" dirty="0"/>
              <a:t> yang </a:t>
            </a:r>
            <a:r>
              <a:rPr lang="en-US" dirty="0" err="1"/>
              <a:t>diciptakannya</a:t>
            </a:r>
            <a:r>
              <a:rPr lang="en-US" dirty="0"/>
              <a:t> di </a:t>
            </a:r>
            <a:r>
              <a:rPr lang="en-US" dirty="0" err="1"/>
              <a:t>luar</a:t>
            </a:r>
            <a:r>
              <a:rPr lang="en-US" dirty="0"/>
              <a:t> </a:t>
            </a:r>
            <a:r>
              <a:rPr lang="en-US" dirty="0" err="1"/>
              <a:t>negeri</a:t>
            </a:r>
            <a:r>
              <a:rPr lang="en-US" dirty="0"/>
              <a:t>. </a:t>
            </a:r>
            <a:r>
              <a:rPr lang="en-US" dirty="0" err="1"/>
              <a:t>Begitu</a:t>
            </a:r>
            <a:r>
              <a:rPr lang="en-US" dirty="0"/>
              <a:t> pula </a:t>
            </a:r>
            <a:r>
              <a:rPr lang="en-US" dirty="0" err="1"/>
              <a:t>sebaliknya</a:t>
            </a:r>
            <a:r>
              <a:rPr lang="en-US" dirty="0"/>
              <a:t>, Negara </a:t>
            </a:r>
            <a:r>
              <a:rPr lang="en-US" dirty="0" err="1"/>
              <a:t>lainpun</a:t>
            </a:r>
            <a:r>
              <a:rPr lang="en-US" dirty="0"/>
              <a:t> </a:t>
            </a:r>
            <a:r>
              <a:rPr lang="en-US" dirty="0" err="1"/>
              <a:t>dapat</a:t>
            </a:r>
            <a:r>
              <a:rPr lang="en-US" dirty="0"/>
              <a:t> </a:t>
            </a:r>
            <a:r>
              <a:rPr lang="en-US" dirty="0" err="1"/>
              <a:t>menjual</a:t>
            </a:r>
            <a:r>
              <a:rPr lang="en-US" dirty="0"/>
              <a:t> </a:t>
            </a:r>
            <a:r>
              <a:rPr lang="en-US" dirty="0" err="1"/>
              <a:t>produknya</a:t>
            </a:r>
            <a:r>
              <a:rPr lang="en-US" dirty="0"/>
              <a:t> </a:t>
            </a:r>
            <a:r>
              <a:rPr lang="en-US" dirty="0" err="1"/>
              <a:t>didalam</a:t>
            </a:r>
            <a:r>
              <a:rPr lang="en-US" dirty="0"/>
              <a:t> </a:t>
            </a:r>
            <a:r>
              <a:rPr lang="en-US" dirty="0" err="1"/>
              <a:t>negeri</a:t>
            </a:r>
            <a:r>
              <a:rPr lang="en-US" dirty="0"/>
              <a:t> </a:t>
            </a:r>
            <a:r>
              <a:rPr lang="en-US" dirty="0" err="1"/>
              <a:t>sehingga</a:t>
            </a:r>
            <a:r>
              <a:rPr lang="en-US" dirty="0"/>
              <a:t> </a:t>
            </a:r>
            <a:r>
              <a:rPr lang="en-US" dirty="0" err="1"/>
              <a:t>komsumen</a:t>
            </a:r>
            <a:r>
              <a:rPr lang="en-US" dirty="0"/>
              <a:t> </a:t>
            </a:r>
            <a:r>
              <a:rPr lang="en-US" dirty="0" err="1"/>
              <a:t>dapat</a:t>
            </a:r>
            <a:r>
              <a:rPr lang="en-US" dirty="0"/>
              <a:t> </a:t>
            </a:r>
            <a:r>
              <a:rPr lang="en-US" dirty="0" err="1"/>
              <a:t>mendapatkan</a:t>
            </a:r>
            <a:r>
              <a:rPr lang="en-US" dirty="0"/>
              <a:t> </a:t>
            </a:r>
            <a:r>
              <a:rPr lang="en-US" dirty="0" err="1"/>
              <a:t>barang</a:t>
            </a:r>
            <a:r>
              <a:rPr lang="en-US" dirty="0"/>
              <a:t> – </a:t>
            </a:r>
            <a:r>
              <a:rPr lang="en-US" dirty="0" err="1"/>
              <a:t>barang</a:t>
            </a:r>
            <a:r>
              <a:rPr lang="en-US" dirty="0"/>
              <a:t> </a:t>
            </a:r>
            <a:r>
              <a:rPr lang="en-US" dirty="0" err="1"/>
              <a:t>kualitas</a:t>
            </a:r>
            <a:r>
              <a:rPr lang="en-US" dirty="0"/>
              <a:t> </a:t>
            </a:r>
            <a:r>
              <a:rPr lang="en-US" dirty="0" err="1"/>
              <a:t>internasional</a:t>
            </a:r>
            <a:r>
              <a:rPr lang="en-US" dirty="0"/>
              <a:t> </a:t>
            </a:r>
            <a:r>
              <a:rPr lang="en-US" dirty="0" err="1"/>
              <a:t>dengan</a:t>
            </a:r>
            <a:r>
              <a:rPr lang="en-US" dirty="0"/>
              <a:t> </a:t>
            </a:r>
            <a:r>
              <a:rPr lang="en-US" dirty="0" err="1"/>
              <a:t>mudah</a:t>
            </a:r>
            <a:r>
              <a:rPr lang="en-US" dirty="0"/>
              <a:t> </a:t>
            </a:r>
            <a:r>
              <a:rPr lang="en-US" dirty="0" err="1"/>
              <a:t>dan</a:t>
            </a:r>
            <a:r>
              <a:rPr lang="en-US" dirty="0"/>
              <a:t> </a:t>
            </a:r>
            <a:r>
              <a:rPr lang="en-US" dirty="0" err="1"/>
              <a:t>dengan</a:t>
            </a:r>
            <a:r>
              <a:rPr lang="en-US" dirty="0"/>
              <a:t> </a:t>
            </a:r>
            <a:r>
              <a:rPr lang="en-US" dirty="0" err="1"/>
              <a:t>harga</a:t>
            </a:r>
            <a:r>
              <a:rPr lang="en-US" dirty="0"/>
              <a:t> yang </a:t>
            </a:r>
            <a:r>
              <a:rPr lang="en-US" dirty="0" err="1"/>
              <a:t>relatif</a:t>
            </a:r>
            <a:r>
              <a:rPr lang="en-US" dirty="0"/>
              <a:t> </a:t>
            </a:r>
            <a:r>
              <a:rPr lang="en-US" dirty="0" err="1"/>
              <a:t>terjangkau</a:t>
            </a:r>
            <a:r>
              <a:rPr lang="en-US" dirty="0"/>
              <a:t>.</a:t>
            </a:r>
          </a:p>
          <a:p>
            <a:endParaRPr lang="en-US" dirty="0"/>
          </a:p>
        </p:txBody>
      </p:sp>
    </p:spTree>
    <p:extLst>
      <p:ext uri="{BB962C8B-B14F-4D97-AF65-F5344CB8AC3E}">
        <p14:creationId xmlns:p14="http://schemas.microsoft.com/office/powerpoint/2010/main" xmlns="" val="132403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heel(1)">
                                      <p:cBhvr>
                                        <p:cTn id="13"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990600"/>
          </a:xfrm>
        </p:spPr>
        <p:txBody>
          <a:bodyPr>
            <a:normAutofit/>
          </a:bodyPr>
          <a:lstStyle/>
          <a:p>
            <a:pPr algn="ctr"/>
            <a:r>
              <a:rPr lang="en-US" sz="4800" dirty="0" smtClean="0"/>
              <a:t>MEA</a:t>
            </a:r>
            <a:r>
              <a:rPr lang="en-US" dirty="0" smtClean="0"/>
              <a:t> </a:t>
            </a:r>
            <a:endParaRPr lang="en-US" dirty="0"/>
          </a:p>
        </p:txBody>
      </p:sp>
      <p:pic>
        <p:nvPicPr>
          <p:cNvPr id="4" name="Content Placeholder 3" descr="mea_2015-500x258.jpg"/>
          <p:cNvPicPr>
            <a:picLocks noGrp="1" noChangeAspect="1"/>
          </p:cNvPicPr>
          <p:nvPr>
            <p:ph idx="1"/>
          </p:nvPr>
        </p:nvPicPr>
        <p:blipFill>
          <a:blip r:embed="rId2"/>
          <a:stretch>
            <a:fillRect/>
          </a:stretch>
        </p:blipFill>
        <p:spPr>
          <a:xfrm>
            <a:off x="685800" y="1676400"/>
            <a:ext cx="7834421" cy="404256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cover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1051560"/>
          </a:xfrm>
        </p:spPr>
        <p:txBody>
          <a:bodyPr>
            <a:normAutofit fontScale="90000"/>
          </a:bodyPr>
          <a:lstStyle/>
          <a:p>
            <a:r>
              <a:rPr lang="en-US" dirty="0" smtClean="0"/>
              <a:t>Negara-Negara Yang </a:t>
            </a:r>
            <a:r>
              <a:rPr lang="en-US" dirty="0" err="1" smtClean="0"/>
              <a:t>Tergabung</a:t>
            </a:r>
            <a:r>
              <a:rPr lang="en-US" dirty="0" smtClean="0"/>
              <a:t> </a:t>
            </a:r>
            <a:r>
              <a:rPr lang="en-US" dirty="0" err="1" smtClean="0"/>
              <a:t>Dalam</a:t>
            </a:r>
            <a:r>
              <a:rPr lang="en-US" dirty="0" smtClean="0"/>
              <a:t> MEA</a:t>
            </a:r>
            <a:endParaRPr lang="en-US" dirty="0"/>
          </a:p>
        </p:txBody>
      </p:sp>
      <p:pic>
        <p:nvPicPr>
          <p:cNvPr id="4" name="Content Placeholder 3" descr="792283_08291708072015_MEA.jpg"/>
          <p:cNvPicPr>
            <a:picLocks noGrp="1" noChangeAspect="1"/>
          </p:cNvPicPr>
          <p:nvPr>
            <p:ph idx="1"/>
          </p:nvPr>
        </p:nvPicPr>
        <p:blipFill>
          <a:blip r:embed="rId2"/>
          <a:stretch>
            <a:fillRect/>
          </a:stretch>
        </p:blipFill>
        <p:spPr>
          <a:xfrm>
            <a:off x="762000" y="1676400"/>
            <a:ext cx="7467600" cy="40386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pilar.png"/>
          <p:cNvPicPr>
            <a:picLocks noGrp="1" noChangeAspect="1"/>
          </p:cNvPicPr>
          <p:nvPr>
            <p:ph idx="1"/>
          </p:nvPr>
        </p:nvPicPr>
        <p:blipFill>
          <a:blip r:embed="rId2"/>
          <a:stretch>
            <a:fillRect/>
          </a:stretch>
        </p:blipFill>
        <p:spPr>
          <a:xfrm>
            <a:off x="410703" y="457200"/>
            <a:ext cx="8328619" cy="5486400"/>
          </a:xfrm>
        </p:spPr>
      </p:pic>
    </p:spTree>
  </p:cSld>
  <p:clrMapOvr>
    <a:masterClrMapping/>
  </p:clrMapOvr>
  <p:transition>
    <p:plus/>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syarakat-ekonomi-asean-peluang-dan-hambatan-43-638.jpg"/>
          <p:cNvPicPr>
            <a:picLocks noGrp="1" noChangeAspect="1"/>
          </p:cNvPicPr>
          <p:nvPr>
            <p:ph idx="1"/>
          </p:nvPr>
        </p:nvPicPr>
        <p:blipFill>
          <a:blip r:embed="rId2"/>
          <a:srcRect b="4348"/>
          <a:stretch>
            <a:fillRect/>
          </a:stretch>
        </p:blipFill>
        <p:spPr>
          <a:xfrm>
            <a:off x="457200" y="381000"/>
            <a:ext cx="8229600" cy="556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comb/>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838200"/>
          </a:xfrm>
        </p:spPr>
        <p:txBody>
          <a:bodyPr/>
          <a:lstStyle/>
          <a:p>
            <a:r>
              <a:rPr lang="en-US" dirty="0" err="1" smtClean="0"/>
              <a:t>Contoh</a:t>
            </a:r>
            <a:r>
              <a:rPr lang="en-US" dirty="0"/>
              <a:t> </a:t>
            </a:r>
            <a:r>
              <a:rPr lang="en-US" dirty="0" err="1" smtClean="0"/>
              <a:t>Perdagangan</a:t>
            </a:r>
            <a:r>
              <a:rPr lang="en-US" dirty="0" smtClean="0"/>
              <a:t> </a:t>
            </a:r>
            <a:r>
              <a:rPr lang="en-US" dirty="0" err="1" smtClean="0"/>
              <a:t>Bebas</a:t>
            </a:r>
            <a:endParaRPr lang="en-US" dirty="0"/>
          </a:p>
        </p:txBody>
      </p:sp>
      <p:sp>
        <p:nvSpPr>
          <p:cNvPr id="3" name="Content Placeholder 2"/>
          <p:cNvSpPr>
            <a:spLocks noGrp="1"/>
          </p:cNvSpPr>
          <p:nvPr>
            <p:ph idx="1"/>
          </p:nvPr>
        </p:nvSpPr>
        <p:spPr>
          <a:xfrm>
            <a:off x="457200" y="1371600"/>
            <a:ext cx="8183880" cy="4800600"/>
          </a:xfrm>
        </p:spPr>
        <p:txBody>
          <a:bodyPr>
            <a:normAutofit fontScale="70000" lnSpcReduction="20000"/>
          </a:bodyPr>
          <a:lstStyle/>
          <a:p>
            <a:pPr lvl="0"/>
            <a:r>
              <a:rPr lang="en-US" dirty="0" err="1"/>
              <a:t>Perjanjian</a:t>
            </a:r>
            <a:r>
              <a:rPr lang="en-US" dirty="0"/>
              <a:t> </a:t>
            </a:r>
            <a:r>
              <a:rPr lang="en-US" dirty="0" err="1"/>
              <a:t>antara</a:t>
            </a:r>
            <a:r>
              <a:rPr lang="en-US" dirty="0"/>
              <a:t> </a:t>
            </a:r>
            <a:r>
              <a:rPr lang="en-US" dirty="0" err="1"/>
              <a:t>negara</a:t>
            </a:r>
            <a:r>
              <a:rPr lang="en-US" dirty="0"/>
              <a:t> </a:t>
            </a:r>
            <a:r>
              <a:rPr lang="en-US" dirty="0" err="1"/>
              <a:t>negara</a:t>
            </a:r>
            <a:r>
              <a:rPr lang="en-US" dirty="0"/>
              <a:t> </a:t>
            </a:r>
            <a:r>
              <a:rPr lang="en-US" dirty="0" err="1"/>
              <a:t>amerika</a:t>
            </a:r>
            <a:r>
              <a:rPr lang="en-US" dirty="0"/>
              <a:t> </a:t>
            </a:r>
            <a:r>
              <a:rPr lang="en-US" dirty="0" err="1"/>
              <a:t>utara</a:t>
            </a:r>
            <a:r>
              <a:rPr lang="en-US" dirty="0"/>
              <a:t> North America Free Trade Area (NAFTA) yang </a:t>
            </a:r>
            <a:r>
              <a:rPr lang="en-US" dirty="0" err="1"/>
              <a:t>kalau</a:t>
            </a:r>
            <a:r>
              <a:rPr lang="en-US" dirty="0"/>
              <a:t> </a:t>
            </a:r>
            <a:r>
              <a:rPr lang="en-US" dirty="0" err="1"/>
              <a:t>tidak</a:t>
            </a:r>
            <a:r>
              <a:rPr lang="en-US" dirty="0"/>
              <a:t> </a:t>
            </a:r>
            <a:r>
              <a:rPr lang="en-US" dirty="0" err="1"/>
              <a:t>salah</a:t>
            </a:r>
            <a:r>
              <a:rPr lang="en-US" dirty="0"/>
              <a:t> </a:t>
            </a:r>
            <a:r>
              <a:rPr lang="en-US" dirty="0" err="1"/>
              <a:t>beranggotakan</a:t>
            </a:r>
            <a:r>
              <a:rPr lang="en-US" dirty="0"/>
              <a:t> </a:t>
            </a:r>
            <a:r>
              <a:rPr lang="en-US" dirty="0" err="1"/>
              <a:t>amerika</a:t>
            </a:r>
            <a:r>
              <a:rPr lang="en-US" dirty="0"/>
              <a:t> </a:t>
            </a:r>
            <a:r>
              <a:rPr lang="en-US" dirty="0" err="1"/>
              <a:t>serikat</a:t>
            </a:r>
            <a:r>
              <a:rPr lang="en-US" dirty="0"/>
              <a:t> </a:t>
            </a:r>
            <a:r>
              <a:rPr lang="en-US" dirty="0" err="1"/>
              <a:t>kanada</a:t>
            </a:r>
            <a:r>
              <a:rPr lang="en-US" dirty="0"/>
              <a:t> </a:t>
            </a:r>
            <a:r>
              <a:rPr lang="en-US" dirty="0" err="1"/>
              <a:t>dan</a:t>
            </a:r>
            <a:r>
              <a:rPr lang="en-US" dirty="0"/>
              <a:t> </a:t>
            </a:r>
            <a:r>
              <a:rPr lang="en-US" dirty="0" err="1"/>
              <a:t>mexico</a:t>
            </a:r>
            <a:r>
              <a:rPr lang="en-US" dirty="0"/>
              <a:t> (</a:t>
            </a:r>
            <a:r>
              <a:rPr lang="en-US" dirty="0" err="1"/>
              <a:t>meskipun</a:t>
            </a:r>
            <a:r>
              <a:rPr lang="en-US" dirty="0"/>
              <a:t> </a:t>
            </a:r>
            <a:r>
              <a:rPr lang="en-US" dirty="0" err="1"/>
              <a:t>mexsiko</a:t>
            </a:r>
            <a:r>
              <a:rPr lang="en-US" dirty="0"/>
              <a:t> </a:t>
            </a:r>
            <a:r>
              <a:rPr lang="en-US" dirty="0" err="1"/>
              <a:t>itu</a:t>
            </a:r>
            <a:r>
              <a:rPr lang="en-US" dirty="0"/>
              <a:t> </a:t>
            </a:r>
            <a:r>
              <a:rPr lang="en-US" dirty="0" err="1"/>
              <a:t>adalah</a:t>
            </a:r>
            <a:r>
              <a:rPr lang="en-US" dirty="0"/>
              <a:t> </a:t>
            </a:r>
            <a:r>
              <a:rPr lang="en-US" dirty="0" err="1"/>
              <a:t>negara</a:t>
            </a:r>
            <a:r>
              <a:rPr lang="en-US" dirty="0"/>
              <a:t> </a:t>
            </a:r>
            <a:r>
              <a:rPr lang="en-US" dirty="0" err="1"/>
              <a:t>amerika</a:t>
            </a:r>
            <a:r>
              <a:rPr lang="en-US" dirty="0"/>
              <a:t> </a:t>
            </a:r>
            <a:r>
              <a:rPr lang="en-US" dirty="0" err="1"/>
              <a:t>tengah</a:t>
            </a:r>
            <a:r>
              <a:rPr lang="en-US" dirty="0"/>
              <a:t> </a:t>
            </a:r>
            <a:r>
              <a:rPr lang="en-US" dirty="0" err="1"/>
              <a:t>namun</a:t>
            </a:r>
            <a:r>
              <a:rPr lang="en-US" dirty="0"/>
              <a:t> </a:t>
            </a:r>
            <a:r>
              <a:rPr lang="en-US" dirty="0" err="1"/>
              <a:t>politiknya</a:t>
            </a:r>
            <a:r>
              <a:rPr lang="en-US" dirty="0"/>
              <a:t> </a:t>
            </a:r>
            <a:r>
              <a:rPr lang="en-US" dirty="0" err="1"/>
              <a:t>menjurus</a:t>
            </a:r>
            <a:r>
              <a:rPr lang="en-US" dirty="0"/>
              <a:t> </a:t>
            </a:r>
            <a:r>
              <a:rPr lang="en-US" dirty="0" err="1"/>
              <a:t>ke</a:t>
            </a:r>
            <a:r>
              <a:rPr lang="en-US" dirty="0"/>
              <a:t> </a:t>
            </a:r>
            <a:r>
              <a:rPr lang="en-US" dirty="0" err="1"/>
              <a:t>amerika</a:t>
            </a:r>
            <a:r>
              <a:rPr lang="en-US" dirty="0"/>
              <a:t>).</a:t>
            </a:r>
          </a:p>
          <a:p>
            <a:pPr lvl="0"/>
            <a:r>
              <a:rPr lang="en-US" dirty="0" err="1"/>
              <a:t>Perjanjian</a:t>
            </a:r>
            <a:r>
              <a:rPr lang="en-US" dirty="0"/>
              <a:t> </a:t>
            </a:r>
            <a:r>
              <a:rPr lang="en-US" dirty="0" err="1"/>
              <a:t>antara</a:t>
            </a:r>
            <a:r>
              <a:rPr lang="en-US" dirty="0"/>
              <a:t> </a:t>
            </a:r>
            <a:r>
              <a:rPr lang="en-US" dirty="0" err="1"/>
              <a:t>negara</a:t>
            </a:r>
            <a:r>
              <a:rPr lang="en-US" dirty="0"/>
              <a:t> </a:t>
            </a:r>
            <a:r>
              <a:rPr lang="en-US" dirty="0" err="1"/>
              <a:t>negara</a:t>
            </a:r>
            <a:r>
              <a:rPr lang="en-US" dirty="0"/>
              <a:t> </a:t>
            </a:r>
            <a:r>
              <a:rPr lang="en-US" dirty="0" err="1"/>
              <a:t>amerika</a:t>
            </a:r>
            <a:r>
              <a:rPr lang="en-US" dirty="0"/>
              <a:t> </a:t>
            </a:r>
            <a:r>
              <a:rPr lang="en-US" dirty="0" err="1"/>
              <a:t>tengah</a:t>
            </a:r>
            <a:r>
              <a:rPr lang="en-US" dirty="0"/>
              <a:t> Central America Free Trade area (CAFTA) yang </a:t>
            </a:r>
            <a:r>
              <a:rPr lang="en-US" dirty="0" err="1"/>
              <a:t>beranggotakan</a:t>
            </a:r>
            <a:r>
              <a:rPr lang="en-US" dirty="0"/>
              <a:t> ex </a:t>
            </a:r>
            <a:r>
              <a:rPr lang="en-US" dirty="0" err="1"/>
              <a:t>savador</a:t>
            </a:r>
            <a:r>
              <a:rPr lang="en-US" dirty="0"/>
              <a:t> ,</a:t>
            </a:r>
            <a:r>
              <a:rPr lang="en-US" dirty="0" err="1"/>
              <a:t>guatemala</a:t>
            </a:r>
            <a:r>
              <a:rPr lang="en-US" dirty="0"/>
              <a:t> </a:t>
            </a:r>
            <a:r>
              <a:rPr lang="en-US" dirty="0" err="1"/>
              <a:t>dll</a:t>
            </a:r>
            <a:r>
              <a:rPr lang="en-US" dirty="0"/>
              <a:t>.</a:t>
            </a:r>
          </a:p>
          <a:p>
            <a:pPr lvl="0"/>
            <a:r>
              <a:rPr lang="en-US" dirty="0" err="1"/>
              <a:t>Perjanjian</a:t>
            </a:r>
            <a:r>
              <a:rPr lang="en-US" dirty="0"/>
              <a:t> </a:t>
            </a:r>
            <a:r>
              <a:rPr lang="en-US" dirty="0" err="1"/>
              <a:t>antar</a:t>
            </a:r>
            <a:r>
              <a:rPr lang="en-US" dirty="0"/>
              <a:t> </a:t>
            </a:r>
            <a:r>
              <a:rPr lang="en-US" dirty="0" err="1"/>
              <a:t>negara</a:t>
            </a:r>
            <a:r>
              <a:rPr lang="en-US" dirty="0"/>
              <a:t> </a:t>
            </a:r>
            <a:r>
              <a:rPr lang="en-US" dirty="0" err="1"/>
              <a:t>asean</a:t>
            </a:r>
            <a:r>
              <a:rPr lang="en-US" dirty="0"/>
              <a:t> AFTA (ASEAN Free Trade Area) </a:t>
            </a:r>
            <a:r>
              <a:rPr lang="en-US" dirty="0" err="1"/>
              <a:t>perjanjian</a:t>
            </a:r>
            <a:r>
              <a:rPr lang="en-US" dirty="0"/>
              <a:t> </a:t>
            </a:r>
            <a:r>
              <a:rPr lang="en-US" dirty="0" err="1"/>
              <a:t>antar</a:t>
            </a:r>
            <a:r>
              <a:rPr lang="en-US" dirty="0"/>
              <a:t> </a:t>
            </a:r>
            <a:r>
              <a:rPr lang="en-US" dirty="0" err="1"/>
              <a:t>anggota</a:t>
            </a:r>
            <a:r>
              <a:rPr lang="en-US" dirty="0"/>
              <a:t> </a:t>
            </a:r>
            <a:r>
              <a:rPr lang="en-US" dirty="0" err="1"/>
              <a:t>asean</a:t>
            </a:r>
            <a:r>
              <a:rPr lang="en-US" dirty="0"/>
              <a:t> </a:t>
            </a:r>
            <a:r>
              <a:rPr lang="en-US" dirty="0" err="1"/>
              <a:t>jadi</a:t>
            </a:r>
            <a:r>
              <a:rPr lang="en-US" dirty="0"/>
              <a:t> </a:t>
            </a:r>
            <a:r>
              <a:rPr lang="en-US" dirty="0" err="1"/>
              <a:t>antar</a:t>
            </a:r>
            <a:r>
              <a:rPr lang="en-US" dirty="0"/>
              <a:t> </a:t>
            </a:r>
            <a:r>
              <a:rPr lang="en-US" dirty="0" err="1"/>
              <a:t>anggota</a:t>
            </a:r>
            <a:r>
              <a:rPr lang="en-US" dirty="0"/>
              <a:t> </a:t>
            </a:r>
            <a:r>
              <a:rPr lang="en-US" dirty="0" err="1"/>
              <a:t>harus</a:t>
            </a:r>
            <a:r>
              <a:rPr lang="en-US" dirty="0"/>
              <a:t> </a:t>
            </a:r>
            <a:r>
              <a:rPr lang="en-US" dirty="0" err="1"/>
              <a:t>membebaskan</a:t>
            </a:r>
            <a:r>
              <a:rPr lang="en-US" dirty="0"/>
              <a:t> </a:t>
            </a:r>
            <a:r>
              <a:rPr lang="en-US" dirty="0" err="1"/>
              <a:t>biaya</a:t>
            </a:r>
            <a:r>
              <a:rPr lang="en-US" dirty="0"/>
              <a:t> </a:t>
            </a:r>
            <a:r>
              <a:rPr lang="en-US" dirty="0" err="1"/>
              <a:t>perdagangan</a:t>
            </a:r>
            <a:r>
              <a:rPr lang="en-US" dirty="0"/>
              <a:t> </a:t>
            </a:r>
            <a:r>
              <a:rPr lang="en-US" dirty="0" err="1"/>
              <a:t>antar</a:t>
            </a:r>
            <a:r>
              <a:rPr lang="en-US" dirty="0"/>
              <a:t> </a:t>
            </a:r>
            <a:r>
              <a:rPr lang="en-US" dirty="0" err="1"/>
              <a:t>sesama</a:t>
            </a:r>
            <a:r>
              <a:rPr lang="en-US" dirty="0"/>
              <a:t> </a:t>
            </a:r>
            <a:r>
              <a:rPr lang="en-US" dirty="0" err="1"/>
              <a:t>anggota</a:t>
            </a:r>
            <a:r>
              <a:rPr lang="en-US" dirty="0"/>
              <a:t>.</a:t>
            </a:r>
          </a:p>
          <a:p>
            <a:pPr lvl="0"/>
            <a:r>
              <a:rPr lang="en-US" dirty="0" err="1"/>
              <a:t>Perjanjian</a:t>
            </a:r>
            <a:r>
              <a:rPr lang="en-US" dirty="0"/>
              <a:t> </a:t>
            </a:r>
            <a:r>
              <a:rPr lang="en-US" dirty="0" err="1"/>
              <a:t>antara</a:t>
            </a:r>
            <a:r>
              <a:rPr lang="en-US" dirty="0"/>
              <a:t> </a:t>
            </a:r>
            <a:r>
              <a:rPr lang="en-US" dirty="0" err="1"/>
              <a:t>asean</a:t>
            </a:r>
            <a:r>
              <a:rPr lang="en-US" dirty="0"/>
              <a:t> </a:t>
            </a:r>
            <a:r>
              <a:rPr lang="en-US" dirty="0" err="1"/>
              <a:t>dengan</a:t>
            </a:r>
            <a:r>
              <a:rPr lang="en-US" dirty="0"/>
              <a:t> china (</a:t>
            </a:r>
            <a:r>
              <a:rPr lang="en-US" dirty="0" err="1"/>
              <a:t>asean</a:t>
            </a:r>
            <a:r>
              <a:rPr lang="en-US" dirty="0"/>
              <a:t> china free trade area) “</a:t>
            </a:r>
            <a:r>
              <a:rPr lang="en-US" dirty="0" err="1"/>
              <a:t>kalau</a:t>
            </a:r>
            <a:r>
              <a:rPr lang="en-US" dirty="0"/>
              <a:t> </a:t>
            </a:r>
            <a:r>
              <a:rPr lang="en-US" dirty="0" err="1"/>
              <a:t>tidak</a:t>
            </a:r>
            <a:r>
              <a:rPr lang="en-US" dirty="0"/>
              <a:t> </a:t>
            </a:r>
            <a:r>
              <a:rPr lang="en-US" dirty="0" err="1"/>
              <a:t>salah</a:t>
            </a:r>
            <a:r>
              <a:rPr lang="en-US" dirty="0"/>
              <a:t> </a:t>
            </a:r>
            <a:r>
              <a:rPr lang="en-US" dirty="0" err="1"/>
              <a:t>namanya</a:t>
            </a:r>
            <a:r>
              <a:rPr lang="en-US" dirty="0"/>
              <a:t>” </a:t>
            </a:r>
            <a:r>
              <a:rPr lang="en-US" dirty="0" err="1"/>
              <a:t>yaitu</a:t>
            </a:r>
            <a:r>
              <a:rPr lang="en-US" dirty="0"/>
              <a:t> </a:t>
            </a:r>
            <a:r>
              <a:rPr lang="en-US" dirty="0" err="1"/>
              <a:t>dimana</a:t>
            </a:r>
            <a:r>
              <a:rPr lang="en-US" dirty="0"/>
              <a:t> </a:t>
            </a:r>
            <a:r>
              <a:rPr lang="en-US" dirty="0" err="1"/>
              <a:t>setiap</a:t>
            </a:r>
            <a:r>
              <a:rPr lang="en-US" dirty="0"/>
              <a:t> </a:t>
            </a:r>
            <a:r>
              <a:rPr lang="en-US" dirty="0" err="1"/>
              <a:t>produk</a:t>
            </a:r>
            <a:r>
              <a:rPr lang="en-US" dirty="0"/>
              <a:t> yang di export </a:t>
            </a:r>
            <a:r>
              <a:rPr lang="en-US" dirty="0" err="1"/>
              <a:t>ke</a:t>
            </a:r>
            <a:r>
              <a:rPr lang="en-US" dirty="0"/>
              <a:t> china </a:t>
            </a:r>
            <a:r>
              <a:rPr lang="en-US" dirty="0" err="1"/>
              <a:t>akan</a:t>
            </a:r>
            <a:r>
              <a:rPr lang="en-US" dirty="0"/>
              <a:t> </a:t>
            </a:r>
            <a:r>
              <a:rPr lang="en-US" dirty="0" err="1"/>
              <a:t>ada</a:t>
            </a:r>
            <a:r>
              <a:rPr lang="en-US" dirty="0"/>
              <a:t> </a:t>
            </a:r>
            <a:r>
              <a:rPr lang="en-US" dirty="0" err="1"/>
              <a:t>bebas</a:t>
            </a:r>
            <a:r>
              <a:rPr lang="en-US" dirty="0"/>
              <a:t> </a:t>
            </a:r>
            <a:r>
              <a:rPr lang="en-US" dirty="0" err="1"/>
              <a:t>bea</a:t>
            </a:r>
            <a:r>
              <a:rPr lang="en-US" dirty="0"/>
              <a:t> </a:t>
            </a:r>
            <a:r>
              <a:rPr lang="en-US" dirty="0" err="1"/>
              <a:t>masuk</a:t>
            </a:r>
            <a:r>
              <a:rPr lang="en-US" dirty="0"/>
              <a:t> </a:t>
            </a:r>
            <a:r>
              <a:rPr lang="en-US" dirty="0" err="1"/>
              <a:t>dan</a:t>
            </a:r>
            <a:r>
              <a:rPr lang="en-US" dirty="0"/>
              <a:t> </a:t>
            </a:r>
            <a:r>
              <a:rPr lang="en-US" dirty="0" err="1"/>
              <a:t>begitu</a:t>
            </a:r>
            <a:r>
              <a:rPr lang="en-US" dirty="0"/>
              <a:t> </a:t>
            </a:r>
            <a:r>
              <a:rPr lang="en-US" dirty="0" err="1"/>
              <a:t>juga</a:t>
            </a:r>
            <a:r>
              <a:rPr lang="en-US" dirty="0"/>
              <a:t> </a:t>
            </a:r>
            <a:r>
              <a:rPr lang="en-US" dirty="0" err="1"/>
              <a:t>sebaliknya</a:t>
            </a:r>
            <a:r>
              <a:rPr lang="en-US" dirty="0"/>
              <a:t> </a:t>
            </a:r>
            <a:r>
              <a:rPr lang="en-US" dirty="0" err="1"/>
              <a:t>ke</a:t>
            </a:r>
            <a:r>
              <a:rPr lang="en-US" dirty="0"/>
              <a:t> </a:t>
            </a:r>
            <a:r>
              <a:rPr lang="en-US" dirty="0" err="1"/>
              <a:t>neagara</a:t>
            </a:r>
            <a:r>
              <a:rPr lang="en-US" dirty="0"/>
              <a:t> </a:t>
            </a:r>
            <a:r>
              <a:rPr lang="en-US" dirty="0" err="1"/>
              <a:t>anggota</a:t>
            </a:r>
            <a:r>
              <a:rPr lang="en-US" dirty="0"/>
              <a:t> </a:t>
            </a:r>
            <a:r>
              <a:rPr lang="en-US" dirty="0" err="1"/>
              <a:t>asean</a:t>
            </a:r>
            <a:r>
              <a:rPr lang="en-US" dirty="0"/>
              <a:t>.</a:t>
            </a:r>
          </a:p>
          <a:p>
            <a:endParaRPr lang="en-US" dirty="0"/>
          </a:p>
        </p:txBody>
      </p:sp>
    </p:spTree>
    <p:extLst>
      <p:ext uri="{BB962C8B-B14F-4D97-AF65-F5344CB8AC3E}">
        <p14:creationId xmlns:p14="http://schemas.microsoft.com/office/powerpoint/2010/main" xmlns="" val="1577805076"/>
      </p:ext>
    </p:extLst>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heel(1)">
                                      <p:cBhvr>
                                        <p:cTn id="23" dur="2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cfta.jpg"/>
          <p:cNvPicPr>
            <a:picLocks noChangeAspect="1"/>
          </p:cNvPicPr>
          <p:nvPr/>
        </p:nvPicPr>
        <p:blipFill>
          <a:blip r:embed="rId2"/>
          <a:stretch>
            <a:fillRect/>
          </a:stretch>
        </p:blipFill>
        <p:spPr>
          <a:xfrm>
            <a:off x="290512" y="109537"/>
            <a:ext cx="8562975" cy="66389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685800"/>
          </a:xfrm>
        </p:spPr>
        <p:txBody>
          <a:bodyPr/>
          <a:lstStyle/>
          <a:p>
            <a:r>
              <a:rPr lang="en-US" dirty="0" err="1" smtClean="0"/>
              <a:t>Tugas</a:t>
            </a:r>
            <a:r>
              <a:rPr lang="en-US" dirty="0" smtClean="0"/>
              <a:t> Paper </a:t>
            </a:r>
            <a:r>
              <a:rPr lang="en-US" dirty="0" err="1" smtClean="0"/>
              <a:t>Sebelum</a:t>
            </a:r>
            <a:r>
              <a:rPr lang="en-US" dirty="0" smtClean="0"/>
              <a:t> UTS</a:t>
            </a:r>
            <a:endParaRPr lang="en-US" dirty="0"/>
          </a:p>
        </p:txBody>
      </p:sp>
      <p:sp>
        <p:nvSpPr>
          <p:cNvPr id="3" name="Content Placeholder 2"/>
          <p:cNvSpPr>
            <a:spLocks noGrp="1"/>
          </p:cNvSpPr>
          <p:nvPr>
            <p:ph idx="1"/>
          </p:nvPr>
        </p:nvSpPr>
        <p:spPr>
          <a:xfrm>
            <a:off x="457200" y="1143000"/>
            <a:ext cx="8183880" cy="4800600"/>
          </a:xfrm>
        </p:spPr>
        <p:txBody>
          <a:bodyPr/>
          <a:lstStyle/>
          <a:p>
            <a:r>
              <a:rPr lang="en-US" dirty="0" err="1" smtClean="0"/>
              <a:t>Kelompok</a:t>
            </a:r>
            <a:r>
              <a:rPr lang="en-US" dirty="0" smtClean="0"/>
              <a:t> 1 </a:t>
            </a:r>
            <a:r>
              <a:rPr lang="en-US" dirty="0" err="1" smtClean="0"/>
              <a:t>Membuat</a:t>
            </a:r>
            <a:r>
              <a:rPr lang="en-US" dirty="0" smtClean="0"/>
              <a:t> Business Plan Paper </a:t>
            </a:r>
            <a:r>
              <a:rPr lang="en-US" dirty="0" err="1" smtClean="0"/>
              <a:t>Mengenai</a:t>
            </a:r>
            <a:r>
              <a:rPr lang="en-US" dirty="0" smtClean="0"/>
              <a:t> Usaha </a:t>
            </a:r>
            <a:r>
              <a:rPr lang="en-US" dirty="0" err="1" smtClean="0"/>
              <a:t>Kuliner</a:t>
            </a:r>
            <a:endParaRPr lang="en-US" dirty="0" smtClean="0"/>
          </a:p>
          <a:p>
            <a:r>
              <a:rPr lang="en-US" dirty="0" err="1" smtClean="0"/>
              <a:t>Kelompok</a:t>
            </a:r>
            <a:r>
              <a:rPr lang="en-US" dirty="0" smtClean="0"/>
              <a:t> </a:t>
            </a:r>
            <a:r>
              <a:rPr lang="en-US" dirty="0" smtClean="0"/>
              <a:t>2 </a:t>
            </a:r>
            <a:r>
              <a:rPr lang="en-US" dirty="0" err="1" smtClean="0"/>
              <a:t>Membuat</a:t>
            </a:r>
            <a:r>
              <a:rPr lang="en-US" dirty="0" smtClean="0"/>
              <a:t> Business Plan Paper </a:t>
            </a:r>
            <a:r>
              <a:rPr lang="en-US" dirty="0" err="1" smtClean="0"/>
              <a:t>Mengenai</a:t>
            </a:r>
            <a:r>
              <a:rPr lang="en-US" dirty="0" smtClean="0"/>
              <a:t> Usaha </a:t>
            </a:r>
            <a:r>
              <a:rPr lang="en-US" dirty="0" smtClean="0"/>
              <a:t>Fashion</a:t>
            </a:r>
            <a:endParaRPr lang="en-US" dirty="0" smtClean="0"/>
          </a:p>
          <a:p>
            <a:r>
              <a:rPr lang="en-US" dirty="0" err="1" smtClean="0"/>
              <a:t>Kelompok</a:t>
            </a:r>
            <a:r>
              <a:rPr lang="en-US" dirty="0" smtClean="0"/>
              <a:t> </a:t>
            </a:r>
            <a:r>
              <a:rPr lang="en-US" dirty="0" smtClean="0"/>
              <a:t>3 </a:t>
            </a:r>
            <a:r>
              <a:rPr lang="en-US" dirty="0" err="1" smtClean="0"/>
              <a:t>Membuat</a:t>
            </a:r>
            <a:r>
              <a:rPr lang="en-US" dirty="0" smtClean="0"/>
              <a:t> Business Plan Paper </a:t>
            </a:r>
            <a:r>
              <a:rPr lang="en-US" dirty="0" err="1" smtClean="0"/>
              <a:t>Mengenai</a:t>
            </a:r>
            <a:r>
              <a:rPr lang="en-US" dirty="0" smtClean="0"/>
              <a:t> Usaha </a:t>
            </a:r>
            <a:r>
              <a:rPr lang="en-US" dirty="0" smtClean="0"/>
              <a:t>Rental </a:t>
            </a:r>
            <a:r>
              <a:rPr lang="en-US" dirty="0" err="1" smtClean="0"/>
              <a:t>Kendaraan</a:t>
            </a:r>
            <a:endParaRPr lang="en-US" dirty="0" smtClean="0"/>
          </a:p>
          <a:p>
            <a:r>
              <a:rPr lang="en-US" dirty="0" err="1" smtClean="0"/>
              <a:t>Kelompok</a:t>
            </a:r>
            <a:r>
              <a:rPr lang="en-US" dirty="0" smtClean="0"/>
              <a:t> </a:t>
            </a:r>
            <a:r>
              <a:rPr lang="en-US" dirty="0" smtClean="0"/>
              <a:t>4 </a:t>
            </a:r>
            <a:r>
              <a:rPr lang="en-US" dirty="0" err="1" smtClean="0"/>
              <a:t>Membuat</a:t>
            </a:r>
            <a:r>
              <a:rPr lang="en-US" dirty="0" smtClean="0"/>
              <a:t> Business Plan Paper </a:t>
            </a:r>
            <a:r>
              <a:rPr lang="en-US" dirty="0" err="1" smtClean="0"/>
              <a:t>Mengenai</a:t>
            </a:r>
            <a:r>
              <a:rPr lang="en-US" dirty="0" smtClean="0"/>
              <a:t> Usaha </a:t>
            </a:r>
            <a:r>
              <a:rPr lang="en-US" dirty="0" err="1" smtClean="0"/>
              <a:t>Jasa</a:t>
            </a:r>
            <a:r>
              <a:rPr lang="en-US" dirty="0" smtClean="0"/>
              <a:t> </a:t>
            </a:r>
            <a:r>
              <a:rPr lang="en-US" dirty="0" err="1" smtClean="0"/>
              <a:t>Foto</a:t>
            </a:r>
            <a:r>
              <a:rPr lang="en-US" dirty="0" smtClean="0"/>
              <a:t> Copy</a:t>
            </a:r>
            <a:endParaRPr lang="en-US" dirty="0" smtClean="0"/>
          </a:p>
          <a:p>
            <a:r>
              <a:rPr lang="en-US" dirty="0" err="1" smtClean="0"/>
              <a:t>Kelompok</a:t>
            </a:r>
            <a:r>
              <a:rPr lang="en-US" dirty="0" smtClean="0"/>
              <a:t> </a:t>
            </a:r>
            <a:r>
              <a:rPr lang="en-US" dirty="0" smtClean="0"/>
              <a:t>5 </a:t>
            </a:r>
            <a:r>
              <a:rPr lang="en-US" dirty="0" err="1" smtClean="0"/>
              <a:t>Membuat</a:t>
            </a:r>
            <a:r>
              <a:rPr lang="en-US" dirty="0" smtClean="0"/>
              <a:t> Business Plan Paper </a:t>
            </a:r>
            <a:r>
              <a:rPr lang="en-US" dirty="0" err="1" smtClean="0"/>
              <a:t>Mengenai</a:t>
            </a:r>
            <a:r>
              <a:rPr lang="en-US" dirty="0" smtClean="0"/>
              <a:t> Usaha </a:t>
            </a:r>
            <a:r>
              <a:rPr lang="en-US" dirty="0" err="1" smtClean="0"/>
              <a:t>Jasa</a:t>
            </a:r>
            <a:r>
              <a:rPr lang="en-US" dirty="0" smtClean="0"/>
              <a:t> </a:t>
            </a:r>
            <a:r>
              <a:rPr lang="en-US" dirty="0" err="1" smtClean="0"/>
              <a:t>Bengkel</a:t>
            </a:r>
            <a:r>
              <a:rPr lang="en-US" dirty="0" smtClean="0"/>
              <a:t> Mobil/Motor</a:t>
            </a:r>
            <a:endParaRPr lang="en-US" dirty="0" smtClean="0"/>
          </a:p>
          <a:p>
            <a:endParaRPr lang="en-US" dirty="0"/>
          </a:p>
        </p:txBody>
      </p:sp>
    </p:spTree>
  </p:cSld>
  <p:clrMapOvr>
    <a:masterClrMapping/>
  </p:clrMapOvr>
  <p:transition>
    <p:wedg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36280" cy="5032248"/>
          </a:xfrm>
        </p:spPr>
        <p:txBody>
          <a:bodyPr>
            <a:normAutofit fontScale="55000" lnSpcReduction="20000"/>
          </a:bodyPr>
          <a:lstStyle/>
          <a:p>
            <a:r>
              <a:rPr lang="en-US" b="1" dirty="0" smtClean="0"/>
              <a:t>1. </a:t>
            </a:r>
            <a:r>
              <a:rPr lang="en-US" sz="2900" b="1" dirty="0" smtClean="0"/>
              <a:t>LATAR </a:t>
            </a:r>
            <a:r>
              <a:rPr lang="en-US" sz="2900" b="1" dirty="0" smtClean="0"/>
              <a:t>BELAKANG</a:t>
            </a:r>
          </a:p>
          <a:p>
            <a:pPr>
              <a:buNone/>
            </a:pPr>
            <a:r>
              <a:rPr lang="en-US" sz="2900" dirty="0" smtClean="0"/>
              <a:t>			        				</a:t>
            </a:r>
          </a:p>
          <a:p>
            <a:r>
              <a:rPr lang="en-US" sz="2900" b="1" dirty="0" smtClean="0"/>
              <a:t>2. ANALISIS BISNIS</a:t>
            </a:r>
            <a:endParaRPr lang="en-US" sz="2900" dirty="0" smtClean="0"/>
          </a:p>
          <a:p>
            <a:pPr marL="265113" indent="-265113"/>
            <a:r>
              <a:rPr lang="en-US" sz="2900" dirty="0" smtClean="0"/>
              <a:t>2.1 </a:t>
            </a:r>
            <a:r>
              <a:rPr lang="en-US" sz="2900" dirty="0" err="1" smtClean="0"/>
              <a:t>Analisis</a:t>
            </a:r>
            <a:r>
              <a:rPr lang="en-US" sz="2900" dirty="0" smtClean="0"/>
              <a:t> </a:t>
            </a:r>
            <a:r>
              <a:rPr lang="en-US" sz="2900" dirty="0" err="1" smtClean="0"/>
              <a:t>Bisnis</a:t>
            </a:r>
            <a:r>
              <a:rPr lang="en-US" sz="2900" dirty="0" smtClean="0"/>
              <a:t> </a:t>
            </a:r>
            <a:r>
              <a:rPr lang="en-US" sz="2900" dirty="0" err="1" smtClean="0"/>
              <a:t>Berdasarkan</a:t>
            </a:r>
            <a:r>
              <a:rPr lang="en-US" sz="2900" dirty="0" smtClean="0"/>
              <a:t> </a:t>
            </a:r>
            <a:r>
              <a:rPr lang="en-US" sz="2900" dirty="0" err="1" smtClean="0"/>
              <a:t>Faktor</a:t>
            </a:r>
            <a:r>
              <a:rPr lang="en-US" sz="2900" dirty="0" smtClean="0"/>
              <a:t> </a:t>
            </a:r>
            <a:r>
              <a:rPr lang="en-US" sz="2900" dirty="0" err="1" smtClean="0"/>
              <a:t>Lingkungan</a:t>
            </a:r>
            <a:r>
              <a:rPr lang="en-US" sz="2900" dirty="0" smtClean="0"/>
              <a:t> </a:t>
            </a:r>
            <a:r>
              <a:rPr lang="en-US" sz="2900" dirty="0" err="1" smtClean="0"/>
              <a:t>Ekonomi</a:t>
            </a:r>
            <a:r>
              <a:rPr lang="en-US" sz="2900" dirty="0" smtClean="0"/>
              <a:t> </a:t>
            </a:r>
            <a:r>
              <a:rPr lang="en-US" sz="2900" dirty="0" err="1" smtClean="0"/>
              <a:t>dan</a:t>
            </a:r>
            <a:r>
              <a:rPr lang="en-US" sz="2900" dirty="0" smtClean="0"/>
              <a:t> </a:t>
            </a:r>
            <a:r>
              <a:rPr lang="en-US" sz="2900" dirty="0" err="1" smtClean="0"/>
              <a:t>Budaya</a:t>
            </a:r>
            <a:endParaRPr lang="en-US" sz="2900" dirty="0" smtClean="0"/>
          </a:p>
          <a:p>
            <a:r>
              <a:rPr lang="en-US" sz="2900" dirty="0" smtClean="0"/>
              <a:t>2.2 </a:t>
            </a:r>
            <a:r>
              <a:rPr lang="en-US" sz="2900" dirty="0" err="1" smtClean="0"/>
              <a:t>Analisis</a:t>
            </a:r>
            <a:r>
              <a:rPr lang="en-US" sz="2900" dirty="0" smtClean="0"/>
              <a:t> </a:t>
            </a:r>
            <a:r>
              <a:rPr lang="en-US" sz="2900" dirty="0" err="1" smtClean="0"/>
              <a:t>Bisnis</a:t>
            </a:r>
            <a:r>
              <a:rPr lang="en-US" sz="2900" dirty="0" smtClean="0"/>
              <a:t> </a:t>
            </a:r>
            <a:r>
              <a:rPr lang="en-US" sz="2900" dirty="0" err="1" smtClean="0"/>
              <a:t>Berdasarkan</a:t>
            </a:r>
            <a:r>
              <a:rPr lang="en-US" sz="2900" dirty="0" smtClean="0"/>
              <a:t> </a:t>
            </a:r>
            <a:r>
              <a:rPr lang="en-US" sz="2900" dirty="0" err="1" smtClean="0"/>
              <a:t>Faktor</a:t>
            </a:r>
            <a:r>
              <a:rPr lang="en-US" sz="2900" dirty="0" smtClean="0"/>
              <a:t> </a:t>
            </a:r>
            <a:r>
              <a:rPr lang="en-US" sz="2900" dirty="0" err="1" smtClean="0"/>
              <a:t>Lingkungan</a:t>
            </a:r>
            <a:r>
              <a:rPr lang="en-US" sz="2900" dirty="0" smtClean="0"/>
              <a:t> </a:t>
            </a:r>
            <a:r>
              <a:rPr lang="en-US" sz="2900" dirty="0" err="1" smtClean="0"/>
              <a:t>Industri</a:t>
            </a:r>
            <a:r>
              <a:rPr lang="en-US" sz="2900" dirty="0" smtClean="0"/>
              <a:t> </a:t>
            </a:r>
            <a:r>
              <a:rPr lang="en-US" sz="2900" dirty="0" err="1" smtClean="0"/>
              <a:t>dan</a:t>
            </a:r>
            <a:r>
              <a:rPr lang="en-US" sz="2900" dirty="0" smtClean="0"/>
              <a:t> </a:t>
            </a:r>
            <a:r>
              <a:rPr lang="en-US" sz="2900" dirty="0" err="1" smtClean="0"/>
              <a:t>Kompetisi</a:t>
            </a:r>
            <a:r>
              <a:rPr lang="en-US" sz="2900" dirty="0" smtClean="0"/>
              <a:t> </a:t>
            </a:r>
            <a:r>
              <a:rPr lang="en-US" sz="2900" dirty="0" err="1" smtClean="0"/>
              <a:t>Pesaing</a:t>
            </a:r>
            <a:endParaRPr lang="en-US" sz="2900" dirty="0" smtClean="0"/>
          </a:p>
          <a:p>
            <a:pPr>
              <a:buNone/>
            </a:pPr>
            <a:r>
              <a:rPr lang="en-US" sz="2900" dirty="0" smtClean="0"/>
              <a:t>							</a:t>
            </a:r>
          </a:p>
          <a:p>
            <a:r>
              <a:rPr lang="en-US" sz="2900" b="1" dirty="0" smtClean="0"/>
              <a:t>3. DESKRIPSI DARI RENCANA BISNIS</a:t>
            </a:r>
            <a:endParaRPr lang="en-US" sz="2900" dirty="0" smtClean="0"/>
          </a:p>
          <a:p>
            <a:r>
              <a:rPr lang="en-US" sz="2900" dirty="0" smtClean="0"/>
              <a:t>3.1 </a:t>
            </a:r>
            <a:r>
              <a:rPr lang="en-US" sz="2900" dirty="0" err="1" smtClean="0"/>
              <a:t>Visi</a:t>
            </a:r>
            <a:r>
              <a:rPr lang="en-US" sz="2900" dirty="0" smtClean="0"/>
              <a:t> </a:t>
            </a:r>
            <a:r>
              <a:rPr lang="en-US" sz="2900" dirty="0" err="1" smtClean="0"/>
              <a:t>dan</a:t>
            </a:r>
            <a:r>
              <a:rPr lang="en-US" sz="2900" dirty="0" smtClean="0"/>
              <a:t> </a:t>
            </a:r>
            <a:r>
              <a:rPr lang="en-US" sz="2900" dirty="0" err="1" smtClean="0"/>
              <a:t>Misi</a:t>
            </a:r>
            <a:r>
              <a:rPr lang="en-US" sz="2900" dirty="0" smtClean="0"/>
              <a:t> </a:t>
            </a:r>
          </a:p>
          <a:p>
            <a:r>
              <a:rPr lang="en-US" sz="2900" dirty="0" smtClean="0"/>
              <a:t>3.1.1 </a:t>
            </a:r>
            <a:r>
              <a:rPr lang="en-US" sz="2900" dirty="0" err="1" smtClean="0"/>
              <a:t>Visi</a:t>
            </a:r>
            <a:r>
              <a:rPr lang="en-US" sz="2900" dirty="0" smtClean="0"/>
              <a:t>							</a:t>
            </a:r>
          </a:p>
          <a:p>
            <a:r>
              <a:rPr lang="en-US" sz="2900" dirty="0" smtClean="0"/>
              <a:t>3.1.2 </a:t>
            </a:r>
            <a:r>
              <a:rPr lang="en-US" sz="2900" dirty="0" err="1" smtClean="0"/>
              <a:t>Misi</a:t>
            </a:r>
            <a:r>
              <a:rPr lang="en-US" sz="2900" dirty="0" smtClean="0"/>
              <a:t>							</a:t>
            </a:r>
          </a:p>
          <a:p>
            <a:r>
              <a:rPr lang="en-US" sz="2900" dirty="0" smtClean="0"/>
              <a:t>3.2 </a:t>
            </a:r>
            <a:r>
              <a:rPr lang="en-US" sz="2900" dirty="0" err="1" smtClean="0"/>
              <a:t>Produk</a:t>
            </a:r>
            <a:r>
              <a:rPr lang="en-US" sz="2900" dirty="0" smtClean="0"/>
              <a:t> </a:t>
            </a:r>
            <a:r>
              <a:rPr lang="en-US" sz="2900" dirty="0" err="1" smtClean="0"/>
              <a:t>dan</a:t>
            </a:r>
            <a:r>
              <a:rPr lang="en-US" sz="2900" dirty="0" smtClean="0"/>
              <a:t> </a:t>
            </a:r>
            <a:r>
              <a:rPr lang="en-US" sz="2900" dirty="0" err="1" smtClean="0"/>
              <a:t>Layanan</a:t>
            </a:r>
            <a:r>
              <a:rPr lang="en-US" sz="2900" dirty="0" smtClean="0"/>
              <a:t>					</a:t>
            </a:r>
          </a:p>
          <a:p>
            <a:r>
              <a:rPr lang="en-US" sz="2900" dirty="0" smtClean="0"/>
              <a:t>3.3 </a:t>
            </a:r>
            <a:r>
              <a:rPr lang="en-US" sz="2900" dirty="0" err="1" smtClean="0"/>
              <a:t>Lokasi</a:t>
            </a:r>
            <a:r>
              <a:rPr lang="en-US" sz="2900" dirty="0" smtClean="0"/>
              <a:t> </a:t>
            </a:r>
            <a:r>
              <a:rPr lang="en-US" sz="2900" dirty="0" err="1" smtClean="0"/>
              <a:t>Bisnis</a:t>
            </a:r>
            <a:r>
              <a:rPr lang="en-US" sz="2900" dirty="0" smtClean="0"/>
              <a:t>						</a:t>
            </a:r>
          </a:p>
          <a:p>
            <a:r>
              <a:rPr lang="en-US" sz="2900" dirty="0" smtClean="0"/>
              <a:t>3.4 </a:t>
            </a:r>
            <a:r>
              <a:rPr lang="en-US" sz="2900" dirty="0" err="1" smtClean="0"/>
              <a:t>Profil</a:t>
            </a:r>
            <a:r>
              <a:rPr lang="en-US" sz="2900" dirty="0" smtClean="0"/>
              <a:t> </a:t>
            </a:r>
            <a:r>
              <a:rPr lang="en-US" sz="2900" dirty="0" err="1" smtClean="0"/>
              <a:t>Pendiri</a:t>
            </a:r>
            <a:r>
              <a:rPr lang="en-US" sz="2900" dirty="0" smtClean="0"/>
              <a:t> </a:t>
            </a:r>
            <a:r>
              <a:rPr lang="en-US" sz="2900" dirty="0" err="1" smtClean="0"/>
              <a:t>Bisnis</a:t>
            </a:r>
            <a:r>
              <a:rPr lang="en-US" sz="2900" dirty="0" smtClean="0"/>
              <a:t>						</a:t>
            </a:r>
          </a:p>
          <a:p>
            <a:r>
              <a:rPr lang="en-US" sz="2900" dirty="0" smtClean="0"/>
              <a:t>3.5 </a:t>
            </a:r>
            <a:r>
              <a:rPr lang="en-US" sz="2900" dirty="0" err="1" smtClean="0"/>
              <a:t>Perlengkapan</a:t>
            </a:r>
            <a:r>
              <a:rPr lang="en-US" sz="2900" dirty="0" smtClean="0"/>
              <a:t> </a:t>
            </a:r>
            <a:r>
              <a:rPr lang="en-US" sz="2900" dirty="0" err="1" smtClean="0"/>
              <a:t>Aktifitas</a:t>
            </a:r>
            <a:r>
              <a:rPr lang="en-US" sz="2900" dirty="0" smtClean="0"/>
              <a:t> </a:t>
            </a:r>
            <a:r>
              <a:rPr lang="en-US" sz="2900" dirty="0" err="1" smtClean="0"/>
              <a:t>Bisnis</a:t>
            </a:r>
            <a:r>
              <a:rPr lang="en-US" sz="2900" dirty="0" smtClean="0"/>
              <a:t>					</a:t>
            </a:r>
          </a:p>
          <a:p>
            <a:r>
              <a:rPr lang="en-US" sz="2900" dirty="0" smtClean="0"/>
              <a:t>3.6 </a:t>
            </a:r>
            <a:r>
              <a:rPr lang="en-US" sz="2900" dirty="0" err="1" smtClean="0"/>
              <a:t>Latar</a:t>
            </a:r>
            <a:r>
              <a:rPr lang="en-US" sz="2900" dirty="0" smtClean="0"/>
              <a:t> </a:t>
            </a:r>
            <a:r>
              <a:rPr lang="en-US" sz="2900" dirty="0" err="1" smtClean="0"/>
              <a:t>Belakang</a:t>
            </a:r>
            <a:r>
              <a:rPr lang="en-US" sz="2900" dirty="0" smtClean="0"/>
              <a:t> </a:t>
            </a:r>
            <a:r>
              <a:rPr lang="en-US" sz="2900" i="1" dirty="0" smtClean="0"/>
              <a:t>Entrepreneur							</a:t>
            </a:r>
            <a:endParaRPr lang="en-US" sz="2900" dirty="0" smtClean="0"/>
          </a:p>
          <a:p>
            <a:r>
              <a:rPr lang="en-US" sz="2900" b="1" dirty="0" smtClean="0"/>
              <a:t>4. RENCANA PRODUKSI BISNIS</a:t>
            </a:r>
            <a:endParaRPr lang="en-US" sz="2900" dirty="0" smtClean="0"/>
          </a:p>
          <a:p>
            <a:r>
              <a:rPr lang="en-US" sz="2900" dirty="0" smtClean="0"/>
              <a:t>4.1 </a:t>
            </a:r>
            <a:r>
              <a:rPr lang="en-US" sz="2900" dirty="0" err="1" smtClean="0"/>
              <a:t>Rencana</a:t>
            </a:r>
            <a:r>
              <a:rPr lang="en-US" sz="2900" dirty="0" smtClean="0"/>
              <a:t> </a:t>
            </a:r>
            <a:r>
              <a:rPr lang="en-US" sz="2900" dirty="0" err="1" smtClean="0"/>
              <a:t>Produksi</a:t>
            </a:r>
            <a:r>
              <a:rPr lang="en-US" sz="2900" dirty="0" smtClean="0"/>
              <a:t> </a:t>
            </a:r>
            <a:r>
              <a:rPr lang="en-US" sz="2900" dirty="0" err="1" smtClean="0"/>
              <a:t>Jangka</a:t>
            </a:r>
            <a:r>
              <a:rPr lang="en-US" sz="2900" dirty="0" smtClean="0"/>
              <a:t> </a:t>
            </a:r>
            <a:r>
              <a:rPr lang="en-US" sz="2900" dirty="0" err="1" smtClean="0"/>
              <a:t>Pendek</a:t>
            </a:r>
            <a:r>
              <a:rPr lang="en-US" sz="2900" dirty="0" smtClean="0"/>
              <a:t>				</a:t>
            </a:r>
          </a:p>
          <a:p>
            <a:r>
              <a:rPr lang="en-US" sz="2900" dirty="0" smtClean="0"/>
              <a:t>4.2 </a:t>
            </a:r>
            <a:r>
              <a:rPr lang="en-US" sz="2900" dirty="0" err="1" smtClean="0"/>
              <a:t>Rencana</a:t>
            </a:r>
            <a:r>
              <a:rPr lang="en-US" sz="2900" dirty="0" smtClean="0"/>
              <a:t> </a:t>
            </a:r>
            <a:r>
              <a:rPr lang="en-US" sz="2900" dirty="0" err="1" smtClean="0"/>
              <a:t>Produksi</a:t>
            </a:r>
            <a:r>
              <a:rPr lang="en-US" sz="2900" dirty="0" smtClean="0"/>
              <a:t> </a:t>
            </a:r>
            <a:r>
              <a:rPr lang="en-US" sz="2900" dirty="0" err="1" smtClean="0"/>
              <a:t>Jangka</a:t>
            </a:r>
            <a:r>
              <a:rPr lang="en-US" sz="2900" dirty="0" smtClean="0"/>
              <a:t> </a:t>
            </a:r>
            <a:r>
              <a:rPr lang="en-US" sz="2900" dirty="0" err="1" smtClean="0"/>
              <a:t>Panjang</a:t>
            </a:r>
            <a:r>
              <a:rPr lang="en-US" sz="2900" dirty="0" smtClean="0"/>
              <a:t>						</a:t>
            </a:r>
          </a:p>
        </p:txBody>
      </p:sp>
      <p:sp>
        <p:nvSpPr>
          <p:cNvPr id="4" name="Title 1"/>
          <p:cNvSpPr>
            <a:spLocks noGrp="1"/>
          </p:cNvSpPr>
          <p:nvPr>
            <p:ph type="title"/>
          </p:nvPr>
        </p:nvSpPr>
        <p:spPr>
          <a:xfrm>
            <a:off x="457200" y="304800"/>
            <a:ext cx="8183880" cy="762000"/>
          </a:xfrm>
        </p:spPr>
        <p:txBody>
          <a:bodyPr/>
          <a:lstStyle/>
          <a:p>
            <a:r>
              <a:rPr lang="en-US" dirty="0" smtClean="0"/>
              <a:t>Outline Paper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183880" cy="4879848"/>
          </a:xfrm>
        </p:spPr>
        <p:txBody>
          <a:bodyPr>
            <a:normAutofit fontScale="25000" lnSpcReduction="20000"/>
          </a:bodyPr>
          <a:lstStyle/>
          <a:p>
            <a:pPr>
              <a:buNone/>
            </a:pPr>
            <a:r>
              <a:rPr lang="en-US" dirty="0" smtClean="0"/>
              <a:t>						</a:t>
            </a:r>
          </a:p>
          <a:p>
            <a:r>
              <a:rPr lang="en-US" sz="4900" b="1" dirty="0" smtClean="0"/>
              <a:t>5. RENCANA OPERASIONAL BISNIS</a:t>
            </a:r>
            <a:endParaRPr lang="en-US" sz="4900" dirty="0" smtClean="0"/>
          </a:p>
          <a:p>
            <a:r>
              <a:rPr lang="en-US" sz="4900" dirty="0" smtClean="0"/>
              <a:t>5.1 </a:t>
            </a:r>
            <a:r>
              <a:rPr lang="en-US" sz="4900" dirty="0" err="1" smtClean="0"/>
              <a:t>Rencana</a:t>
            </a:r>
            <a:r>
              <a:rPr lang="en-US" sz="4900" dirty="0" smtClean="0"/>
              <a:t> </a:t>
            </a:r>
            <a:r>
              <a:rPr lang="en-US" sz="4900" dirty="0" err="1" smtClean="0"/>
              <a:t>Operasional</a:t>
            </a:r>
            <a:r>
              <a:rPr lang="en-US" sz="4900" dirty="0" smtClean="0"/>
              <a:t> </a:t>
            </a:r>
            <a:r>
              <a:rPr lang="en-US" sz="4900" dirty="0" err="1" smtClean="0"/>
              <a:t>Jangka</a:t>
            </a:r>
            <a:r>
              <a:rPr lang="en-US" sz="4900" dirty="0" smtClean="0"/>
              <a:t> </a:t>
            </a:r>
            <a:r>
              <a:rPr lang="en-US" sz="4900" dirty="0" err="1" smtClean="0"/>
              <a:t>Pendek</a:t>
            </a:r>
            <a:r>
              <a:rPr lang="en-US" sz="4900" dirty="0" smtClean="0"/>
              <a:t>				</a:t>
            </a:r>
          </a:p>
          <a:p>
            <a:r>
              <a:rPr lang="en-US" sz="4900" dirty="0" smtClean="0"/>
              <a:t>5.2 </a:t>
            </a:r>
            <a:r>
              <a:rPr lang="en-US" sz="4900" dirty="0" err="1" smtClean="0"/>
              <a:t>Rencana</a:t>
            </a:r>
            <a:r>
              <a:rPr lang="en-US" sz="4900" dirty="0" smtClean="0"/>
              <a:t> </a:t>
            </a:r>
            <a:r>
              <a:rPr lang="en-US" sz="4900" dirty="0" err="1" smtClean="0"/>
              <a:t>Operasional</a:t>
            </a:r>
            <a:r>
              <a:rPr lang="en-US" sz="4900" dirty="0" smtClean="0"/>
              <a:t> </a:t>
            </a:r>
            <a:r>
              <a:rPr lang="en-US" sz="4900" dirty="0" err="1" smtClean="0"/>
              <a:t>Jangka</a:t>
            </a:r>
            <a:r>
              <a:rPr lang="en-US" sz="4900" dirty="0" smtClean="0"/>
              <a:t> </a:t>
            </a:r>
            <a:r>
              <a:rPr lang="en-US" sz="4900" dirty="0" err="1" smtClean="0"/>
              <a:t>Panjang</a:t>
            </a:r>
            <a:endParaRPr lang="en-US" sz="4900" dirty="0" smtClean="0"/>
          </a:p>
          <a:p>
            <a:pPr>
              <a:buNone/>
            </a:pPr>
            <a:r>
              <a:rPr lang="en-US" sz="4900" dirty="0" smtClean="0"/>
              <a:t>					</a:t>
            </a:r>
          </a:p>
          <a:p>
            <a:r>
              <a:rPr lang="en-US" sz="4900" b="1" dirty="0" smtClean="0"/>
              <a:t>6. RENCANA PEMASARAN BISNIS</a:t>
            </a:r>
            <a:endParaRPr lang="en-US" sz="4900" dirty="0" smtClean="0"/>
          </a:p>
          <a:p>
            <a:r>
              <a:rPr lang="en-US" sz="4900" dirty="0" smtClean="0"/>
              <a:t>6.1 </a:t>
            </a:r>
            <a:r>
              <a:rPr lang="en-US" sz="4900" dirty="0" err="1" smtClean="0"/>
              <a:t>Produk</a:t>
            </a:r>
            <a:r>
              <a:rPr lang="en-US" sz="4900" dirty="0" smtClean="0"/>
              <a:t> </a:t>
            </a:r>
            <a:r>
              <a:rPr lang="en-US" sz="4900" dirty="0" err="1" smtClean="0"/>
              <a:t>Jasa</a:t>
            </a:r>
            <a:r>
              <a:rPr lang="en-US" sz="4900" dirty="0" smtClean="0"/>
              <a:t> </a:t>
            </a:r>
            <a:r>
              <a:rPr lang="en-US" sz="4900" dirty="0" err="1" smtClean="0"/>
              <a:t>Pendidikan</a:t>
            </a:r>
            <a:r>
              <a:rPr lang="en-US" sz="4900" dirty="0" smtClean="0"/>
              <a:t>					</a:t>
            </a:r>
          </a:p>
          <a:p>
            <a:r>
              <a:rPr lang="en-US" sz="4900" dirty="0" smtClean="0"/>
              <a:t>6.2 </a:t>
            </a:r>
            <a:r>
              <a:rPr lang="en-US" sz="4900" dirty="0" err="1" smtClean="0"/>
              <a:t>Biaya</a:t>
            </a:r>
            <a:r>
              <a:rPr lang="en-US" sz="4900" dirty="0" smtClean="0"/>
              <a:t>							</a:t>
            </a:r>
          </a:p>
          <a:p>
            <a:r>
              <a:rPr lang="en-US" sz="4900" dirty="0" smtClean="0"/>
              <a:t>6.3 </a:t>
            </a:r>
            <a:r>
              <a:rPr lang="en-US" sz="4900" dirty="0" err="1" smtClean="0"/>
              <a:t>Inovasi</a:t>
            </a:r>
            <a:r>
              <a:rPr lang="en-US" sz="4900" dirty="0" smtClean="0"/>
              <a:t>							</a:t>
            </a:r>
          </a:p>
          <a:p>
            <a:r>
              <a:rPr lang="en-US" sz="4900" dirty="0" smtClean="0"/>
              <a:t>6.4 </a:t>
            </a:r>
            <a:r>
              <a:rPr lang="en-US" sz="4900" dirty="0" err="1" smtClean="0"/>
              <a:t>Strategi</a:t>
            </a:r>
            <a:r>
              <a:rPr lang="en-US" sz="4900" dirty="0" smtClean="0"/>
              <a:t> </a:t>
            </a:r>
            <a:r>
              <a:rPr lang="en-US" sz="4900" dirty="0" err="1" smtClean="0"/>
              <a:t>Promosi</a:t>
            </a:r>
            <a:r>
              <a:rPr lang="en-US" sz="4900" dirty="0" smtClean="0"/>
              <a:t>								</a:t>
            </a:r>
          </a:p>
          <a:p>
            <a:r>
              <a:rPr lang="en-US" sz="4900" b="1" dirty="0" smtClean="0"/>
              <a:t>7. RENCANA PENGORGANISASIAN DALAM BISNIS</a:t>
            </a:r>
            <a:endParaRPr lang="en-US" sz="4900" dirty="0" smtClean="0"/>
          </a:p>
          <a:p>
            <a:r>
              <a:rPr lang="en-US" sz="4900" dirty="0" smtClean="0"/>
              <a:t>7.1 Model </a:t>
            </a:r>
            <a:r>
              <a:rPr lang="en-US" sz="4900" dirty="0" err="1" smtClean="0"/>
              <a:t>Bisnis</a:t>
            </a:r>
            <a:r>
              <a:rPr lang="en-US" sz="4900" dirty="0" smtClean="0"/>
              <a:t>							</a:t>
            </a:r>
          </a:p>
          <a:p>
            <a:r>
              <a:rPr lang="en-US" sz="4900" dirty="0" smtClean="0"/>
              <a:t>7.2 </a:t>
            </a:r>
            <a:r>
              <a:rPr lang="en-US" sz="4900" dirty="0" err="1" smtClean="0"/>
              <a:t>Bentuk</a:t>
            </a:r>
            <a:r>
              <a:rPr lang="en-US" sz="4900" dirty="0" smtClean="0"/>
              <a:t> </a:t>
            </a:r>
            <a:r>
              <a:rPr lang="en-US" sz="4900" dirty="0" err="1" smtClean="0"/>
              <a:t>Organisasi</a:t>
            </a:r>
            <a:r>
              <a:rPr lang="en-US" sz="4900" dirty="0" smtClean="0"/>
              <a:t> </a:t>
            </a:r>
            <a:r>
              <a:rPr lang="en-US" sz="4900" dirty="0" err="1" smtClean="0"/>
              <a:t>Dalam</a:t>
            </a:r>
            <a:r>
              <a:rPr lang="en-US" sz="4900" dirty="0" smtClean="0"/>
              <a:t> </a:t>
            </a:r>
            <a:r>
              <a:rPr lang="en-US" sz="4900" dirty="0" err="1" smtClean="0"/>
              <a:t>Bisnis</a:t>
            </a:r>
            <a:r>
              <a:rPr lang="en-US" sz="4900" dirty="0" smtClean="0"/>
              <a:t>						</a:t>
            </a:r>
          </a:p>
          <a:p>
            <a:r>
              <a:rPr lang="en-US" sz="4900" b="1" dirty="0" smtClean="0"/>
              <a:t>8. PERKIRAAN KEMUNGKINAN TERJADINYA</a:t>
            </a:r>
            <a:r>
              <a:rPr lang="en-US" sz="4900" dirty="0" smtClean="0"/>
              <a:t> </a:t>
            </a:r>
          </a:p>
          <a:p>
            <a:r>
              <a:rPr lang="en-US" sz="4900" dirty="0" smtClean="0"/>
              <a:t>8.1 </a:t>
            </a:r>
            <a:r>
              <a:rPr lang="en-US" sz="4900" dirty="0" err="1" smtClean="0"/>
              <a:t>Resiko</a:t>
            </a:r>
            <a:r>
              <a:rPr lang="en-US" sz="4900" dirty="0" smtClean="0"/>
              <a:t> </a:t>
            </a:r>
            <a:r>
              <a:rPr lang="en-US" sz="4900" dirty="0" err="1" smtClean="0"/>
              <a:t>Dalam</a:t>
            </a:r>
            <a:r>
              <a:rPr lang="en-US" sz="4900" dirty="0" smtClean="0"/>
              <a:t> </a:t>
            </a:r>
            <a:r>
              <a:rPr lang="en-US" sz="4900" dirty="0" err="1" smtClean="0"/>
              <a:t>Bisnis</a:t>
            </a:r>
            <a:r>
              <a:rPr lang="en-US" sz="4900" dirty="0" smtClean="0"/>
              <a:t>							</a:t>
            </a:r>
          </a:p>
          <a:p>
            <a:r>
              <a:rPr lang="en-US" sz="4900" b="1" dirty="0" smtClean="0"/>
              <a:t>9. RENCANA KEUANGAN DAN PEMBIAYAAN</a:t>
            </a:r>
            <a:endParaRPr lang="en-US" sz="4900" dirty="0" smtClean="0"/>
          </a:p>
          <a:p>
            <a:r>
              <a:rPr lang="en-US" sz="4900" dirty="0" smtClean="0"/>
              <a:t>9.1 </a:t>
            </a:r>
            <a:r>
              <a:rPr lang="en-US" sz="4900" dirty="0" err="1" smtClean="0"/>
              <a:t>Rencana</a:t>
            </a:r>
            <a:r>
              <a:rPr lang="en-US" sz="4900" dirty="0" smtClean="0"/>
              <a:t> </a:t>
            </a:r>
            <a:r>
              <a:rPr lang="en-US" sz="4900" dirty="0" err="1" smtClean="0"/>
              <a:t>Keuangan</a:t>
            </a:r>
            <a:r>
              <a:rPr lang="en-US" sz="4900" dirty="0" smtClean="0"/>
              <a:t>						</a:t>
            </a:r>
          </a:p>
          <a:p>
            <a:r>
              <a:rPr lang="en-US" sz="4900" dirty="0" smtClean="0"/>
              <a:t>9.1.1 </a:t>
            </a:r>
            <a:r>
              <a:rPr lang="en-US" sz="4900" dirty="0" err="1" smtClean="0"/>
              <a:t>Proyeksi</a:t>
            </a:r>
            <a:r>
              <a:rPr lang="en-US" sz="4900" dirty="0" smtClean="0"/>
              <a:t> </a:t>
            </a:r>
            <a:r>
              <a:rPr lang="en-US" sz="4900" dirty="0" err="1" smtClean="0"/>
              <a:t>Pangsa</a:t>
            </a:r>
            <a:r>
              <a:rPr lang="en-US" sz="4900" dirty="0" smtClean="0"/>
              <a:t> </a:t>
            </a:r>
            <a:r>
              <a:rPr lang="en-US" sz="4900" dirty="0" err="1" smtClean="0"/>
              <a:t>Pasar</a:t>
            </a:r>
            <a:r>
              <a:rPr lang="en-US" sz="4900" dirty="0" smtClean="0"/>
              <a:t>						</a:t>
            </a:r>
          </a:p>
          <a:p>
            <a:r>
              <a:rPr lang="en-US" sz="4900" dirty="0" smtClean="0"/>
              <a:t>9.1.2 </a:t>
            </a:r>
            <a:r>
              <a:rPr lang="en-US" sz="4900" dirty="0" err="1" smtClean="0"/>
              <a:t>Rencana</a:t>
            </a:r>
            <a:r>
              <a:rPr lang="en-US" sz="4900" dirty="0" smtClean="0"/>
              <a:t> </a:t>
            </a:r>
            <a:r>
              <a:rPr lang="en-US" sz="4900" dirty="0" err="1" smtClean="0"/>
              <a:t>Penjualan</a:t>
            </a:r>
            <a:r>
              <a:rPr lang="en-US" sz="4900" dirty="0" smtClean="0"/>
              <a:t>						</a:t>
            </a:r>
          </a:p>
          <a:p>
            <a:r>
              <a:rPr lang="en-US" sz="4900" dirty="0" smtClean="0"/>
              <a:t>9.1.3 </a:t>
            </a:r>
            <a:r>
              <a:rPr lang="en-US" sz="4900" dirty="0" err="1" smtClean="0"/>
              <a:t>Rencana</a:t>
            </a:r>
            <a:r>
              <a:rPr lang="en-US" sz="4900" dirty="0" smtClean="0"/>
              <a:t> </a:t>
            </a:r>
            <a:r>
              <a:rPr lang="en-US" sz="4900" dirty="0" err="1" smtClean="0"/>
              <a:t>Pemasukan</a:t>
            </a:r>
            <a:r>
              <a:rPr lang="en-US" sz="4900" dirty="0" smtClean="0"/>
              <a:t>						</a:t>
            </a:r>
          </a:p>
          <a:p>
            <a:r>
              <a:rPr lang="en-US" sz="4900" dirty="0" smtClean="0"/>
              <a:t>9.2 </a:t>
            </a:r>
            <a:r>
              <a:rPr lang="en-US" sz="4900" dirty="0" err="1" smtClean="0"/>
              <a:t>Rencana</a:t>
            </a:r>
            <a:r>
              <a:rPr lang="en-US" sz="4900" dirty="0" smtClean="0"/>
              <a:t> </a:t>
            </a:r>
            <a:r>
              <a:rPr lang="en-US" sz="4900" dirty="0" err="1" smtClean="0"/>
              <a:t>Pembiayaan</a:t>
            </a:r>
            <a:r>
              <a:rPr lang="en-US" sz="4900" dirty="0" smtClean="0"/>
              <a:t>							</a:t>
            </a:r>
          </a:p>
          <a:p>
            <a:r>
              <a:rPr lang="en-US" sz="4900" b="1" dirty="0" smtClean="0"/>
              <a:t>10. LAMPIRAN</a:t>
            </a:r>
            <a:endParaRPr lang="en-US" sz="4900" dirty="0" smtClean="0"/>
          </a:p>
          <a:p>
            <a:endParaRPr lang="en-US" dirty="0"/>
          </a:p>
        </p:txBody>
      </p:sp>
      <p:sp>
        <p:nvSpPr>
          <p:cNvPr id="4" name="Title 1"/>
          <p:cNvSpPr>
            <a:spLocks noGrp="1"/>
          </p:cNvSpPr>
          <p:nvPr>
            <p:ph type="title"/>
          </p:nvPr>
        </p:nvSpPr>
        <p:spPr>
          <a:xfrm>
            <a:off x="457200" y="304800"/>
            <a:ext cx="8183880" cy="762000"/>
          </a:xfrm>
        </p:spPr>
        <p:txBody>
          <a:bodyPr/>
          <a:lstStyle/>
          <a:p>
            <a:r>
              <a:rPr lang="en-US" dirty="0" smtClean="0"/>
              <a:t>Outline Paper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183880" cy="4876800"/>
          </a:xfrm>
        </p:spPr>
        <p:txBody>
          <a:bodyPr/>
          <a:lstStyle/>
          <a:p>
            <a:r>
              <a:rPr lang="en-US" dirty="0" err="1" smtClean="0"/>
              <a:t>Konsep</a:t>
            </a:r>
            <a:r>
              <a:rPr lang="en-US" dirty="0" smtClean="0"/>
              <a:t> </a:t>
            </a:r>
            <a:r>
              <a:rPr lang="en-US" dirty="0" err="1" smtClean="0"/>
              <a:t>Dasar</a:t>
            </a:r>
            <a:r>
              <a:rPr lang="en-US" dirty="0" smtClean="0"/>
              <a:t> </a:t>
            </a:r>
            <a:r>
              <a:rPr lang="en-US" dirty="0" err="1" smtClean="0"/>
              <a:t>Manajemen</a:t>
            </a:r>
            <a:r>
              <a:rPr lang="en-US" dirty="0" smtClean="0"/>
              <a:t> </a:t>
            </a:r>
            <a:r>
              <a:rPr lang="en-US" dirty="0" err="1" smtClean="0"/>
              <a:t>dan</a:t>
            </a:r>
            <a:r>
              <a:rPr lang="en-US" dirty="0" smtClean="0"/>
              <a:t> </a:t>
            </a:r>
            <a:r>
              <a:rPr lang="en-US" dirty="0" err="1" smtClean="0"/>
              <a:t>Aktivitas</a:t>
            </a:r>
            <a:r>
              <a:rPr lang="en-US" dirty="0" smtClean="0"/>
              <a:t> </a:t>
            </a:r>
            <a:r>
              <a:rPr lang="en-US" dirty="0" err="1" smtClean="0"/>
              <a:t>Bisnis</a:t>
            </a:r>
            <a:endParaRPr lang="en-US" dirty="0" smtClean="0"/>
          </a:p>
          <a:p>
            <a:r>
              <a:rPr lang="en-US" dirty="0" err="1" smtClean="0"/>
              <a:t>Manajemen</a:t>
            </a:r>
            <a:r>
              <a:rPr lang="en-US" dirty="0" smtClean="0"/>
              <a:t> </a:t>
            </a:r>
            <a:r>
              <a:rPr lang="en-US" dirty="0" err="1" smtClean="0"/>
              <a:t>Pengambilan</a:t>
            </a:r>
            <a:r>
              <a:rPr lang="en-US" dirty="0" smtClean="0"/>
              <a:t> </a:t>
            </a:r>
            <a:r>
              <a:rPr lang="en-US" dirty="0" err="1" smtClean="0"/>
              <a:t>Keputusan</a:t>
            </a:r>
            <a:endParaRPr lang="en-US" dirty="0" smtClean="0"/>
          </a:p>
          <a:p>
            <a:r>
              <a:rPr lang="en-US" dirty="0" err="1" smtClean="0"/>
              <a:t>Konsep</a:t>
            </a:r>
            <a:r>
              <a:rPr lang="en-US" dirty="0" smtClean="0"/>
              <a:t> </a:t>
            </a:r>
            <a:r>
              <a:rPr lang="en-US" dirty="0" err="1" smtClean="0"/>
              <a:t>Dasar</a:t>
            </a:r>
            <a:r>
              <a:rPr lang="en-US" dirty="0" smtClean="0"/>
              <a:t> </a:t>
            </a:r>
            <a:r>
              <a:rPr lang="en-US" dirty="0" err="1" smtClean="0"/>
              <a:t>dan</a:t>
            </a:r>
            <a:r>
              <a:rPr lang="en-US" dirty="0" smtClean="0"/>
              <a:t> </a:t>
            </a:r>
            <a:r>
              <a:rPr lang="en-US" dirty="0" err="1" smtClean="0"/>
              <a:t>Teori</a:t>
            </a:r>
            <a:r>
              <a:rPr lang="en-US" dirty="0" smtClean="0"/>
              <a:t> </a:t>
            </a:r>
            <a:r>
              <a:rPr lang="en-US" dirty="0" err="1" smtClean="0"/>
              <a:t>Organisasi</a:t>
            </a:r>
            <a:endParaRPr lang="en-US" dirty="0" smtClean="0"/>
          </a:p>
          <a:p>
            <a:r>
              <a:rPr lang="en-US" dirty="0" err="1" smtClean="0"/>
              <a:t>Manajemen</a:t>
            </a:r>
            <a:r>
              <a:rPr lang="en-US" dirty="0" smtClean="0"/>
              <a:t> </a:t>
            </a:r>
            <a:r>
              <a:rPr lang="en-US" dirty="0" err="1" smtClean="0"/>
              <a:t>Kepemimpinan</a:t>
            </a:r>
            <a:endParaRPr lang="en-US" dirty="0" smtClean="0"/>
          </a:p>
          <a:p>
            <a:r>
              <a:rPr lang="en-US" dirty="0" err="1" smtClean="0"/>
              <a:t>Manajemen</a:t>
            </a:r>
            <a:r>
              <a:rPr lang="en-US" dirty="0" smtClean="0"/>
              <a:t> </a:t>
            </a:r>
            <a:r>
              <a:rPr lang="en-US" dirty="0" err="1" smtClean="0"/>
              <a:t>Komunikasi</a:t>
            </a:r>
            <a:endParaRPr lang="en-US" dirty="0" smtClean="0"/>
          </a:p>
          <a:p>
            <a:r>
              <a:rPr lang="en-US" dirty="0" err="1" smtClean="0"/>
              <a:t>Manajemen</a:t>
            </a:r>
            <a:r>
              <a:rPr lang="en-US" dirty="0" smtClean="0"/>
              <a:t> </a:t>
            </a:r>
            <a:r>
              <a:rPr lang="en-US" dirty="0" err="1" smtClean="0"/>
              <a:t>Pengendalian</a:t>
            </a:r>
            <a:r>
              <a:rPr lang="en-US" dirty="0" smtClean="0"/>
              <a:t> </a:t>
            </a:r>
            <a:r>
              <a:rPr lang="en-US" dirty="0" err="1" smtClean="0"/>
              <a:t>dan</a:t>
            </a:r>
            <a:r>
              <a:rPr lang="en-US" dirty="0" smtClean="0"/>
              <a:t> </a:t>
            </a:r>
            <a:r>
              <a:rPr lang="en-US" dirty="0" err="1" smtClean="0"/>
              <a:t>Pengawasan</a:t>
            </a:r>
            <a:r>
              <a:rPr lang="en-US" dirty="0" smtClean="0"/>
              <a:t> </a:t>
            </a:r>
            <a:r>
              <a:rPr lang="en-US" dirty="0" err="1" smtClean="0"/>
              <a:t>Dalam</a:t>
            </a:r>
            <a:r>
              <a:rPr lang="en-US" dirty="0" smtClean="0"/>
              <a:t> </a:t>
            </a:r>
            <a:r>
              <a:rPr lang="en-US" dirty="0" err="1" smtClean="0"/>
              <a:t>Organisasi</a:t>
            </a:r>
            <a:endParaRPr lang="en-US" dirty="0" smtClean="0"/>
          </a:p>
          <a:p>
            <a:r>
              <a:rPr lang="en-US" dirty="0" err="1" smtClean="0"/>
              <a:t>Produkvitas</a:t>
            </a:r>
            <a:r>
              <a:rPr lang="en-US" dirty="0" smtClean="0"/>
              <a:t> </a:t>
            </a:r>
            <a:r>
              <a:rPr lang="en-US" dirty="0" err="1" smtClean="0"/>
              <a:t>Organisasi</a:t>
            </a:r>
            <a:r>
              <a:rPr lang="en-US" dirty="0" smtClean="0"/>
              <a:t> </a:t>
            </a:r>
            <a:r>
              <a:rPr lang="en-US" dirty="0" err="1" smtClean="0"/>
              <a:t>dan</a:t>
            </a:r>
            <a:r>
              <a:rPr lang="en-US" dirty="0" smtClean="0"/>
              <a:t> </a:t>
            </a:r>
            <a:r>
              <a:rPr lang="en-US" dirty="0" err="1" smtClean="0"/>
              <a:t>Pengelolaan</a:t>
            </a:r>
            <a:r>
              <a:rPr lang="en-US" dirty="0" smtClean="0"/>
              <a:t> </a:t>
            </a:r>
            <a:r>
              <a:rPr lang="en-US" dirty="0" err="1" smtClean="0"/>
              <a:t>Perubahan</a:t>
            </a:r>
            <a:endParaRPr lang="en-US" dirty="0"/>
          </a:p>
        </p:txBody>
      </p:sp>
      <p:sp>
        <p:nvSpPr>
          <p:cNvPr id="5" name="Title 1"/>
          <p:cNvSpPr>
            <a:spLocks noGrp="1"/>
          </p:cNvSpPr>
          <p:nvPr>
            <p:ph type="title"/>
          </p:nvPr>
        </p:nvSpPr>
        <p:spPr>
          <a:xfrm>
            <a:off x="457200" y="533400"/>
            <a:ext cx="8183880" cy="624840"/>
          </a:xfrm>
        </p:spPr>
        <p:txBody>
          <a:bodyPr>
            <a:normAutofit fontScale="90000"/>
          </a:bodyPr>
          <a:lstStyle/>
          <a:p>
            <a:r>
              <a:rPr lang="en-US" dirty="0" err="1" smtClean="0"/>
              <a:t>Topik</a:t>
            </a:r>
            <a:r>
              <a:rPr lang="en-US" dirty="0" smtClean="0"/>
              <a:t> </a:t>
            </a:r>
            <a:r>
              <a:rPr lang="en-US" dirty="0" err="1" smtClean="0"/>
              <a:t>Pembelajaran</a:t>
            </a:r>
            <a:r>
              <a:rPr lang="en-US" dirty="0" smtClean="0"/>
              <a:t> </a:t>
            </a:r>
            <a:r>
              <a:rPr lang="en-US" dirty="0" err="1" smtClean="0"/>
              <a:t>Sebelum</a:t>
            </a:r>
            <a:r>
              <a:rPr lang="en-US" dirty="0" smtClean="0"/>
              <a:t> UAS</a:t>
            </a:r>
            <a:endParaRPr lang="en-US" dirty="0"/>
          </a:p>
        </p:txBody>
      </p:sp>
    </p:spTree>
  </p:cSld>
  <p:clrMapOvr>
    <a:masterClrMapping/>
  </p:clrMapOvr>
  <p:transition>
    <p:cut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83880" cy="762000"/>
          </a:xfrm>
        </p:spPr>
        <p:txBody>
          <a:bodyPr/>
          <a:lstStyle/>
          <a:p>
            <a:r>
              <a:rPr lang="en-US" dirty="0" err="1" smtClean="0"/>
              <a:t>Studi</a:t>
            </a:r>
            <a:r>
              <a:rPr lang="en-US" dirty="0" smtClean="0"/>
              <a:t> </a:t>
            </a:r>
            <a:r>
              <a:rPr lang="en-US" dirty="0" err="1" smtClean="0"/>
              <a:t>Kasus</a:t>
            </a:r>
            <a:endParaRPr lang="en-US" dirty="0"/>
          </a:p>
        </p:txBody>
      </p:sp>
      <p:sp>
        <p:nvSpPr>
          <p:cNvPr id="3" name="Content Placeholder 2"/>
          <p:cNvSpPr>
            <a:spLocks noGrp="1"/>
          </p:cNvSpPr>
          <p:nvPr>
            <p:ph idx="1"/>
          </p:nvPr>
        </p:nvSpPr>
        <p:spPr>
          <a:xfrm>
            <a:off x="304800" y="990600"/>
            <a:ext cx="8382000" cy="5638800"/>
          </a:xfrm>
        </p:spPr>
        <p:txBody>
          <a:bodyPr>
            <a:normAutofit fontScale="32500" lnSpcReduction="20000"/>
          </a:bodyPr>
          <a:lstStyle/>
          <a:p>
            <a:r>
              <a:rPr lang="id-ID" sz="4300" dirty="0" smtClean="0"/>
              <a:t>PT. Gojek Indonesia (Go-jek), pertama kali didirikan oleh Nadiem Makarim pada tahun 2010. Go-Jek adalah perusahaan berjiwa sosial yang memimpin revolusi industri transportasi Ojek. Go-Jek bermitra dengan para pengendara Ojek berpengalaman di Jakarta, Bandung, Bali &amp; Surabaya dan menjadi solusi utama dalam pengiriman barang, pesan antar makanan, berbelanja dan berpergian di tengah kemacetan. Tukang ojek yang bernaung di GoJek juga sudah mencapai 7.500 driver di area Jabodetabek saja. Dengan perkembangannya yang pesat ini, kabarnya Go-Jek telah menuai prestasi sebagai Juara 1 dalam kompetisi bisnis Gobal Entrepreneurship Program Indonesia (GEPI) di Bali. Selain itu, Go-Jek telah memperoleh berbagai penghargaan dari komunitas bisnis maupun sosial. </a:t>
            </a:r>
            <a:endParaRPr lang="en-US" sz="4300" dirty="0" smtClean="0"/>
          </a:p>
          <a:p>
            <a:pPr>
              <a:buNone/>
            </a:pPr>
            <a:endParaRPr lang="en-US" sz="4300" dirty="0" smtClean="0"/>
          </a:p>
          <a:p>
            <a:r>
              <a:rPr lang="id-ID" sz="4300" dirty="0" smtClean="0"/>
              <a:t>Di situs resminya disebutkan Go-Jek memberikan layanan jasa kurir (90 minute delivery anywhere in the city), Jasa transportasi (transparent pricing, free shower cap and masker), Jasa delivery makanan (delivering your favorite food under 60 minutes in Jabodetabek) dan Jasa belanja dengan nominal dibawah 1 juta rupiah (shop for food, ticket, medicine, anything under RP 1.000.000. we`ll pay for it first). Go-Jek dapat dipesan melalui Go-Jek App yang bisa diunduh melalui Play Store maupun App store. Dalam waktu 1 bulan aplikasi ini sudah berhasil mencapai 150 ribu download, dengan rating 4,4 dari 5 bintang. Untuk pembayarannya pun memiliki 2 cara yaitu cash atau menggunakan Go-Jek Credit. Go-Jek Credit adalah metode pembayaran GO-Jek yang dibuat cashless dan dapat digunakan untuk membayar semua layanan.</a:t>
            </a:r>
            <a:endParaRPr lang="en-US" sz="4300" dirty="0" smtClean="0"/>
          </a:p>
          <a:p>
            <a:pPr>
              <a:buNone/>
            </a:pPr>
            <a:endParaRPr lang="en-US" sz="4300" dirty="0" smtClean="0"/>
          </a:p>
          <a:p>
            <a:r>
              <a:rPr lang="id-ID" sz="4300" dirty="0" smtClean="0"/>
              <a:t>Go-Jek mengembangka satu jenis E-Commerce, yaitu Business to Customer yang dilakukan dengan personal online booking. Fitur E-Commerce pada Go-Jek sangat lengkap bila dibandingkan dengan fitur E-Commerce dari moda transportasi lainnya. Go-Jek menawarkan E-Commerce terpadu yang memungkinkan calon atau penumpang Go-Jek untuk menggunakan Jasa kurir, Jasa transportasi, Jasa delivery makanan dan Jasa belanja. Fitur Go-Jek yang menarik adalah penumpang bisa menggunakan Credit Go-Jek dalam setiap transaksinya jadi lebih paktis dan yang tak kalah menarik adalah penumpang dapat memberikan rating dan saran untuk Supir Go-Jek</a:t>
            </a:r>
            <a:endParaRPr lang="en-US" sz="4300" dirty="0"/>
          </a:p>
          <a:p>
            <a:pPr marL="0" indent="0">
              <a:buNone/>
            </a:pPr>
            <a:endParaRPr lang="en-US" dirty="0"/>
          </a:p>
        </p:txBody>
      </p:sp>
    </p:spTree>
    <p:extLst>
      <p:ext uri="{BB962C8B-B14F-4D97-AF65-F5344CB8AC3E}">
        <p14:creationId xmlns:p14="http://schemas.microsoft.com/office/powerpoint/2010/main" xmlns="" val="81175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183880" cy="1051560"/>
          </a:xfrm>
        </p:spPr>
        <p:txBody>
          <a:bodyPr/>
          <a:lstStyle/>
          <a:p>
            <a:r>
              <a:rPr lang="en-US" dirty="0" err="1" smtClean="0"/>
              <a:t>Pertanyaan</a:t>
            </a:r>
            <a:r>
              <a:rPr lang="en-US" dirty="0" smtClean="0"/>
              <a:t> </a:t>
            </a:r>
            <a:r>
              <a:rPr lang="en-US" dirty="0" err="1" smtClean="0"/>
              <a:t>Kasus</a:t>
            </a:r>
            <a:r>
              <a:rPr lang="en-US" dirty="0" smtClean="0"/>
              <a:t> :</a:t>
            </a:r>
            <a:endParaRPr lang="en-US" dirty="0"/>
          </a:p>
        </p:txBody>
      </p:sp>
      <p:sp>
        <p:nvSpPr>
          <p:cNvPr id="3" name="Content Placeholder 2"/>
          <p:cNvSpPr>
            <a:spLocks noGrp="1"/>
          </p:cNvSpPr>
          <p:nvPr>
            <p:ph idx="1"/>
          </p:nvPr>
        </p:nvSpPr>
        <p:spPr>
          <a:xfrm>
            <a:off x="381000" y="1524000"/>
            <a:ext cx="8305800" cy="2057400"/>
          </a:xfrm>
        </p:spPr>
        <p:txBody>
          <a:bodyPr/>
          <a:lstStyle/>
          <a:p>
            <a:r>
              <a:rPr lang="en-US" dirty="0" err="1" smtClean="0"/>
              <a:t>Coba</a:t>
            </a:r>
            <a:r>
              <a:rPr lang="en-US" dirty="0" smtClean="0"/>
              <a:t> </a:t>
            </a:r>
            <a:r>
              <a:rPr lang="en-US" dirty="0" err="1" smtClean="0"/>
              <a:t>Anda</a:t>
            </a:r>
            <a:r>
              <a:rPr lang="en-US" dirty="0" smtClean="0"/>
              <a:t> </a:t>
            </a:r>
            <a:r>
              <a:rPr lang="en-US" dirty="0" err="1" smtClean="0"/>
              <a:t>analisis</a:t>
            </a:r>
            <a:r>
              <a:rPr lang="en-US" dirty="0" smtClean="0"/>
              <a:t> </a:t>
            </a:r>
            <a:r>
              <a:rPr lang="en-US" dirty="0" err="1" smtClean="0"/>
              <a:t>komponen</a:t>
            </a:r>
            <a:r>
              <a:rPr lang="en-US" dirty="0" smtClean="0"/>
              <a:t> </a:t>
            </a:r>
            <a:r>
              <a:rPr lang="en-US" dirty="0" err="1" smtClean="0"/>
              <a:t>bisnis</a:t>
            </a:r>
            <a:r>
              <a:rPr lang="en-US" dirty="0" smtClean="0"/>
              <a:t> </a:t>
            </a:r>
            <a:r>
              <a:rPr lang="en-US" dirty="0" err="1" smtClean="0"/>
              <a:t>dari</a:t>
            </a:r>
            <a:r>
              <a:rPr lang="en-US" dirty="0" smtClean="0"/>
              <a:t> </a:t>
            </a:r>
            <a:r>
              <a:rPr lang="en-US" dirty="0" err="1" smtClean="0"/>
              <a:t>Gojex</a:t>
            </a:r>
            <a:r>
              <a:rPr lang="en-US" dirty="0" smtClean="0"/>
              <a:t> </a:t>
            </a:r>
            <a:r>
              <a:rPr lang="en-US" dirty="0" smtClean="0"/>
              <a:t>?</a:t>
            </a:r>
          </a:p>
          <a:p>
            <a:r>
              <a:rPr lang="en-US" dirty="0" err="1" smtClean="0"/>
              <a:t>Uraikan</a:t>
            </a:r>
            <a:r>
              <a:rPr lang="en-US" dirty="0" smtClean="0"/>
              <a:t> SWOT Analysis </a:t>
            </a:r>
            <a:r>
              <a:rPr lang="en-US" dirty="0" err="1" smtClean="0"/>
              <a:t>dari</a:t>
            </a:r>
            <a:r>
              <a:rPr lang="en-US" dirty="0" smtClean="0"/>
              <a:t> </a:t>
            </a:r>
            <a:r>
              <a:rPr lang="en-US" dirty="0" err="1" smtClean="0"/>
              <a:t>Gojex</a:t>
            </a:r>
            <a:r>
              <a:rPr lang="en-US" dirty="0" smtClean="0"/>
              <a:t> </a:t>
            </a:r>
            <a:r>
              <a:rPr lang="en-US" dirty="0" smtClean="0"/>
              <a:t>?</a:t>
            </a:r>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05000" y="3345873"/>
            <a:ext cx="5486400" cy="297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14045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wipe(down)">
                                      <p:cBhvr>
                                        <p:cTn id="2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8183880" cy="1051560"/>
          </a:xfrm>
        </p:spPr>
        <p:txBody>
          <a:bodyPr/>
          <a:lstStyle/>
          <a:p>
            <a:pPr algn="ctr"/>
            <a:r>
              <a:rPr lang="en-US" dirty="0" smtClean="0"/>
              <a:t>TERIMA KASIH</a:t>
            </a:r>
            <a:endParaRPr lang="en-US" dirty="0"/>
          </a:p>
        </p:txBody>
      </p:sp>
    </p:spTree>
    <p:extLst>
      <p:ext uri="{BB962C8B-B14F-4D97-AF65-F5344CB8AC3E}">
        <p14:creationId xmlns:p14="http://schemas.microsoft.com/office/powerpoint/2010/main" xmlns="" val="281316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183880" cy="4876800"/>
          </a:xfrm>
        </p:spPr>
        <p:txBody>
          <a:bodyPr>
            <a:normAutofit fontScale="85000" lnSpcReduction="20000"/>
          </a:bodyPr>
          <a:lstStyle/>
          <a:p>
            <a:r>
              <a:rPr lang="en-US" dirty="0" err="1" smtClean="0"/>
              <a:t>Modul</a:t>
            </a:r>
            <a:r>
              <a:rPr lang="en-US" dirty="0" smtClean="0"/>
              <a:t> </a:t>
            </a:r>
            <a:r>
              <a:rPr lang="en-US" dirty="0" err="1" smtClean="0"/>
              <a:t>Perkuliahan</a:t>
            </a:r>
            <a:endParaRPr lang="en-US" dirty="0" smtClean="0"/>
          </a:p>
          <a:p>
            <a:r>
              <a:rPr lang="en-US" dirty="0" smtClean="0"/>
              <a:t>Griffin, Ricky W., and Ebert, Ronald J., 2006, Business, 8</a:t>
            </a:r>
            <a:r>
              <a:rPr lang="en-US" baseline="30000" dirty="0" smtClean="0"/>
              <a:t>th</a:t>
            </a:r>
            <a:r>
              <a:rPr lang="en-US" dirty="0" smtClean="0"/>
              <a:t> edition, Pearson Education Inc., New Jersey</a:t>
            </a:r>
          </a:p>
          <a:p>
            <a:r>
              <a:rPr lang="en-US" dirty="0" smtClean="0"/>
              <a:t>Madura, Jeff, 2007, Introduction to Business, 4</a:t>
            </a:r>
            <a:r>
              <a:rPr lang="en-US" baseline="30000" dirty="0" smtClean="0"/>
              <a:t>th</a:t>
            </a:r>
            <a:r>
              <a:rPr lang="en-US" dirty="0" smtClean="0"/>
              <a:t> edition, South-Western College Publishing, USA.</a:t>
            </a:r>
          </a:p>
          <a:p>
            <a:r>
              <a:rPr lang="en-US" dirty="0" smtClean="0"/>
              <a:t>Robbins, S. and Coulter, M. (2002), Management, 7</a:t>
            </a:r>
            <a:r>
              <a:rPr lang="en-US" baseline="30000" dirty="0" smtClean="0"/>
              <a:t>th</a:t>
            </a:r>
            <a:r>
              <a:rPr lang="en-US" dirty="0" smtClean="0"/>
              <a:t> Ed., Prentice Hall, Inc, Upper </a:t>
            </a:r>
            <a:r>
              <a:rPr lang="en-US" dirty="0" err="1" smtClean="0"/>
              <a:t>Sadle</a:t>
            </a:r>
            <a:r>
              <a:rPr lang="en-US" dirty="0" smtClean="0"/>
              <a:t> River, New Jersey.</a:t>
            </a:r>
          </a:p>
          <a:p>
            <a:r>
              <a:rPr lang="en-US" dirty="0" smtClean="0"/>
              <a:t>Griffin (2005), Fundamental of Management, 4</a:t>
            </a:r>
            <a:r>
              <a:rPr lang="en-US" baseline="30000" dirty="0" smtClean="0"/>
              <a:t>th</a:t>
            </a:r>
            <a:r>
              <a:rPr lang="en-US" dirty="0" smtClean="0"/>
              <a:t> Ed., Houghton Mifflin Company.</a:t>
            </a:r>
          </a:p>
          <a:p>
            <a:r>
              <a:rPr lang="en-US" dirty="0" smtClean="0"/>
              <a:t>Daft, Richard (2003), </a:t>
            </a:r>
            <a:r>
              <a:rPr lang="en-US" dirty="0" err="1" smtClean="0"/>
              <a:t>Manajemen</a:t>
            </a:r>
            <a:r>
              <a:rPr lang="en-US" dirty="0" smtClean="0"/>
              <a:t>, </a:t>
            </a:r>
            <a:r>
              <a:rPr lang="en-US" dirty="0" err="1" smtClean="0"/>
              <a:t>Edisi</a:t>
            </a:r>
            <a:r>
              <a:rPr lang="en-US" dirty="0" smtClean="0"/>
              <a:t> ke-5, </a:t>
            </a:r>
            <a:r>
              <a:rPr lang="en-US" dirty="0" err="1" smtClean="0"/>
              <a:t>Jilid</a:t>
            </a:r>
            <a:r>
              <a:rPr lang="en-US" dirty="0" smtClean="0"/>
              <a:t> 1 </a:t>
            </a:r>
            <a:r>
              <a:rPr lang="en-US" dirty="0" err="1" smtClean="0"/>
              <a:t>dan</a:t>
            </a:r>
            <a:r>
              <a:rPr lang="en-US" dirty="0" smtClean="0"/>
              <a:t> 2, </a:t>
            </a:r>
            <a:r>
              <a:rPr lang="en-US" dirty="0" err="1" smtClean="0"/>
              <a:t>Erlangga</a:t>
            </a:r>
            <a:r>
              <a:rPr lang="en-US" dirty="0" smtClean="0"/>
              <a:t>, Jakarta</a:t>
            </a:r>
          </a:p>
          <a:p>
            <a:r>
              <a:rPr lang="en-US" dirty="0" err="1" smtClean="0"/>
              <a:t>Hanafi</a:t>
            </a:r>
            <a:r>
              <a:rPr lang="en-US" dirty="0" smtClean="0"/>
              <a:t>, </a:t>
            </a:r>
            <a:r>
              <a:rPr lang="en-US" dirty="0" err="1" smtClean="0"/>
              <a:t>Mamduh</a:t>
            </a:r>
            <a:r>
              <a:rPr lang="en-US" dirty="0" smtClean="0"/>
              <a:t> M. (2003), </a:t>
            </a:r>
            <a:r>
              <a:rPr lang="en-US" dirty="0" err="1" smtClean="0"/>
              <a:t>Manajemen</a:t>
            </a:r>
            <a:r>
              <a:rPr lang="en-US" dirty="0" smtClean="0"/>
              <a:t>, </a:t>
            </a:r>
            <a:r>
              <a:rPr lang="en-US" dirty="0" err="1" smtClean="0"/>
              <a:t>Edisi</a:t>
            </a:r>
            <a:r>
              <a:rPr lang="en-US" dirty="0" smtClean="0"/>
              <a:t> </a:t>
            </a:r>
            <a:r>
              <a:rPr lang="en-US" dirty="0" err="1" smtClean="0"/>
              <a:t>Revisi</a:t>
            </a:r>
            <a:r>
              <a:rPr lang="en-US" dirty="0" smtClean="0"/>
              <a:t>, UPP AMP YKPN, Yogyakarta.</a:t>
            </a:r>
            <a:endParaRPr lang="en-US" dirty="0"/>
          </a:p>
        </p:txBody>
      </p:sp>
      <p:sp>
        <p:nvSpPr>
          <p:cNvPr id="5" name="Title 1"/>
          <p:cNvSpPr>
            <a:spLocks noGrp="1"/>
          </p:cNvSpPr>
          <p:nvPr>
            <p:ph type="title"/>
          </p:nvPr>
        </p:nvSpPr>
        <p:spPr>
          <a:xfrm>
            <a:off x="457200" y="533400"/>
            <a:ext cx="8183880" cy="624840"/>
          </a:xfrm>
        </p:spPr>
        <p:txBody>
          <a:bodyPr>
            <a:normAutofit fontScale="90000"/>
          </a:bodyPr>
          <a:lstStyle/>
          <a:p>
            <a:r>
              <a:rPr lang="en-US" dirty="0" err="1" smtClean="0"/>
              <a:t>Referensi</a:t>
            </a:r>
            <a:r>
              <a:rPr lang="en-US" dirty="0" smtClean="0"/>
              <a:t> </a:t>
            </a:r>
            <a:r>
              <a:rPr lang="en-US" dirty="0" err="1" smtClean="0"/>
              <a:t>Daftar</a:t>
            </a:r>
            <a:r>
              <a:rPr lang="en-US" dirty="0" smtClean="0"/>
              <a:t> </a:t>
            </a:r>
            <a:r>
              <a:rPr lang="en-US" dirty="0" err="1" smtClean="0"/>
              <a:t>Pustaka</a:t>
            </a:r>
            <a:endParaRPr lang="en-US" dirty="0"/>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183880" cy="762000"/>
          </a:xfrm>
        </p:spPr>
        <p:txBody>
          <a:bodyPr/>
          <a:lstStyle/>
          <a:p>
            <a:r>
              <a:rPr lang="en-US" dirty="0" err="1" smtClean="0">
                <a:latin typeface="Arial Black" pitchFamily="34" charset="0"/>
              </a:rPr>
              <a:t>Tujuan</a:t>
            </a:r>
            <a:r>
              <a:rPr lang="en-US" dirty="0" smtClean="0">
                <a:latin typeface="Arial Black" pitchFamily="34" charset="0"/>
              </a:rPr>
              <a:t> </a:t>
            </a:r>
            <a:r>
              <a:rPr lang="en-US" dirty="0" err="1" smtClean="0">
                <a:latin typeface="Arial Black" pitchFamily="34" charset="0"/>
              </a:rPr>
              <a:t>Pembelajaran</a:t>
            </a:r>
            <a:endParaRPr lang="en-US" dirty="0">
              <a:latin typeface="Arial Black" pitchFamily="34" charset="0"/>
            </a:endParaRPr>
          </a:p>
        </p:txBody>
      </p:sp>
      <p:sp>
        <p:nvSpPr>
          <p:cNvPr id="4" name="Right Arrow Callout 3"/>
          <p:cNvSpPr/>
          <p:nvPr/>
        </p:nvSpPr>
        <p:spPr>
          <a:xfrm>
            <a:off x="1371600" y="1646959"/>
            <a:ext cx="2895600" cy="1600200"/>
          </a:xfrm>
          <a:prstGeom prst="rightArrowCallou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Paham</a:t>
            </a:r>
            <a:endParaRPr lang="en-US" dirty="0" smtClean="0"/>
          </a:p>
          <a:p>
            <a:pPr algn="ctr"/>
            <a:r>
              <a:rPr lang="en-US" dirty="0" smtClean="0"/>
              <a:t>+</a:t>
            </a:r>
          </a:p>
          <a:p>
            <a:pPr algn="ctr"/>
            <a:r>
              <a:rPr lang="en-US" dirty="0" err="1" smtClean="0"/>
              <a:t>Mengerti</a:t>
            </a:r>
            <a:endParaRPr lang="en-US" dirty="0"/>
          </a:p>
        </p:txBody>
      </p:sp>
      <p:sp>
        <p:nvSpPr>
          <p:cNvPr id="5" name="Vertical Scroll 4"/>
          <p:cNvSpPr/>
          <p:nvPr/>
        </p:nvSpPr>
        <p:spPr>
          <a:xfrm>
            <a:off x="4267200" y="1219200"/>
            <a:ext cx="4267200" cy="4055918"/>
          </a:xfrm>
          <a:prstGeom prst="verticalScroll">
            <a:avLst/>
          </a:prstGeom>
          <a:effectLst>
            <a:outerShdw blurRad="50800" dist="38100" dir="16200000"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Wingdings" pitchFamily="2" charset="2"/>
              <a:buChar char="ü"/>
            </a:pPr>
            <a:r>
              <a:rPr lang="en-US" dirty="0" err="1" smtClean="0"/>
              <a:t>Manajemen</a:t>
            </a:r>
            <a:r>
              <a:rPr lang="en-US" dirty="0" smtClean="0"/>
              <a:t> </a:t>
            </a:r>
            <a:r>
              <a:rPr lang="en-US" dirty="0" err="1" smtClean="0"/>
              <a:t>dan</a:t>
            </a:r>
            <a:r>
              <a:rPr lang="en-US" dirty="0" smtClean="0"/>
              <a:t> </a:t>
            </a:r>
            <a:r>
              <a:rPr lang="en-US" dirty="0" err="1" smtClean="0"/>
              <a:t>peranannya</a:t>
            </a:r>
            <a:endParaRPr lang="en-US" dirty="0" smtClean="0"/>
          </a:p>
          <a:p>
            <a:pPr marL="285750" indent="-285750">
              <a:buFont typeface="Wingdings" pitchFamily="2" charset="2"/>
              <a:buChar char="ü"/>
            </a:pPr>
            <a:r>
              <a:rPr lang="en-US" dirty="0" err="1" smtClean="0"/>
              <a:t>Bisnis</a:t>
            </a:r>
            <a:r>
              <a:rPr lang="en-US" dirty="0" smtClean="0"/>
              <a:t>, </a:t>
            </a:r>
            <a:r>
              <a:rPr lang="en-US" dirty="0" err="1" smtClean="0"/>
              <a:t>Komponen</a:t>
            </a:r>
            <a:r>
              <a:rPr lang="en-US" dirty="0" smtClean="0"/>
              <a:t> Yang </a:t>
            </a:r>
            <a:r>
              <a:rPr lang="en-US" dirty="0" err="1" smtClean="0"/>
              <a:t>Terlibat</a:t>
            </a:r>
            <a:r>
              <a:rPr lang="en-US" dirty="0" smtClean="0"/>
              <a:t> </a:t>
            </a:r>
            <a:r>
              <a:rPr lang="en-US" dirty="0" err="1" smtClean="0"/>
              <a:t>Dalam</a:t>
            </a:r>
            <a:r>
              <a:rPr lang="en-US" dirty="0" smtClean="0"/>
              <a:t> </a:t>
            </a:r>
            <a:r>
              <a:rPr lang="en-US" dirty="0" err="1" smtClean="0"/>
              <a:t>Bisnis</a:t>
            </a:r>
            <a:endParaRPr lang="en-US" dirty="0" smtClean="0"/>
          </a:p>
          <a:p>
            <a:pPr marL="285750" indent="-285750">
              <a:buFont typeface="Wingdings" pitchFamily="2" charset="2"/>
              <a:buChar char="ü"/>
            </a:pPr>
            <a:r>
              <a:rPr lang="en-US" dirty="0" err="1" smtClean="0"/>
              <a:t>Tujuan</a:t>
            </a:r>
            <a:r>
              <a:rPr lang="en-US" dirty="0" smtClean="0"/>
              <a:t> </a:t>
            </a:r>
            <a:r>
              <a:rPr lang="en-US" dirty="0" err="1" smtClean="0"/>
              <a:t>dan</a:t>
            </a:r>
            <a:r>
              <a:rPr lang="en-US" dirty="0" smtClean="0"/>
              <a:t> </a:t>
            </a:r>
            <a:r>
              <a:rPr lang="en-US" dirty="0" err="1" smtClean="0"/>
              <a:t>Perkembangan</a:t>
            </a:r>
            <a:r>
              <a:rPr lang="en-US" dirty="0" smtClean="0"/>
              <a:t> </a:t>
            </a:r>
            <a:r>
              <a:rPr lang="en-US" dirty="0" err="1" smtClean="0"/>
              <a:t>Bisnis</a:t>
            </a:r>
            <a:endParaRPr lang="en-US" dirty="0" smtClean="0"/>
          </a:p>
          <a:p>
            <a:pPr marL="285750" indent="-285750">
              <a:buFont typeface="Wingdings" pitchFamily="2" charset="2"/>
              <a:buChar char="ü"/>
            </a:pPr>
            <a:r>
              <a:rPr lang="en-US" dirty="0" err="1" smtClean="0"/>
              <a:t>Identifikasi</a:t>
            </a:r>
            <a:r>
              <a:rPr lang="en-US" dirty="0" smtClean="0"/>
              <a:t> </a:t>
            </a:r>
            <a:r>
              <a:rPr lang="en-US" dirty="0" err="1" smtClean="0"/>
              <a:t>Kategori</a:t>
            </a:r>
            <a:r>
              <a:rPr lang="en-US" dirty="0" smtClean="0"/>
              <a:t> </a:t>
            </a:r>
            <a:r>
              <a:rPr lang="en-US" dirty="0" err="1" smtClean="0"/>
              <a:t>Bisnis</a:t>
            </a:r>
            <a:endParaRPr lang="en-US" dirty="0" smtClean="0"/>
          </a:p>
          <a:p>
            <a:pPr marL="285750" indent="-285750">
              <a:buFont typeface="Wingdings" pitchFamily="2" charset="2"/>
              <a:buChar char="ü"/>
            </a:pPr>
            <a:r>
              <a:rPr lang="en-US" dirty="0" err="1" smtClean="0"/>
              <a:t>Pelaksana</a:t>
            </a:r>
            <a:r>
              <a:rPr lang="en-US" dirty="0" smtClean="0"/>
              <a:t> </a:t>
            </a:r>
            <a:r>
              <a:rPr lang="en-US" dirty="0" err="1" smtClean="0"/>
              <a:t>Organisasi</a:t>
            </a:r>
            <a:r>
              <a:rPr lang="en-US" dirty="0" smtClean="0"/>
              <a:t> </a:t>
            </a:r>
            <a:r>
              <a:rPr lang="en-US" dirty="0" err="1" smtClean="0"/>
              <a:t>Bisnis</a:t>
            </a:r>
            <a:endParaRPr lang="en-US" dirty="0" smtClean="0"/>
          </a:p>
          <a:p>
            <a:pPr marL="285750" indent="-285750">
              <a:buFont typeface="Wingdings" pitchFamily="2" charset="2"/>
              <a:buChar char="ü"/>
            </a:pPr>
            <a:r>
              <a:rPr lang="en-US" dirty="0" err="1" smtClean="0"/>
              <a:t>Globalisasi</a:t>
            </a:r>
            <a:r>
              <a:rPr lang="en-US" dirty="0" smtClean="0"/>
              <a:t> </a:t>
            </a:r>
            <a:r>
              <a:rPr lang="en-US" dirty="0" err="1" smtClean="0"/>
              <a:t>Ekonomi</a:t>
            </a:r>
            <a:endParaRPr lang="en-US" dirty="0" smtClean="0"/>
          </a:p>
          <a:p>
            <a:pPr marL="285750" indent="-285750">
              <a:buFont typeface="Wingdings" pitchFamily="2" charset="2"/>
              <a:buChar char="ü"/>
            </a:pPr>
            <a:r>
              <a:rPr lang="en-US" dirty="0" err="1" smtClean="0"/>
              <a:t>Perdagangan</a:t>
            </a:r>
            <a:r>
              <a:rPr lang="en-US" dirty="0" smtClean="0"/>
              <a:t> </a:t>
            </a:r>
            <a:r>
              <a:rPr lang="en-US" dirty="0" err="1" smtClean="0"/>
              <a:t>Bebas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21339682">
            <a:off x="640063" y="3627826"/>
            <a:ext cx="2327735" cy="2104669"/>
          </a:xfrm>
          <a:prstGeom prst="rect">
            <a:avLst/>
          </a:prstGeom>
          <a:ln>
            <a:noFill/>
          </a:ln>
          <a:effectLst>
            <a:softEdge rad="112500"/>
          </a:effectLst>
        </p:spPr>
      </p:pic>
    </p:spTree>
    <p:extLst>
      <p:ext uri="{BB962C8B-B14F-4D97-AF65-F5344CB8AC3E}">
        <p14:creationId xmlns:p14="http://schemas.microsoft.com/office/powerpoint/2010/main" xmlns="" val="150431441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wheel(1)">
                                      <p:cBhvr>
                                        <p:cTn id="29" dur="2000"/>
                                        <p:tgtEl>
                                          <p:spTgt spid="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wheel(1)">
                                      <p:cBhvr>
                                        <p:cTn id="34" dur="2000"/>
                                        <p:tgtEl>
                                          <p:spTgt spid="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Effect transition="in" filter="wheel(1)">
                                      <p:cBhvr>
                                        <p:cTn id="39" dur="2000"/>
                                        <p:tgtEl>
                                          <p:spTgt spid="5">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nodeType="clickEffect">
                                  <p:stCondLst>
                                    <p:cond delay="0"/>
                                  </p:stCondLst>
                                  <p:childTnLst>
                                    <p:set>
                                      <p:cBhvr>
                                        <p:cTn id="43" dur="1" fill="hold">
                                          <p:stCondLst>
                                            <p:cond delay="0"/>
                                          </p:stCondLst>
                                        </p:cTn>
                                        <p:tgtEl>
                                          <p:spTgt spid="5">
                                            <p:txEl>
                                              <p:pRg st="3" end="3"/>
                                            </p:txEl>
                                          </p:spTgt>
                                        </p:tgtEl>
                                        <p:attrNameLst>
                                          <p:attrName>style.visibility</p:attrName>
                                        </p:attrNameLst>
                                      </p:cBhvr>
                                      <p:to>
                                        <p:strVal val="visible"/>
                                      </p:to>
                                    </p:set>
                                    <p:animEffect transition="in" filter="wheel(1)">
                                      <p:cBhvr>
                                        <p:cTn id="44" dur="2000"/>
                                        <p:tgtEl>
                                          <p:spTgt spid="5">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nodeType="click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wheel(1)">
                                      <p:cBhvr>
                                        <p:cTn id="49" dur="2000"/>
                                        <p:tgtEl>
                                          <p:spTgt spid="5">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5">
                                            <p:txEl>
                                              <p:pRg st="5" end="5"/>
                                            </p:txEl>
                                          </p:spTgt>
                                        </p:tgtEl>
                                        <p:attrNameLst>
                                          <p:attrName>style.visibility</p:attrName>
                                        </p:attrNameLst>
                                      </p:cBhvr>
                                      <p:to>
                                        <p:strVal val="visible"/>
                                      </p:to>
                                    </p:set>
                                    <p:animEffect transition="in" filter="wheel(1)">
                                      <p:cBhvr>
                                        <p:cTn id="54" dur="2000"/>
                                        <p:tgtEl>
                                          <p:spTgt spid="5">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Effect transition="in" filter="wheel(1)">
                                      <p:cBhvr>
                                        <p:cTn id="59"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609600"/>
            <a:ext cx="9220200" cy="175432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Why management </a:t>
            </a:r>
          </a:p>
          <a:p>
            <a:pPr algn="ctr"/>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a:t>
            </a: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important ?</a:t>
            </a:r>
            <a:endPar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56029" y="2667000"/>
            <a:ext cx="2876550" cy="30003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562600" y="2963861"/>
            <a:ext cx="2703513" cy="2703513"/>
          </a:xfrm>
          <a:prstGeom prst="rect">
            <a:avLst/>
          </a:prstGeom>
        </p:spPr>
      </p:pic>
      <p:sp>
        <p:nvSpPr>
          <p:cNvPr id="8" name="Rectangle 7"/>
          <p:cNvSpPr/>
          <p:nvPr/>
        </p:nvSpPr>
        <p:spPr>
          <a:xfrm>
            <a:off x="3632579" y="3243857"/>
            <a:ext cx="1314784"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or</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xmlns="" val="1428383173"/>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heel(1)">
                                      <p:cBhvr>
                                        <p:cTn id="2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060" y="4038600"/>
            <a:ext cx="8183880" cy="1828800"/>
          </a:xfrm>
        </p:spPr>
        <p:txBody>
          <a:bodyPr>
            <a:normAutofit fontScale="77500" lnSpcReduction="20000"/>
          </a:bodyPr>
          <a:lstStyle/>
          <a:p>
            <a:pPr marL="0" indent="0" algn="ctr">
              <a:buNone/>
            </a:pPr>
            <a:r>
              <a:rPr lang="en-US" i="1" dirty="0" err="1"/>
              <a:t>Manajemen</a:t>
            </a:r>
            <a:r>
              <a:rPr lang="en-US" i="1" dirty="0"/>
              <a:t> </a:t>
            </a:r>
            <a:r>
              <a:rPr lang="en-US" i="1" dirty="0" err="1"/>
              <a:t>adalah</a:t>
            </a:r>
            <a:r>
              <a:rPr lang="en-US" i="1" dirty="0"/>
              <a:t> </a:t>
            </a:r>
            <a:r>
              <a:rPr lang="en-US" i="1" dirty="0" err="1"/>
              <a:t>suatu</a:t>
            </a:r>
            <a:r>
              <a:rPr lang="en-US" i="1" dirty="0"/>
              <a:t> proses yang </a:t>
            </a:r>
            <a:r>
              <a:rPr lang="en-US" i="1" dirty="0" err="1"/>
              <a:t>terdiri</a:t>
            </a:r>
            <a:r>
              <a:rPr lang="en-US" i="1" dirty="0"/>
              <a:t> </a:t>
            </a:r>
            <a:r>
              <a:rPr lang="en-US" i="1" dirty="0" err="1"/>
              <a:t>dari</a:t>
            </a:r>
            <a:r>
              <a:rPr lang="en-US" i="1" dirty="0"/>
              <a:t> </a:t>
            </a:r>
            <a:r>
              <a:rPr lang="en-US" i="1" dirty="0" err="1"/>
              <a:t>rangkaian</a:t>
            </a:r>
            <a:r>
              <a:rPr lang="en-US" i="1" dirty="0"/>
              <a:t> </a:t>
            </a:r>
            <a:r>
              <a:rPr lang="en-US" i="1" dirty="0" err="1"/>
              <a:t>kegiatan</a:t>
            </a:r>
            <a:r>
              <a:rPr lang="en-US" i="1" dirty="0"/>
              <a:t>, </a:t>
            </a:r>
            <a:r>
              <a:rPr lang="en-US" i="1" dirty="0" err="1"/>
              <a:t>seperti</a:t>
            </a:r>
            <a:r>
              <a:rPr lang="en-US" i="1" dirty="0"/>
              <a:t> </a:t>
            </a:r>
            <a:r>
              <a:rPr lang="en-US" i="1" dirty="0" err="1"/>
              <a:t>perencanaan</a:t>
            </a:r>
            <a:r>
              <a:rPr lang="en-US" i="1" dirty="0"/>
              <a:t>, </a:t>
            </a:r>
            <a:r>
              <a:rPr lang="en-US" i="1" dirty="0" err="1"/>
              <a:t>pengorganisasian</a:t>
            </a:r>
            <a:r>
              <a:rPr lang="en-US" i="1" dirty="0"/>
              <a:t>, </a:t>
            </a:r>
            <a:r>
              <a:rPr lang="en-US" i="1" dirty="0" err="1"/>
              <a:t>pengarahan</a:t>
            </a:r>
            <a:r>
              <a:rPr lang="en-US" i="1" dirty="0"/>
              <a:t> </a:t>
            </a:r>
            <a:r>
              <a:rPr lang="en-US" i="1" dirty="0" err="1"/>
              <a:t>dan</a:t>
            </a:r>
            <a:r>
              <a:rPr lang="en-US" i="1" dirty="0"/>
              <a:t> </a:t>
            </a:r>
            <a:r>
              <a:rPr lang="en-US" i="1" dirty="0" err="1"/>
              <a:t>pengendalian</a:t>
            </a:r>
            <a:r>
              <a:rPr lang="en-US" i="1" dirty="0"/>
              <a:t> </a:t>
            </a:r>
            <a:r>
              <a:rPr lang="en-US" i="1" dirty="0" err="1"/>
              <a:t>atau</a:t>
            </a:r>
            <a:r>
              <a:rPr lang="en-US" i="1" dirty="0"/>
              <a:t> </a:t>
            </a:r>
            <a:r>
              <a:rPr lang="en-US" i="1" dirty="0" err="1"/>
              <a:t>pengawasan</a:t>
            </a:r>
            <a:r>
              <a:rPr lang="en-US" i="1" dirty="0"/>
              <a:t>, yang </a:t>
            </a:r>
            <a:r>
              <a:rPr lang="en-US" i="1" dirty="0" err="1"/>
              <a:t>dilakukan</a:t>
            </a:r>
            <a:r>
              <a:rPr lang="en-US" i="1" dirty="0"/>
              <a:t> </a:t>
            </a:r>
            <a:r>
              <a:rPr lang="en-US" i="1" dirty="0" err="1"/>
              <a:t>untuk</a:t>
            </a:r>
            <a:r>
              <a:rPr lang="en-US" i="1" dirty="0"/>
              <a:t> </a:t>
            </a:r>
            <a:r>
              <a:rPr lang="en-US" i="1" dirty="0" err="1"/>
              <a:t>menentukan</a:t>
            </a:r>
            <a:r>
              <a:rPr lang="en-US" i="1" dirty="0"/>
              <a:t> </a:t>
            </a:r>
            <a:r>
              <a:rPr lang="en-US" i="1" dirty="0" err="1"/>
              <a:t>dan</a:t>
            </a:r>
            <a:r>
              <a:rPr lang="en-US" i="1" dirty="0"/>
              <a:t> </a:t>
            </a:r>
            <a:r>
              <a:rPr lang="en-US" i="1" dirty="0" err="1"/>
              <a:t>mencapai</a:t>
            </a:r>
            <a:r>
              <a:rPr lang="en-US" i="1" dirty="0"/>
              <a:t> </a:t>
            </a:r>
            <a:r>
              <a:rPr lang="en-US" i="1" dirty="0" err="1"/>
              <a:t>tujuan</a:t>
            </a:r>
            <a:r>
              <a:rPr lang="en-US" i="1" dirty="0"/>
              <a:t> </a:t>
            </a:r>
            <a:r>
              <a:rPr lang="en-US" i="1" dirty="0" err="1"/>
              <a:t>secara</a:t>
            </a:r>
            <a:r>
              <a:rPr lang="en-US" i="1" dirty="0"/>
              <a:t> </a:t>
            </a:r>
            <a:r>
              <a:rPr lang="en-US" i="1" dirty="0" err="1"/>
              <a:t>efisien</a:t>
            </a:r>
            <a:r>
              <a:rPr lang="en-US" i="1" dirty="0"/>
              <a:t> </a:t>
            </a:r>
            <a:r>
              <a:rPr lang="en-US" i="1" dirty="0" err="1"/>
              <a:t>dan</a:t>
            </a:r>
            <a:r>
              <a:rPr lang="en-US" i="1" dirty="0"/>
              <a:t> </a:t>
            </a:r>
            <a:r>
              <a:rPr lang="en-US" i="1" dirty="0" err="1"/>
              <a:t>efektif</a:t>
            </a:r>
            <a:r>
              <a:rPr lang="en-US" dirty="0"/>
              <a:t>.</a:t>
            </a:r>
          </a:p>
          <a:p>
            <a:endParaRPr lang="en-US" dirty="0"/>
          </a:p>
        </p:txBody>
      </p:sp>
      <p:pic>
        <p:nvPicPr>
          <p:cNvPr id="4" name="Picture 3"/>
          <p:cNvPicPr/>
          <p:nvPr/>
        </p:nvPicPr>
        <p:blipFill rotWithShape="1">
          <a:blip r:embed="rId2"/>
          <a:srcRect l="16134" t="20414" r="11648" b="23787"/>
          <a:stretch/>
        </p:blipFill>
        <p:spPr bwMode="auto">
          <a:xfrm>
            <a:off x="1905000" y="762000"/>
            <a:ext cx="5334000" cy="3048000"/>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3309953748"/>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183880" cy="6175248"/>
          </a:xfrm>
        </p:spPr>
        <p:txBody>
          <a:bodyPr>
            <a:normAutofit fontScale="55000" lnSpcReduction="20000"/>
          </a:bodyPr>
          <a:lstStyle/>
          <a:p>
            <a:pPr lvl="0"/>
            <a:r>
              <a:rPr lang="en-US" sz="3800" b="1" i="1" dirty="0" err="1">
                <a:latin typeface="Calibri" pitchFamily="34" charset="0"/>
                <a:cs typeface="Calibri" pitchFamily="34" charset="0"/>
              </a:rPr>
              <a:t>Perencanaan</a:t>
            </a:r>
            <a:r>
              <a:rPr lang="en-US" sz="3800" dirty="0">
                <a:latin typeface="Calibri" pitchFamily="34" charset="0"/>
                <a:cs typeface="Calibri" pitchFamily="34" charset="0"/>
              </a:rPr>
              <a:t>, proses </a:t>
            </a:r>
            <a:r>
              <a:rPr lang="en-US" sz="3800" dirty="0" err="1">
                <a:latin typeface="Calibri" pitchFamily="34" charset="0"/>
                <a:cs typeface="Calibri" pitchFamily="34" charset="0"/>
              </a:rPr>
              <a:t>pemikiran</a:t>
            </a:r>
            <a:r>
              <a:rPr lang="en-US" sz="3800" dirty="0">
                <a:latin typeface="Calibri" pitchFamily="34" charset="0"/>
                <a:cs typeface="Calibri" pitchFamily="34" charset="0"/>
              </a:rPr>
              <a:t> </a:t>
            </a:r>
            <a:r>
              <a:rPr lang="en-US" sz="3800" dirty="0" err="1">
                <a:latin typeface="Calibri" pitchFamily="34" charset="0"/>
                <a:cs typeface="Calibri" pitchFamily="34" charset="0"/>
              </a:rPr>
              <a:t>kegiatan-kegiatan</a:t>
            </a:r>
            <a:r>
              <a:rPr lang="en-US" sz="3800" dirty="0">
                <a:latin typeface="Calibri" pitchFamily="34" charset="0"/>
                <a:cs typeface="Calibri" pitchFamily="34" charset="0"/>
              </a:rPr>
              <a:t> </a:t>
            </a:r>
            <a:r>
              <a:rPr lang="en-US" sz="3800" dirty="0" err="1">
                <a:latin typeface="Calibri" pitchFamily="34" charset="0"/>
                <a:cs typeface="Calibri" pitchFamily="34" charset="0"/>
              </a:rPr>
              <a:t>sebelum</a:t>
            </a:r>
            <a:r>
              <a:rPr lang="en-US" sz="3800" dirty="0">
                <a:latin typeface="Calibri" pitchFamily="34" charset="0"/>
                <a:cs typeface="Calibri" pitchFamily="34" charset="0"/>
              </a:rPr>
              <a:t> </a:t>
            </a:r>
            <a:r>
              <a:rPr lang="en-US" sz="3800" dirty="0" err="1">
                <a:latin typeface="Calibri" pitchFamily="34" charset="0"/>
                <a:cs typeface="Calibri" pitchFamily="34" charset="0"/>
              </a:rPr>
              <a:t>dilaksanakan</a:t>
            </a:r>
            <a:r>
              <a:rPr lang="en-US" sz="3800" dirty="0">
                <a:latin typeface="Calibri" pitchFamily="34" charset="0"/>
                <a:cs typeface="Calibri" pitchFamily="34" charset="0"/>
              </a:rPr>
              <a:t> </a:t>
            </a:r>
            <a:r>
              <a:rPr lang="en-US" sz="3800" dirty="0" err="1">
                <a:latin typeface="Calibri" pitchFamily="34" charset="0"/>
                <a:cs typeface="Calibri" pitchFamily="34" charset="0"/>
              </a:rPr>
              <a:t>dengan</a:t>
            </a:r>
            <a:r>
              <a:rPr lang="en-US" sz="3800" dirty="0">
                <a:latin typeface="Calibri" pitchFamily="34" charset="0"/>
                <a:cs typeface="Calibri" pitchFamily="34" charset="0"/>
              </a:rPr>
              <a:t> </a:t>
            </a:r>
            <a:r>
              <a:rPr lang="en-US" sz="3800" dirty="0" err="1">
                <a:latin typeface="Calibri" pitchFamily="34" charset="0"/>
                <a:cs typeface="Calibri" pitchFamily="34" charset="0"/>
              </a:rPr>
              <a:t>melibatkan</a:t>
            </a:r>
            <a:r>
              <a:rPr lang="en-US" sz="3800" dirty="0">
                <a:latin typeface="Calibri" pitchFamily="34" charset="0"/>
                <a:cs typeface="Calibri" pitchFamily="34" charset="0"/>
              </a:rPr>
              <a:t> </a:t>
            </a:r>
            <a:r>
              <a:rPr lang="en-US" sz="3800" dirty="0" err="1">
                <a:latin typeface="Calibri" pitchFamily="34" charset="0"/>
                <a:cs typeface="Calibri" pitchFamily="34" charset="0"/>
              </a:rPr>
              <a:t>beberapa</a:t>
            </a:r>
            <a:r>
              <a:rPr lang="en-US" sz="3800" dirty="0">
                <a:latin typeface="Calibri" pitchFamily="34" charset="0"/>
                <a:cs typeface="Calibri" pitchFamily="34" charset="0"/>
              </a:rPr>
              <a:t> </a:t>
            </a:r>
            <a:r>
              <a:rPr lang="en-US" sz="3800" dirty="0" err="1">
                <a:latin typeface="Calibri" pitchFamily="34" charset="0"/>
                <a:cs typeface="Calibri" pitchFamily="34" charset="0"/>
              </a:rPr>
              <a:t>metode</a:t>
            </a:r>
            <a:r>
              <a:rPr lang="en-US" sz="3800" dirty="0">
                <a:latin typeface="Calibri" pitchFamily="34" charset="0"/>
                <a:cs typeface="Calibri" pitchFamily="34" charset="0"/>
              </a:rPr>
              <a:t> </a:t>
            </a:r>
            <a:r>
              <a:rPr lang="en-US" sz="3800" dirty="0" err="1">
                <a:latin typeface="Calibri" pitchFamily="34" charset="0"/>
                <a:cs typeface="Calibri" pitchFamily="34" charset="0"/>
              </a:rPr>
              <a:t>dan</a:t>
            </a:r>
            <a:r>
              <a:rPr lang="en-US" sz="3800" dirty="0">
                <a:latin typeface="Calibri" pitchFamily="34" charset="0"/>
                <a:cs typeface="Calibri" pitchFamily="34" charset="0"/>
              </a:rPr>
              <a:t> </a:t>
            </a:r>
            <a:r>
              <a:rPr lang="en-US" sz="3800" dirty="0" err="1">
                <a:latin typeface="Calibri" pitchFamily="34" charset="0"/>
                <a:cs typeface="Calibri" pitchFamily="34" charset="0"/>
              </a:rPr>
              <a:t>logika</a:t>
            </a:r>
            <a:r>
              <a:rPr lang="en-US" sz="3800" dirty="0" smtClean="0">
                <a:latin typeface="Calibri" pitchFamily="34" charset="0"/>
                <a:cs typeface="Calibri" pitchFamily="34" charset="0"/>
              </a:rPr>
              <a:t>.</a:t>
            </a:r>
          </a:p>
          <a:p>
            <a:pPr marL="0" lvl="0" indent="0">
              <a:buNone/>
            </a:pPr>
            <a:endParaRPr lang="en-US" sz="3800" dirty="0">
              <a:latin typeface="Calibri" pitchFamily="34" charset="0"/>
              <a:cs typeface="Calibri" pitchFamily="34" charset="0"/>
            </a:endParaRPr>
          </a:p>
          <a:p>
            <a:pPr lvl="0"/>
            <a:r>
              <a:rPr lang="en-US" sz="3800" b="1" i="1" dirty="0" err="1">
                <a:latin typeface="Calibri" pitchFamily="34" charset="0"/>
                <a:cs typeface="Calibri" pitchFamily="34" charset="0"/>
              </a:rPr>
              <a:t>Pengorganisasian</a:t>
            </a:r>
            <a:r>
              <a:rPr lang="en-US" sz="3800" dirty="0">
                <a:latin typeface="Calibri" pitchFamily="34" charset="0"/>
                <a:cs typeface="Calibri" pitchFamily="34" charset="0"/>
              </a:rPr>
              <a:t>, proses </a:t>
            </a:r>
            <a:r>
              <a:rPr lang="en-US" sz="3800" dirty="0" err="1">
                <a:latin typeface="Calibri" pitchFamily="34" charset="0"/>
                <a:cs typeface="Calibri" pitchFamily="34" charset="0"/>
              </a:rPr>
              <a:t>mengkoordinasikan</a:t>
            </a:r>
            <a:r>
              <a:rPr lang="en-US" sz="3800" dirty="0">
                <a:latin typeface="Calibri" pitchFamily="34" charset="0"/>
                <a:cs typeface="Calibri" pitchFamily="34" charset="0"/>
              </a:rPr>
              <a:t> </a:t>
            </a:r>
            <a:r>
              <a:rPr lang="en-US" sz="3800" dirty="0" err="1">
                <a:latin typeface="Calibri" pitchFamily="34" charset="0"/>
                <a:cs typeface="Calibri" pitchFamily="34" charset="0"/>
              </a:rPr>
              <a:t>sumber-sumber</a:t>
            </a:r>
            <a:r>
              <a:rPr lang="en-US" sz="3800" dirty="0">
                <a:latin typeface="Calibri" pitchFamily="34" charset="0"/>
                <a:cs typeface="Calibri" pitchFamily="34" charset="0"/>
              </a:rPr>
              <a:t> </a:t>
            </a:r>
            <a:r>
              <a:rPr lang="en-US" sz="3800" dirty="0" err="1">
                <a:latin typeface="Calibri" pitchFamily="34" charset="0"/>
                <a:cs typeface="Calibri" pitchFamily="34" charset="0"/>
              </a:rPr>
              <a:t>daya</a:t>
            </a:r>
            <a:r>
              <a:rPr lang="en-US" sz="3800" dirty="0">
                <a:latin typeface="Calibri" pitchFamily="34" charset="0"/>
                <a:cs typeface="Calibri" pitchFamily="34" charset="0"/>
              </a:rPr>
              <a:t> (</a:t>
            </a:r>
            <a:r>
              <a:rPr lang="en-US" sz="3800" i="1" dirty="0">
                <a:latin typeface="Calibri" pitchFamily="34" charset="0"/>
                <a:cs typeface="Calibri" pitchFamily="34" charset="0"/>
              </a:rPr>
              <a:t>resources</a:t>
            </a:r>
            <a:r>
              <a:rPr lang="en-US" sz="3800" dirty="0">
                <a:latin typeface="Calibri" pitchFamily="34" charset="0"/>
                <a:cs typeface="Calibri" pitchFamily="34" charset="0"/>
              </a:rPr>
              <a:t>) </a:t>
            </a:r>
            <a:r>
              <a:rPr lang="en-US" sz="3800" dirty="0" err="1">
                <a:latin typeface="Calibri" pitchFamily="34" charset="0"/>
                <a:cs typeface="Calibri" pitchFamily="34" charset="0"/>
              </a:rPr>
              <a:t>meliputi</a:t>
            </a:r>
            <a:r>
              <a:rPr lang="en-US" sz="3800" dirty="0">
                <a:latin typeface="Calibri" pitchFamily="34" charset="0"/>
                <a:cs typeface="Calibri" pitchFamily="34" charset="0"/>
              </a:rPr>
              <a:t> </a:t>
            </a:r>
            <a:r>
              <a:rPr lang="en-US" sz="3800" dirty="0" err="1">
                <a:latin typeface="Calibri" pitchFamily="34" charset="0"/>
                <a:cs typeface="Calibri" pitchFamily="34" charset="0"/>
              </a:rPr>
              <a:t>manusia</a:t>
            </a:r>
            <a:r>
              <a:rPr lang="en-US" sz="3800" dirty="0">
                <a:latin typeface="Calibri" pitchFamily="34" charset="0"/>
                <a:cs typeface="Calibri" pitchFamily="34" charset="0"/>
              </a:rPr>
              <a:t>, </a:t>
            </a:r>
            <a:r>
              <a:rPr lang="en-US" sz="3800" dirty="0" err="1">
                <a:latin typeface="Calibri" pitchFamily="34" charset="0"/>
                <a:cs typeface="Calibri" pitchFamily="34" charset="0"/>
              </a:rPr>
              <a:t>peralatan</a:t>
            </a:r>
            <a:r>
              <a:rPr lang="en-US" sz="3800" dirty="0">
                <a:latin typeface="Calibri" pitchFamily="34" charset="0"/>
                <a:cs typeface="Calibri" pitchFamily="34" charset="0"/>
              </a:rPr>
              <a:t>, </a:t>
            </a:r>
            <a:r>
              <a:rPr lang="en-US" sz="3800" dirty="0" err="1">
                <a:latin typeface="Calibri" pitchFamily="34" charset="0"/>
                <a:cs typeface="Calibri" pitchFamily="34" charset="0"/>
              </a:rPr>
              <a:t>bahan</a:t>
            </a:r>
            <a:r>
              <a:rPr lang="en-US" sz="3800" dirty="0">
                <a:latin typeface="Calibri" pitchFamily="34" charset="0"/>
                <a:cs typeface="Calibri" pitchFamily="34" charset="0"/>
              </a:rPr>
              <a:t>, </a:t>
            </a:r>
            <a:r>
              <a:rPr lang="en-US" sz="3800" dirty="0" err="1">
                <a:latin typeface="Calibri" pitchFamily="34" charset="0"/>
                <a:cs typeface="Calibri" pitchFamily="34" charset="0"/>
              </a:rPr>
              <a:t>uang</a:t>
            </a:r>
            <a:r>
              <a:rPr lang="en-US" sz="3800" dirty="0">
                <a:latin typeface="Calibri" pitchFamily="34" charset="0"/>
                <a:cs typeface="Calibri" pitchFamily="34" charset="0"/>
              </a:rPr>
              <a:t> </a:t>
            </a:r>
            <a:r>
              <a:rPr lang="en-US" sz="3800" dirty="0" err="1">
                <a:latin typeface="Calibri" pitchFamily="34" charset="0"/>
                <a:cs typeface="Calibri" pitchFamily="34" charset="0"/>
              </a:rPr>
              <a:t>dan</a:t>
            </a:r>
            <a:r>
              <a:rPr lang="en-US" sz="3800" dirty="0">
                <a:latin typeface="Calibri" pitchFamily="34" charset="0"/>
                <a:cs typeface="Calibri" pitchFamily="34" charset="0"/>
              </a:rPr>
              <a:t> </a:t>
            </a:r>
            <a:r>
              <a:rPr lang="en-US" sz="3800" dirty="0" err="1">
                <a:latin typeface="Calibri" pitchFamily="34" charset="0"/>
                <a:cs typeface="Calibri" pitchFamily="34" charset="0"/>
              </a:rPr>
              <a:t>waktu</a:t>
            </a:r>
            <a:r>
              <a:rPr lang="en-US" sz="3800" dirty="0">
                <a:latin typeface="Calibri" pitchFamily="34" charset="0"/>
                <a:cs typeface="Calibri" pitchFamily="34" charset="0"/>
              </a:rPr>
              <a:t>. </a:t>
            </a:r>
            <a:r>
              <a:rPr lang="en-US" sz="3800" dirty="0" err="1">
                <a:latin typeface="Calibri" pitchFamily="34" charset="0"/>
                <a:cs typeface="Calibri" pitchFamily="34" charset="0"/>
              </a:rPr>
              <a:t>Pada</a:t>
            </a:r>
            <a:r>
              <a:rPr lang="en-US" sz="3800" dirty="0">
                <a:latin typeface="Calibri" pitchFamily="34" charset="0"/>
                <a:cs typeface="Calibri" pitchFamily="34" charset="0"/>
              </a:rPr>
              <a:t> </a:t>
            </a:r>
            <a:r>
              <a:rPr lang="en-US" sz="3800" dirty="0" err="1">
                <a:latin typeface="Calibri" pitchFamily="34" charset="0"/>
                <a:cs typeface="Calibri" pitchFamily="34" charset="0"/>
              </a:rPr>
              <a:t>tahap</a:t>
            </a:r>
            <a:r>
              <a:rPr lang="en-US" sz="3800" dirty="0">
                <a:latin typeface="Calibri" pitchFamily="34" charset="0"/>
                <a:cs typeface="Calibri" pitchFamily="34" charset="0"/>
              </a:rPr>
              <a:t> </a:t>
            </a:r>
            <a:r>
              <a:rPr lang="en-US" sz="3800" dirty="0" err="1">
                <a:latin typeface="Calibri" pitchFamily="34" charset="0"/>
                <a:cs typeface="Calibri" pitchFamily="34" charset="0"/>
              </a:rPr>
              <a:t>ini</a:t>
            </a:r>
            <a:r>
              <a:rPr lang="en-US" sz="3800" dirty="0">
                <a:latin typeface="Calibri" pitchFamily="34" charset="0"/>
                <a:cs typeface="Calibri" pitchFamily="34" charset="0"/>
              </a:rPr>
              <a:t> </a:t>
            </a:r>
            <a:r>
              <a:rPr lang="en-US" sz="3800" dirty="0" err="1">
                <a:latin typeface="Calibri" pitchFamily="34" charset="0"/>
                <a:cs typeface="Calibri" pitchFamily="34" charset="0"/>
              </a:rPr>
              <a:t>dilakukan</a:t>
            </a:r>
            <a:r>
              <a:rPr lang="en-US" sz="3800" dirty="0">
                <a:latin typeface="Calibri" pitchFamily="34" charset="0"/>
                <a:cs typeface="Calibri" pitchFamily="34" charset="0"/>
              </a:rPr>
              <a:t> </a:t>
            </a:r>
            <a:r>
              <a:rPr lang="en-US" sz="3800" dirty="0" err="1">
                <a:latin typeface="Calibri" pitchFamily="34" charset="0"/>
                <a:cs typeface="Calibri" pitchFamily="34" charset="0"/>
              </a:rPr>
              <a:t>penentuan</a:t>
            </a:r>
            <a:r>
              <a:rPr lang="en-US" sz="3800" dirty="0">
                <a:latin typeface="Calibri" pitchFamily="34" charset="0"/>
                <a:cs typeface="Calibri" pitchFamily="34" charset="0"/>
              </a:rPr>
              <a:t> </a:t>
            </a:r>
            <a:r>
              <a:rPr lang="en-US" sz="3800" dirty="0" err="1">
                <a:latin typeface="Calibri" pitchFamily="34" charset="0"/>
                <a:cs typeface="Calibri" pitchFamily="34" charset="0"/>
              </a:rPr>
              <a:t>fungsi</a:t>
            </a:r>
            <a:r>
              <a:rPr lang="en-US" sz="3800" dirty="0">
                <a:latin typeface="Calibri" pitchFamily="34" charset="0"/>
                <a:cs typeface="Calibri" pitchFamily="34" charset="0"/>
              </a:rPr>
              <a:t>, </a:t>
            </a:r>
            <a:r>
              <a:rPr lang="en-US" sz="3800" dirty="0" err="1">
                <a:latin typeface="Calibri" pitchFamily="34" charset="0"/>
                <a:cs typeface="Calibri" pitchFamily="34" charset="0"/>
              </a:rPr>
              <a:t>hubungan</a:t>
            </a:r>
            <a:r>
              <a:rPr lang="en-US" sz="3800" dirty="0">
                <a:latin typeface="Calibri" pitchFamily="34" charset="0"/>
                <a:cs typeface="Calibri" pitchFamily="34" charset="0"/>
              </a:rPr>
              <a:t> </a:t>
            </a:r>
            <a:r>
              <a:rPr lang="en-US" sz="3800" dirty="0" err="1">
                <a:latin typeface="Calibri" pitchFamily="34" charset="0"/>
                <a:cs typeface="Calibri" pitchFamily="34" charset="0"/>
              </a:rPr>
              <a:t>dan</a:t>
            </a:r>
            <a:r>
              <a:rPr lang="en-US" sz="3800" dirty="0">
                <a:latin typeface="Calibri" pitchFamily="34" charset="0"/>
                <a:cs typeface="Calibri" pitchFamily="34" charset="0"/>
              </a:rPr>
              <a:t> </a:t>
            </a:r>
            <a:r>
              <a:rPr lang="en-US" sz="3800" dirty="0" err="1">
                <a:latin typeface="Calibri" pitchFamily="34" charset="0"/>
                <a:cs typeface="Calibri" pitchFamily="34" charset="0"/>
              </a:rPr>
              <a:t>struktur</a:t>
            </a:r>
            <a:r>
              <a:rPr lang="en-US" sz="3800" dirty="0" smtClean="0">
                <a:latin typeface="Calibri" pitchFamily="34" charset="0"/>
                <a:cs typeface="Calibri" pitchFamily="34" charset="0"/>
              </a:rPr>
              <a:t>.</a:t>
            </a:r>
          </a:p>
          <a:p>
            <a:pPr marL="0" lvl="0" indent="0">
              <a:buNone/>
            </a:pPr>
            <a:endParaRPr lang="en-US" sz="3800" dirty="0">
              <a:latin typeface="Calibri" pitchFamily="34" charset="0"/>
              <a:cs typeface="Calibri" pitchFamily="34" charset="0"/>
            </a:endParaRPr>
          </a:p>
          <a:p>
            <a:pPr lvl="0"/>
            <a:r>
              <a:rPr lang="en-US" sz="3800" b="1" i="1" dirty="0" err="1">
                <a:latin typeface="Calibri" pitchFamily="34" charset="0"/>
                <a:cs typeface="Calibri" pitchFamily="34" charset="0"/>
              </a:rPr>
              <a:t>Pengarahan</a:t>
            </a:r>
            <a:r>
              <a:rPr lang="en-US" sz="3800" dirty="0">
                <a:latin typeface="Calibri" pitchFamily="34" charset="0"/>
                <a:cs typeface="Calibri" pitchFamily="34" charset="0"/>
              </a:rPr>
              <a:t>, </a:t>
            </a:r>
            <a:r>
              <a:rPr lang="en-US" sz="3800" dirty="0" err="1">
                <a:latin typeface="Calibri" pitchFamily="34" charset="0"/>
                <a:cs typeface="Calibri" pitchFamily="34" charset="0"/>
              </a:rPr>
              <a:t>merupakan</a:t>
            </a:r>
            <a:r>
              <a:rPr lang="en-US" sz="3800" dirty="0">
                <a:latin typeface="Calibri" pitchFamily="34" charset="0"/>
                <a:cs typeface="Calibri" pitchFamily="34" charset="0"/>
              </a:rPr>
              <a:t> proses </a:t>
            </a:r>
            <a:r>
              <a:rPr lang="en-US" sz="3800" dirty="0" err="1">
                <a:latin typeface="Calibri" pitchFamily="34" charset="0"/>
                <a:cs typeface="Calibri" pitchFamily="34" charset="0"/>
              </a:rPr>
              <a:t>memberikan</a:t>
            </a:r>
            <a:r>
              <a:rPr lang="en-US" sz="3800" dirty="0">
                <a:latin typeface="Calibri" pitchFamily="34" charset="0"/>
                <a:cs typeface="Calibri" pitchFamily="34" charset="0"/>
              </a:rPr>
              <a:t> </a:t>
            </a:r>
            <a:r>
              <a:rPr lang="en-US" sz="3800" dirty="0" err="1">
                <a:latin typeface="Calibri" pitchFamily="34" charset="0"/>
                <a:cs typeface="Calibri" pitchFamily="34" charset="0"/>
              </a:rPr>
              <a:t>arahan</a:t>
            </a:r>
            <a:r>
              <a:rPr lang="en-US" sz="3800" dirty="0">
                <a:latin typeface="Calibri" pitchFamily="34" charset="0"/>
                <a:cs typeface="Calibri" pitchFamily="34" charset="0"/>
              </a:rPr>
              <a:t>, </a:t>
            </a:r>
            <a:r>
              <a:rPr lang="en-US" sz="3800" dirty="0" err="1">
                <a:latin typeface="Calibri" pitchFamily="34" charset="0"/>
                <a:cs typeface="Calibri" pitchFamily="34" charset="0"/>
              </a:rPr>
              <a:t>prosedur</a:t>
            </a:r>
            <a:r>
              <a:rPr lang="en-US" sz="3800" dirty="0">
                <a:latin typeface="Calibri" pitchFamily="34" charset="0"/>
                <a:cs typeface="Calibri" pitchFamily="34" charset="0"/>
              </a:rPr>
              <a:t> </a:t>
            </a:r>
            <a:r>
              <a:rPr lang="en-US" sz="3800" dirty="0" err="1">
                <a:latin typeface="Calibri" pitchFamily="34" charset="0"/>
                <a:cs typeface="Calibri" pitchFamily="34" charset="0"/>
              </a:rPr>
              <a:t>kerja</a:t>
            </a:r>
            <a:r>
              <a:rPr lang="en-US" sz="3800" dirty="0">
                <a:latin typeface="Calibri" pitchFamily="34" charset="0"/>
                <a:cs typeface="Calibri" pitchFamily="34" charset="0"/>
              </a:rPr>
              <a:t> </a:t>
            </a:r>
            <a:r>
              <a:rPr lang="en-US" sz="3800" dirty="0" err="1">
                <a:latin typeface="Calibri" pitchFamily="34" charset="0"/>
                <a:cs typeface="Calibri" pitchFamily="34" charset="0"/>
              </a:rPr>
              <a:t>bagi</a:t>
            </a:r>
            <a:r>
              <a:rPr lang="en-US" sz="3800" dirty="0">
                <a:latin typeface="Calibri" pitchFamily="34" charset="0"/>
                <a:cs typeface="Calibri" pitchFamily="34" charset="0"/>
              </a:rPr>
              <a:t> </a:t>
            </a:r>
            <a:r>
              <a:rPr lang="en-US" sz="3800" dirty="0" err="1">
                <a:latin typeface="Calibri" pitchFamily="34" charset="0"/>
                <a:cs typeface="Calibri" pitchFamily="34" charset="0"/>
              </a:rPr>
              <a:t>karyawan</a:t>
            </a:r>
            <a:r>
              <a:rPr lang="en-US" sz="3800" dirty="0">
                <a:latin typeface="Calibri" pitchFamily="34" charset="0"/>
                <a:cs typeface="Calibri" pitchFamily="34" charset="0"/>
              </a:rPr>
              <a:t> agar </a:t>
            </a:r>
            <a:r>
              <a:rPr lang="en-US" sz="3800" dirty="0" err="1">
                <a:latin typeface="Calibri" pitchFamily="34" charset="0"/>
                <a:cs typeface="Calibri" pitchFamily="34" charset="0"/>
              </a:rPr>
              <a:t>dapat</a:t>
            </a:r>
            <a:r>
              <a:rPr lang="en-US" sz="3800" dirty="0">
                <a:latin typeface="Calibri" pitchFamily="34" charset="0"/>
                <a:cs typeface="Calibri" pitchFamily="34" charset="0"/>
              </a:rPr>
              <a:t> </a:t>
            </a:r>
            <a:r>
              <a:rPr lang="en-US" sz="3800" dirty="0" err="1">
                <a:latin typeface="Calibri" pitchFamily="34" charset="0"/>
                <a:cs typeface="Calibri" pitchFamily="34" charset="0"/>
              </a:rPr>
              <a:t>melaksanakan</a:t>
            </a:r>
            <a:r>
              <a:rPr lang="en-US" sz="3800" dirty="0">
                <a:latin typeface="Calibri" pitchFamily="34" charset="0"/>
                <a:cs typeface="Calibri" pitchFamily="34" charset="0"/>
              </a:rPr>
              <a:t> </a:t>
            </a:r>
            <a:r>
              <a:rPr lang="en-US" sz="3800" dirty="0" err="1">
                <a:latin typeface="Calibri" pitchFamily="34" charset="0"/>
                <a:cs typeface="Calibri" pitchFamily="34" charset="0"/>
              </a:rPr>
              <a:t>pekerjaan</a:t>
            </a:r>
            <a:r>
              <a:rPr lang="en-US" sz="3800" dirty="0">
                <a:latin typeface="Calibri" pitchFamily="34" charset="0"/>
                <a:cs typeface="Calibri" pitchFamily="34" charset="0"/>
              </a:rPr>
              <a:t> </a:t>
            </a:r>
            <a:r>
              <a:rPr lang="en-US" sz="3800" dirty="0" err="1">
                <a:latin typeface="Calibri" pitchFamily="34" charset="0"/>
                <a:cs typeface="Calibri" pitchFamily="34" charset="0"/>
              </a:rPr>
              <a:t>dengan</a:t>
            </a:r>
            <a:r>
              <a:rPr lang="en-US" sz="3800" dirty="0">
                <a:latin typeface="Calibri" pitchFamily="34" charset="0"/>
                <a:cs typeface="Calibri" pitchFamily="34" charset="0"/>
              </a:rPr>
              <a:t> </a:t>
            </a:r>
            <a:r>
              <a:rPr lang="en-US" sz="3800" dirty="0" err="1">
                <a:latin typeface="Calibri" pitchFamily="34" charset="0"/>
                <a:cs typeface="Calibri" pitchFamily="34" charset="0"/>
              </a:rPr>
              <a:t>cara</a:t>
            </a:r>
            <a:r>
              <a:rPr lang="en-US" sz="3800" dirty="0">
                <a:latin typeface="Calibri" pitchFamily="34" charset="0"/>
                <a:cs typeface="Calibri" pitchFamily="34" charset="0"/>
              </a:rPr>
              <a:t> yang paling </a:t>
            </a:r>
            <a:r>
              <a:rPr lang="en-US" sz="3800" dirty="0" err="1">
                <a:latin typeface="Calibri" pitchFamily="34" charset="0"/>
                <a:cs typeface="Calibri" pitchFamily="34" charset="0"/>
              </a:rPr>
              <a:t>baik</a:t>
            </a:r>
            <a:r>
              <a:rPr lang="en-US" sz="3800" dirty="0">
                <a:latin typeface="Calibri" pitchFamily="34" charset="0"/>
                <a:cs typeface="Calibri" pitchFamily="34" charset="0"/>
              </a:rPr>
              <a:t>, </a:t>
            </a:r>
            <a:r>
              <a:rPr lang="en-US" sz="3800" dirty="0" err="1">
                <a:latin typeface="Calibri" pitchFamily="34" charset="0"/>
                <a:cs typeface="Calibri" pitchFamily="34" charset="0"/>
              </a:rPr>
              <a:t>serta</a:t>
            </a:r>
            <a:r>
              <a:rPr lang="en-US" sz="3800" dirty="0">
                <a:latin typeface="Calibri" pitchFamily="34" charset="0"/>
                <a:cs typeface="Calibri" pitchFamily="34" charset="0"/>
              </a:rPr>
              <a:t> </a:t>
            </a:r>
            <a:r>
              <a:rPr lang="en-US" sz="3800" dirty="0" err="1">
                <a:latin typeface="Calibri" pitchFamily="34" charset="0"/>
                <a:cs typeface="Calibri" pitchFamily="34" charset="0"/>
              </a:rPr>
              <a:t>menciptakan</a:t>
            </a:r>
            <a:r>
              <a:rPr lang="en-US" sz="3800" dirty="0">
                <a:latin typeface="Calibri" pitchFamily="34" charset="0"/>
                <a:cs typeface="Calibri" pitchFamily="34" charset="0"/>
              </a:rPr>
              <a:t> </a:t>
            </a:r>
            <a:r>
              <a:rPr lang="en-US" sz="3800" dirty="0" err="1">
                <a:latin typeface="Calibri" pitchFamily="34" charset="0"/>
                <a:cs typeface="Calibri" pitchFamily="34" charset="0"/>
              </a:rPr>
              <a:t>iklim</a:t>
            </a:r>
            <a:r>
              <a:rPr lang="en-US" sz="3800" dirty="0">
                <a:latin typeface="Calibri" pitchFamily="34" charset="0"/>
                <a:cs typeface="Calibri" pitchFamily="34" charset="0"/>
              </a:rPr>
              <a:t> </a:t>
            </a:r>
            <a:r>
              <a:rPr lang="en-US" sz="3800" dirty="0" err="1">
                <a:latin typeface="Calibri" pitchFamily="34" charset="0"/>
                <a:cs typeface="Calibri" pitchFamily="34" charset="0"/>
              </a:rPr>
              <a:t>kerja</a:t>
            </a:r>
            <a:r>
              <a:rPr lang="en-US" sz="3800" dirty="0">
                <a:latin typeface="Calibri" pitchFamily="34" charset="0"/>
                <a:cs typeface="Calibri" pitchFamily="34" charset="0"/>
              </a:rPr>
              <a:t> yang </a:t>
            </a:r>
            <a:r>
              <a:rPr lang="en-US" sz="3800" dirty="0" err="1">
                <a:latin typeface="Calibri" pitchFamily="34" charset="0"/>
                <a:cs typeface="Calibri" pitchFamily="34" charset="0"/>
              </a:rPr>
              <a:t>kondusif</a:t>
            </a:r>
            <a:r>
              <a:rPr lang="en-US" sz="3800" dirty="0">
                <a:latin typeface="Calibri" pitchFamily="34" charset="0"/>
                <a:cs typeface="Calibri" pitchFamily="34" charset="0"/>
              </a:rPr>
              <a:t> </a:t>
            </a:r>
            <a:r>
              <a:rPr lang="en-US" sz="3800" dirty="0" err="1">
                <a:latin typeface="Calibri" pitchFamily="34" charset="0"/>
                <a:cs typeface="Calibri" pitchFamily="34" charset="0"/>
              </a:rPr>
              <a:t>bagi</a:t>
            </a:r>
            <a:r>
              <a:rPr lang="en-US" sz="3800" dirty="0">
                <a:latin typeface="Calibri" pitchFamily="34" charset="0"/>
                <a:cs typeface="Calibri" pitchFamily="34" charset="0"/>
              </a:rPr>
              <a:t> </a:t>
            </a:r>
            <a:r>
              <a:rPr lang="en-US" sz="3800" dirty="0" err="1">
                <a:latin typeface="Calibri" pitchFamily="34" charset="0"/>
                <a:cs typeface="Calibri" pitchFamily="34" charset="0"/>
              </a:rPr>
              <a:t>terlaksananya</a:t>
            </a:r>
            <a:r>
              <a:rPr lang="en-US" sz="3800" dirty="0">
                <a:latin typeface="Calibri" pitchFamily="34" charset="0"/>
                <a:cs typeface="Calibri" pitchFamily="34" charset="0"/>
              </a:rPr>
              <a:t> </a:t>
            </a:r>
            <a:r>
              <a:rPr lang="en-US" sz="3800" dirty="0" err="1">
                <a:latin typeface="Calibri" pitchFamily="34" charset="0"/>
                <a:cs typeface="Calibri" pitchFamily="34" charset="0"/>
              </a:rPr>
              <a:t>aktivitas</a:t>
            </a:r>
            <a:r>
              <a:rPr lang="en-US" sz="3800" dirty="0">
                <a:latin typeface="Calibri" pitchFamily="34" charset="0"/>
                <a:cs typeface="Calibri" pitchFamily="34" charset="0"/>
              </a:rPr>
              <a:t> yang </a:t>
            </a:r>
            <a:r>
              <a:rPr lang="en-US" sz="3800" dirty="0" err="1">
                <a:latin typeface="Calibri" pitchFamily="34" charset="0"/>
                <a:cs typeface="Calibri" pitchFamily="34" charset="0"/>
              </a:rPr>
              <a:t>telah</a:t>
            </a:r>
            <a:r>
              <a:rPr lang="en-US" sz="3800" dirty="0">
                <a:latin typeface="Calibri" pitchFamily="34" charset="0"/>
                <a:cs typeface="Calibri" pitchFamily="34" charset="0"/>
              </a:rPr>
              <a:t> </a:t>
            </a:r>
            <a:r>
              <a:rPr lang="en-US" sz="3800" dirty="0" err="1">
                <a:latin typeface="Calibri" pitchFamily="34" charset="0"/>
                <a:cs typeface="Calibri" pitchFamily="34" charset="0"/>
              </a:rPr>
              <a:t>ditetapkan</a:t>
            </a:r>
            <a:r>
              <a:rPr lang="en-US" sz="3800" dirty="0" smtClean="0">
                <a:latin typeface="Calibri" pitchFamily="34" charset="0"/>
                <a:cs typeface="Calibri" pitchFamily="34" charset="0"/>
              </a:rPr>
              <a:t>.</a:t>
            </a:r>
          </a:p>
          <a:p>
            <a:pPr marL="0" lvl="0" indent="0">
              <a:buNone/>
            </a:pPr>
            <a:endParaRPr lang="en-US" sz="3800" dirty="0">
              <a:latin typeface="Calibri" pitchFamily="34" charset="0"/>
              <a:cs typeface="Calibri" pitchFamily="34" charset="0"/>
            </a:endParaRPr>
          </a:p>
          <a:p>
            <a:pPr lvl="0"/>
            <a:r>
              <a:rPr lang="en-US" sz="3800" b="1" i="1" dirty="0" err="1">
                <a:latin typeface="Calibri" pitchFamily="34" charset="0"/>
                <a:cs typeface="Calibri" pitchFamily="34" charset="0"/>
              </a:rPr>
              <a:t>Pengawasan</a:t>
            </a:r>
            <a:r>
              <a:rPr lang="en-US" sz="3800" dirty="0">
                <a:latin typeface="Calibri" pitchFamily="34" charset="0"/>
                <a:cs typeface="Calibri" pitchFamily="34" charset="0"/>
              </a:rPr>
              <a:t>, </a:t>
            </a:r>
            <a:r>
              <a:rPr lang="en-US" sz="3800" dirty="0" err="1">
                <a:latin typeface="Calibri" pitchFamily="34" charset="0"/>
                <a:cs typeface="Calibri" pitchFamily="34" charset="0"/>
              </a:rPr>
              <a:t>diartikan</a:t>
            </a:r>
            <a:r>
              <a:rPr lang="en-US" sz="3800" dirty="0">
                <a:latin typeface="Calibri" pitchFamily="34" charset="0"/>
                <a:cs typeface="Calibri" pitchFamily="34" charset="0"/>
              </a:rPr>
              <a:t> </a:t>
            </a:r>
            <a:r>
              <a:rPr lang="en-US" sz="3800" dirty="0" err="1">
                <a:latin typeface="Calibri" pitchFamily="34" charset="0"/>
                <a:cs typeface="Calibri" pitchFamily="34" charset="0"/>
              </a:rPr>
              <a:t>sebagai</a:t>
            </a:r>
            <a:r>
              <a:rPr lang="en-US" sz="3800" dirty="0">
                <a:latin typeface="Calibri" pitchFamily="34" charset="0"/>
                <a:cs typeface="Calibri" pitchFamily="34" charset="0"/>
              </a:rPr>
              <a:t> proses </a:t>
            </a:r>
            <a:r>
              <a:rPr lang="en-US" sz="3800" dirty="0" err="1">
                <a:latin typeface="Calibri" pitchFamily="34" charset="0"/>
                <a:cs typeface="Calibri" pitchFamily="34" charset="0"/>
              </a:rPr>
              <a:t>pembenaran</a:t>
            </a:r>
            <a:r>
              <a:rPr lang="en-US" sz="3800" dirty="0">
                <a:latin typeface="Calibri" pitchFamily="34" charset="0"/>
                <a:cs typeface="Calibri" pitchFamily="34" charset="0"/>
              </a:rPr>
              <a:t> </a:t>
            </a:r>
            <a:r>
              <a:rPr lang="en-US" sz="3800" dirty="0" err="1">
                <a:latin typeface="Calibri" pitchFamily="34" charset="0"/>
                <a:cs typeface="Calibri" pitchFamily="34" charset="0"/>
              </a:rPr>
              <a:t>apabila</a:t>
            </a:r>
            <a:r>
              <a:rPr lang="en-US" sz="3800" dirty="0">
                <a:latin typeface="Calibri" pitchFamily="34" charset="0"/>
                <a:cs typeface="Calibri" pitchFamily="34" charset="0"/>
              </a:rPr>
              <a:t> </a:t>
            </a:r>
            <a:r>
              <a:rPr lang="en-US" sz="3800" dirty="0" err="1">
                <a:latin typeface="Calibri" pitchFamily="34" charset="0"/>
                <a:cs typeface="Calibri" pitchFamily="34" charset="0"/>
              </a:rPr>
              <a:t>aktivitas</a:t>
            </a:r>
            <a:r>
              <a:rPr lang="en-US" sz="3800" dirty="0">
                <a:latin typeface="Calibri" pitchFamily="34" charset="0"/>
                <a:cs typeface="Calibri" pitchFamily="34" charset="0"/>
              </a:rPr>
              <a:t> </a:t>
            </a:r>
            <a:r>
              <a:rPr lang="en-US" sz="3800" dirty="0" err="1">
                <a:latin typeface="Calibri" pitchFamily="34" charset="0"/>
                <a:cs typeface="Calibri" pitchFamily="34" charset="0"/>
              </a:rPr>
              <a:t>melenceng</a:t>
            </a:r>
            <a:r>
              <a:rPr lang="en-US" sz="3800" dirty="0">
                <a:latin typeface="Calibri" pitchFamily="34" charset="0"/>
                <a:cs typeface="Calibri" pitchFamily="34" charset="0"/>
              </a:rPr>
              <a:t> </a:t>
            </a:r>
            <a:r>
              <a:rPr lang="en-US" sz="3800" dirty="0" err="1">
                <a:latin typeface="Calibri" pitchFamily="34" charset="0"/>
                <a:cs typeface="Calibri" pitchFamily="34" charset="0"/>
              </a:rPr>
              <a:t>dari</a:t>
            </a:r>
            <a:r>
              <a:rPr lang="en-US" sz="3800" dirty="0">
                <a:latin typeface="Calibri" pitchFamily="34" charset="0"/>
                <a:cs typeface="Calibri" pitchFamily="34" charset="0"/>
              </a:rPr>
              <a:t> </a:t>
            </a:r>
            <a:r>
              <a:rPr lang="en-US" sz="3800" dirty="0" err="1">
                <a:latin typeface="Calibri" pitchFamily="34" charset="0"/>
                <a:cs typeface="Calibri" pitchFamily="34" charset="0"/>
              </a:rPr>
              <a:t>tujuan</a:t>
            </a:r>
            <a:r>
              <a:rPr lang="en-US" sz="3800" dirty="0">
                <a:latin typeface="Calibri" pitchFamily="34" charset="0"/>
                <a:cs typeface="Calibri" pitchFamily="34" charset="0"/>
              </a:rPr>
              <a:t> </a:t>
            </a:r>
            <a:r>
              <a:rPr lang="en-US" sz="3800" dirty="0" err="1">
                <a:latin typeface="Calibri" pitchFamily="34" charset="0"/>
                <a:cs typeface="Calibri" pitchFamily="34" charset="0"/>
              </a:rPr>
              <a:t>organisasi</a:t>
            </a:r>
            <a:r>
              <a:rPr lang="en-US" sz="3800" dirty="0" smtClean="0">
                <a:latin typeface="Calibri" pitchFamily="34" charset="0"/>
                <a:cs typeface="Calibri" pitchFamily="34" charset="0"/>
              </a:rPr>
              <a:t>.</a:t>
            </a:r>
          </a:p>
          <a:p>
            <a:pPr marL="0" lvl="0" indent="0">
              <a:buNone/>
            </a:pPr>
            <a:endParaRPr lang="en-US" sz="3800" dirty="0">
              <a:latin typeface="Calibri" pitchFamily="34" charset="0"/>
              <a:cs typeface="Calibri" pitchFamily="34" charset="0"/>
            </a:endParaRPr>
          </a:p>
          <a:p>
            <a:pPr lvl="0"/>
            <a:r>
              <a:rPr lang="en-US" sz="3800" b="1" i="1" dirty="0" err="1" smtClean="0">
                <a:latin typeface="Calibri" pitchFamily="34" charset="0"/>
                <a:cs typeface="Calibri" pitchFamily="34" charset="0"/>
              </a:rPr>
              <a:t>Efisiensi</a:t>
            </a:r>
            <a:r>
              <a:rPr lang="en-US" sz="3800" dirty="0">
                <a:latin typeface="Calibri" pitchFamily="34" charset="0"/>
                <a:cs typeface="Calibri" pitchFamily="34" charset="0"/>
              </a:rPr>
              <a:t>, </a:t>
            </a:r>
            <a:r>
              <a:rPr lang="en-US" sz="3800" dirty="0" err="1">
                <a:latin typeface="Calibri" pitchFamily="34" charset="0"/>
                <a:cs typeface="Calibri" pitchFamily="34" charset="0"/>
              </a:rPr>
              <a:t>merupakan</a:t>
            </a:r>
            <a:r>
              <a:rPr lang="en-US" sz="3800" dirty="0">
                <a:latin typeface="Calibri" pitchFamily="34" charset="0"/>
                <a:cs typeface="Calibri" pitchFamily="34" charset="0"/>
              </a:rPr>
              <a:t> </a:t>
            </a:r>
            <a:r>
              <a:rPr lang="en-US" sz="3800" dirty="0" err="1">
                <a:latin typeface="Calibri" pitchFamily="34" charset="0"/>
                <a:cs typeface="Calibri" pitchFamily="34" charset="0"/>
              </a:rPr>
              <a:t>daya</a:t>
            </a:r>
            <a:r>
              <a:rPr lang="en-US" sz="3800" dirty="0">
                <a:latin typeface="Calibri" pitchFamily="34" charset="0"/>
                <a:cs typeface="Calibri" pitchFamily="34" charset="0"/>
              </a:rPr>
              <a:t> </a:t>
            </a:r>
            <a:r>
              <a:rPr lang="en-US" sz="3800" dirty="0" err="1">
                <a:latin typeface="Calibri" pitchFamily="34" charset="0"/>
                <a:cs typeface="Calibri" pitchFamily="34" charset="0"/>
              </a:rPr>
              <a:t>upaya</a:t>
            </a:r>
            <a:r>
              <a:rPr lang="en-US" sz="3800" dirty="0">
                <a:latin typeface="Calibri" pitchFamily="34" charset="0"/>
                <a:cs typeface="Calibri" pitchFamily="34" charset="0"/>
              </a:rPr>
              <a:t> </a:t>
            </a:r>
            <a:r>
              <a:rPr lang="en-US" sz="3800" dirty="0" err="1">
                <a:latin typeface="Calibri" pitchFamily="34" charset="0"/>
                <a:cs typeface="Calibri" pitchFamily="34" charset="0"/>
              </a:rPr>
              <a:t>untuk</a:t>
            </a:r>
            <a:r>
              <a:rPr lang="en-US" sz="3800" dirty="0">
                <a:latin typeface="Calibri" pitchFamily="34" charset="0"/>
                <a:cs typeface="Calibri" pitchFamily="34" charset="0"/>
              </a:rPr>
              <a:t> </a:t>
            </a:r>
            <a:r>
              <a:rPr lang="en-US" sz="3800" dirty="0" err="1">
                <a:latin typeface="Calibri" pitchFamily="34" charset="0"/>
                <a:cs typeface="Calibri" pitchFamily="34" charset="0"/>
              </a:rPr>
              <a:t>melakukan</a:t>
            </a:r>
            <a:r>
              <a:rPr lang="en-US" sz="3800" dirty="0">
                <a:latin typeface="Calibri" pitchFamily="34" charset="0"/>
                <a:cs typeface="Calibri" pitchFamily="34" charset="0"/>
              </a:rPr>
              <a:t> </a:t>
            </a:r>
            <a:r>
              <a:rPr lang="en-US" sz="3800" dirty="0" err="1">
                <a:latin typeface="Calibri" pitchFamily="34" charset="0"/>
                <a:cs typeface="Calibri" pitchFamily="34" charset="0"/>
              </a:rPr>
              <a:t>segala</a:t>
            </a:r>
            <a:r>
              <a:rPr lang="en-US" sz="3800" dirty="0">
                <a:latin typeface="Calibri" pitchFamily="34" charset="0"/>
                <a:cs typeface="Calibri" pitchFamily="34" charset="0"/>
              </a:rPr>
              <a:t> </a:t>
            </a:r>
            <a:r>
              <a:rPr lang="en-US" sz="3800" dirty="0" err="1">
                <a:latin typeface="Calibri" pitchFamily="34" charset="0"/>
                <a:cs typeface="Calibri" pitchFamily="34" charset="0"/>
              </a:rPr>
              <a:t>sesuatunya</a:t>
            </a:r>
            <a:r>
              <a:rPr lang="en-US" sz="3800" dirty="0">
                <a:latin typeface="Calibri" pitchFamily="34" charset="0"/>
                <a:cs typeface="Calibri" pitchFamily="34" charset="0"/>
              </a:rPr>
              <a:t> </a:t>
            </a:r>
            <a:r>
              <a:rPr lang="en-US" sz="3800" dirty="0" err="1">
                <a:latin typeface="Calibri" pitchFamily="34" charset="0"/>
                <a:cs typeface="Calibri" pitchFamily="34" charset="0"/>
              </a:rPr>
              <a:t>secara</a:t>
            </a:r>
            <a:r>
              <a:rPr lang="en-US" sz="3800" dirty="0">
                <a:latin typeface="Calibri" pitchFamily="34" charset="0"/>
                <a:cs typeface="Calibri" pitchFamily="34" charset="0"/>
              </a:rPr>
              <a:t> </a:t>
            </a:r>
            <a:r>
              <a:rPr lang="en-US" sz="3800" dirty="0" err="1">
                <a:latin typeface="Calibri" pitchFamily="34" charset="0"/>
                <a:cs typeface="Calibri" pitchFamily="34" charset="0"/>
              </a:rPr>
              <a:t>tepat</a:t>
            </a:r>
            <a:r>
              <a:rPr lang="en-US" sz="3800" dirty="0">
                <a:latin typeface="Calibri" pitchFamily="34" charset="0"/>
                <a:cs typeface="Calibri" pitchFamily="34" charset="0"/>
              </a:rPr>
              <a:t> (</a:t>
            </a:r>
            <a:r>
              <a:rPr lang="en-US" sz="3800" i="1" dirty="0">
                <a:latin typeface="Calibri" pitchFamily="34" charset="0"/>
                <a:cs typeface="Calibri" pitchFamily="34" charset="0"/>
              </a:rPr>
              <a:t>do the things right</a:t>
            </a:r>
            <a:r>
              <a:rPr lang="en-US" sz="3800" dirty="0">
                <a:latin typeface="Calibri" pitchFamily="34" charset="0"/>
                <a:cs typeface="Calibri" pitchFamily="34" charset="0"/>
              </a:rPr>
              <a:t>), </a:t>
            </a:r>
            <a:r>
              <a:rPr lang="en-US" sz="3800" dirty="0" err="1">
                <a:latin typeface="Calibri" pitchFamily="34" charset="0"/>
                <a:cs typeface="Calibri" pitchFamily="34" charset="0"/>
              </a:rPr>
              <a:t>artinya</a:t>
            </a:r>
            <a:r>
              <a:rPr lang="en-US" sz="3800" dirty="0">
                <a:latin typeface="Calibri" pitchFamily="34" charset="0"/>
                <a:cs typeface="Calibri" pitchFamily="34" charset="0"/>
              </a:rPr>
              <a:t> </a:t>
            </a:r>
            <a:r>
              <a:rPr lang="en-US" sz="3800" dirty="0" err="1">
                <a:latin typeface="Calibri" pitchFamily="34" charset="0"/>
                <a:cs typeface="Calibri" pitchFamily="34" charset="0"/>
              </a:rPr>
              <a:t>tidak</a:t>
            </a:r>
            <a:r>
              <a:rPr lang="en-US" sz="3800" dirty="0">
                <a:latin typeface="Calibri" pitchFamily="34" charset="0"/>
                <a:cs typeface="Calibri" pitchFamily="34" charset="0"/>
              </a:rPr>
              <a:t> </a:t>
            </a:r>
            <a:r>
              <a:rPr lang="en-US" sz="3800" dirty="0" err="1">
                <a:latin typeface="Calibri" pitchFamily="34" charset="0"/>
                <a:cs typeface="Calibri" pitchFamily="34" charset="0"/>
              </a:rPr>
              <a:t>memboroskan</a:t>
            </a:r>
            <a:r>
              <a:rPr lang="en-US" sz="3800" dirty="0">
                <a:latin typeface="Calibri" pitchFamily="34" charset="0"/>
                <a:cs typeface="Calibri" pitchFamily="34" charset="0"/>
              </a:rPr>
              <a:t> </a:t>
            </a:r>
            <a:r>
              <a:rPr lang="en-US" sz="3800" dirty="0" err="1">
                <a:latin typeface="Calibri" pitchFamily="34" charset="0"/>
                <a:cs typeface="Calibri" pitchFamily="34" charset="0"/>
              </a:rPr>
              <a:t>sumber-sumber</a:t>
            </a:r>
            <a:r>
              <a:rPr lang="en-US" sz="3800" dirty="0" smtClean="0">
                <a:latin typeface="Calibri" pitchFamily="34" charset="0"/>
                <a:cs typeface="Calibri" pitchFamily="34" charset="0"/>
              </a:rPr>
              <a:t>.</a:t>
            </a:r>
          </a:p>
          <a:p>
            <a:pPr marL="0" lvl="0" indent="0">
              <a:buNone/>
            </a:pPr>
            <a:endParaRPr lang="en-US" sz="3800" dirty="0">
              <a:latin typeface="Calibri" pitchFamily="34" charset="0"/>
              <a:cs typeface="Calibri" pitchFamily="34" charset="0"/>
            </a:endParaRPr>
          </a:p>
          <a:p>
            <a:pPr lvl="0"/>
            <a:r>
              <a:rPr lang="en-US" sz="3800" b="1" i="1" dirty="0" err="1">
                <a:latin typeface="Calibri" pitchFamily="34" charset="0"/>
                <a:cs typeface="Calibri" pitchFamily="34" charset="0"/>
              </a:rPr>
              <a:t>Efektivitas</a:t>
            </a:r>
            <a:r>
              <a:rPr lang="en-US" sz="3800" dirty="0">
                <a:latin typeface="Calibri" pitchFamily="34" charset="0"/>
                <a:cs typeface="Calibri" pitchFamily="34" charset="0"/>
              </a:rPr>
              <a:t>, </a:t>
            </a:r>
            <a:r>
              <a:rPr lang="en-US" sz="3800" dirty="0" err="1">
                <a:latin typeface="Calibri" pitchFamily="34" charset="0"/>
                <a:cs typeface="Calibri" pitchFamily="34" charset="0"/>
              </a:rPr>
              <a:t>artinya</a:t>
            </a:r>
            <a:r>
              <a:rPr lang="en-US" sz="3800" dirty="0">
                <a:latin typeface="Calibri" pitchFamily="34" charset="0"/>
                <a:cs typeface="Calibri" pitchFamily="34" charset="0"/>
              </a:rPr>
              <a:t> </a:t>
            </a:r>
            <a:r>
              <a:rPr lang="en-US" sz="3800" dirty="0" err="1">
                <a:latin typeface="Calibri" pitchFamily="34" charset="0"/>
                <a:cs typeface="Calibri" pitchFamily="34" charset="0"/>
              </a:rPr>
              <a:t>melakukan</a:t>
            </a:r>
            <a:r>
              <a:rPr lang="en-US" sz="3800" dirty="0">
                <a:latin typeface="Calibri" pitchFamily="34" charset="0"/>
                <a:cs typeface="Calibri" pitchFamily="34" charset="0"/>
              </a:rPr>
              <a:t> </a:t>
            </a:r>
            <a:r>
              <a:rPr lang="en-US" sz="3800" dirty="0" err="1">
                <a:latin typeface="Calibri" pitchFamily="34" charset="0"/>
                <a:cs typeface="Calibri" pitchFamily="34" charset="0"/>
              </a:rPr>
              <a:t>hal-hal</a:t>
            </a:r>
            <a:r>
              <a:rPr lang="en-US" sz="3800" dirty="0">
                <a:latin typeface="Calibri" pitchFamily="34" charset="0"/>
                <a:cs typeface="Calibri" pitchFamily="34" charset="0"/>
              </a:rPr>
              <a:t> yang </a:t>
            </a:r>
            <a:r>
              <a:rPr lang="en-US" sz="3800" dirty="0" err="1">
                <a:latin typeface="Calibri" pitchFamily="34" charset="0"/>
                <a:cs typeface="Calibri" pitchFamily="34" charset="0"/>
              </a:rPr>
              <a:t>tepat</a:t>
            </a:r>
            <a:r>
              <a:rPr lang="en-US" sz="3800" dirty="0">
                <a:latin typeface="Calibri" pitchFamily="34" charset="0"/>
                <a:cs typeface="Calibri" pitchFamily="34" charset="0"/>
              </a:rPr>
              <a:t> (</a:t>
            </a:r>
            <a:r>
              <a:rPr lang="en-US" sz="3800" i="1" dirty="0">
                <a:latin typeface="Calibri" pitchFamily="34" charset="0"/>
                <a:cs typeface="Calibri" pitchFamily="34" charset="0"/>
              </a:rPr>
              <a:t>do the right things</a:t>
            </a:r>
            <a:r>
              <a:rPr lang="en-US" sz="3800" dirty="0">
                <a:latin typeface="Calibri" pitchFamily="34" charset="0"/>
                <a:cs typeface="Calibri" pitchFamily="34" charset="0"/>
              </a:rPr>
              <a:t>) </a:t>
            </a:r>
            <a:r>
              <a:rPr lang="en-US" sz="3800" dirty="0" err="1">
                <a:latin typeface="Calibri" pitchFamily="34" charset="0"/>
                <a:cs typeface="Calibri" pitchFamily="34" charset="0"/>
              </a:rPr>
              <a:t>dalam</a:t>
            </a:r>
            <a:r>
              <a:rPr lang="en-US" sz="3800" dirty="0">
                <a:latin typeface="Calibri" pitchFamily="34" charset="0"/>
                <a:cs typeface="Calibri" pitchFamily="34" charset="0"/>
              </a:rPr>
              <a:t> </a:t>
            </a:r>
            <a:r>
              <a:rPr lang="en-US" sz="3800" dirty="0" err="1">
                <a:latin typeface="Calibri" pitchFamily="34" charset="0"/>
                <a:cs typeface="Calibri" pitchFamily="34" charset="0"/>
              </a:rPr>
              <a:t>penyelesaian</a:t>
            </a:r>
            <a:r>
              <a:rPr lang="en-US" sz="3800" dirty="0">
                <a:latin typeface="Calibri" pitchFamily="34" charset="0"/>
                <a:cs typeface="Calibri" pitchFamily="34" charset="0"/>
              </a:rPr>
              <a:t> </a:t>
            </a:r>
            <a:r>
              <a:rPr lang="en-US" sz="3800" dirty="0" err="1">
                <a:latin typeface="Calibri" pitchFamily="34" charset="0"/>
                <a:cs typeface="Calibri" pitchFamily="34" charset="0"/>
              </a:rPr>
              <a:t>kegiatan</a:t>
            </a:r>
            <a:r>
              <a:rPr lang="en-US" sz="3800" dirty="0">
                <a:latin typeface="Calibri" pitchFamily="34" charset="0"/>
                <a:cs typeface="Calibri" pitchFamily="34" charset="0"/>
              </a:rPr>
              <a:t> </a:t>
            </a:r>
            <a:r>
              <a:rPr lang="en-US" sz="3800" dirty="0" err="1">
                <a:latin typeface="Calibri" pitchFamily="34" charset="0"/>
                <a:cs typeface="Calibri" pitchFamily="34" charset="0"/>
              </a:rPr>
              <a:t>diharapkan</a:t>
            </a:r>
            <a:r>
              <a:rPr lang="en-US" sz="3800" dirty="0">
                <a:latin typeface="Calibri" pitchFamily="34" charset="0"/>
                <a:cs typeface="Calibri" pitchFamily="34" charset="0"/>
              </a:rPr>
              <a:t> </a:t>
            </a:r>
            <a:r>
              <a:rPr lang="en-US" sz="3800" dirty="0" err="1">
                <a:latin typeface="Calibri" pitchFamily="34" charset="0"/>
                <a:cs typeface="Calibri" pitchFamily="34" charset="0"/>
              </a:rPr>
              <a:t>mampu</a:t>
            </a:r>
            <a:r>
              <a:rPr lang="en-US" sz="3800" dirty="0">
                <a:latin typeface="Calibri" pitchFamily="34" charset="0"/>
                <a:cs typeface="Calibri" pitchFamily="34" charset="0"/>
              </a:rPr>
              <a:t> </a:t>
            </a:r>
            <a:r>
              <a:rPr lang="en-US" sz="3800" dirty="0" err="1">
                <a:latin typeface="Calibri" pitchFamily="34" charset="0"/>
                <a:cs typeface="Calibri" pitchFamily="34" charset="0"/>
              </a:rPr>
              <a:t>mencapai</a:t>
            </a:r>
            <a:r>
              <a:rPr lang="en-US" sz="3800" dirty="0">
                <a:latin typeface="Calibri" pitchFamily="34" charset="0"/>
                <a:cs typeface="Calibri" pitchFamily="34" charset="0"/>
              </a:rPr>
              <a:t> </a:t>
            </a:r>
            <a:r>
              <a:rPr lang="en-US" sz="3800" dirty="0" err="1">
                <a:latin typeface="Calibri" pitchFamily="34" charset="0"/>
                <a:cs typeface="Calibri" pitchFamily="34" charset="0"/>
              </a:rPr>
              <a:t>tujuan</a:t>
            </a:r>
            <a:r>
              <a:rPr lang="en-US" sz="3800" dirty="0">
                <a:latin typeface="Calibri" pitchFamily="34" charset="0"/>
                <a:cs typeface="Calibri" pitchFamily="34" charset="0"/>
              </a:rPr>
              <a:t> </a:t>
            </a:r>
            <a:r>
              <a:rPr lang="en-US" sz="3800" dirty="0" err="1">
                <a:latin typeface="Calibri" pitchFamily="34" charset="0"/>
                <a:cs typeface="Calibri" pitchFamily="34" charset="0"/>
              </a:rPr>
              <a:t>organisasi</a:t>
            </a:r>
            <a:r>
              <a:rPr lang="en-US" sz="3800" dirty="0">
                <a:latin typeface="Calibri" pitchFamily="34" charset="0"/>
                <a:cs typeface="Calibri" pitchFamily="34" charset="0"/>
              </a:rPr>
              <a:t>.</a:t>
            </a:r>
          </a:p>
          <a:p>
            <a:endParaRPr lang="en-US" dirty="0"/>
          </a:p>
        </p:txBody>
      </p:sp>
    </p:spTree>
    <p:extLst>
      <p:ext uri="{BB962C8B-B14F-4D97-AF65-F5344CB8AC3E}">
        <p14:creationId xmlns:p14="http://schemas.microsoft.com/office/powerpoint/2010/main" xmlns="" val="192025963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1)">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1)">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p:cTn id="2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wheel(1)">
                                      <p:cBhvr>
                                        <p:cTn id="34"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usinessManagement.png"/>
          <p:cNvPicPr>
            <a:picLocks noChangeAspect="1"/>
          </p:cNvPicPr>
          <p:nvPr/>
        </p:nvPicPr>
        <p:blipFill>
          <a:blip r:embed="rId2"/>
          <a:stretch>
            <a:fillRect/>
          </a:stretch>
        </p:blipFill>
        <p:spPr>
          <a:xfrm>
            <a:off x="533400" y="168691"/>
            <a:ext cx="7696200" cy="6372422"/>
          </a:xfrm>
          <a:prstGeom prst="rect">
            <a:avLst/>
          </a:prstGeom>
        </p:spPr>
      </p:pic>
    </p:spTree>
  </p:cSld>
  <p:clrMapOvr>
    <a:masterClrMapping/>
  </p:clrMapOvr>
  <p:transition>
    <p:strips dir="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949</TotalTime>
  <Words>1353</Words>
  <Application>Microsoft Office PowerPoint</Application>
  <PresentationFormat>On-screen Show (4:3)</PresentationFormat>
  <Paragraphs>160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Aspect</vt:lpstr>
      <vt:lpstr>PENGANTAR MANAJEMEN &amp; BISNIS</vt:lpstr>
      <vt:lpstr>Topik Pembelajaran Sebelum UTS</vt:lpstr>
      <vt:lpstr>Topik Pembelajaran Sebelum UAS</vt:lpstr>
      <vt:lpstr>Referensi Daftar Pustaka</vt:lpstr>
      <vt:lpstr>Tujuan Pembelajaran</vt:lpstr>
      <vt:lpstr>Slide 6</vt:lpstr>
      <vt:lpstr>Slide 7</vt:lpstr>
      <vt:lpstr>Slide 8</vt:lpstr>
      <vt:lpstr>Slide 9</vt:lpstr>
      <vt:lpstr>Slide 10</vt:lpstr>
      <vt:lpstr>Komponen Bisnis</vt:lpstr>
      <vt:lpstr>Slide 12</vt:lpstr>
      <vt:lpstr>Slide 13</vt:lpstr>
      <vt:lpstr>Perkembangan Bisnis ???</vt:lpstr>
      <vt:lpstr>Kategori Bisnis</vt:lpstr>
      <vt:lpstr>Organisasi Bisnis</vt:lpstr>
      <vt:lpstr>Manajemen dan Strategi Bisnis Dalam Lingkungan Sistem Informasi</vt:lpstr>
      <vt:lpstr>Pengertian Globalisasi</vt:lpstr>
      <vt:lpstr>Pengaruh Globalisasi Ekonomi</vt:lpstr>
      <vt:lpstr>Perdagangan Bebas</vt:lpstr>
      <vt:lpstr>MEA </vt:lpstr>
      <vt:lpstr>Negara-Negara Yang Tergabung Dalam MEA</vt:lpstr>
      <vt:lpstr>Slide 23</vt:lpstr>
      <vt:lpstr>Slide 24</vt:lpstr>
      <vt:lpstr>Contoh Perdagangan Bebas</vt:lpstr>
      <vt:lpstr>Slide 26</vt:lpstr>
      <vt:lpstr>Tugas Paper Sebelum UTS</vt:lpstr>
      <vt:lpstr>Outline Paper</vt:lpstr>
      <vt:lpstr>Outline Paper</vt:lpstr>
      <vt:lpstr>Studi Kasus</vt:lpstr>
      <vt:lpstr>Pertanyaan Kasus :</vt:lpstr>
      <vt:lpstr>TERIMA 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MANAJEMEN &amp; BISNIS</dc:title>
  <dc:creator>riri</dc:creator>
  <cp:lastModifiedBy>Lenovo</cp:lastModifiedBy>
  <cp:revision>58</cp:revision>
  <dcterms:created xsi:type="dcterms:W3CDTF">2012-09-18T03:28:49Z</dcterms:created>
  <dcterms:modified xsi:type="dcterms:W3CDTF">2016-09-03T15:30:13Z</dcterms:modified>
</cp:coreProperties>
</file>