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9" r:id="rId9"/>
    <p:sldId id="270" r:id="rId10"/>
    <p:sldId id="265" r:id="rId11"/>
    <p:sldId id="266" r:id="rId12"/>
    <p:sldId id="285" r:id="rId13"/>
    <p:sldId id="284" r:id="rId14"/>
    <p:sldId id="267" r:id="rId15"/>
    <p:sldId id="274" r:id="rId16"/>
    <p:sldId id="275" r:id="rId17"/>
    <p:sldId id="277" r:id="rId18"/>
    <p:sldId id="276" r:id="rId19"/>
    <p:sldId id="278" r:id="rId20"/>
    <p:sldId id="282" r:id="rId21"/>
    <p:sldId id="283" r:id="rId22"/>
    <p:sldId id="273" r:id="rId23"/>
    <p:sldId id="272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00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76" d="100"/>
          <a:sy n="76" d="100"/>
        </p:scale>
        <p:origin x="-33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9D837C-91E4-4634-A72A-E64B217D8378}" type="datetimeFigureOut">
              <a:rPr lang="en-US" smtClean="0"/>
              <a:pPr/>
              <a:t>3/26/2014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B4FFF4-8750-40C9-8C45-A794EAB36C2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111261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Bertambahnya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umur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komponen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 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dan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alat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berubah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karena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suhu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atau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tekanan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mekanis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terus-menerus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  <a:sym typeface="Wingdings"/>
              </a:rPr>
              <a:t>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degradasi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kinerja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alat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 (drift) 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  <a:sym typeface="Wingdings"/>
              </a:rPr>
              <a:t>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tidak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bisa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dihilangkan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,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tapi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bisa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dideteksi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melalui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 proses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kalibrasi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.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 </a:t>
            </a:r>
          </a:p>
          <a:p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Alat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ukur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 yang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terkalibrasi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 dg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benar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  <a:sym typeface="Wingdings"/>
              </a:rPr>
              <a:t>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akan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memberi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keyakinan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 (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confidence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)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bahwa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produk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/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jasa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tersebut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memenuhi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spesifikasi</a:t>
            </a:r>
            <a:endParaRPr lang="en-US" b="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418151-C4FD-4CF7-B285-731D17E479F6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800232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A7061-26CD-468F-AFA0-2FF416BAFBE9}" type="datetimeFigureOut">
              <a:rPr lang="en-US" smtClean="0"/>
              <a:pPr/>
              <a:t>3/26/2014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689A6-71F1-44E8-A64C-B1728B3509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7546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A7061-26CD-468F-AFA0-2FF416BAFBE9}" type="datetimeFigureOut">
              <a:rPr lang="en-US" smtClean="0"/>
              <a:pPr/>
              <a:t>3/26/2014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689A6-71F1-44E8-A64C-B1728B3509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24610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A7061-26CD-468F-AFA0-2FF416BAFBE9}" type="datetimeFigureOut">
              <a:rPr lang="en-US" smtClean="0"/>
              <a:pPr/>
              <a:t>3/26/2014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689A6-71F1-44E8-A64C-B1728B3509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65258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A7061-26CD-468F-AFA0-2FF416BAFBE9}" type="datetimeFigureOut">
              <a:rPr lang="en-US" smtClean="0"/>
              <a:pPr/>
              <a:t>3/26/2014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689A6-71F1-44E8-A64C-B1728B3509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61334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A7061-26CD-468F-AFA0-2FF416BAFBE9}" type="datetimeFigureOut">
              <a:rPr lang="en-US" smtClean="0"/>
              <a:pPr/>
              <a:t>3/26/2014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689A6-71F1-44E8-A64C-B1728B3509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24677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A7061-26CD-468F-AFA0-2FF416BAFBE9}" type="datetimeFigureOut">
              <a:rPr lang="en-US" smtClean="0"/>
              <a:pPr/>
              <a:t>3/26/2014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689A6-71F1-44E8-A64C-B1728B3509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12923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A7061-26CD-468F-AFA0-2FF416BAFBE9}" type="datetimeFigureOut">
              <a:rPr lang="en-US" smtClean="0"/>
              <a:pPr/>
              <a:t>3/26/2014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689A6-71F1-44E8-A64C-B1728B3509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75627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A7061-26CD-468F-AFA0-2FF416BAFBE9}" type="datetimeFigureOut">
              <a:rPr lang="en-US" smtClean="0"/>
              <a:pPr/>
              <a:t>3/26/2014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689A6-71F1-44E8-A64C-B1728B3509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25196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A7061-26CD-468F-AFA0-2FF416BAFBE9}" type="datetimeFigureOut">
              <a:rPr lang="en-US" smtClean="0"/>
              <a:pPr/>
              <a:t>3/26/2014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689A6-71F1-44E8-A64C-B1728B3509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72547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A7061-26CD-468F-AFA0-2FF416BAFBE9}" type="datetimeFigureOut">
              <a:rPr lang="en-US" smtClean="0"/>
              <a:pPr/>
              <a:t>3/26/2014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689A6-71F1-44E8-A64C-B1728B3509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78264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A7061-26CD-468F-AFA0-2FF416BAFBE9}" type="datetimeFigureOut">
              <a:rPr lang="en-US" smtClean="0"/>
              <a:pPr/>
              <a:t>3/26/2014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689A6-71F1-44E8-A64C-B1728B3509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26003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BA7061-26CD-468F-AFA0-2FF416BAFBE9}" type="datetimeFigureOut">
              <a:rPr lang="en-US" smtClean="0"/>
              <a:pPr/>
              <a:t>3/26/2014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3689A6-71F1-44E8-A64C-B1728B3509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8119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gif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Dhiemaz\Pictures\imag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1" y="66674"/>
            <a:ext cx="9168500" cy="686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/>
          <p:cNvSpPr/>
          <p:nvPr/>
        </p:nvSpPr>
        <p:spPr>
          <a:xfrm>
            <a:off x="0" y="1143000"/>
            <a:ext cx="9144000" cy="2133600"/>
          </a:xfrm>
          <a:prstGeom prst="rect">
            <a:avLst/>
          </a:prstGeom>
          <a:solidFill>
            <a:srgbClr val="00B0F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0" y="1156776"/>
            <a:ext cx="9144000" cy="2123658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dirty="0" smtClean="0">
                <a:ln w="18415" cmpd="sng">
                  <a:noFill/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glow rad="101600">
                    <a:schemeClr val="tx1">
                      <a:alpha val="40000"/>
                    </a:schemeClr>
                  </a:glow>
                </a:effectLst>
                <a:latin typeface="Bauhaus 93" pitchFamily="82" charset="0"/>
              </a:rPr>
              <a:t>LOGIKA MATEMATIKA</a:t>
            </a:r>
          </a:p>
          <a:p>
            <a:pPr algn="ctr"/>
            <a:r>
              <a:rPr lang="en-US" sz="4400" b="0" cap="none" spc="0" dirty="0" smtClean="0">
                <a:ln w="18415" cmpd="sng">
                  <a:noFill/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glow rad="101600">
                    <a:schemeClr val="tx1">
                      <a:alpha val="40000"/>
                    </a:schemeClr>
                  </a:glow>
                </a:effectLst>
                <a:latin typeface="Bauhaus 93" pitchFamily="82" charset="0"/>
              </a:rPr>
              <a:t>DAN </a:t>
            </a:r>
          </a:p>
          <a:p>
            <a:pPr algn="ctr"/>
            <a:r>
              <a:rPr lang="en-US" sz="4400" dirty="0" smtClean="0">
                <a:ln w="18415" cmpd="sng">
                  <a:noFill/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glow rad="101600">
                    <a:schemeClr val="tx1">
                      <a:alpha val="40000"/>
                    </a:schemeClr>
                  </a:glow>
                </a:effectLst>
                <a:latin typeface="Bauhaus 93" pitchFamily="82" charset="0"/>
              </a:rPr>
              <a:t>HIMPUNAN</a:t>
            </a:r>
            <a:endParaRPr lang="en-US" sz="4400" b="0" cap="none" spc="0" dirty="0">
              <a:ln w="18415" cmpd="sng">
                <a:noFill/>
                <a:prstDash val="solid"/>
              </a:ln>
              <a:solidFill>
                <a:schemeClr val="accent6">
                  <a:lumMod val="75000"/>
                </a:schemeClr>
              </a:solidFill>
              <a:effectLst>
                <a:glow rad="101600">
                  <a:schemeClr val="tx1">
                    <a:alpha val="40000"/>
                  </a:schemeClr>
                </a:glow>
              </a:effectLst>
              <a:latin typeface="Bauhaus 93" pitchFamily="82" charset="0"/>
            </a:endParaRPr>
          </a:p>
        </p:txBody>
      </p:sp>
      <p:sp>
        <p:nvSpPr>
          <p:cNvPr id="35" name="Title 1"/>
          <p:cNvSpPr>
            <a:spLocks noGrp="1"/>
          </p:cNvSpPr>
          <p:nvPr>
            <p:ph type="title"/>
          </p:nvPr>
        </p:nvSpPr>
        <p:spPr>
          <a:xfrm>
            <a:off x="0" y="3276600"/>
            <a:ext cx="9144000" cy="1905000"/>
          </a:xfrm>
        </p:spPr>
        <p:txBody>
          <a:bodyPr>
            <a:noAutofit/>
          </a:bodyPr>
          <a:lstStyle/>
          <a:p>
            <a:r>
              <a:rPr lang="en-US" sz="2000" b="1" dirty="0" smtClean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mpus Sans ITC" pitchFamily="82" charset="0"/>
                <a:cs typeface="Courier New" pitchFamily="49" charset="0"/>
              </a:rPr>
              <a:t>OLEH</a:t>
            </a:r>
            <a:r>
              <a:rPr lang="en-US" sz="1600" b="1" dirty="0" smtClean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mpus Sans ITC" pitchFamily="82" charset="0"/>
                <a:cs typeface="Courier New" pitchFamily="49" charset="0"/>
              </a:rPr>
              <a:t/>
            </a:r>
            <a:br>
              <a:rPr lang="en-US" sz="1600" b="1" dirty="0" smtClean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mpus Sans ITC" pitchFamily="82" charset="0"/>
                <a:cs typeface="Courier New" pitchFamily="49" charset="0"/>
              </a:rPr>
            </a:br>
            <a:r>
              <a:rPr lang="en-US" sz="16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mpus Sans ITC" pitchFamily="82" charset="0"/>
                <a:cs typeface="Courier New" pitchFamily="49" charset="0"/>
              </a:rPr>
              <a:t/>
            </a:r>
            <a:br>
              <a:rPr lang="en-US" sz="16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mpus Sans ITC" pitchFamily="82" charset="0"/>
                <a:cs typeface="Courier New" pitchFamily="49" charset="0"/>
              </a:rPr>
            </a:br>
            <a:r>
              <a:rPr lang="en-US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otype Corsiva" pitchFamily="66" charset="0"/>
                <a:cs typeface="Courier New" pitchFamily="49" charset="0"/>
              </a:rPr>
              <a:t>RANI JUITA</a:t>
            </a:r>
            <a:endParaRPr lang="en-US" sz="2400" b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otype Corsiva" pitchFamily="66" charset="0"/>
              <a:cs typeface="Courier New" pitchFamily="49" charset="0"/>
            </a:endParaRPr>
          </a:p>
        </p:txBody>
      </p:sp>
      <p:pic>
        <p:nvPicPr>
          <p:cNvPr id="36" name="Picture 35"/>
          <p:cNvPicPr>
            <a:picLocks noChangeAspect="1" noChangeArrowheads="1"/>
          </p:cNvPicPr>
          <p:nvPr/>
        </p:nvPicPr>
        <p:blipFill>
          <a:blip r:embed="rId3" cstate="print">
            <a:lum bright="-20000"/>
          </a:blip>
          <a:srcRect/>
          <a:stretch>
            <a:fillRect/>
          </a:stretch>
        </p:blipFill>
        <p:spPr bwMode="auto">
          <a:xfrm rot="10800000">
            <a:off x="0" y="0"/>
            <a:ext cx="990600" cy="858520"/>
          </a:xfrm>
          <a:prstGeom prst="triangle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7" name="Picture 36" descr="D:\MY PHOTO\Pict n Photos\Super Stuffs\Patterns\seedsOliv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10800000">
            <a:off x="990600" y="0"/>
            <a:ext cx="1066800" cy="924560"/>
          </a:xfrm>
          <a:prstGeom prst="triangle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8" name="Picture 37" descr="D:\MY PHOTO\Pict n Photos\Super Stuffs\Patterns\c gavin new 4.jpg"/>
          <p:cNvPicPr>
            <a:picLocks noChangeAspect="1" noChangeArrowheads="1"/>
          </p:cNvPicPr>
          <p:nvPr/>
        </p:nvPicPr>
        <p:blipFill>
          <a:blip r:embed="rId5" cstate="print">
            <a:lum bright="20000"/>
          </a:blip>
          <a:srcRect/>
          <a:stretch>
            <a:fillRect/>
          </a:stretch>
        </p:blipFill>
        <p:spPr bwMode="auto">
          <a:xfrm rot="10800000">
            <a:off x="2057400" y="0"/>
            <a:ext cx="1143000" cy="990600"/>
          </a:xfrm>
          <a:prstGeom prst="triangle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9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0800000">
            <a:off x="3124200" y="0"/>
            <a:ext cx="990600" cy="858520"/>
          </a:xfrm>
          <a:prstGeom prst="triangle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0" name="Picture 7" descr="D:\MY PHOTO\Pict n Photos\Super Stuffs\Patterns\seedsOliv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10800000">
            <a:off x="4114800" y="0"/>
            <a:ext cx="1066800" cy="924560"/>
          </a:xfrm>
          <a:prstGeom prst="triangle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1" name="Picture 8" descr="D:\MY PHOTO\Pict n Photos\Super Stuffs\Patterns\c gavin new 4.jpg"/>
          <p:cNvPicPr>
            <a:picLocks noChangeAspect="1" noChangeArrowheads="1"/>
          </p:cNvPicPr>
          <p:nvPr/>
        </p:nvPicPr>
        <p:blipFill>
          <a:blip r:embed="rId6" cstate="print">
            <a:lum bright="-20000"/>
          </a:blip>
          <a:srcRect/>
          <a:stretch>
            <a:fillRect/>
          </a:stretch>
        </p:blipFill>
        <p:spPr bwMode="auto">
          <a:xfrm rot="10800000">
            <a:off x="5181600" y="0"/>
            <a:ext cx="1066800" cy="924560"/>
          </a:xfrm>
          <a:prstGeom prst="triangle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2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0800000">
            <a:off x="6172200" y="0"/>
            <a:ext cx="990600" cy="858520"/>
          </a:xfrm>
          <a:prstGeom prst="triangle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3" name="Picture 7" descr="D:\MY PHOTO\Pict n Photos\Super Stuffs\Patterns\seedsOliv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10800000">
            <a:off x="7162800" y="0"/>
            <a:ext cx="1066800" cy="924560"/>
          </a:xfrm>
          <a:prstGeom prst="triangle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4" name="Picture 8" descr="D:\MY PHOTO\Pict n Photos\Super Stuffs\Patterns\c gavin new 4.jpg"/>
          <p:cNvPicPr>
            <a:picLocks noChangeAspect="1" noChangeArrowheads="1"/>
          </p:cNvPicPr>
          <p:nvPr/>
        </p:nvPicPr>
        <p:blipFill>
          <a:blip r:embed="rId6" cstate="print">
            <a:lum contrast="-20000"/>
          </a:blip>
          <a:srcRect/>
          <a:stretch>
            <a:fillRect/>
          </a:stretch>
        </p:blipFill>
        <p:spPr bwMode="auto">
          <a:xfrm rot="10800000">
            <a:off x="8153400" y="0"/>
            <a:ext cx="1066800" cy="924560"/>
          </a:xfrm>
          <a:prstGeom prst="triangle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5" name="Picture 14" descr="D:\Dokumen Mocher\desktop\logo UMB.jpg"/>
          <p:cNvPicPr/>
          <p:nvPr/>
        </p:nvPicPr>
        <p:blipFill>
          <a:blip r:embed="rId7"/>
          <a:stretch>
            <a:fillRect/>
          </a:stretch>
        </p:blipFill>
        <p:spPr bwMode="auto">
          <a:xfrm>
            <a:off x="3695700" y="4992726"/>
            <a:ext cx="1905000" cy="17786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1384327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22" presetClass="entr" presetSubtype="4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0"/>
                            </p:stCondLst>
                            <p:childTnLst>
                              <p:par>
                                <p:cTn id="50" presetID="21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5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5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500"/>
                            </p:stCondLst>
                            <p:childTnLst>
                              <p:par>
                                <p:cTn id="5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7" grpId="0"/>
      <p:bldP spid="17" grpId="1"/>
      <p:bldP spid="3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C:\Users\Dhiemaz\Pictures\red flower ppt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6264" y="1"/>
            <a:ext cx="9150264" cy="6881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MACAM HIMPUNAN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286000"/>
          </a:xfrm>
          <a:ln w="381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/>
            <a:r>
              <a:rPr lang="en-US" sz="2400" b="1" dirty="0" err="1" smtClean="0">
                <a:latin typeface="Garamond" pitchFamily="18" charset="0"/>
              </a:rPr>
              <a:t>Himpunan</a:t>
            </a:r>
            <a:r>
              <a:rPr lang="en-US" sz="2400" b="1" dirty="0" smtClean="0">
                <a:latin typeface="Garamond" pitchFamily="18" charset="0"/>
              </a:rPr>
              <a:t> </a:t>
            </a:r>
            <a:r>
              <a:rPr lang="en-US" sz="2400" b="1" dirty="0" err="1" smtClean="0">
                <a:latin typeface="Garamond" pitchFamily="18" charset="0"/>
              </a:rPr>
              <a:t>Kosong</a:t>
            </a:r>
            <a:endParaRPr lang="en-US" sz="2400" dirty="0">
              <a:latin typeface="Garamond" pitchFamily="18" charset="0"/>
            </a:endParaRPr>
          </a:p>
          <a:p>
            <a:pPr marL="0" indent="0" algn="ctr">
              <a:buNone/>
            </a:pPr>
            <a:r>
              <a:rPr lang="en-US" sz="2400" dirty="0" smtClean="0">
                <a:latin typeface="Garamond" pitchFamily="18" charset="0"/>
              </a:rPr>
              <a:t>	</a:t>
            </a:r>
            <a:r>
              <a:rPr lang="en-US" sz="2400" dirty="0" err="1" smtClean="0">
                <a:latin typeface="Garamond" pitchFamily="18" charset="0"/>
              </a:rPr>
              <a:t>Himpunan</a:t>
            </a:r>
            <a:r>
              <a:rPr lang="en-US" sz="2400" dirty="0" smtClean="0">
                <a:latin typeface="Garamond" pitchFamily="18" charset="0"/>
              </a:rPr>
              <a:t> </a:t>
            </a:r>
            <a:r>
              <a:rPr lang="en-US" sz="2400" dirty="0">
                <a:latin typeface="Garamond" pitchFamily="18" charset="0"/>
              </a:rPr>
              <a:t>yang </a:t>
            </a:r>
            <a:r>
              <a:rPr lang="en-US" sz="2400" dirty="0" err="1">
                <a:latin typeface="Garamond" pitchFamily="18" charset="0"/>
              </a:rPr>
              <a:t>tidak</a:t>
            </a:r>
            <a:r>
              <a:rPr lang="en-US" sz="2400" dirty="0">
                <a:latin typeface="Garamond" pitchFamily="18" charset="0"/>
              </a:rPr>
              <a:t> </a:t>
            </a:r>
            <a:r>
              <a:rPr lang="en-US" sz="2400" dirty="0" err="1">
                <a:latin typeface="Garamond" pitchFamily="18" charset="0"/>
              </a:rPr>
              <a:t>memiliki</a:t>
            </a:r>
            <a:r>
              <a:rPr lang="en-US" sz="2400" dirty="0">
                <a:latin typeface="Garamond" pitchFamily="18" charset="0"/>
              </a:rPr>
              <a:t> </a:t>
            </a:r>
            <a:r>
              <a:rPr lang="en-US" sz="2400" dirty="0" err="1">
                <a:latin typeface="Garamond" pitchFamily="18" charset="0"/>
              </a:rPr>
              <a:t>satu</a:t>
            </a:r>
            <a:r>
              <a:rPr lang="en-US" sz="2400" dirty="0">
                <a:latin typeface="Garamond" pitchFamily="18" charset="0"/>
              </a:rPr>
              <a:t> </a:t>
            </a:r>
            <a:r>
              <a:rPr lang="en-US" sz="2400" dirty="0" err="1" smtClean="0">
                <a:latin typeface="Garamond" pitchFamily="18" charset="0"/>
              </a:rPr>
              <a:t>anggota</a:t>
            </a:r>
            <a:r>
              <a:rPr lang="en-US" sz="2400" dirty="0" smtClean="0">
                <a:latin typeface="Garamond" pitchFamily="18" charset="0"/>
              </a:rPr>
              <a:t> pun </a:t>
            </a:r>
            <a:r>
              <a:rPr lang="en-US" sz="2400" dirty="0" err="1">
                <a:latin typeface="Garamond" pitchFamily="18" charset="0"/>
              </a:rPr>
              <a:t>disebut</a:t>
            </a:r>
            <a:r>
              <a:rPr lang="en-US" sz="2400" dirty="0">
                <a:latin typeface="Garamond" pitchFamily="18" charset="0"/>
              </a:rPr>
              <a:t> </a:t>
            </a:r>
            <a:r>
              <a:rPr lang="en-US" sz="2400" dirty="0" smtClean="0">
                <a:latin typeface="Garamond" pitchFamily="18" charset="0"/>
              </a:rPr>
              <a:t>	</a:t>
            </a:r>
            <a:r>
              <a:rPr lang="en-US" sz="2400" dirty="0" err="1" smtClean="0">
                <a:latin typeface="Garamond" pitchFamily="18" charset="0"/>
              </a:rPr>
              <a:t>dengan</a:t>
            </a:r>
            <a:r>
              <a:rPr lang="en-US" sz="2400" dirty="0" smtClean="0">
                <a:latin typeface="Garamond" pitchFamily="18" charset="0"/>
              </a:rPr>
              <a:t> </a:t>
            </a:r>
            <a:r>
              <a:rPr lang="en-US" sz="2400" dirty="0" err="1" smtClean="0">
                <a:latin typeface="Garamond" pitchFamily="18" charset="0"/>
              </a:rPr>
              <a:t>himpunan</a:t>
            </a:r>
            <a:r>
              <a:rPr lang="en-US" sz="2400" dirty="0" smtClean="0">
                <a:latin typeface="Garamond" pitchFamily="18" charset="0"/>
              </a:rPr>
              <a:t> </a:t>
            </a:r>
            <a:r>
              <a:rPr lang="en-US" sz="2400" dirty="0" err="1" smtClean="0">
                <a:latin typeface="Garamond" pitchFamily="18" charset="0"/>
              </a:rPr>
              <a:t>kosong</a:t>
            </a:r>
            <a:r>
              <a:rPr lang="en-US" sz="2400" dirty="0" smtClean="0">
                <a:latin typeface="Garamond" pitchFamily="18" charset="0"/>
              </a:rPr>
              <a:t> </a:t>
            </a:r>
            <a:r>
              <a:rPr lang="en-US" sz="2400" dirty="0" err="1">
                <a:latin typeface="Garamond" pitchFamily="18" charset="0"/>
              </a:rPr>
              <a:t>atau</a:t>
            </a:r>
            <a:r>
              <a:rPr lang="en-US" sz="2400" dirty="0">
                <a:latin typeface="Garamond" pitchFamily="18" charset="0"/>
              </a:rPr>
              <a:t> void set </a:t>
            </a:r>
            <a:r>
              <a:rPr lang="en-US" sz="2400" dirty="0" err="1">
                <a:latin typeface="Garamond" pitchFamily="18" charset="0"/>
              </a:rPr>
              <a:t>atau</a:t>
            </a:r>
            <a:r>
              <a:rPr lang="en-US" sz="2400" dirty="0">
                <a:latin typeface="Garamond" pitchFamily="18" charset="0"/>
              </a:rPr>
              <a:t> </a:t>
            </a:r>
            <a:r>
              <a:rPr lang="en-US" sz="2400" dirty="0" err="1">
                <a:latin typeface="Garamond" pitchFamily="18" charset="0"/>
              </a:rPr>
              <a:t>emty</a:t>
            </a:r>
            <a:r>
              <a:rPr lang="en-US" sz="2400" dirty="0">
                <a:latin typeface="Garamond" pitchFamily="18" charset="0"/>
              </a:rPr>
              <a:t> set </a:t>
            </a:r>
            <a:r>
              <a:rPr lang="en-US" sz="2400" dirty="0" smtClean="0">
                <a:latin typeface="Garamond" pitchFamily="18" charset="0"/>
              </a:rPr>
              <a:t>.</a:t>
            </a:r>
          </a:p>
          <a:p>
            <a:pPr marL="0" indent="0" algn="ctr">
              <a:buNone/>
            </a:pPr>
            <a:r>
              <a:rPr lang="en-US" sz="2400" dirty="0" smtClean="0">
                <a:latin typeface="Garamond" pitchFamily="18" charset="0"/>
              </a:rPr>
              <a:t>	</a:t>
            </a:r>
            <a:r>
              <a:rPr lang="en-US" sz="2400" dirty="0" err="1" smtClean="0">
                <a:latin typeface="Garamond" pitchFamily="18" charset="0"/>
              </a:rPr>
              <a:t>Lambangkan</a:t>
            </a:r>
            <a:r>
              <a:rPr lang="en-US" sz="2400" dirty="0" smtClean="0">
                <a:latin typeface="Garamond" pitchFamily="18" charset="0"/>
              </a:rPr>
              <a:t> </a:t>
            </a:r>
            <a:r>
              <a:rPr lang="en-US" sz="2400" dirty="0" err="1" smtClean="0">
                <a:latin typeface="Garamond" pitchFamily="18" charset="0"/>
              </a:rPr>
              <a:t>himpunan</a:t>
            </a:r>
            <a:r>
              <a:rPr lang="en-US" sz="2400" dirty="0" smtClean="0">
                <a:latin typeface="Garamond" pitchFamily="18" charset="0"/>
              </a:rPr>
              <a:t> </a:t>
            </a:r>
            <a:r>
              <a:rPr lang="en-US" sz="2400" dirty="0" err="1" smtClean="0">
                <a:latin typeface="Garamond" pitchFamily="18" charset="0"/>
              </a:rPr>
              <a:t>kosong</a:t>
            </a:r>
            <a:r>
              <a:rPr lang="en-US" sz="2400" dirty="0" smtClean="0">
                <a:latin typeface="Garamond" pitchFamily="18" charset="0"/>
              </a:rPr>
              <a:t> </a:t>
            </a:r>
            <a:r>
              <a:rPr lang="en-US" sz="2400" dirty="0" err="1" smtClean="0">
                <a:latin typeface="Garamond" pitchFamily="18" charset="0"/>
              </a:rPr>
              <a:t>adalah</a:t>
            </a:r>
            <a:r>
              <a:rPr lang="en-US" sz="2400" dirty="0" smtClean="0">
                <a:latin typeface="Garamond" pitchFamily="18" charset="0"/>
              </a:rPr>
              <a:t> { } </a:t>
            </a:r>
            <a:r>
              <a:rPr lang="en-US" sz="2400" dirty="0" err="1" smtClean="0">
                <a:latin typeface="Garamond" pitchFamily="18" charset="0"/>
              </a:rPr>
              <a:t>dan</a:t>
            </a:r>
            <a:r>
              <a:rPr lang="en-US" sz="2400" dirty="0" smtClean="0">
                <a:latin typeface="Garamond" pitchFamily="18" charset="0"/>
              </a:rPr>
              <a:t> </a:t>
            </a:r>
            <a:r>
              <a:rPr lang="el-GR" sz="2400" dirty="0" smtClean="0">
                <a:latin typeface="Garamond" pitchFamily="18" charset="0"/>
              </a:rPr>
              <a:t>φ.</a:t>
            </a:r>
            <a:r>
              <a:rPr lang="fi-FI" sz="2400" dirty="0" smtClean="0">
                <a:latin typeface="Garamond" pitchFamily="18" charset="0"/>
              </a:rPr>
              <a:t>2.</a:t>
            </a:r>
            <a:endParaRPr lang="en-US" sz="2400" dirty="0">
              <a:latin typeface="Garamond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7973" y="4038600"/>
            <a:ext cx="8229600" cy="2308324"/>
          </a:xfrm>
          <a:prstGeom prst="rect">
            <a:avLst/>
          </a:prstGeom>
          <a:ln w="28575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 algn="ctr">
              <a:buFont typeface="Arial" pitchFamily="34" charset="0"/>
              <a:buChar char="•"/>
            </a:pPr>
            <a:r>
              <a:rPr lang="en-US" sz="2400" b="1" dirty="0" err="1">
                <a:latin typeface="Garamond" pitchFamily="18" charset="0"/>
              </a:rPr>
              <a:t>Himpunan</a:t>
            </a:r>
            <a:r>
              <a:rPr lang="en-US" sz="2400" b="1" dirty="0">
                <a:latin typeface="Garamond" pitchFamily="18" charset="0"/>
              </a:rPr>
              <a:t> </a:t>
            </a:r>
            <a:r>
              <a:rPr lang="en-US" sz="2400" b="1" dirty="0" err="1">
                <a:latin typeface="Garamond" pitchFamily="18" charset="0"/>
              </a:rPr>
              <a:t>Bagian</a:t>
            </a:r>
            <a:r>
              <a:rPr lang="en-US" sz="2400" b="1" dirty="0">
                <a:latin typeface="Garamond" pitchFamily="18" charset="0"/>
              </a:rPr>
              <a:t>(subset</a:t>
            </a:r>
            <a:r>
              <a:rPr lang="en-US" sz="2400" b="1" dirty="0" smtClean="0">
                <a:latin typeface="Garamond" pitchFamily="18" charset="0"/>
              </a:rPr>
              <a:t>)</a:t>
            </a:r>
            <a:endParaRPr lang="en-US" sz="2400" dirty="0">
              <a:latin typeface="Garamond" pitchFamily="18" charset="0"/>
            </a:endParaRPr>
          </a:p>
          <a:p>
            <a:pPr algn="ctr"/>
            <a:r>
              <a:rPr lang="en-US" sz="2400" dirty="0">
                <a:latin typeface="Garamond" pitchFamily="18" charset="0"/>
              </a:rPr>
              <a:t>	</a:t>
            </a:r>
            <a:r>
              <a:rPr lang="en-US" sz="2400" dirty="0" err="1">
                <a:latin typeface="Garamond" pitchFamily="18" charset="0"/>
              </a:rPr>
              <a:t>Himpunan</a:t>
            </a:r>
            <a:r>
              <a:rPr lang="en-US" sz="2400" dirty="0">
                <a:latin typeface="Garamond" pitchFamily="18" charset="0"/>
              </a:rPr>
              <a:t> A </a:t>
            </a:r>
            <a:r>
              <a:rPr lang="en-US" sz="2400" dirty="0" err="1">
                <a:latin typeface="Garamond" pitchFamily="18" charset="0"/>
              </a:rPr>
              <a:t>merupakan</a:t>
            </a:r>
            <a:r>
              <a:rPr lang="en-US" sz="2400" dirty="0">
                <a:latin typeface="Garamond" pitchFamily="18" charset="0"/>
              </a:rPr>
              <a:t> </a:t>
            </a:r>
            <a:r>
              <a:rPr lang="en-US" sz="2400" dirty="0" err="1">
                <a:latin typeface="Garamond" pitchFamily="18" charset="0"/>
              </a:rPr>
              <a:t>himpunan</a:t>
            </a:r>
            <a:r>
              <a:rPr lang="en-US" sz="2400" dirty="0">
                <a:latin typeface="Garamond" pitchFamily="18" charset="0"/>
              </a:rPr>
              <a:t> </a:t>
            </a:r>
            <a:r>
              <a:rPr lang="en-US" sz="2400" dirty="0" err="1">
                <a:latin typeface="Garamond" pitchFamily="18" charset="0"/>
              </a:rPr>
              <a:t>bagian</a:t>
            </a:r>
            <a:r>
              <a:rPr lang="en-US" sz="2400" dirty="0">
                <a:latin typeface="Garamond" pitchFamily="18" charset="0"/>
              </a:rPr>
              <a:t> (subset) </a:t>
            </a:r>
            <a:r>
              <a:rPr lang="en-US" sz="2400" dirty="0" err="1">
                <a:latin typeface="Garamond" pitchFamily="18" charset="0"/>
              </a:rPr>
              <a:t>dari</a:t>
            </a:r>
            <a:r>
              <a:rPr lang="en-US" sz="2400" dirty="0">
                <a:latin typeface="Garamond" pitchFamily="18" charset="0"/>
              </a:rPr>
              <a:t> S </a:t>
            </a:r>
            <a:r>
              <a:rPr lang="en-US" sz="2400" dirty="0" err="1" smtClean="0">
                <a:latin typeface="Garamond" pitchFamily="18" charset="0"/>
              </a:rPr>
              <a:t>apabila</a:t>
            </a:r>
            <a:r>
              <a:rPr lang="en-US" sz="2400" dirty="0" smtClean="0">
                <a:latin typeface="Garamond" pitchFamily="18" charset="0"/>
              </a:rPr>
              <a:t> </a:t>
            </a:r>
            <a:r>
              <a:rPr lang="en-US" sz="2400" dirty="0" err="1">
                <a:latin typeface="Garamond" pitchFamily="18" charset="0"/>
              </a:rPr>
              <a:t>setiap</a:t>
            </a:r>
            <a:r>
              <a:rPr lang="en-US" sz="2400" dirty="0">
                <a:latin typeface="Garamond" pitchFamily="18" charset="0"/>
              </a:rPr>
              <a:t> </a:t>
            </a:r>
            <a:r>
              <a:rPr lang="en-US" sz="2400" dirty="0" err="1">
                <a:latin typeface="Garamond" pitchFamily="18" charset="0"/>
              </a:rPr>
              <a:t>elemen</a:t>
            </a:r>
            <a:r>
              <a:rPr lang="en-US" sz="2400" dirty="0">
                <a:latin typeface="Garamond" pitchFamily="18" charset="0"/>
              </a:rPr>
              <a:t> </a:t>
            </a:r>
            <a:r>
              <a:rPr lang="fi-FI" sz="2400" dirty="0">
                <a:latin typeface="Garamond" pitchFamily="18" charset="0"/>
              </a:rPr>
              <a:t>dari A </a:t>
            </a:r>
            <a:r>
              <a:rPr lang="fi-FI" sz="2400" dirty="0" smtClean="0">
                <a:latin typeface="Garamond" pitchFamily="18" charset="0"/>
              </a:rPr>
              <a:t>merupakan </a:t>
            </a:r>
            <a:r>
              <a:rPr lang="fi-FI" sz="2400" dirty="0">
                <a:latin typeface="Garamond" pitchFamily="18" charset="0"/>
              </a:rPr>
              <a:t>elemen </a:t>
            </a:r>
            <a:r>
              <a:rPr lang="fi-FI" sz="2400" dirty="0" smtClean="0">
                <a:latin typeface="Garamond" pitchFamily="18" charset="0"/>
              </a:rPr>
              <a:t>himpunan </a:t>
            </a:r>
            <a:r>
              <a:rPr lang="fi-FI" sz="2400" dirty="0">
                <a:latin typeface="Garamond" pitchFamily="18" charset="0"/>
              </a:rPr>
              <a:t>S. </a:t>
            </a:r>
            <a:endParaRPr lang="fi-FI" sz="2400" dirty="0" smtClean="0">
              <a:latin typeface="Garamond" pitchFamily="18" charset="0"/>
            </a:endParaRPr>
          </a:p>
          <a:p>
            <a:pPr algn="ctr"/>
            <a:r>
              <a:rPr lang="en-US" sz="2400" dirty="0" err="1" smtClean="0">
                <a:latin typeface="Garamond" pitchFamily="18" charset="0"/>
              </a:rPr>
              <a:t>Himpunan</a:t>
            </a:r>
            <a:r>
              <a:rPr lang="en-US" sz="2400" dirty="0" smtClean="0">
                <a:latin typeface="Garamond" pitchFamily="18" charset="0"/>
              </a:rPr>
              <a:t> </a:t>
            </a:r>
            <a:r>
              <a:rPr lang="en-US" sz="2400" dirty="0" err="1">
                <a:latin typeface="Garamond" pitchFamily="18" charset="0"/>
              </a:rPr>
              <a:t>bagian</a:t>
            </a:r>
            <a:r>
              <a:rPr lang="en-US" sz="2400" dirty="0">
                <a:latin typeface="Garamond" pitchFamily="18" charset="0"/>
              </a:rPr>
              <a:t> </a:t>
            </a:r>
            <a:r>
              <a:rPr lang="en-US" sz="2400" dirty="0" err="1">
                <a:latin typeface="Garamond" pitchFamily="18" charset="0"/>
              </a:rPr>
              <a:t>dinotasikan</a:t>
            </a:r>
            <a:r>
              <a:rPr lang="en-US" sz="2400" dirty="0">
                <a:latin typeface="Garamond" pitchFamily="18" charset="0"/>
              </a:rPr>
              <a:t> ⊂ .</a:t>
            </a:r>
          </a:p>
          <a:p>
            <a:pPr algn="ctr"/>
            <a:r>
              <a:rPr lang="en-US" sz="2400" dirty="0">
                <a:latin typeface="Garamond" pitchFamily="18" charset="0"/>
              </a:rPr>
              <a:t>	</a:t>
            </a:r>
            <a:r>
              <a:rPr lang="en-US" sz="2400" dirty="0" err="1">
                <a:latin typeface="Garamond" pitchFamily="18" charset="0"/>
              </a:rPr>
              <a:t>Jadi</a:t>
            </a:r>
            <a:r>
              <a:rPr lang="en-US" sz="2400" dirty="0">
                <a:latin typeface="Garamond" pitchFamily="18" charset="0"/>
              </a:rPr>
              <a:t> </a:t>
            </a:r>
            <a:r>
              <a:rPr lang="en-US" sz="2400" dirty="0" err="1">
                <a:latin typeface="Garamond" pitchFamily="18" charset="0"/>
              </a:rPr>
              <a:t>himpunan</a:t>
            </a:r>
            <a:r>
              <a:rPr lang="en-US" sz="2400" dirty="0">
                <a:latin typeface="Garamond" pitchFamily="18" charset="0"/>
              </a:rPr>
              <a:t> A </a:t>
            </a:r>
            <a:r>
              <a:rPr lang="en-US" sz="2400" dirty="0" err="1">
                <a:latin typeface="Garamond" pitchFamily="18" charset="0"/>
              </a:rPr>
              <a:t>merupakan</a:t>
            </a:r>
            <a:r>
              <a:rPr lang="en-US" sz="2400" dirty="0">
                <a:latin typeface="Garamond" pitchFamily="18" charset="0"/>
              </a:rPr>
              <a:t> </a:t>
            </a:r>
            <a:r>
              <a:rPr lang="en-US" sz="2400" dirty="0" err="1">
                <a:latin typeface="Garamond" pitchFamily="18" charset="0"/>
              </a:rPr>
              <a:t>himpunan</a:t>
            </a:r>
            <a:r>
              <a:rPr lang="en-US" sz="2400" dirty="0">
                <a:latin typeface="Garamond" pitchFamily="18" charset="0"/>
              </a:rPr>
              <a:t> </a:t>
            </a:r>
            <a:r>
              <a:rPr lang="en-US" sz="2400" dirty="0" err="1">
                <a:latin typeface="Garamond" pitchFamily="18" charset="0"/>
              </a:rPr>
              <a:t>bagian</a:t>
            </a:r>
            <a:r>
              <a:rPr lang="en-US" sz="2400" dirty="0">
                <a:latin typeface="Garamond" pitchFamily="18" charset="0"/>
              </a:rPr>
              <a:t> </a:t>
            </a:r>
            <a:r>
              <a:rPr lang="en-US" sz="2400" dirty="0" err="1">
                <a:latin typeface="Garamond" pitchFamily="18" charset="0"/>
              </a:rPr>
              <a:t>dari</a:t>
            </a:r>
            <a:r>
              <a:rPr lang="en-US" sz="2400" dirty="0">
                <a:latin typeface="Garamond" pitchFamily="18" charset="0"/>
              </a:rPr>
              <a:t> S 	</a:t>
            </a:r>
            <a:r>
              <a:rPr lang="en-US" sz="2400" dirty="0" err="1">
                <a:latin typeface="Garamond" pitchFamily="18" charset="0"/>
              </a:rPr>
              <a:t>dinyatakan</a:t>
            </a:r>
            <a:r>
              <a:rPr lang="en-US" sz="2400" dirty="0">
                <a:latin typeface="Garamond" pitchFamily="18" charset="0"/>
              </a:rPr>
              <a:t> A ⊂ </a:t>
            </a:r>
            <a:r>
              <a:rPr lang="en-US" sz="2400" dirty="0" smtClean="0">
                <a:latin typeface="Garamond" pitchFamily="18" charset="0"/>
              </a:rPr>
              <a:t>S</a:t>
            </a:r>
            <a:endParaRPr lang="en-US" sz="2400" dirty="0">
              <a:latin typeface="Garamond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575071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900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uiExpand="1" build="p" animBg="1"/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Dhiemaz\Pictures\red flower ppt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6264" y="1"/>
            <a:ext cx="9150264" cy="6881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MACAM HIMPUNAN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00200"/>
            <a:ext cx="7696200" cy="1371599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/>
            <a:r>
              <a:rPr lang="en-US" sz="2400" b="1" dirty="0" err="1" smtClean="0">
                <a:latin typeface="Garamond" pitchFamily="18" charset="0"/>
              </a:rPr>
              <a:t>Himpunan</a:t>
            </a:r>
            <a:r>
              <a:rPr lang="en-US" sz="2400" b="1" dirty="0" smtClean="0">
                <a:latin typeface="Garamond" pitchFamily="18" charset="0"/>
              </a:rPr>
              <a:t> </a:t>
            </a:r>
            <a:r>
              <a:rPr lang="en-US" sz="2400" b="1" dirty="0" err="1">
                <a:latin typeface="Garamond" pitchFamily="18" charset="0"/>
              </a:rPr>
              <a:t>sama</a:t>
            </a:r>
            <a:endParaRPr lang="en-US" sz="2400" b="1" dirty="0">
              <a:latin typeface="Garamond" pitchFamily="18" charset="0"/>
            </a:endParaRPr>
          </a:p>
          <a:p>
            <a:pPr marL="0" indent="0" algn="ctr">
              <a:buNone/>
            </a:pPr>
            <a:r>
              <a:rPr lang="en-US" sz="2400" dirty="0">
                <a:latin typeface="Garamond" pitchFamily="18" charset="0"/>
              </a:rPr>
              <a:t>	</a:t>
            </a:r>
            <a:r>
              <a:rPr lang="en-US" sz="2400" dirty="0" err="1" smtClean="0">
                <a:latin typeface="Garamond" pitchFamily="18" charset="0"/>
              </a:rPr>
              <a:t>Dua</a:t>
            </a:r>
            <a:r>
              <a:rPr lang="en-US" sz="2400" dirty="0" smtClean="0">
                <a:latin typeface="Garamond" pitchFamily="18" charset="0"/>
              </a:rPr>
              <a:t> </a:t>
            </a:r>
            <a:r>
              <a:rPr lang="en-US" sz="2400" dirty="0" err="1">
                <a:latin typeface="Garamond" pitchFamily="18" charset="0"/>
              </a:rPr>
              <a:t>himpunan</a:t>
            </a:r>
            <a:r>
              <a:rPr lang="en-US" sz="2400" dirty="0">
                <a:latin typeface="Garamond" pitchFamily="18" charset="0"/>
              </a:rPr>
              <a:t> P </a:t>
            </a:r>
            <a:r>
              <a:rPr lang="en-US" sz="2400" dirty="0" err="1">
                <a:latin typeface="Garamond" pitchFamily="18" charset="0"/>
              </a:rPr>
              <a:t>dan</a:t>
            </a:r>
            <a:r>
              <a:rPr lang="en-US" sz="2400" dirty="0">
                <a:latin typeface="Garamond" pitchFamily="18" charset="0"/>
              </a:rPr>
              <a:t> Q </a:t>
            </a:r>
            <a:r>
              <a:rPr lang="en-US" sz="2400" dirty="0" err="1">
                <a:latin typeface="Garamond" pitchFamily="18" charset="0"/>
              </a:rPr>
              <a:t>dikatakan</a:t>
            </a:r>
            <a:r>
              <a:rPr lang="en-US" sz="2400" dirty="0">
                <a:latin typeface="Garamond" pitchFamily="18" charset="0"/>
              </a:rPr>
              <a:t> </a:t>
            </a:r>
            <a:r>
              <a:rPr lang="en-US" sz="2400" dirty="0" err="1">
                <a:latin typeface="Garamond" pitchFamily="18" charset="0"/>
              </a:rPr>
              <a:t>sama</a:t>
            </a:r>
            <a:r>
              <a:rPr lang="en-US" sz="2400" dirty="0">
                <a:latin typeface="Garamond" pitchFamily="18" charset="0"/>
              </a:rPr>
              <a:t> (equal) </a:t>
            </a:r>
            <a:r>
              <a:rPr lang="en-US" sz="2400" dirty="0" err="1">
                <a:latin typeface="Garamond" pitchFamily="18" charset="0"/>
              </a:rPr>
              <a:t>jika</a:t>
            </a:r>
            <a:r>
              <a:rPr lang="en-US" sz="2400" dirty="0">
                <a:latin typeface="Garamond" pitchFamily="18" charset="0"/>
              </a:rPr>
              <a:t> </a:t>
            </a:r>
            <a:r>
              <a:rPr lang="en-US" sz="2400" dirty="0" smtClean="0">
                <a:latin typeface="Garamond" pitchFamily="18" charset="0"/>
              </a:rPr>
              <a:t>	</a:t>
            </a:r>
            <a:r>
              <a:rPr lang="en-US" sz="2400" dirty="0" err="1" smtClean="0">
                <a:latin typeface="Garamond" pitchFamily="18" charset="0"/>
              </a:rPr>
              <a:t>mereka</a:t>
            </a:r>
            <a:r>
              <a:rPr lang="en-US" sz="2400" dirty="0" smtClean="0">
                <a:latin typeface="Garamond" pitchFamily="18" charset="0"/>
              </a:rPr>
              <a:t> </a:t>
            </a:r>
            <a:r>
              <a:rPr lang="en-US" sz="2400" dirty="0" err="1">
                <a:latin typeface="Garamond" pitchFamily="18" charset="0"/>
              </a:rPr>
              <a:t>mempunyai</a:t>
            </a:r>
            <a:r>
              <a:rPr lang="en-US" sz="2400" dirty="0">
                <a:latin typeface="Garamond" pitchFamily="18" charset="0"/>
              </a:rPr>
              <a:t> </a:t>
            </a:r>
            <a:r>
              <a:rPr lang="en-US" sz="2400" dirty="0" err="1" smtClean="0">
                <a:latin typeface="Garamond" pitchFamily="18" charset="0"/>
              </a:rPr>
              <a:t>unsurunsuryang</a:t>
            </a:r>
            <a:r>
              <a:rPr lang="en-US" sz="2400" dirty="0" smtClean="0">
                <a:latin typeface="Garamond" pitchFamily="18" charset="0"/>
              </a:rPr>
              <a:t> </a:t>
            </a:r>
            <a:r>
              <a:rPr lang="en-US" sz="2400" dirty="0" err="1">
                <a:latin typeface="Garamond" pitchFamily="18" charset="0"/>
              </a:rPr>
              <a:t>sama</a:t>
            </a:r>
            <a:r>
              <a:rPr lang="en-US" sz="2400" dirty="0" smtClean="0">
                <a:latin typeface="Garamond" pitchFamily="18" charset="0"/>
              </a:rPr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34000" y="3043143"/>
            <a:ext cx="3124200" cy="304698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dirty="0" err="1">
                <a:latin typeface="Garamond" pitchFamily="18" charset="0"/>
              </a:rPr>
              <a:t>Himpunan</a:t>
            </a:r>
            <a:r>
              <a:rPr lang="en-US" sz="2400" b="1" dirty="0">
                <a:latin typeface="Garamond" pitchFamily="18" charset="0"/>
              </a:rPr>
              <a:t> </a:t>
            </a:r>
            <a:r>
              <a:rPr lang="en-US" sz="2400" b="1" dirty="0" err="1">
                <a:latin typeface="Garamond" pitchFamily="18" charset="0"/>
              </a:rPr>
              <a:t>Saling</a:t>
            </a:r>
            <a:r>
              <a:rPr lang="en-US" sz="2400" b="1" dirty="0">
                <a:latin typeface="Garamond" pitchFamily="18" charset="0"/>
              </a:rPr>
              <a:t> </a:t>
            </a:r>
            <a:r>
              <a:rPr lang="en-US" sz="2400" b="1" dirty="0" err="1">
                <a:latin typeface="Garamond" pitchFamily="18" charset="0"/>
              </a:rPr>
              <a:t>Asing</a:t>
            </a:r>
            <a:endParaRPr lang="en-US" sz="2400" b="1" dirty="0">
              <a:latin typeface="Garamond" pitchFamily="18" charset="0"/>
            </a:endParaRPr>
          </a:p>
          <a:p>
            <a:pPr algn="ctr"/>
            <a:r>
              <a:rPr lang="en-US" sz="2400" dirty="0" err="1" smtClean="0">
                <a:latin typeface="Garamond" pitchFamily="18" charset="0"/>
              </a:rPr>
              <a:t>Himpunan</a:t>
            </a:r>
            <a:r>
              <a:rPr lang="en-US" sz="2400" dirty="0" smtClean="0">
                <a:latin typeface="Garamond" pitchFamily="18" charset="0"/>
              </a:rPr>
              <a:t> </a:t>
            </a:r>
            <a:r>
              <a:rPr lang="en-US" sz="2400" dirty="0">
                <a:latin typeface="Garamond" pitchFamily="18" charset="0"/>
              </a:rPr>
              <a:t>P </a:t>
            </a:r>
            <a:r>
              <a:rPr lang="en-US" sz="2400" dirty="0" err="1">
                <a:latin typeface="Garamond" pitchFamily="18" charset="0"/>
              </a:rPr>
              <a:t>dan</a:t>
            </a:r>
            <a:r>
              <a:rPr lang="en-US" sz="2400" dirty="0">
                <a:latin typeface="Garamond" pitchFamily="18" charset="0"/>
              </a:rPr>
              <a:t> Q </a:t>
            </a:r>
            <a:r>
              <a:rPr lang="en-US" sz="2400" dirty="0" err="1">
                <a:latin typeface="Garamond" pitchFamily="18" charset="0"/>
              </a:rPr>
              <a:t>dikatakan</a:t>
            </a:r>
            <a:r>
              <a:rPr lang="en-US" sz="2400" dirty="0">
                <a:latin typeface="Garamond" pitchFamily="18" charset="0"/>
              </a:rPr>
              <a:t> </a:t>
            </a:r>
            <a:r>
              <a:rPr lang="en-US" sz="2400" dirty="0" err="1">
                <a:latin typeface="Garamond" pitchFamily="18" charset="0"/>
              </a:rPr>
              <a:t>saling</a:t>
            </a:r>
            <a:r>
              <a:rPr lang="en-US" sz="2400" dirty="0">
                <a:latin typeface="Garamond" pitchFamily="18" charset="0"/>
              </a:rPr>
              <a:t> </a:t>
            </a:r>
            <a:r>
              <a:rPr lang="en-US" sz="2400" dirty="0" err="1">
                <a:latin typeface="Garamond" pitchFamily="18" charset="0"/>
              </a:rPr>
              <a:t>asing</a:t>
            </a:r>
            <a:r>
              <a:rPr lang="en-US" sz="2400" dirty="0">
                <a:latin typeface="Garamond" pitchFamily="18" charset="0"/>
              </a:rPr>
              <a:t> </a:t>
            </a:r>
            <a:r>
              <a:rPr lang="en-US" sz="2400" dirty="0" err="1">
                <a:latin typeface="Garamond" pitchFamily="18" charset="0"/>
              </a:rPr>
              <a:t>apabila</a:t>
            </a:r>
            <a:r>
              <a:rPr lang="en-US" sz="2400" dirty="0">
                <a:latin typeface="Garamond" pitchFamily="18" charset="0"/>
              </a:rPr>
              <a:t> </a:t>
            </a:r>
            <a:r>
              <a:rPr lang="en-US" sz="2400" dirty="0" err="1">
                <a:latin typeface="Garamond" pitchFamily="18" charset="0"/>
              </a:rPr>
              <a:t>kedua</a:t>
            </a:r>
            <a:r>
              <a:rPr lang="en-US" sz="2400" dirty="0">
                <a:latin typeface="Garamond" pitchFamily="18" charset="0"/>
              </a:rPr>
              <a:t> 	</a:t>
            </a:r>
            <a:r>
              <a:rPr lang="en-US" sz="2400" dirty="0" err="1">
                <a:latin typeface="Garamond" pitchFamily="18" charset="0"/>
              </a:rPr>
              <a:t>himpunan</a:t>
            </a:r>
            <a:r>
              <a:rPr lang="en-US" sz="2400" dirty="0">
                <a:latin typeface="Garamond" pitchFamily="18" charset="0"/>
              </a:rPr>
              <a:t> </a:t>
            </a:r>
            <a:r>
              <a:rPr lang="en-US" sz="2400" dirty="0" err="1">
                <a:latin typeface="Garamond" pitchFamily="18" charset="0"/>
              </a:rPr>
              <a:t>tidak</a:t>
            </a:r>
            <a:r>
              <a:rPr lang="en-US" sz="2400" dirty="0">
                <a:latin typeface="Garamond" pitchFamily="18" charset="0"/>
              </a:rPr>
              <a:t> </a:t>
            </a:r>
            <a:r>
              <a:rPr lang="en-US" sz="2400" dirty="0" err="1">
                <a:latin typeface="Garamond" pitchFamily="18" charset="0"/>
              </a:rPr>
              <a:t>memiliki</a:t>
            </a:r>
            <a:r>
              <a:rPr lang="en-US" sz="2400" dirty="0">
                <a:latin typeface="Garamond" pitchFamily="18" charset="0"/>
              </a:rPr>
              <a:t> </a:t>
            </a:r>
            <a:r>
              <a:rPr lang="en-US" sz="2400" dirty="0" err="1">
                <a:latin typeface="Garamond" pitchFamily="18" charset="0"/>
              </a:rPr>
              <a:t>elemen</a:t>
            </a:r>
            <a:r>
              <a:rPr lang="en-US" sz="2400" dirty="0">
                <a:latin typeface="Garamond" pitchFamily="18" charset="0"/>
              </a:rPr>
              <a:t> yang </a:t>
            </a:r>
            <a:r>
              <a:rPr lang="en-US" sz="2400" dirty="0" err="1">
                <a:latin typeface="Garamond" pitchFamily="18" charset="0"/>
              </a:rPr>
              <a:t>sama.</a:t>
            </a:r>
            <a:r>
              <a:rPr lang="en-US" sz="2400" b="1" dirty="0" err="1">
                <a:latin typeface="Garamond" pitchFamily="18" charset="0"/>
              </a:rPr>
              <a:t>notasi</a:t>
            </a:r>
            <a:r>
              <a:rPr lang="en-US" sz="2400" b="1" dirty="0">
                <a:latin typeface="Garamond" pitchFamily="18" charset="0"/>
              </a:rPr>
              <a:t> P//</a:t>
            </a:r>
            <a:r>
              <a:rPr lang="en-US" sz="2400" b="1" dirty="0" smtClean="0">
                <a:latin typeface="Garamond" pitchFamily="18" charset="0"/>
              </a:rPr>
              <a:t>Q</a:t>
            </a:r>
            <a:endParaRPr lang="en-US" sz="2400" dirty="0">
              <a:latin typeface="Garamond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0" y="3067513"/>
            <a:ext cx="4267200" cy="304698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dirty="0" err="1">
                <a:latin typeface="Garamond" pitchFamily="18" charset="0"/>
              </a:rPr>
              <a:t>Himpunan</a:t>
            </a:r>
            <a:r>
              <a:rPr lang="en-US" sz="2400" b="1" dirty="0">
                <a:latin typeface="Garamond" pitchFamily="18" charset="0"/>
              </a:rPr>
              <a:t> </a:t>
            </a:r>
            <a:r>
              <a:rPr lang="en-US" sz="2400" b="1" dirty="0" err="1">
                <a:latin typeface="Garamond" pitchFamily="18" charset="0"/>
              </a:rPr>
              <a:t>ekivalen</a:t>
            </a:r>
            <a:endParaRPr lang="en-US" sz="2400" b="1" dirty="0">
              <a:latin typeface="Garamond" pitchFamily="18" charset="0"/>
            </a:endParaRPr>
          </a:p>
          <a:p>
            <a:pPr algn="ctr"/>
            <a:r>
              <a:rPr lang="sv-SE" sz="2400" dirty="0" smtClean="0">
                <a:latin typeface="Garamond" pitchFamily="18" charset="0"/>
              </a:rPr>
              <a:t>Himpunan </a:t>
            </a:r>
            <a:r>
              <a:rPr lang="sv-SE" sz="2400" dirty="0">
                <a:latin typeface="Garamond" pitchFamily="18" charset="0"/>
              </a:rPr>
              <a:t>P dan Q dikatakan ekivalen bila dan hanya bila 	kedua himpunan tersebut </a:t>
            </a:r>
            <a:r>
              <a:rPr lang="en-US" sz="2400" dirty="0" err="1">
                <a:latin typeface="Garamond" pitchFamily="18" charset="0"/>
              </a:rPr>
              <a:t>mempunyai</a:t>
            </a:r>
            <a:r>
              <a:rPr lang="en-US" sz="2400" dirty="0">
                <a:latin typeface="Garamond" pitchFamily="18" charset="0"/>
              </a:rPr>
              <a:t> </a:t>
            </a:r>
            <a:r>
              <a:rPr lang="en-US" sz="2400" dirty="0" err="1">
                <a:latin typeface="Garamond" pitchFamily="18" charset="0"/>
              </a:rPr>
              <a:t>kardinal</a:t>
            </a:r>
            <a:r>
              <a:rPr lang="en-US" sz="2400" dirty="0">
                <a:latin typeface="Garamond" pitchFamily="18" charset="0"/>
              </a:rPr>
              <a:t> yang 	</a:t>
            </a:r>
            <a:r>
              <a:rPr lang="en-US" sz="2400" dirty="0" err="1">
                <a:latin typeface="Garamond" pitchFamily="18" charset="0"/>
              </a:rPr>
              <a:t>sama</a:t>
            </a:r>
            <a:r>
              <a:rPr lang="en-US" sz="2400" dirty="0">
                <a:latin typeface="Garamond" pitchFamily="18" charset="0"/>
              </a:rPr>
              <a:t>. 	</a:t>
            </a:r>
            <a:r>
              <a:rPr lang="en-US" sz="2400" b="1" dirty="0" err="1">
                <a:latin typeface="Garamond" pitchFamily="18" charset="0"/>
              </a:rPr>
              <a:t>notasi</a:t>
            </a:r>
            <a:r>
              <a:rPr lang="en-US" sz="2400" b="1" dirty="0">
                <a:latin typeface="Garamond" pitchFamily="18" charset="0"/>
              </a:rPr>
              <a:t> P ~ Q→|P|=|Q|</a:t>
            </a:r>
          </a:p>
          <a:p>
            <a:pPr algn="ctr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9027096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 animBg="1"/>
      <p:bldP spid="4" grpId="0" animBg="1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Dhiemaz\Pictures\red flower ppt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6264" y="1"/>
            <a:ext cx="9150264" cy="6881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MACAM HIMPUNAN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914399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 smtClean="0">
                <a:latin typeface="Garamond" pitchFamily="18" charset="0"/>
              </a:rPr>
              <a:t> </a:t>
            </a:r>
            <a:r>
              <a:rPr lang="en-US" sz="2400" b="1" i="1" dirty="0" err="1" smtClean="0">
                <a:latin typeface="Garamond" pitchFamily="18" charset="0"/>
              </a:rPr>
              <a:t>Himpunan</a:t>
            </a:r>
            <a:r>
              <a:rPr lang="en-US" sz="2400" b="1" i="1" dirty="0" smtClean="0">
                <a:latin typeface="Garamond" pitchFamily="18" charset="0"/>
              </a:rPr>
              <a:t> </a:t>
            </a:r>
            <a:r>
              <a:rPr lang="en-US" sz="2400" b="1" i="1" dirty="0" err="1">
                <a:latin typeface="Garamond" pitchFamily="18" charset="0"/>
              </a:rPr>
              <a:t>Hingga</a:t>
            </a:r>
            <a:r>
              <a:rPr lang="en-US" sz="2400" b="1" i="1" dirty="0">
                <a:latin typeface="Garamond" pitchFamily="18" charset="0"/>
              </a:rPr>
              <a:t> (finite set)</a:t>
            </a:r>
            <a:r>
              <a:rPr lang="en-US" sz="2400" i="1" dirty="0">
                <a:latin typeface="Garamond" pitchFamily="18" charset="0"/>
              </a:rPr>
              <a:t> </a:t>
            </a:r>
            <a:r>
              <a:rPr lang="en-US" sz="2400" dirty="0" err="1">
                <a:latin typeface="Garamond" pitchFamily="18" charset="0"/>
              </a:rPr>
              <a:t>jika</a:t>
            </a:r>
            <a:r>
              <a:rPr lang="en-US" sz="2400" dirty="0">
                <a:latin typeface="Garamond" pitchFamily="18" charset="0"/>
              </a:rPr>
              <a:t> </a:t>
            </a:r>
            <a:r>
              <a:rPr lang="en-US" sz="2400" dirty="0" err="1">
                <a:latin typeface="Garamond" pitchFamily="18" charset="0"/>
              </a:rPr>
              <a:t>himpunan</a:t>
            </a:r>
            <a:r>
              <a:rPr lang="en-US" sz="2400" dirty="0">
                <a:latin typeface="Garamond" pitchFamily="18" charset="0"/>
              </a:rPr>
              <a:t> </a:t>
            </a:r>
            <a:r>
              <a:rPr lang="en-US" sz="2400" dirty="0" err="1">
                <a:latin typeface="Garamond" pitchFamily="18" charset="0"/>
              </a:rPr>
              <a:t>itu</a:t>
            </a:r>
            <a:r>
              <a:rPr lang="en-US" sz="2400" dirty="0">
                <a:latin typeface="Garamond" pitchFamily="18" charset="0"/>
              </a:rPr>
              <a:t> </a:t>
            </a:r>
            <a:r>
              <a:rPr lang="en-US" sz="2400" dirty="0" err="1">
                <a:latin typeface="Garamond" pitchFamily="18" charset="0"/>
              </a:rPr>
              <a:t>beranggotakan</a:t>
            </a:r>
            <a:r>
              <a:rPr lang="en-US" sz="2400" dirty="0">
                <a:latin typeface="Garamond" pitchFamily="18" charset="0"/>
              </a:rPr>
              <a:t> </a:t>
            </a:r>
            <a:r>
              <a:rPr lang="en-US" sz="2400" dirty="0" err="1">
                <a:latin typeface="Garamond" pitchFamily="18" charset="0"/>
              </a:rPr>
              <a:t>elemen</a:t>
            </a:r>
            <a:r>
              <a:rPr lang="en-US" sz="2400" dirty="0">
                <a:latin typeface="Garamond" pitchFamily="18" charset="0"/>
              </a:rPr>
              <a:t> – </a:t>
            </a:r>
            <a:r>
              <a:rPr lang="en-US" sz="2400" dirty="0" err="1">
                <a:latin typeface="Garamond" pitchFamily="18" charset="0"/>
              </a:rPr>
              <a:t>elemen</a:t>
            </a:r>
            <a:r>
              <a:rPr lang="en-US" sz="2400" dirty="0">
                <a:latin typeface="Garamond" pitchFamily="18" charset="0"/>
              </a:rPr>
              <a:t> </a:t>
            </a:r>
            <a:r>
              <a:rPr lang="en-US" sz="2400" dirty="0" err="1">
                <a:latin typeface="Garamond" pitchFamily="18" charset="0"/>
              </a:rPr>
              <a:t>berbeda</a:t>
            </a:r>
            <a:r>
              <a:rPr lang="en-US" sz="2400" dirty="0">
                <a:latin typeface="Garamond" pitchFamily="18" charset="0"/>
              </a:rPr>
              <a:t> yang </a:t>
            </a:r>
            <a:r>
              <a:rPr lang="en-US" sz="2400" dirty="0" err="1">
                <a:latin typeface="Garamond" pitchFamily="18" charset="0"/>
              </a:rPr>
              <a:t>banyaknya</a:t>
            </a:r>
            <a:r>
              <a:rPr lang="en-US" sz="2400" dirty="0">
                <a:latin typeface="Garamond" pitchFamily="18" charset="0"/>
              </a:rPr>
              <a:t> </a:t>
            </a:r>
            <a:r>
              <a:rPr lang="en-US" sz="2400" dirty="0" err="1" smtClean="0">
                <a:latin typeface="Garamond" pitchFamily="18" charset="0"/>
              </a:rPr>
              <a:t>tertentu</a:t>
            </a:r>
            <a:r>
              <a:rPr lang="en-US" sz="2400" dirty="0" smtClean="0">
                <a:latin typeface="Garamond" pitchFamily="18" charset="0"/>
              </a:rPr>
              <a:t>.</a:t>
            </a:r>
            <a:endParaRPr lang="en-US" sz="2400" dirty="0">
              <a:latin typeface="Garamond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94778" y="2743200"/>
            <a:ext cx="8192022" cy="120032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i="1" dirty="0" err="1">
                <a:latin typeface="Garamond" pitchFamily="18" charset="0"/>
              </a:rPr>
              <a:t>Himpunan</a:t>
            </a:r>
            <a:r>
              <a:rPr lang="en-US" sz="2400" b="1" i="1" dirty="0">
                <a:latin typeface="Garamond" pitchFamily="18" charset="0"/>
              </a:rPr>
              <a:t> </a:t>
            </a:r>
            <a:r>
              <a:rPr lang="en-US" sz="2400" b="1" i="1" dirty="0" err="1">
                <a:latin typeface="Garamond" pitchFamily="18" charset="0"/>
              </a:rPr>
              <a:t>Tak</a:t>
            </a:r>
            <a:r>
              <a:rPr lang="en-US" sz="2400" b="1" i="1" dirty="0">
                <a:latin typeface="Garamond" pitchFamily="18" charset="0"/>
              </a:rPr>
              <a:t> </a:t>
            </a:r>
            <a:r>
              <a:rPr lang="en-US" sz="2400" b="1" i="1" dirty="0" err="1">
                <a:latin typeface="Garamond" pitchFamily="18" charset="0"/>
              </a:rPr>
              <a:t>hingga</a:t>
            </a:r>
            <a:r>
              <a:rPr lang="en-US" sz="2400" b="1" i="1" dirty="0">
                <a:latin typeface="Garamond" pitchFamily="18" charset="0"/>
              </a:rPr>
              <a:t> (infinite set)</a:t>
            </a:r>
            <a:r>
              <a:rPr lang="en-US" sz="2400" dirty="0">
                <a:latin typeface="Garamond" pitchFamily="18" charset="0"/>
              </a:rPr>
              <a:t> </a:t>
            </a:r>
            <a:r>
              <a:rPr lang="en-US" sz="2400" dirty="0" err="1">
                <a:latin typeface="Garamond" pitchFamily="18" charset="0"/>
              </a:rPr>
              <a:t>jika</a:t>
            </a:r>
            <a:r>
              <a:rPr lang="en-US" sz="2400" dirty="0">
                <a:latin typeface="Garamond" pitchFamily="18" charset="0"/>
              </a:rPr>
              <a:t> </a:t>
            </a:r>
            <a:r>
              <a:rPr lang="en-US" sz="2400" dirty="0" err="1">
                <a:latin typeface="Garamond" pitchFamily="18" charset="0"/>
              </a:rPr>
              <a:t>himpunan</a:t>
            </a:r>
            <a:r>
              <a:rPr lang="en-US" sz="2400" dirty="0">
                <a:latin typeface="Garamond" pitchFamily="18" charset="0"/>
              </a:rPr>
              <a:t> </a:t>
            </a:r>
            <a:r>
              <a:rPr lang="en-US" sz="2400" dirty="0" err="1">
                <a:latin typeface="Garamond" pitchFamily="18" charset="0"/>
              </a:rPr>
              <a:t>itu</a:t>
            </a:r>
            <a:r>
              <a:rPr lang="en-US" sz="2400" dirty="0">
                <a:latin typeface="Garamond" pitchFamily="18" charset="0"/>
              </a:rPr>
              <a:t> </a:t>
            </a:r>
            <a:r>
              <a:rPr lang="en-US" sz="2400" dirty="0" err="1">
                <a:latin typeface="Garamond" pitchFamily="18" charset="0"/>
              </a:rPr>
              <a:t>beranggotakan</a:t>
            </a:r>
            <a:r>
              <a:rPr lang="en-US" sz="2400" dirty="0">
                <a:latin typeface="Garamond" pitchFamily="18" charset="0"/>
              </a:rPr>
              <a:t> </a:t>
            </a:r>
            <a:r>
              <a:rPr lang="en-US" sz="2400" dirty="0" err="1">
                <a:latin typeface="Garamond" pitchFamily="18" charset="0"/>
              </a:rPr>
              <a:t>elemen</a:t>
            </a:r>
            <a:r>
              <a:rPr lang="en-US" sz="2400" dirty="0">
                <a:latin typeface="Garamond" pitchFamily="18" charset="0"/>
              </a:rPr>
              <a:t> – </a:t>
            </a:r>
            <a:r>
              <a:rPr lang="en-US" sz="2400" dirty="0" err="1">
                <a:latin typeface="Garamond" pitchFamily="18" charset="0"/>
              </a:rPr>
              <a:t>elemen</a:t>
            </a:r>
            <a:r>
              <a:rPr lang="en-US" sz="2400" dirty="0">
                <a:latin typeface="Garamond" pitchFamily="18" charset="0"/>
              </a:rPr>
              <a:t> </a:t>
            </a:r>
            <a:r>
              <a:rPr lang="en-US" sz="2400" dirty="0" err="1">
                <a:latin typeface="Garamond" pitchFamily="18" charset="0"/>
              </a:rPr>
              <a:t>berbeda</a:t>
            </a:r>
            <a:r>
              <a:rPr lang="en-US" sz="2400" dirty="0">
                <a:latin typeface="Garamond" pitchFamily="18" charset="0"/>
              </a:rPr>
              <a:t> yang </a:t>
            </a:r>
            <a:r>
              <a:rPr lang="en-US" sz="2400" dirty="0" err="1">
                <a:latin typeface="Garamond" pitchFamily="18" charset="0"/>
              </a:rPr>
              <a:t>banyaknya</a:t>
            </a:r>
            <a:r>
              <a:rPr lang="en-US" sz="2400" dirty="0">
                <a:latin typeface="Garamond" pitchFamily="18" charset="0"/>
              </a:rPr>
              <a:t> </a:t>
            </a:r>
            <a:r>
              <a:rPr lang="en-US" sz="2400" dirty="0" err="1">
                <a:latin typeface="Garamond" pitchFamily="18" charset="0"/>
              </a:rPr>
              <a:t>tidak</a:t>
            </a:r>
            <a:r>
              <a:rPr lang="en-US" sz="2400" dirty="0">
                <a:latin typeface="Garamond" pitchFamily="18" charset="0"/>
              </a:rPr>
              <a:t> </a:t>
            </a:r>
            <a:r>
              <a:rPr lang="en-US" sz="2400" dirty="0" err="1">
                <a:latin typeface="Garamond" pitchFamily="18" charset="0"/>
              </a:rPr>
              <a:t>tertentu</a:t>
            </a:r>
            <a:r>
              <a:rPr lang="en-US" sz="2400" dirty="0">
                <a:latin typeface="Garamond" pitchFamily="18" charset="0"/>
              </a:rPr>
              <a:t>.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429113" y="4419600"/>
            <a:ext cx="8257687" cy="193899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800100" lvl="2" indent="0">
              <a:buNone/>
            </a:pPr>
            <a:r>
              <a:rPr lang="en-US" sz="2400" b="1" dirty="0" err="1">
                <a:latin typeface="Garamond" pitchFamily="18" charset="0"/>
              </a:rPr>
              <a:t>Contoh</a:t>
            </a:r>
            <a:r>
              <a:rPr lang="en-US" sz="2400" dirty="0">
                <a:latin typeface="Garamond" pitchFamily="18" charset="0"/>
              </a:rPr>
              <a:t> :</a:t>
            </a:r>
          </a:p>
          <a:p>
            <a:pPr marL="800100" lvl="2" indent="0">
              <a:buNone/>
            </a:pPr>
            <a:r>
              <a:rPr lang="en-US" sz="2400" dirty="0">
                <a:latin typeface="Garamond" pitchFamily="18" charset="0"/>
              </a:rPr>
              <a:t>A = </a:t>
            </a:r>
            <a:r>
              <a:rPr lang="en-US" sz="2400" dirty="0" err="1">
                <a:latin typeface="Garamond" pitchFamily="18" charset="0"/>
              </a:rPr>
              <a:t>himpunan</a:t>
            </a:r>
            <a:r>
              <a:rPr lang="en-US" sz="2400" dirty="0">
                <a:latin typeface="Garamond" pitchFamily="18" charset="0"/>
              </a:rPr>
              <a:t> </a:t>
            </a:r>
            <a:r>
              <a:rPr lang="en-US" sz="2400" dirty="0" err="1">
                <a:latin typeface="Garamond" pitchFamily="18" charset="0"/>
              </a:rPr>
              <a:t>bilangan</a:t>
            </a:r>
            <a:r>
              <a:rPr lang="en-US" sz="2400" dirty="0">
                <a:latin typeface="Garamond" pitchFamily="18" charset="0"/>
              </a:rPr>
              <a:t> </a:t>
            </a:r>
            <a:r>
              <a:rPr lang="en-US" sz="2400" dirty="0" err="1">
                <a:latin typeface="Garamond" pitchFamily="18" charset="0"/>
              </a:rPr>
              <a:t>asli</a:t>
            </a:r>
            <a:r>
              <a:rPr lang="en-US" sz="2400" dirty="0">
                <a:latin typeface="Garamond" pitchFamily="18" charset="0"/>
              </a:rPr>
              <a:t> </a:t>
            </a:r>
            <a:r>
              <a:rPr lang="en-US" sz="2400" dirty="0" err="1">
                <a:latin typeface="Garamond" pitchFamily="18" charset="0"/>
              </a:rPr>
              <a:t>ganjil</a:t>
            </a:r>
            <a:endParaRPr lang="en-US" sz="2400" dirty="0">
              <a:latin typeface="Garamond" pitchFamily="18" charset="0"/>
            </a:endParaRPr>
          </a:p>
          <a:p>
            <a:pPr marL="800100" lvl="2" indent="0">
              <a:buNone/>
            </a:pPr>
            <a:r>
              <a:rPr lang="en-US" sz="2400" dirty="0">
                <a:latin typeface="Garamond" pitchFamily="18" charset="0"/>
              </a:rPr>
              <a:t>A = {1,2,3,4,5,…….} </a:t>
            </a:r>
            <a:r>
              <a:rPr lang="en-US" sz="2400" dirty="0" err="1">
                <a:latin typeface="Garamond" pitchFamily="18" charset="0"/>
              </a:rPr>
              <a:t>adalah</a:t>
            </a:r>
            <a:r>
              <a:rPr lang="en-US" sz="2400" dirty="0">
                <a:latin typeface="Garamond" pitchFamily="18" charset="0"/>
              </a:rPr>
              <a:t> </a:t>
            </a:r>
            <a:r>
              <a:rPr lang="en-US" sz="2400" dirty="0" err="1">
                <a:latin typeface="Garamond" pitchFamily="18" charset="0"/>
              </a:rPr>
              <a:t>himpunan</a:t>
            </a:r>
            <a:r>
              <a:rPr lang="en-US" sz="2400" dirty="0">
                <a:latin typeface="Garamond" pitchFamily="18" charset="0"/>
              </a:rPr>
              <a:t> </a:t>
            </a:r>
            <a:r>
              <a:rPr lang="en-US" sz="2400" dirty="0" err="1">
                <a:latin typeface="Garamond" pitchFamily="18" charset="0"/>
              </a:rPr>
              <a:t>hingga</a:t>
            </a:r>
            <a:endParaRPr lang="en-US" sz="2400" dirty="0">
              <a:latin typeface="Garamond" pitchFamily="18" charset="0"/>
            </a:endParaRPr>
          </a:p>
          <a:p>
            <a:pPr marL="800100" lvl="2" indent="0">
              <a:buNone/>
            </a:pPr>
            <a:r>
              <a:rPr lang="en-US" sz="2400" dirty="0">
                <a:latin typeface="Garamond" pitchFamily="18" charset="0"/>
              </a:rPr>
              <a:t>B = </a:t>
            </a:r>
            <a:r>
              <a:rPr lang="en-US" sz="2400" dirty="0" err="1">
                <a:latin typeface="Garamond" pitchFamily="18" charset="0"/>
              </a:rPr>
              <a:t>himpunan</a:t>
            </a:r>
            <a:r>
              <a:rPr lang="en-US" sz="2400" dirty="0">
                <a:latin typeface="Garamond" pitchFamily="18" charset="0"/>
              </a:rPr>
              <a:t> </a:t>
            </a:r>
            <a:r>
              <a:rPr lang="en-US" sz="2400" dirty="0" err="1">
                <a:latin typeface="Garamond" pitchFamily="18" charset="0"/>
              </a:rPr>
              <a:t>pasir</a:t>
            </a:r>
            <a:r>
              <a:rPr lang="en-US" sz="2400" dirty="0">
                <a:latin typeface="Garamond" pitchFamily="18" charset="0"/>
              </a:rPr>
              <a:t> </a:t>
            </a:r>
            <a:r>
              <a:rPr lang="en-US" sz="2400" dirty="0" err="1">
                <a:latin typeface="Garamond" pitchFamily="18" charset="0"/>
              </a:rPr>
              <a:t>dalam</a:t>
            </a:r>
            <a:r>
              <a:rPr lang="en-US" sz="2400" dirty="0">
                <a:latin typeface="Garamond" pitchFamily="18" charset="0"/>
              </a:rPr>
              <a:t> </a:t>
            </a:r>
            <a:r>
              <a:rPr lang="en-US" sz="2400" dirty="0" err="1">
                <a:latin typeface="Garamond" pitchFamily="18" charset="0"/>
              </a:rPr>
              <a:t>gerobak</a:t>
            </a:r>
            <a:r>
              <a:rPr lang="en-US" sz="2400" dirty="0">
                <a:latin typeface="Garamond" pitchFamily="18" charset="0"/>
              </a:rPr>
              <a:t> </a:t>
            </a:r>
            <a:r>
              <a:rPr lang="en-US" sz="2400" dirty="0" err="1">
                <a:latin typeface="Garamond" pitchFamily="18" charset="0"/>
              </a:rPr>
              <a:t>adalah</a:t>
            </a:r>
            <a:r>
              <a:rPr lang="en-US" sz="2400" dirty="0">
                <a:latin typeface="Garamond" pitchFamily="18" charset="0"/>
              </a:rPr>
              <a:t> </a:t>
            </a:r>
            <a:r>
              <a:rPr lang="en-US" sz="2400" dirty="0" err="1">
                <a:latin typeface="Garamond" pitchFamily="18" charset="0"/>
              </a:rPr>
              <a:t>himpunan</a:t>
            </a:r>
            <a:r>
              <a:rPr lang="en-US" sz="2400" dirty="0">
                <a:latin typeface="Garamond" pitchFamily="18" charset="0"/>
              </a:rPr>
              <a:t> </a:t>
            </a:r>
            <a:r>
              <a:rPr lang="en-US" sz="2400" dirty="0" err="1">
                <a:latin typeface="Garamond" pitchFamily="18" charset="0"/>
              </a:rPr>
              <a:t>tak</a:t>
            </a:r>
            <a:r>
              <a:rPr lang="en-US" sz="2400" dirty="0">
                <a:latin typeface="Garamond" pitchFamily="18" charset="0"/>
              </a:rPr>
              <a:t> </a:t>
            </a:r>
            <a:r>
              <a:rPr lang="en-US" sz="2400" dirty="0" err="1" smtClean="0">
                <a:latin typeface="Garamond" pitchFamily="18" charset="0"/>
              </a:rPr>
              <a:t>hingga</a:t>
            </a:r>
            <a:endParaRPr lang="en-US" sz="2400" dirty="0">
              <a:latin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1471779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762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762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 animBg="1"/>
      <p:bldP spid="4" grpId="0" animBg="1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Dhiemaz\Pictures\red flower ppt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6264" y="1"/>
            <a:ext cx="9150264" cy="6881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MACAM HIMPUNAN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905000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 err="1">
                <a:latin typeface="Garamond" pitchFamily="18" charset="0"/>
              </a:rPr>
              <a:t>Himpunan</a:t>
            </a:r>
            <a:r>
              <a:rPr lang="en-US" sz="2400" b="1" dirty="0">
                <a:latin typeface="Garamond" pitchFamily="18" charset="0"/>
              </a:rPr>
              <a:t> </a:t>
            </a:r>
            <a:r>
              <a:rPr lang="en-US" sz="2400" b="1" dirty="0" err="1">
                <a:latin typeface="Garamond" pitchFamily="18" charset="0"/>
              </a:rPr>
              <a:t>Semesta</a:t>
            </a:r>
            <a:r>
              <a:rPr lang="en-US" sz="2400" b="1" dirty="0">
                <a:latin typeface="Garamond" pitchFamily="18" charset="0"/>
              </a:rPr>
              <a:t> (Universal Set)</a:t>
            </a:r>
            <a:endParaRPr lang="en-US" sz="2400" dirty="0">
              <a:latin typeface="Garamond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Garamond" pitchFamily="18" charset="0"/>
              </a:rPr>
              <a:t>	</a:t>
            </a:r>
            <a:r>
              <a:rPr lang="en-US" sz="2400" dirty="0" err="1" smtClean="0">
                <a:latin typeface="Garamond" pitchFamily="18" charset="0"/>
              </a:rPr>
              <a:t>Dinyatakan</a:t>
            </a:r>
            <a:r>
              <a:rPr lang="en-US" sz="2400" dirty="0" smtClean="0">
                <a:latin typeface="Garamond" pitchFamily="18" charset="0"/>
              </a:rPr>
              <a:t> </a:t>
            </a:r>
            <a:r>
              <a:rPr lang="en-US" sz="2400" dirty="0" err="1">
                <a:latin typeface="Garamond" pitchFamily="18" charset="0"/>
              </a:rPr>
              <a:t>dengan</a:t>
            </a:r>
            <a:r>
              <a:rPr lang="en-US" sz="2400" dirty="0">
                <a:latin typeface="Garamond" pitchFamily="18" charset="0"/>
              </a:rPr>
              <a:t> </a:t>
            </a:r>
            <a:r>
              <a:rPr lang="en-US" sz="2400" dirty="0" err="1">
                <a:latin typeface="Garamond" pitchFamily="18" charset="0"/>
              </a:rPr>
              <a:t>notasi</a:t>
            </a:r>
            <a:r>
              <a:rPr lang="en-US" sz="2400" dirty="0">
                <a:latin typeface="Garamond" pitchFamily="18" charset="0"/>
              </a:rPr>
              <a:t> S </a:t>
            </a:r>
            <a:r>
              <a:rPr lang="en-US" sz="2400" dirty="0" err="1">
                <a:latin typeface="Garamond" pitchFamily="18" charset="0"/>
              </a:rPr>
              <a:t>atau</a:t>
            </a:r>
            <a:r>
              <a:rPr lang="en-US" sz="2400" dirty="0">
                <a:latin typeface="Garamond" pitchFamily="18" charset="0"/>
              </a:rPr>
              <a:t> U</a:t>
            </a:r>
          </a:p>
          <a:p>
            <a:pPr marL="0" indent="0">
              <a:buNone/>
            </a:pPr>
            <a:r>
              <a:rPr lang="en-US" sz="2400" dirty="0" smtClean="0">
                <a:latin typeface="Garamond" pitchFamily="18" charset="0"/>
              </a:rPr>
              <a:t>	</a:t>
            </a:r>
            <a:r>
              <a:rPr lang="en-US" sz="2400" dirty="0" err="1" smtClean="0">
                <a:latin typeface="Garamond" pitchFamily="18" charset="0"/>
              </a:rPr>
              <a:t>Himpunan</a:t>
            </a:r>
            <a:r>
              <a:rPr lang="en-US" sz="2400" dirty="0" smtClean="0">
                <a:latin typeface="Garamond" pitchFamily="18" charset="0"/>
              </a:rPr>
              <a:t> </a:t>
            </a:r>
            <a:r>
              <a:rPr lang="en-US" sz="2400" dirty="0" err="1">
                <a:latin typeface="Garamond" pitchFamily="18" charset="0"/>
              </a:rPr>
              <a:t>semesta</a:t>
            </a:r>
            <a:r>
              <a:rPr lang="en-US" sz="2400" dirty="0">
                <a:latin typeface="Garamond" pitchFamily="18" charset="0"/>
              </a:rPr>
              <a:t> </a:t>
            </a:r>
            <a:r>
              <a:rPr lang="en-US" sz="2400" dirty="0" err="1">
                <a:latin typeface="Garamond" pitchFamily="18" charset="0"/>
              </a:rPr>
              <a:t>adalah</a:t>
            </a:r>
            <a:r>
              <a:rPr lang="en-US" sz="2400" dirty="0">
                <a:latin typeface="Garamond" pitchFamily="18" charset="0"/>
              </a:rPr>
              <a:t> </a:t>
            </a:r>
            <a:r>
              <a:rPr lang="en-US" sz="2400" dirty="0" err="1">
                <a:latin typeface="Garamond" pitchFamily="18" charset="0"/>
              </a:rPr>
              <a:t>himpuann</a:t>
            </a:r>
            <a:r>
              <a:rPr lang="en-US" sz="2400" dirty="0">
                <a:latin typeface="Garamond" pitchFamily="18" charset="0"/>
              </a:rPr>
              <a:t> yang </a:t>
            </a:r>
            <a:r>
              <a:rPr lang="en-US" sz="2400" dirty="0" err="1">
                <a:latin typeface="Garamond" pitchFamily="18" charset="0"/>
              </a:rPr>
              <a:t>anggotanya</a:t>
            </a:r>
            <a:r>
              <a:rPr lang="en-US" sz="2400" dirty="0">
                <a:latin typeface="Garamond" pitchFamily="18" charset="0"/>
              </a:rPr>
              <a:t> </a:t>
            </a:r>
            <a:r>
              <a:rPr lang="en-US" sz="2400" dirty="0" smtClean="0">
                <a:latin typeface="Garamond" pitchFamily="18" charset="0"/>
              </a:rPr>
              <a:t>	</a:t>
            </a:r>
            <a:r>
              <a:rPr lang="en-US" sz="2400" dirty="0" err="1" smtClean="0">
                <a:latin typeface="Garamond" pitchFamily="18" charset="0"/>
              </a:rPr>
              <a:t>semua</a:t>
            </a:r>
            <a:r>
              <a:rPr lang="en-US" sz="2400" dirty="0" smtClean="0">
                <a:latin typeface="Garamond" pitchFamily="18" charset="0"/>
              </a:rPr>
              <a:t> </a:t>
            </a:r>
            <a:r>
              <a:rPr lang="en-US" sz="2400" dirty="0" err="1">
                <a:latin typeface="Garamond" pitchFamily="18" charset="0"/>
              </a:rPr>
              <a:t>obyek</a:t>
            </a:r>
            <a:r>
              <a:rPr lang="en-US" sz="2400" dirty="0">
                <a:latin typeface="Garamond" pitchFamily="18" charset="0"/>
              </a:rPr>
              <a:t> yang </a:t>
            </a:r>
            <a:r>
              <a:rPr lang="en-US" sz="2400" dirty="0" err="1">
                <a:latin typeface="Garamond" pitchFamily="18" charset="0"/>
              </a:rPr>
              <a:t>sedang</a:t>
            </a:r>
            <a:r>
              <a:rPr lang="en-US" sz="2400" dirty="0">
                <a:latin typeface="Garamond" pitchFamily="18" charset="0"/>
              </a:rPr>
              <a:t> </a:t>
            </a:r>
            <a:r>
              <a:rPr lang="en-US" sz="2400" dirty="0" err="1">
                <a:latin typeface="Garamond" pitchFamily="18" charset="0"/>
              </a:rPr>
              <a:t>dibicarakan</a:t>
            </a:r>
            <a:r>
              <a:rPr lang="en-US" sz="2400" dirty="0" smtClean="0">
                <a:latin typeface="Garamond" pitchFamily="18" charset="0"/>
              </a:rPr>
              <a:t>.</a:t>
            </a:r>
            <a:endParaRPr lang="en-US" sz="2400" dirty="0">
              <a:latin typeface="Garamond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3886200"/>
            <a:ext cx="8153400" cy="193899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err="1">
                <a:latin typeface="Garamond" pitchFamily="18" charset="0"/>
              </a:rPr>
              <a:t>Contoh</a:t>
            </a:r>
            <a:r>
              <a:rPr lang="en-US" sz="2400" dirty="0">
                <a:latin typeface="Garamond" pitchFamily="18" charset="0"/>
              </a:rPr>
              <a:t> :</a:t>
            </a:r>
          </a:p>
          <a:p>
            <a:r>
              <a:rPr lang="en-US" sz="2400" dirty="0">
                <a:latin typeface="Garamond" pitchFamily="18" charset="0"/>
              </a:rPr>
              <a:t>	</a:t>
            </a:r>
            <a:r>
              <a:rPr lang="en-US" sz="2400" dirty="0" err="1">
                <a:latin typeface="Garamond" pitchFamily="18" charset="0"/>
              </a:rPr>
              <a:t>Semesta</a:t>
            </a:r>
            <a:r>
              <a:rPr lang="en-US" sz="2400" dirty="0">
                <a:latin typeface="Garamond" pitchFamily="18" charset="0"/>
              </a:rPr>
              <a:t> </a:t>
            </a:r>
            <a:r>
              <a:rPr lang="en-US" sz="2400" dirty="0" err="1">
                <a:latin typeface="Garamond" pitchFamily="18" charset="0"/>
              </a:rPr>
              <a:t>pembicaraan</a:t>
            </a:r>
            <a:r>
              <a:rPr lang="en-US" sz="2400" dirty="0">
                <a:latin typeface="Garamond" pitchFamily="18" charset="0"/>
              </a:rPr>
              <a:t> </a:t>
            </a:r>
            <a:r>
              <a:rPr lang="en-US" sz="2400" dirty="0" err="1">
                <a:latin typeface="Garamond" pitchFamily="18" charset="0"/>
              </a:rPr>
              <a:t>dari</a:t>
            </a:r>
            <a:r>
              <a:rPr lang="en-US" sz="2400" dirty="0">
                <a:latin typeface="Garamond" pitchFamily="18" charset="0"/>
              </a:rPr>
              <a:t> P = {</a:t>
            </a:r>
            <a:r>
              <a:rPr lang="en-US" sz="2400" dirty="0" err="1">
                <a:latin typeface="Garamond" pitchFamily="18" charset="0"/>
              </a:rPr>
              <a:t>e,o</a:t>
            </a:r>
            <a:r>
              <a:rPr lang="en-US" sz="2400" dirty="0">
                <a:latin typeface="Garamond" pitchFamily="18" charset="0"/>
              </a:rPr>
              <a:t>} </a:t>
            </a:r>
            <a:r>
              <a:rPr lang="en-US" sz="2400" dirty="0" err="1">
                <a:latin typeface="Garamond" pitchFamily="18" charset="0"/>
              </a:rPr>
              <a:t>adalah</a:t>
            </a:r>
            <a:r>
              <a:rPr lang="en-US" sz="2400" dirty="0">
                <a:latin typeface="Garamond" pitchFamily="18" charset="0"/>
              </a:rPr>
              <a:t> Q = {</a:t>
            </a:r>
            <a:r>
              <a:rPr lang="en-US" sz="2400" dirty="0" err="1">
                <a:latin typeface="Garamond" pitchFamily="18" charset="0"/>
              </a:rPr>
              <a:t>a,e,i,o,u</a:t>
            </a:r>
            <a:r>
              <a:rPr lang="en-US" sz="2400" dirty="0">
                <a:latin typeface="Garamond" pitchFamily="18" charset="0"/>
              </a:rPr>
              <a:t>}</a:t>
            </a:r>
          </a:p>
          <a:p>
            <a:r>
              <a:rPr lang="en-US" sz="2400" dirty="0">
                <a:latin typeface="Garamond" pitchFamily="18" charset="0"/>
              </a:rPr>
              <a:t>	</a:t>
            </a:r>
            <a:r>
              <a:rPr lang="en-US" sz="2400" dirty="0" err="1">
                <a:latin typeface="Garamond" pitchFamily="18" charset="0"/>
              </a:rPr>
              <a:t>Semesta</a:t>
            </a:r>
            <a:r>
              <a:rPr lang="en-US" sz="2400" dirty="0">
                <a:latin typeface="Garamond" pitchFamily="18" charset="0"/>
              </a:rPr>
              <a:t> </a:t>
            </a:r>
            <a:r>
              <a:rPr lang="en-US" sz="2400" dirty="0" err="1">
                <a:latin typeface="Garamond" pitchFamily="18" charset="0"/>
              </a:rPr>
              <a:t>pembicaraan</a:t>
            </a:r>
            <a:r>
              <a:rPr lang="en-US" sz="2400" dirty="0">
                <a:latin typeface="Garamond" pitchFamily="18" charset="0"/>
              </a:rPr>
              <a:t> </a:t>
            </a:r>
            <a:r>
              <a:rPr lang="en-US" sz="2400" dirty="0" err="1">
                <a:latin typeface="Garamond" pitchFamily="18" charset="0"/>
              </a:rPr>
              <a:t>dari</a:t>
            </a:r>
            <a:r>
              <a:rPr lang="en-US" sz="2400" dirty="0">
                <a:latin typeface="Garamond" pitchFamily="18" charset="0"/>
              </a:rPr>
              <a:t> P = {2,5,7} </a:t>
            </a:r>
            <a:r>
              <a:rPr lang="en-US" sz="2400" dirty="0" err="1">
                <a:latin typeface="Garamond" pitchFamily="18" charset="0"/>
              </a:rPr>
              <a:t>adalah</a:t>
            </a:r>
            <a:r>
              <a:rPr lang="en-US" sz="2400" dirty="0">
                <a:latin typeface="Garamond" pitchFamily="18" charset="0"/>
              </a:rPr>
              <a:t> Q = 	</a:t>
            </a:r>
            <a:r>
              <a:rPr lang="en-US" sz="2400" dirty="0" err="1">
                <a:latin typeface="Garamond" pitchFamily="18" charset="0"/>
              </a:rPr>
              <a:t>himpunan</a:t>
            </a:r>
            <a:r>
              <a:rPr lang="en-US" sz="2400" dirty="0">
                <a:latin typeface="Garamond" pitchFamily="18" charset="0"/>
              </a:rPr>
              <a:t> </a:t>
            </a:r>
            <a:r>
              <a:rPr lang="en-US" sz="2400" dirty="0" err="1">
                <a:latin typeface="Garamond" pitchFamily="18" charset="0"/>
              </a:rPr>
              <a:t>bil</a:t>
            </a:r>
            <a:r>
              <a:rPr lang="en-US" sz="2400" dirty="0">
                <a:latin typeface="Garamond" pitchFamily="18" charset="0"/>
              </a:rPr>
              <a:t> prima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48334388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0"/>
                            </p:stCondLst>
                            <p:childTnLst>
                              <p:par>
                                <p:cTn id="19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Dhiemaz\Pictures\red flower ppt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6264" y="1"/>
            <a:ext cx="9150264" cy="6881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MACAM HIMPUNAN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057400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400" b="1" dirty="0" err="1" smtClean="0">
                <a:latin typeface="Garamond" pitchFamily="18" charset="0"/>
              </a:rPr>
              <a:t>Himpunan</a:t>
            </a:r>
            <a:r>
              <a:rPr lang="en-US" sz="2400" b="1" dirty="0" smtClean="0">
                <a:latin typeface="Garamond" pitchFamily="18" charset="0"/>
              </a:rPr>
              <a:t> </a:t>
            </a:r>
            <a:r>
              <a:rPr lang="en-US" sz="2400" b="1" dirty="0" err="1">
                <a:latin typeface="Garamond" pitchFamily="18" charset="0"/>
              </a:rPr>
              <a:t>kuasa</a:t>
            </a:r>
            <a:r>
              <a:rPr lang="en-US" sz="2400" b="1" dirty="0">
                <a:latin typeface="Garamond" pitchFamily="18" charset="0"/>
              </a:rPr>
              <a:t>(power set)</a:t>
            </a:r>
          </a:p>
          <a:p>
            <a:pPr marL="0" indent="0">
              <a:buNone/>
            </a:pPr>
            <a:r>
              <a:rPr lang="en-US" sz="2400" dirty="0" smtClean="0">
                <a:latin typeface="Garamond" pitchFamily="18" charset="0"/>
              </a:rPr>
              <a:t>	</a:t>
            </a:r>
            <a:r>
              <a:rPr lang="en-US" sz="2400" dirty="0" err="1" smtClean="0">
                <a:latin typeface="Garamond" pitchFamily="18" charset="0"/>
              </a:rPr>
              <a:t>adalah</a:t>
            </a:r>
            <a:r>
              <a:rPr lang="en-US" sz="2400" dirty="0" smtClean="0">
                <a:latin typeface="Garamond" pitchFamily="18" charset="0"/>
              </a:rPr>
              <a:t> </a:t>
            </a:r>
            <a:r>
              <a:rPr lang="en-US" sz="2400" dirty="0" err="1">
                <a:latin typeface="Garamond" pitchFamily="18" charset="0"/>
              </a:rPr>
              <a:t>himpunan</a:t>
            </a:r>
            <a:r>
              <a:rPr lang="en-US" sz="2400" dirty="0">
                <a:latin typeface="Garamond" pitchFamily="18" charset="0"/>
              </a:rPr>
              <a:t> yang </a:t>
            </a:r>
            <a:r>
              <a:rPr lang="en-US" sz="2400" dirty="0" err="1">
                <a:latin typeface="Garamond" pitchFamily="18" charset="0"/>
              </a:rPr>
              <a:t>elemennya</a:t>
            </a:r>
            <a:r>
              <a:rPr lang="en-US" sz="2400" dirty="0">
                <a:latin typeface="Garamond" pitchFamily="18" charset="0"/>
              </a:rPr>
              <a:t> </a:t>
            </a:r>
            <a:r>
              <a:rPr lang="en-US" sz="2400" dirty="0" err="1">
                <a:latin typeface="Garamond" pitchFamily="18" charset="0"/>
              </a:rPr>
              <a:t>merupakan</a:t>
            </a:r>
            <a:r>
              <a:rPr lang="en-US" sz="2400" dirty="0">
                <a:latin typeface="Garamond" pitchFamily="18" charset="0"/>
              </a:rPr>
              <a:t> </a:t>
            </a:r>
            <a:r>
              <a:rPr lang="en-US" sz="2400" dirty="0" err="1">
                <a:latin typeface="Garamond" pitchFamily="18" charset="0"/>
              </a:rPr>
              <a:t>semua</a:t>
            </a:r>
            <a:r>
              <a:rPr lang="en-US" sz="2400" dirty="0">
                <a:latin typeface="Garamond" pitchFamily="18" charset="0"/>
              </a:rPr>
              <a:t> </a:t>
            </a:r>
            <a:r>
              <a:rPr lang="en-US" sz="2400" dirty="0" smtClean="0">
                <a:latin typeface="Garamond" pitchFamily="18" charset="0"/>
              </a:rPr>
              <a:t>	</a:t>
            </a:r>
            <a:r>
              <a:rPr lang="en-US" sz="2400" dirty="0" err="1" smtClean="0">
                <a:latin typeface="Garamond" pitchFamily="18" charset="0"/>
              </a:rPr>
              <a:t>himpunan</a:t>
            </a:r>
            <a:r>
              <a:rPr lang="en-US" sz="2400" dirty="0" smtClean="0">
                <a:latin typeface="Garamond" pitchFamily="18" charset="0"/>
              </a:rPr>
              <a:t> </a:t>
            </a:r>
            <a:r>
              <a:rPr lang="en-US" sz="2400" dirty="0" err="1">
                <a:latin typeface="Garamond" pitchFamily="18" charset="0"/>
              </a:rPr>
              <a:t>bagian</a:t>
            </a:r>
            <a:r>
              <a:rPr lang="en-US" sz="2400" dirty="0">
                <a:latin typeface="Garamond" pitchFamily="18" charset="0"/>
              </a:rPr>
              <a:t> </a:t>
            </a:r>
            <a:r>
              <a:rPr lang="en-US" sz="2400" dirty="0" err="1">
                <a:latin typeface="Garamond" pitchFamily="18" charset="0"/>
              </a:rPr>
              <a:t>dari</a:t>
            </a:r>
            <a:r>
              <a:rPr lang="en-US" sz="2400" dirty="0">
                <a:latin typeface="Garamond" pitchFamily="18" charset="0"/>
              </a:rPr>
              <a:t> </a:t>
            </a:r>
            <a:r>
              <a:rPr lang="en-US" sz="2400" dirty="0" err="1" smtClean="0">
                <a:latin typeface="Garamond" pitchFamily="18" charset="0"/>
              </a:rPr>
              <a:t>himpunan</a:t>
            </a:r>
            <a:r>
              <a:rPr lang="en-US" sz="2400" dirty="0" smtClean="0">
                <a:latin typeface="Garamond" pitchFamily="18" charset="0"/>
              </a:rPr>
              <a:t> </a:t>
            </a:r>
            <a:r>
              <a:rPr lang="en-US" sz="2400" dirty="0" err="1" smtClean="0">
                <a:latin typeface="Garamond" pitchFamily="18" charset="0"/>
              </a:rPr>
              <a:t>tersebut</a:t>
            </a:r>
            <a:r>
              <a:rPr lang="en-US" sz="2400" dirty="0" smtClean="0">
                <a:latin typeface="Garamond" pitchFamily="18" charset="0"/>
              </a:rPr>
              <a:t> </a:t>
            </a:r>
            <a:r>
              <a:rPr lang="en-US" sz="2400" dirty="0" err="1">
                <a:latin typeface="Garamond" pitchFamily="18" charset="0"/>
              </a:rPr>
              <a:t>termasuk</a:t>
            </a:r>
            <a:r>
              <a:rPr lang="en-US" sz="2400" dirty="0">
                <a:latin typeface="Garamond" pitchFamily="18" charset="0"/>
              </a:rPr>
              <a:t> </a:t>
            </a:r>
            <a:r>
              <a:rPr lang="en-US" sz="2400" dirty="0" smtClean="0">
                <a:latin typeface="Garamond" pitchFamily="18" charset="0"/>
              </a:rPr>
              <a:t>	</a:t>
            </a:r>
            <a:r>
              <a:rPr lang="en-US" sz="2400" dirty="0" err="1" smtClean="0">
                <a:latin typeface="Garamond" pitchFamily="18" charset="0"/>
              </a:rPr>
              <a:t>himpunan</a:t>
            </a:r>
            <a:r>
              <a:rPr lang="en-US" sz="2400" dirty="0" smtClean="0">
                <a:latin typeface="Garamond" pitchFamily="18" charset="0"/>
              </a:rPr>
              <a:t> </a:t>
            </a:r>
            <a:r>
              <a:rPr lang="en-US" sz="2400" dirty="0" err="1" smtClean="0">
                <a:latin typeface="Garamond" pitchFamily="18" charset="0"/>
              </a:rPr>
              <a:t>kosong</a:t>
            </a:r>
            <a:r>
              <a:rPr lang="en-US" sz="2400" dirty="0" smtClean="0">
                <a:latin typeface="Garamond" pitchFamily="18" charset="0"/>
              </a:rPr>
              <a:t>. </a:t>
            </a:r>
            <a:r>
              <a:rPr lang="en-US" sz="2400" dirty="0" err="1" smtClean="0">
                <a:latin typeface="Garamond" pitchFamily="18" charset="0"/>
              </a:rPr>
              <a:t>Kuasa</a:t>
            </a:r>
            <a:r>
              <a:rPr lang="en-US" sz="2400" dirty="0" smtClean="0">
                <a:latin typeface="Garamond" pitchFamily="18" charset="0"/>
              </a:rPr>
              <a:t> </a:t>
            </a:r>
            <a:r>
              <a:rPr lang="en-US" sz="2400" dirty="0" err="1">
                <a:latin typeface="Garamond" pitchFamily="18" charset="0"/>
              </a:rPr>
              <a:t>himpunan</a:t>
            </a:r>
            <a:r>
              <a:rPr lang="en-US" sz="2400" dirty="0">
                <a:latin typeface="Garamond" pitchFamily="18" charset="0"/>
              </a:rPr>
              <a:t> Q </a:t>
            </a:r>
            <a:r>
              <a:rPr lang="en-US" sz="2400" dirty="0" err="1">
                <a:latin typeface="Garamond" pitchFamily="18" charset="0"/>
              </a:rPr>
              <a:t>dinyatakan</a:t>
            </a:r>
            <a:r>
              <a:rPr lang="en-US" sz="2400" dirty="0">
                <a:latin typeface="Garamond" pitchFamily="18" charset="0"/>
              </a:rPr>
              <a:t> </a:t>
            </a:r>
            <a:r>
              <a:rPr lang="en-US" sz="2400" b="1" dirty="0">
                <a:latin typeface="Garamond" pitchFamily="18" charset="0"/>
              </a:rPr>
              <a:t>P(Q) </a:t>
            </a:r>
            <a:r>
              <a:rPr lang="en-US" sz="2400" b="1" dirty="0" smtClean="0">
                <a:latin typeface="Garamond" pitchFamily="18" charset="0"/>
              </a:rPr>
              <a:t>	</a:t>
            </a:r>
            <a:r>
              <a:rPr lang="en-US" sz="2400" b="1" dirty="0" err="1" smtClean="0">
                <a:latin typeface="Garamond" pitchFamily="18" charset="0"/>
              </a:rPr>
              <a:t>atau</a:t>
            </a:r>
            <a:r>
              <a:rPr lang="en-US" sz="2400" b="1" dirty="0" smtClean="0">
                <a:latin typeface="Garamond" pitchFamily="18" charset="0"/>
              </a:rPr>
              <a:t> </a:t>
            </a:r>
            <a:r>
              <a:rPr lang="en-US" sz="2400" b="1" dirty="0">
                <a:latin typeface="Garamond" pitchFamily="18" charset="0"/>
              </a:rPr>
              <a:t>2Q</a:t>
            </a:r>
            <a:endParaRPr lang="en-US" sz="2400" dirty="0" smtClean="0">
              <a:latin typeface="Garamond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9132309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762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762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24"/>
                            </p:stCondLst>
                            <p:childTnLst>
                              <p:par>
                                <p:cTn id="24" presetID="4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762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C:\Users\Dhiemaz\Pictures\slid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Operasi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Antar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Himpunan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00200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 algn="ctr">
              <a:buNone/>
            </a:pPr>
            <a:r>
              <a:rPr lang="es-ES" sz="2400" b="1" dirty="0" smtClean="0"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es-ES" sz="2400" b="1" dirty="0" err="1" smtClean="0">
                <a:latin typeface="Times New Roman" pitchFamily="18" charset="0"/>
                <a:cs typeface="Times New Roman" pitchFamily="18" charset="0"/>
              </a:rPr>
              <a:t>Gabungan</a:t>
            </a:r>
            <a:r>
              <a:rPr lang="es-E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ES" sz="2400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s-ES" sz="2400" b="1" dirty="0" err="1">
                <a:latin typeface="Times New Roman" pitchFamily="18" charset="0"/>
                <a:cs typeface="Times New Roman" pitchFamily="18" charset="0"/>
              </a:rPr>
              <a:t>Union</a:t>
            </a:r>
            <a:r>
              <a:rPr lang="es-ES" sz="2400" b="1" dirty="0">
                <a:latin typeface="Times New Roman" pitchFamily="18" charset="0"/>
                <a:cs typeface="Times New Roman" pitchFamily="18" charset="0"/>
              </a:rPr>
              <a:t>)</a:t>
            </a:r>
            <a:endParaRPr lang="es-E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r>
              <a:rPr lang="es-ES" sz="24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s-ES" sz="2400" dirty="0" err="1" smtClean="0">
                <a:latin typeface="Times New Roman" pitchFamily="18" charset="0"/>
                <a:cs typeface="Times New Roman" pitchFamily="18" charset="0"/>
              </a:rPr>
              <a:t>Gabungan</a:t>
            </a:r>
            <a:r>
              <a:rPr lang="es-E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ES" sz="2400" dirty="0" err="1">
                <a:latin typeface="Times New Roman" pitchFamily="18" charset="0"/>
                <a:cs typeface="Times New Roman" pitchFamily="18" charset="0"/>
              </a:rPr>
              <a:t>himpunan</a:t>
            </a:r>
            <a:r>
              <a:rPr lang="es-ES" sz="2400" dirty="0">
                <a:latin typeface="Times New Roman" pitchFamily="18" charset="0"/>
                <a:cs typeface="Times New Roman" pitchFamily="18" charset="0"/>
              </a:rPr>
              <a:t> A dan B </a:t>
            </a:r>
            <a:r>
              <a:rPr lang="es-ES" sz="2400" dirty="0" err="1">
                <a:latin typeface="Times New Roman" pitchFamily="18" charset="0"/>
                <a:cs typeface="Times New Roman" pitchFamily="18" charset="0"/>
              </a:rPr>
              <a:t>adalah</a:t>
            </a:r>
            <a:r>
              <a:rPr lang="es-E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ES" sz="2400" dirty="0" err="1">
                <a:latin typeface="Times New Roman" pitchFamily="18" charset="0"/>
                <a:cs typeface="Times New Roman" pitchFamily="18" charset="0"/>
              </a:rPr>
              <a:t>himpunan</a:t>
            </a:r>
            <a:r>
              <a:rPr lang="es-E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ES" sz="2400" dirty="0" err="1">
                <a:latin typeface="Times New Roman" pitchFamily="18" charset="0"/>
                <a:cs typeface="Times New Roman" pitchFamily="18" charset="0"/>
              </a:rPr>
              <a:t>semua</a:t>
            </a:r>
            <a:r>
              <a:rPr lang="es-E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ES" sz="24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s-ES" sz="2400" dirty="0" err="1" smtClean="0">
                <a:latin typeface="Times New Roman" pitchFamily="18" charset="0"/>
                <a:cs typeface="Times New Roman" pitchFamily="18" charset="0"/>
              </a:rPr>
              <a:t>anggota</a:t>
            </a:r>
            <a:r>
              <a:rPr lang="es-E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ES" sz="2400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s-ES" sz="2400" dirty="0" err="1">
                <a:latin typeface="Times New Roman" pitchFamily="18" charset="0"/>
                <a:cs typeface="Times New Roman" pitchFamily="18" charset="0"/>
              </a:rPr>
              <a:t>atau</a:t>
            </a:r>
            <a:r>
              <a:rPr lang="es-E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ES" sz="2400" dirty="0" err="1">
                <a:latin typeface="Times New Roman" pitchFamily="18" charset="0"/>
                <a:cs typeface="Times New Roman" pitchFamily="18" charset="0"/>
              </a:rPr>
              <a:t>semua</a:t>
            </a:r>
            <a:r>
              <a:rPr lang="es-E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ES" sz="2400" dirty="0" err="1">
                <a:latin typeface="Times New Roman" pitchFamily="18" charset="0"/>
                <a:cs typeface="Times New Roman" pitchFamily="18" charset="0"/>
              </a:rPr>
              <a:t>anggota</a:t>
            </a:r>
            <a:r>
              <a:rPr lang="es-ES" sz="2400" dirty="0">
                <a:latin typeface="Times New Roman" pitchFamily="18" charset="0"/>
                <a:cs typeface="Times New Roman" pitchFamily="18" charset="0"/>
              </a:rPr>
              <a:t> B </a:t>
            </a:r>
            <a:r>
              <a:rPr lang="es-ES" sz="2400" dirty="0" err="1">
                <a:latin typeface="Times New Roman" pitchFamily="18" charset="0"/>
                <a:cs typeface="Times New Roman" pitchFamily="18" charset="0"/>
              </a:rPr>
              <a:t>atau</a:t>
            </a:r>
            <a:r>
              <a:rPr lang="es-E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ES" sz="2400" dirty="0" err="1">
                <a:latin typeface="Times New Roman" pitchFamily="18" charset="0"/>
                <a:cs typeface="Times New Roman" pitchFamily="18" charset="0"/>
              </a:rPr>
              <a:t>anggota</a:t>
            </a:r>
            <a:r>
              <a:rPr lang="es-E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ES" sz="2400" dirty="0" err="1" smtClean="0">
                <a:latin typeface="Times New Roman" pitchFamily="18" charset="0"/>
                <a:cs typeface="Times New Roman" pitchFamily="18" charset="0"/>
              </a:rPr>
              <a:t>kedua</a:t>
            </a:r>
            <a:r>
              <a:rPr lang="es-ES" sz="2400" dirty="0" smtClean="0">
                <a:latin typeface="Times New Roman" pitchFamily="18" charset="0"/>
                <a:cs typeface="Times New Roman" pitchFamily="18" charset="0"/>
              </a:rPr>
              <a:t>-	</a:t>
            </a:r>
            <a:r>
              <a:rPr lang="es-ES" sz="2400" dirty="0" err="1" smtClean="0">
                <a:latin typeface="Times New Roman" pitchFamily="18" charset="0"/>
                <a:cs typeface="Times New Roman" pitchFamily="18" charset="0"/>
              </a:rPr>
              <a:t>duanya</a:t>
            </a:r>
            <a:r>
              <a:rPr lang="es-ES" sz="24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s-ES" sz="2400" dirty="0" err="1" smtClean="0">
                <a:latin typeface="Times New Roman" pitchFamily="18" charset="0"/>
                <a:cs typeface="Times New Roman" pitchFamily="18" charset="0"/>
              </a:rPr>
              <a:t>Notasi</a:t>
            </a:r>
            <a:r>
              <a:rPr lang="es-E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ES" sz="2400" dirty="0">
                <a:latin typeface="Times New Roman" pitchFamily="18" charset="0"/>
                <a:cs typeface="Times New Roman" pitchFamily="18" charset="0"/>
              </a:rPr>
              <a:t>A B </a:t>
            </a:r>
            <a:r>
              <a:rPr lang="es-ES" sz="2400" dirty="0" err="1">
                <a:latin typeface="Times New Roman" pitchFamily="18" charset="0"/>
                <a:cs typeface="Times New Roman" pitchFamily="18" charset="0"/>
              </a:rPr>
              <a:t>dibaca</a:t>
            </a:r>
            <a:r>
              <a:rPr lang="es-ES" sz="24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s-ES" sz="2400" i="1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s-ES" sz="2400" i="1" dirty="0" err="1">
                <a:latin typeface="Times New Roman" pitchFamily="18" charset="0"/>
                <a:cs typeface="Times New Roman" pitchFamily="18" charset="0"/>
              </a:rPr>
              <a:t>gabungan</a:t>
            </a:r>
            <a:r>
              <a:rPr lang="es-ES" sz="2400" i="1" dirty="0">
                <a:latin typeface="Times New Roman" pitchFamily="18" charset="0"/>
                <a:cs typeface="Times New Roman" pitchFamily="18" charset="0"/>
              </a:rPr>
              <a:t> B</a:t>
            </a:r>
            <a:r>
              <a:rPr lang="es-ES" sz="2400" i="1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s-E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3657600"/>
            <a:ext cx="8305800" cy="230832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latin typeface="Times New Roman" pitchFamily="18" charset="0"/>
                <a:cs typeface="Times New Roman" pitchFamily="18" charset="0"/>
              </a:rPr>
              <a:t>2. Irisan (</a:t>
            </a:r>
            <a:r>
              <a:rPr lang="es-ES" sz="2400" b="1" dirty="0" err="1">
                <a:latin typeface="Times New Roman" pitchFamily="18" charset="0"/>
                <a:cs typeface="Times New Roman" pitchFamily="18" charset="0"/>
              </a:rPr>
              <a:t>Intersection</a:t>
            </a:r>
            <a:r>
              <a:rPr lang="es-ES" sz="2400" b="1" dirty="0">
                <a:latin typeface="Times New Roman" pitchFamily="18" charset="0"/>
                <a:cs typeface="Times New Roman" pitchFamily="18" charset="0"/>
              </a:rPr>
              <a:t>)</a:t>
            </a:r>
            <a:endParaRPr lang="es-ES" sz="2400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s-ES" sz="2400" dirty="0">
                <a:latin typeface="Times New Roman" pitchFamily="18" charset="0"/>
                <a:cs typeface="Times New Roman" pitchFamily="18" charset="0"/>
              </a:rPr>
              <a:t>	Irisan </a:t>
            </a:r>
            <a:r>
              <a:rPr lang="es-ES" sz="2400" dirty="0" err="1">
                <a:latin typeface="Times New Roman" pitchFamily="18" charset="0"/>
                <a:cs typeface="Times New Roman" pitchFamily="18" charset="0"/>
              </a:rPr>
              <a:t>dari</a:t>
            </a:r>
            <a:r>
              <a:rPr lang="es-E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ES" sz="2400" dirty="0" err="1">
                <a:latin typeface="Times New Roman" pitchFamily="18" charset="0"/>
                <a:cs typeface="Times New Roman" pitchFamily="18" charset="0"/>
              </a:rPr>
              <a:t>himpunan</a:t>
            </a:r>
            <a:r>
              <a:rPr lang="es-ES" sz="2400" dirty="0">
                <a:latin typeface="Times New Roman" pitchFamily="18" charset="0"/>
                <a:cs typeface="Times New Roman" pitchFamily="18" charset="0"/>
              </a:rPr>
              <a:t> A dan </a:t>
            </a:r>
            <a:r>
              <a:rPr lang="es-ES" sz="2400" dirty="0" err="1">
                <a:latin typeface="Times New Roman" pitchFamily="18" charset="0"/>
                <a:cs typeface="Times New Roman" pitchFamily="18" charset="0"/>
              </a:rPr>
              <a:t>himpunan</a:t>
            </a:r>
            <a:r>
              <a:rPr lang="es-ES" sz="2400" dirty="0">
                <a:latin typeface="Times New Roman" pitchFamily="18" charset="0"/>
                <a:cs typeface="Times New Roman" pitchFamily="18" charset="0"/>
              </a:rPr>
              <a:t> B </a:t>
            </a:r>
            <a:r>
              <a:rPr lang="es-ES" sz="2400" dirty="0" err="1">
                <a:latin typeface="Times New Roman" pitchFamily="18" charset="0"/>
                <a:cs typeface="Times New Roman" pitchFamily="18" charset="0"/>
              </a:rPr>
              <a:t>adalah</a:t>
            </a:r>
            <a:r>
              <a:rPr lang="es-E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ES" sz="2400" dirty="0" err="1">
                <a:latin typeface="Times New Roman" pitchFamily="18" charset="0"/>
                <a:cs typeface="Times New Roman" pitchFamily="18" charset="0"/>
              </a:rPr>
              <a:t>himpunan</a:t>
            </a:r>
            <a:r>
              <a:rPr lang="es-ES" sz="2400" dirty="0">
                <a:latin typeface="Times New Roman" pitchFamily="18" charset="0"/>
                <a:cs typeface="Times New Roman" pitchFamily="18" charset="0"/>
              </a:rPr>
              <a:t> 	yang </a:t>
            </a:r>
            <a:r>
              <a:rPr lang="es-ES" sz="2400" dirty="0" err="1">
                <a:latin typeface="Times New Roman" pitchFamily="18" charset="0"/>
                <a:cs typeface="Times New Roman" pitchFamily="18" charset="0"/>
              </a:rPr>
              <a:t>anggota</a:t>
            </a:r>
            <a:r>
              <a:rPr lang="es-ES" sz="2400" dirty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es-ES" sz="2400" dirty="0" err="1">
                <a:latin typeface="Times New Roman" pitchFamily="18" charset="0"/>
                <a:cs typeface="Times New Roman" pitchFamily="18" charset="0"/>
              </a:rPr>
              <a:t>anggotanya</a:t>
            </a:r>
            <a:r>
              <a:rPr lang="es-E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ES" sz="2400" dirty="0" err="1">
                <a:latin typeface="Times New Roman" pitchFamily="18" charset="0"/>
                <a:cs typeface="Times New Roman" pitchFamily="18" charset="0"/>
              </a:rPr>
              <a:t>termasuk</a:t>
            </a:r>
            <a:r>
              <a:rPr lang="es-E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ES" sz="2400" dirty="0" err="1">
                <a:latin typeface="Times New Roman" pitchFamily="18" charset="0"/>
                <a:cs typeface="Times New Roman" pitchFamily="18" charset="0"/>
              </a:rPr>
              <a:t>anggota</a:t>
            </a:r>
            <a:r>
              <a:rPr lang="es-ES" sz="2400" dirty="0">
                <a:latin typeface="Times New Roman" pitchFamily="18" charset="0"/>
                <a:cs typeface="Times New Roman" pitchFamily="18" charset="0"/>
              </a:rPr>
              <a:t> A dan 	</a:t>
            </a:r>
            <a:r>
              <a:rPr lang="es-ES" sz="2400" dirty="0" err="1">
                <a:latin typeface="Times New Roman" pitchFamily="18" charset="0"/>
                <a:cs typeface="Times New Roman" pitchFamily="18" charset="0"/>
              </a:rPr>
              <a:t>anggota</a:t>
            </a:r>
            <a:r>
              <a:rPr lang="es-ES" sz="2400" dirty="0">
                <a:latin typeface="Times New Roman" pitchFamily="18" charset="0"/>
                <a:cs typeface="Times New Roman" pitchFamily="18" charset="0"/>
              </a:rPr>
              <a:t> B.</a:t>
            </a:r>
          </a:p>
          <a:p>
            <a:pPr algn="ctr"/>
            <a:r>
              <a:rPr lang="es-ES" sz="2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s-ES" sz="2400" dirty="0" err="1">
                <a:latin typeface="Times New Roman" pitchFamily="18" charset="0"/>
                <a:cs typeface="Times New Roman" pitchFamily="18" charset="0"/>
              </a:rPr>
              <a:t>Notasi</a:t>
            </a:r>
            <a:r>
              <a:rPr lang="es-ES" sz="2400" dirty="0">
                <a:latin typeface="Times New Roman" pitchFamily="18" charset="0"/>
                <a:cs typeface="Times New Roman" pitchFamily="18" charset="0"/>
              </a:rPr>
              <a:t> A ∩ B </a:t>
            </a:r>
            <a:r>
              <a:rPr lang="es-ES" sz="2400" dirty="0" err="1">
                <a:latin typeface="Times New Roman" pitchFamily="18" charset="0"/>
                <a:cs typeface="Times New Roman" pitchFamily="18" charset="0"/>
              </a:rPr>
              <a:t>dibaca</a:t>
            </a:r>
            <a:r>
              <a:rPr lang="es-ES" sz="24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s-ES" sz="2400" i="1" dirty="0">
                <a:latin typeface="Times New Roman" pitchFamily="18" charset="0"/>
                <a:cs typeface="Times New Roman" pitchFamily="18" charset="0"/>
              </a:rPr>
              <a:t>A irisan B</a:t>
            </a:r>
            <a:endParaRPr lang="es-ES" sz="2400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s-ES" sz="2400" dirty="0">
                <a:latin typeface="Times New Roman" pitchFamily="18" charset="0"/>
                <a:cs typeface="Times New Roman" pitchFamily="18" charset="0"/>
              </a:rPr>
              <a:t>	A ∩ B = {x | x ∈ A , x  B</a:t>
            </a:r>
            <a:r>
              <a:rPr lang="es-ES" sz="2400" dirty="0" smtClean="0">
                <a:latin typeface="Times New Roman" pitchFamily="18" charset="0"/>
                <a:cs typeface="Times New Roman" pitchFamily="18" charset="0"/>
              </a:rPr>
              <a:t>}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545446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000">
        <p14:shred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762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762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881"/>
                            </p:stCondLst>
                            <p:childTnLst>
                              <p:par>
                                <p:cTn id="24" presetID="4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762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 animBg="1"/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Dhiemaz\Pictures\slid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Operasi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Antar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Himpunan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828800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3.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Komplemen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Komplemen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suatu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himpunan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adalah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himpunan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anggota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–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anggota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di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dalam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semesta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pembicaraan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bukan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anggota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A.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Notasi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A </a:t>
            </a:r>
            <a:r>
              <a:rPr lang="en-US" sz="2400" baseline="30000" dirty="0">
                <a:latin typeface="Times New Roman" pitchFamily="18" charset="0"/>
                <a:cs typeface="Times New Roman" pitchFamily="18" charset="0"/>
              </a:rPr>
              <a:t>c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9232" y="3886200"/>
            <a:ext cx="8157567" cy="156966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Contoh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: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U = {x | x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huruf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latin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}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A = {x | x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huruf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konsonan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Maka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 </a:t>
            </a:r>
            <a:r>
              <a:rPr lang="en-US" sz="2400" baseline="30000" dirty="0">
                <a:latin typeface="Times New Roman" pitchFamily="18" charset="0"/>
                <a:cs typeface="Times New Roman" pitchFamily="18" charset="0"/>
              </a:rPr>
              <a:t>c 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= {x | x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huruf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vokal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} = {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a,e,i,o,u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}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545446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762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762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738"/>
                            </p:stCondLst>
                            <p:childTnLst>
                              <p:par>
                                <p:cTn id="24" presetID="4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762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 animBg="1"/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Dhiemaz\Pictures\slid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Operasi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Antar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Himpunan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524000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5.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Jumlah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Dua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Himpunan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Jumlah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dua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himpunan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B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adalah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himpunan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atau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anggota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B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tetapi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bukan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anggota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persekutuan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B.</a:t>
            </a:r>
          </a:p>
          <a:p>
            <a:endParaRPr lang="es-E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3400" y="3709792"/>
            <a:ext cx="8077200" cy="120032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Contoh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: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 = {1,2,3}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Q = {3,4,5}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 + Q = {1,2,4,5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}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795403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762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762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929"/>
                            </p:stCondLst>
                            <p:childTnLst>
                              <p:par>
                                <p:cTn id="24" presetID="4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762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 animBg="1"/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Dhiemaz\Pictures\slid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Operasi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Antar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Himpunan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133600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4.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Selisih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Dua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Himpunan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Selisih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himpunan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himpunan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B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adalah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himpunan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dari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elemen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elemen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termasuk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tetapi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tidak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termasuk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B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atau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kata lain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irisan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B </a:t>
            </a:r>
            <a:r>
              <a:rPr lang="en-US" sz="2400" baseline="30000" dirty="0" smtClean="0">
                <a:latin typeface="Times New Roman" pitchFamily="18" charset="0"/>
                <a:cs typeface="Times New Roman" pitchFamily="18" charset="0"/>
              </a:rPr>
              <a:t>c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A – B = A ∩ B </a:t>
            </a:r>
            <a:r>
              <a:rPr lang="en-US" sz="2400" baseline="30000" dirty="0" smtClean="0">
                <a:latin typeface="Times New Roman" pitchFamily="18" charset="0"/>
                <a:cs typeface="Times New Roman" pitchFamily="18" charset="0"/>
              </a:rPr>
              <a:t>c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4736" y="4114800"/>
            <a:ext cx="8292064" cy="156966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2400" dirty="0" err="1">
                <a:latin typeface="Times New Roman" pitchFamily="18" charset="0"/>
                <a:cs typeface="Times New Roman" pitchFamily="18" charset="0"/>
              </a:rPr>
              <a:t>Contoh</a:t>
            </a:r>
            <a:r>
              <a:rPr lang="es-ES" sz="2400" dirty="0">
                <a:latin typeface="Times New Roman" pitchFamily="18" charset="0"/>
                <a:cs typeface="Times New Roman" pitchFamily="18" charset="0"/>
              </a:rPr>
              <a:t> :</a:t>
            </a:r>
          </a:p>
          <a:p>
            <a:r>
              <a:rPr lang="es-ES" sz="2400" dirty="0">
                <a:latin typeface="Times New Roman" pitchFamily="18" charset="0"/>
                <a:cs typeface="Times New Roman" pitchFamily="18" charset="0"/>
              </a:rPr>
              <a:t>A = {</a:t>
            </a:r>
            <a:r>
              <a:rPr lang="es-ES" sz="2400" dirty="0" err="1">
                <a:latin typeface="Times New Roman" pitchFamily="18" charset="0"/>
                <a:cs typeface="Times New Roman" pitchFamily="18" charset="0"/>
              </a:rPr>
              <a:t>a,b,c,d</a:t>
            </a:r>
            <a:r>
              <a:rPr lang="es-ES" sz="2400" dirty="0">
                <a:latin typeface="Times New Roman" pitchFamily="18" charset="0"/>
                <a:cs typeface="Times New Roman" pitchFamily="18" charset="0"/>
              </a:rPr>
              <a:t>} dan B = {</a:t>
            </a:r>
            <a:r>
              <a:rPr lang="es-ES" sz="2400" dirty="0" err="1">
                <a:latin typeface="Times New Roman" pitchFamily="18" charset="0"/>
                <a:cs typeface="Times New Roman" pitchFamily="18" charset="0"/>
              </a:rPr>
              <a:t>p,q,b,d</a:t>
            </a:r>
            <a:r>
              <a:rPr lang="es-ES" sz="2400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r>
              <a:rPr lang="es-ES" sz="2400" dirty="0">
                <a:latin typeface="Times New Roman" pitchFamily="18" charset="0"/>
                <a:cs typeface="Times New Roman" pitchFamily="18" charset="0"/>
              </a:rPr>
              <a:t>A – B = {</a:t>
            </a:r>
            <a:r>
              <a:rPr lang="es-ES" sz="2400" dirty="0" err="1">
                <a:latin typeface="Times New Roman" pitchFamily="18" charset="0"/>
                <a:cs typeface="Times New Roman" pitchFamily="18" charset="0"/>
              </a:rPr>
              <a:t>a,c</a:t>
            </a:r>
            <a:r>
              <a:rPr lang="es-ES" sz="2400" dirty="0">
                <a:latin typeface="Times New Roman" pitchFamily="18" charset="0"/>
                <a:cs typeface="Times New Roman" pitchFamily="18" charset="0"/>
              </a:rPr>
              <a:t>} dan B – A = {</a:t>
            </a:r>
            <a:r>
              <a:rPr lang="es-ES" sz="2400" dirty="0" err="1">
                <a:latin typeface="Times New Roman" pitchFamily="18" charset="0"/>
                <a:cs typeface="Times New Roman" pitchFamily="18" charset="0"/>
              </a:rPr>
              <a:t>p,q</a:t>
            </a:r>
            <a:r>
              <a:rPr lang="es-ES" sz="2400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7189769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762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762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952"/>
                            </p:stCondLst>
                            <p:childTnLst>
                              <p:par>
                                <p:cTn id="24" presetID="4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762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333"/>
                            </p:stCondLst>
                            <p:childTnLst>
                              <p:par>
                                <p:cTn id="30" presetID="4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762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 animBg="1"/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Dhiemaz\Pictures\butterflies-ppt-free_69056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548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Hukum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dalam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Aljabar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629400" y="1756816"/>
            <a:ext cx="2087110" cy="120032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pt-BR" sz="2400" b="1" dirty="0">
                <a:latin typeface="Times New Roman" pitchFamily="18" charset="0"/>
                <a:cs typeface="Times New Roman" pitchFamily="18" charset="0"/>
              </a:rPr>
              <a:t>3. Komutatif</a:t>
            </a:r>
          </a:p>
          <a:p>
            <a:pPr algn="ctr"/>
            <a:r>
              <a:rPr lang="pt-BR" sz="2400" dirty="0">
                <a:latin typeface="Times New Roman" pitchFamily="18" charset="0"/>
                <a:cs typeface="Times New Roman" pitchFamily="18" charset="0"/>
              </a:rPr>
              <a:t>A  B = B  A</a:t>
            </a:r>
          </a:p>
          <a:p>
            <a:pPr algn="ctr"/>
            <a:r>
              <a:rPr lang="pt-BR" sz="2400" dirty="0">
                <a:latin typeface="Times New Roman" pitchFamily="18" charset="0"/>
                <a:cs typeface="Times New Roman" pitchFamily="18" charset="0"/>
              </a:rPr>
              <a:t>A ∩ B = B ∩ </a:t>
            </a:r>
            <a:r>
              <a:rPr lang="pt-BR" sz="2400" dirty="0" smtClean="0">
                <a:latin typeface="Times New Roman" pitchFamily="18" charset="0"/>
                <a:cs typeface="Times New Roman" pitchFamily="18" charset="0"/>
              </a:rPr>
              <a:t>A</a:t>
            </a:r>
            <a:endParaRPr lang="pt-BR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43200" y="1756816"/>
            <a:ext cx="3644267" cy="120032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pt-BR" sz="2400" b="1" dirty="0">
                <a:latin typeface="Times New Roman" pitchFamily="18" charset="0"/>
                <a:cs typeface="Times New Roman" pitchFamily="18" charset="0"/>
              </a:rPr>
              <a:t>2. Asosiatif</a:t>
            </a:r>
          </a:p>
          <a:p>
            <a:pPr algn="ctr"/>
            <a:r>
              <a:rPr lang="pt-BR" sz="2400" dirty="0">
                <a:latin typeface="Times New Roman" pitchFamily="18" charset="0"/>
                <a:cs typeface="Times New Roman" pitchFamily="18" charset="0"/>
              </a:rPr>
              <a:t>(A  B)  C = A  (B  C)</a:t>
            </a:r>
          </a:p>
          <a:p>
            <a:pPr algn="ctr"/>
            <a:r>
              <a:rPr lang="pt-BR" sz="2400" dirty="0">
                <a:latin typeface="Times New Roman" pitchFamily="18" charset="0"/>
                <a:cs typeface="Times New Roman" pitchFamily="18" charset="0"/>
              </a:rPr>
              <a:t>(A ∩ B) ∩ C = A ∩ (B ∩ C</a:t>
            </a:r>
            <a:r>
              <a:rPr lang="pt-BR" sz="24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pt-BR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91448" y="1756816"/>
            <a:ext cx="1912703" cy="120032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pt-BR" sz="2400" b="1" dirty="0">
                <a:latin typeface="Times New Roman" pitchFamily="18" charset="0"/>
                <a:cs typeface="Times New Roman" pitchFamily="18" charset="0"/>
              </a:rPr>
              <a:t>1. Idempoten</a:t>
            </a:r>
          </a:p>
          <a:p>
            <a:pPr algn="ctr"/>
            <a:r>
              <a:rPr lang="pt-BR" sz="2400" dirty="0">
                <a:latin typeface="Times New Roman" pitchFamily="18" charset="0"/>
                <a:cs typeface="Times New Roman" pitchFamily="18" charset="0"/>
              </a:rPr>
              <a:t>A  A = A</a:t>
            </a:r>
          </a:p>
          <a:p>
            <a:pPr algn="ctr"/>
            <a:r>
              <a:rPr lang="pt-BR" sz="2400" dirty="0">
                <a:latin typeface="Times New Roman" pitchFamily="18" charset="0"/>
                <a:cs typeface="Times New Roman" pitchFamily="18" charset="0"/>
              </a:rPr>
              <a:t>A ∩ A = </a:t>
            </a:r>
            <a:r>
              <a:rPr lang="pt-BR" sz="2400" dirty="0" smtClean="0">
                <a:latin typeface="Times New Roman" pitchFamily="18" charset="0"/>
                <a:cs typeface="Times New Roman" pitchFamily="18" charset="0"/>
              </a:rPr>
              <a:t>A</a:t>
            </a:r>
            <a:endParaRPr lang="pt-BR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41202" y="3100274"/>
            <a:ext cx="3646265" cy="193899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2400" b="1" dirty="0" smtClean="0">
                <a:latin typeface="Times New Roman" pitchFamily="18" charset="0"/>
                <a:cs typeface="Times New Roman" pitchFamily="18" charset="0"/>
              </a:rPr>
              <a:t>5. </a:t>
            </a:r>
            <a:r>
              <a:rPr lang="pt-BR" sz="2400" b="1" dirty="0">
                <a:latin typeface="Times New Roman" pitchFamily="18" charset="0"/>
                <a:cs typeface="Times New Roman" pitchFamily="18" charset="0"/>
              </a:rPr>
              <a:t>Distributif</a:t>
            </a:r>
          </a:p>
          <a:p>
            <a:pPr algn="ctr"/>
            <a:r>
              <a:rPr lang="pt-BR" sz="2400" dirty="0">
                <a:latin typeface="Times New Roman" pitchFamily="18" charset="0"/>
                <a:cs typeface="Times New Roman" pitchFamily="18" charset="0"/>
              </a:rPr>
              <a:t>A  (B ∩ C) = (A  B) ∩ (A  C)</a:t>
            </a:r>
          </a:p>
          <a:p>
            <a:pPr algn="ctr"/>
            <a:r>
              <a:rPr lang="pt-BR" sz="2400" dirty="0">
                <a:latin typeface="Times New Roman" pitchFamily="18" charset="0"/>
                <a:cs typeface="Times New Roman" pitchFamily="18" charset="0"/>
              </a:rPr>
              <a:t>A ∩ (B C) = (A ∩ B)  (A ∩ C</a:t>
            </a:r>
            <a:r>
              <a:rPr lang="pt-BR" sz="24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pt-BR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1447" y="3100274"/>
            <a:ext cx="1656224" cy="193899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pt-BR" sz="2400" b="1" dirty="0" smtClean="0">
                <a:latin typeface="Times New Roman" pitchFamily="18" charset="0"/>
                <a:cs typeface="Times New Roman" pitchFamily="18" charset="0"/>
              </a:rPr>
              <a:t>4. </a:t>
            </a:r>
            <a:r>
              <a:rPr lang="pt-BR" sz="2400" b="1" dirty="0">
                <a:latin typeface="Times New Roman" pitchFamily="18" charset="0"/>
                <a:cs typeface="Times New Roman" pitchFamily="18" charset="0"/>
              </a:rPr>
              <a:t>Identitas</a:t>
            </a:r>
          </a:p>
          <a:p>
            <a:pPr algn="ctr"/>
            <a:r>
              <a:rPr lang="pt-BR" sz="2400" dirty="0">
                <a:latin typeface="Times New Roman" pitchFamily="18" charset="0"/>
                <a:cs typeface="Times New Roman" pitchFamily="18" charset="0"/>
              </a:rPr>
              <a:t>A  ∅ = A</a:t>
            </a:r>
          </a:p>
          <a:p>
            <a:pPr algn="ctr"/>
            <a:r>
              <a:rPr lang="pt-BR" sz="2400" dirty="0">
                <a:latin typeface="Times New Roman" pitchFamily="18" charset="0"/>
                <a:cs typeface="Times New Roman" pitchFamily="18" charset="0"/>
              </a:rPr>
              <a:t>A  S = S</a:t>
            </a:r>
          </a:p>
          <a:p>
            <a:pPr algn="ctr"/>
            <a:r>
              <a:rPr lang="pt-BR" sz="2400" dirty="0">
                <a:latin typeface="Times New Roman" pitchFamily="18" charset="0"/>
                <a:cs typeface="Times New Roman" pitchFamily="18" charset="0"/>
              </a:rPr>
              <a:t>A ∩ S = A</a:t>
            </a:r>
          </a:p>
          <a:p>
            <a:pPr algn="ctr"/>
            <a:r>
              <a:rPr lang="pt-BR" sz="2400" dirty="0">
                <a:latin typeface="Times New Roman" pitchFamily="18" charset="0"/>
                <a:cs typeface="Times New Roman" pitchFamily="18" charset="0"/>
              </a:rPr>
              <a:t>A ∩ ∅ = </a:t>
            </a:r>
            <a:r>
              <a:rPr lang="pt-BR" sz="2400" dirty="0" smtClean="0">
                <a:latin typeface="Times New Roman" pitchFamily="18" charset="0"/>
                <a:cs typeface="Times New Roman" pitchFamily="18" charset="0"/>
              </a:rPr>
              <a:t>∅</a:t>
            </a:r>
            <a:endParaRPr lang="pt-BR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623629" y="3100274"/>
            <a:ext cx="2098651" cy="193899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pt-BR" sz="2400" b="1" dirty="0">
                <a:latin typeface="Times New Roman" pitchFamily="18" charset="0"/>
                <a:cs typeface="Times New Roman" pitchFamily="18" charset="0"/>
              </a:rPr>
              <a:t>6. Komplemen</a:t>
            </a:r>
          </a:p>
          <a:p>
            <a:pPr algn="ctr"/>
            <a:r>
              <a:rPr lang="pt-BR" sz="2400" dirty="0">
                <a:latin typeface="Times New Roman" pitchFamily="18" charset="0"/>
                <a:cs typeface="Times New Roman" pitchFamily="18" charset="0"/>
              </a:rPr>
              <a:t>A  A </a:t>
            </a:r>
            <a:r>
              <a:rPr lang="pt-BR" sz="2400" baseline="30000" dirty="0">
                <a:latin typeface="Times New Roman" pitchFamily="18" charset="0"/>
                <a:cs typeface="Times New Roman" pitchFamily="18" charset="0"/>
              </a:rPr>
              <a:t>c </a:t>
            </a:r>
            <a:r>
              <a:rPr lang="pt-BR" sz="2400" dirty="0">
                <a:latin typeface="Times New Roman" pitchFamily="18" charset="0"/>
                <a:cs typeface="Times New Roman" pitchFamily="18" charset="0"/>
              </a:rPr>
              <a:t>= S</a:t>
            </a:r>
          </a:p>
          <a:p>
            <a:pPr algn="ctr"/>
            <a:r>
              <a:rPr lang="pt-BR" sz="2400" dirty="0">
                <a:latin typeface="Times New Roman" pitchFamily="18" charset="0"/>
                <a:cs typeface="Times New Roman" pitchFamily="18" charset="0"/>
              </a:rPr>
              <a:t>(A </a:t>
            </a:r>
            <a:r>
              <a:rPr lang="pt-BR" sz="2400" baseline="30000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pt-BR" sz="2400" dirty="0">
                <a:latin typeface="Times New Roman" pitchFamily="18" charset="0"/>
                <a:cs typeface="Times New Roman" pitchFamily="18" charset="0"/>
              </a:rPr>
              <a:t>) </a:t>
            </a:r>
            <a:r>
              <a:rPr lang="pt-BR" sz="2400" baseline="30000" dirty="0">
                <a:latin typeface="Times New Roman" pitchFamily="18" charset="0"/>
                <a:cs typeface="Times New Roman" pitchFamily="18" charset="0"/>
              </a:rPr>
              <a:t>c </a:t>
            </a:r>
            <a:r>
              <a:rPr lang="pt-BR" sz="2400" dirty="0">
                <a:latin typeface="Times New Roman" pitchFamily="18" charset="0"/>
                <a:cs typeface="Times New Roman" pitchFamily="18" charset="0"/>
              </a:rPr>
              <a:t>= A</a:t>
            </a:r>
          </a:p>
          <a:p>
            <a:pPr algn="ctr"/>
            <a:r>
              <a:rPr lang="pt-BR" sz="2400" dirty="0">
                <a:latin typeface="Times New Roman" pitchFamily="18" charset="0"/>
                <a:cs typeface="Times New Roman" pitchFamily="18" charset="0"/>
              </a:rPr>
              <a:t>A ∩ A </a:t>
            </a:r>
            <a:r>
              <a:rPr lang="pt-BR" sz="2400" baseline="30000" dirty="0">
                <a:latin typeface="Times New Roman" pitchFamily="18" charset="0"/>
                <a:cs typeface="Times New Roman" pitchFamily="18" charset="0"/>
              </a:rPr>
              <a:t>c </a:t>
            </a:r>
            <a:r>
              <a:rPr lang="pt-BR" sz="2400" dirty="0">
                <a:latin typeface="Times New Roman" pitchFamily="18" charset="0"/>
                <a:cs typeface="Times New Roman" pitchFamily="18" charset="0"/>
              </a:rPr>
              <a:t>= ∅</a:t>
            </a:r>
          </a:p>
          <a:p>
            <a:pPr algn="ctr"/>
            <a:r>
              <a:rPr lang="pt-BR" sz="2400" dirty="0">
                <a:latin typeface="Times New Roman" pitchFamily="18" charset="0"/>
                <a:cs typeface="Times New Roman" pitchFamily="18" charset="0"/>
              </a:rPr>
              <a:t>S </a:t>
            </a:r>
            <a:r>
              <a:rPr lang="pt-BR" sz="2400" baseline="30000" dirty="0">
                <a:latin typeface="Times New Roman" pitchFamily="18" charset="0"/>
                <a:cs typeface="Times New Roman" pitchFamily="18" charset="0"/>
              </a:rPr>
              <a:t>c </a:t>
            </a:r>
            <a:r>
              <a:rPr lang="pt-BR" sz="2400" dirty="0">
                <a:latin typeface="Times New Roman" pitchFamily="18" charset="0"/>
                <a:cs typeface="Times New Roman" pitchFamily="18" charset="0"/>
              </a:rPr>
              <a:t>= ∅, ∅ </a:t>
            </a:r>
            <a:r>
              <a:rPr lang="pt-BR" sz="2400" baseline="30000" dirty="0">
                <a:latin typeface="Times New Roman" pitchFamily="18" charset="0"/>
                <a:cs typeface="Times New Roman" pitchFamily="18" charset="0"/>
              </a:rPr>
              <a:t>c </a:t>
            </a:r>
            <a:r>
              <a:rPr lang="pt-BR" sz="2400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pt-BR" sz="2400" dirty="0" smtClean="0">
                <a:latin typeface="Times New Roman" pitchFamily="18" charset="0"/>
                <a:cs typeface="Times New Roman" pitchFamily="18" charset="0"/>
              </a:rPr>
              <a:t>S</a:t>
            </a:r>
            <a:endParaRPr lang="pt-BR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90132" y="5181600"/>
            <a:ext cx="2506135" cy="120032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pt-BR" sz="2400" b="1" dirty="0">
                <a:latin typeface="Times New Roman" pitchFamily="18" charset="0"/>
                <a:cs typeface="Times New Roman" pitchFamily="18" charset="0"/>
              </a:rPr>
              <a:t>7. De Morgan</a:t>
            </a:r>
          </a:p>
          <a:p>
            <a:pPr algn="ctr"/>
            <a:r>
              <a:rPr lang="pt-BR" sz="2400" dirty="0">
                <a:latin typeface="Times New Roman" pitchFamily="18" charset="0"/>
                <a:cs typeface="Times New Roman" pitchFamily="18" charset="0"/>
              </a:rPr>
              <a:t>(A B) </a:t>
            </a:r>
            <a:r>
              <a:rPr lang="pt-BR" sz="2400" baseline="30000" dirty="0">
                <a:latin typeface="Times New Roman" pitchFamily="18" charset="0"/>
                <a:cs typeface="Times New Roman" pitchFamily="18" charset="0"/>
              </a:rPr>
              <a:t>c </a:t>
            </a:r>
            <a:r>
              <a:rPr lang="pt-BR" sz="2400" dirty="0">
                <a:latin typeface="Times New Roman" pitchFamily="18" charset="0"/>
                <a:cs typeface="Times New Roman" pitchFamily="18" charset="0"/>
              </a:rPr>
              <a:t>= A </a:t>
            </a:r>
            <a:r>
              <a:rPr lang="pt-BR" sz="2400" baseline="30000" dirty="0">
                <a:latin typeface="Times New Roman" pitchFamily="18" charset="0"/>
                <a:cs typeface="Times New Roman" pitchFamily="18" charset="0"/>
              </a:rPr>
              <a:t>c </a:t>
            </a:r>
            <a:r>
              <a:rPr lang="pt-BR" sz="2400" dirty="0">
                <a:latin typeface="Times New Roman" pitchFamily="18" charset="0"/>
                <a:cs typeface="Times New Roman" pitchFamily="18" charset="0"/>
              </a:rPr>
              <a:t>∩ B </a:t>
            </a:r>
            <a:r>
              <a:rPr lang="pt-BR" sz="2400" baseline="30000" dirty="0">
                <a:latin typeface="Times New Roman" pitchFamily="18" charset="0"/>
                <a:cs typeface="Times New Roman" pitchFamily="18" charset="0"/>
              </a:rPr>
              <a:t>c</a:t>
            </a:r>
            <a:endParaRPr lang="pt-BR" sz="2400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pt-BR" sz="2400" dirty="0">
                <a:latin typeface="Times New Roman" pitchFamily="18" charset="0"/>
                <a:cs typeface="Times New Roman" pitchFamily="18" charset="0"/>
              </a:rPr>
              <a:t>(A ∩ B) </a:t>
            </a:r>
            <a:r>
              <a:rPr lang="pt-BR" sz="2400" baseline="30000" dirty="0">
                <a:latin typeface="Times New Roman" pitchFamily="18" charset="0"/>
                <a:cs typeface="Times New Roman" pitchFamily="18" charset="0"/>
              </a:rPr>
              <a:t>c </a:t>
            </a:r>
            <a:r>
              <a:rPr lang="pt-BR" sz="2400" dirty="0">
                <a:latin typeface="Times New Roman" pitchFamily="18" charset="0"/>
                <a:cs typeface="Times New Roman" pitchFamily="18" charset="0"/>
              </a:rPr>
              <a:t>= A </a:t>
            </a:r>
            <a:r>
              <a:rPr lang="pt-BR" sz="2400" baseline="30000" dirty="0">
                <a:latin typeface="Times New Roman" pitchFamily="18" charset="0"/>
                <a:cs typeface="Times New Roman" pitchFamily="18" charset="0"/>
              </a:rPr>
              <a:t>c </a:t>
            </a:r>
            <a:r>
              <a:rPr lang="pt-BR" sz="2400" dirty="0">
                <a:latin typeface="Times New Roman" pitchFamily="18" charset="0"/>
                <a:cs typeface="Times New Roman" pitchFamily="18" charset="0"/>
              </a:rPr>
              <a:t> B </a:t>
            </a:r>
            <a:r>
              <a:rPr lang="pt-BR" sz="2400" baseline="30000" dirty="0" smtClean="0">
                <a:latin typeface="Times New Roman" pitchFamily="18" charset="0"/>
                <a:cs typeface="Times New Roman" pitchFamily="18" charset="0"/>
              </a:rPr>
              <a:t>c</a:t>
            </a:r>
            <a:endParaRPr lang="pt-BR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52408" y="5181599"/>
            <a:ext cx="2070118" cy="120032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pt-BR" sz="2400" b="1" dirty="0">
                <a:latin typeface="Times New Roman" pitchFamily="18" charset="0"/>
                <a:cs typeface="Times New Roman" pitchFamily="18" charset="0"/>
              </a:rPr>
              <a:t>8. Penyerapan</a:t>
            </a:r>
          </a:p>
          <a:p>
            <a:pPr algn="ctr"/>
            <a:r>
              <a:rPr lang="pt-BR" sz="2400" dirty="0">
                <a:latin typeface="Times New Roman" pitchFamily="18" charset="0"/>
                <a:cs typeface="Times New Roman" pitchFamily="18" charset="0"/>
              </a:rPr>
              <a:t>A  (A ∩ B) = A</a:t>
            </a:r>
          </a:p>
          <a:p>
            <a:pPr algn="ctr"/>
            <a:r>
              <a:rPr lang="pt-BR" sz="2400" dirty="0">
                <a:latin typeface="Times New Roman" pitchFamily="18" charset="0"/>
                <a:cs typeface="Times New Roman" pitchFamily="18" charset="0"/>
              </a:rPr>
              <a:t>A ∩ (A  B) = </a:t>
            </a:r>
            <a:r>
              <a:rPr lang="pt-BR" sz="2400" dirty="0" smtClean="0">
                <a:latin typeface="Times New Roman" pitchFamily="18" charset="0"/>
                <a:cs typeface="Times New Roman" pitchFamily="18" charset="0"/>
              </a:rPr>
              <a:t>A</a:t>
            </a:r>
            <a:endParaRPr lang="pt-BR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811490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Dhiemaz\Pictures\cool-templates-for-powerpoint-200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-76200"/>
            <a:ext cx="9220200" cy="693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Arizal\Downloads\Funny-LOL-Face-Meme-Background-HD-Wallpaper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48811" y="4267200"/>
            <a:ext cx="3479800" cy="195738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  <a:extLst/>
        </p:spPr>
      </p:pic>
      <p:sp>
        <p:nvSpPr>
          <p:cNvPr id="3" name="Cloud Callout 2"/>
          <p:cNvSpPr/>
          <p:nvPr/>
        </p:nvSpPr>
        <p:spPr>
          <a:xfrm>
            <a:off x="2133599" y="32535"/>
            <a:ext cx="6477729" cy="3733800"/>
          </a:xfrm>
          <a:prstGeom prst="cloudCallou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Apa</a:t>
            </a:r>
            <a:r>
              <a:rPr lang="en-US" sz="4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itu</a:t>
            </a:r>
            <a:r>
              <a:rPr lang="en-US" sz="4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Logika</a:t>
            </a:r>
            <a:r>
              <a:rPr lang="en-US" sz="4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Matematika</a:t>
            </a:r>
            <a:r>
              <a:rPr lang="en-US" sz="4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?</a:t>
            </a:r>
            <a:endParaRPr lang="en-US" sz="4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4" name="Group 6"/>
          <p:cNvGrpSpPr>
            <a:grpSpLocks noChangeAspect="1"/>
          </p:cNvGrpSpPr>
          <p:nvPr/>
        </p:nvGrpSpPr>
        <p:grpSpPr bwMode="auto">
          <a:xfrm>
            <a:off x="6208713" y="3067845"/>
            <a:ext cx="2667000" cy="3489325"/>
            <a:chOff x="3742" y="1979"/>
            <a:chExt cx="1680" cy="2198"/>
          </a:xfrm>
        </p:grpSpPr>
        <p:sp>
          <p:nvSpPr>
            <p:cNvPr id="5" name="AutoShape 7"/>
            <p:cNvSpPr>
              <a:spLocks noChangeAspect="1" noChangeArrowheads="1" noTextEdit="1"/>
            </p:cNvSpPr>
            <p:nvPr/>
          </p:nvSpPr>
          <p:spPr bwMode="auto">
            <a:xfrm>
              <a:off x="3742" y="1979"/>
              <a:ext cx="1680" cy="2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6" name="Freeform 8"/>
            <p:cNvSpPr>
              <a:spLocks/>
            </p:cNvSpPr>
            <p:nvPr/>
          </p:nvSpPr>
          <p:spPr bwMode="auto">
            <a:xfrm>
              <a:off x="4531" y="3936"/>
              <a:ext cx="106" cy="36"/>
            </a:xfrm>
            <a:custGeom>
              <a:avLst/>
              <a:gdLst>
                <a:gd name="T0" fmla="*/ 162 w 210"/>
                <a:gd name="T1" fmla="*/ 0 h 73"/>
                <a:gd name="T2" fmla="*/ 0 w 210"/>
                <a:gd name="T3" fmla="*/ 38 h 73"/>
                <a:gd name="T4" fmla="*/ 143 w 210"/>
                <a:gd name="T5" fmla="*/ 73 h 73"/>
                <a:gd name="T6" fmla="*/ 202 w 210"/>
                <a:gd name="T7" fmla="*/ 63 h 73"/>
                <a:gd name="T8" fmla="*/ 210 w 210"/>
                <a:gd name="T9" fmla="*/ 19 h 73"/>
                <a:gd name="T10" fmla="*/ 162 w 210"/>
                <a:gd name="T11" fmla="*/ 0 h 73"/>
                <a:gd name="T12" fmla="*/ 162 w 210"/>
                <a:gd name="T13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0" h="73">
                  <a:moveTo>
                    <a:pt x="162" y="0"/>
                  </a:moveTo>
                  <a:lnTo>
                    <a:pt x="0" y="38"/>
                  </a:lnTo>
                  <a:lnTo>
                    <a:pt x="143" y="73"/>
                  </a:lnTo>
                  <a:lnTo>
                    <a:pt x="202" y="63"/>
                  </a:lnTo>
                  <a:lnTo>
                    <a:pt x="210" y="19"/>
                  </a:lnTo>
                  <a:lnTo>
                    <a:pt x="162" y="0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7" name="Freeform 9"/>
            <p:cNvSpPr>
              <a:spLocks/>
            </p:cNvSpPr>
            <p:nvPr/>
          </p:nvSpPr>
          <p:spPr bwMode="auto">
            <a:xfrm>
              <a:off x="5007" y="3979"/>
              <a:ext cx="88" cy="25"/>
            </a:xfrm>
            <a:custGeom>
              <a:avLst/>
              <a:gdLst>
                <a:gd name="T0" fmla="*/ 120 w 176"/>
                <a:gd name="T1" fmla="*/ 0 h 50"/>
                <a:gd name="T2" fmla="*/ 0 w 176"/>
                <a:gd name="T3" fmla="*/ 35 h 50"/>
                <a:gd name="T4" fmla="*/ 176 w 176"/>
                <a:gd name="T5" fmla="*/ 50 h 50"/>
                <a:gd name="T6" fmla="*/ 120 w 176"/>
                <a:gd name="T7" fmla="*/ 0 h 50"/>
                <a:gd name="T8" fmla="*/ 120 w 176"/>
                <a:gd name="T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6" h="50">
                  <a:moveTo>
                    <a:pt x="120" y="0"/>
                  </a:moveTo>
                  <a:lnTo>
                    <a:pt x="0" y="35"/>
                  </a:lnTo>
                  <a:lnTo>
                    <a:pt x="176" y="50"/>
                  </a:lnTo>
                  <a:lnTo>
                    <a:pt x="120" y="0"/>
                  </a:lnTo>
                  <a:lnTo>
                    <a:pt x="120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8" name="Freeform 10"/>
            <p:cNvSpPr>
              <a:spLocks/>
            </p:cNvSpPr>
            <p:nvPr/>
          </p:nvSpPr>
          <p:spPr bwMode="auto">
            <a:xfrm>
              <a:off x="4476" y="2316"/>
              <a:ext cx="898" cy="745"/>
            </a:xfrm>
            <a:custGeom>
              <a:avLst/>
              <a:gdLst>
                <a:gd name="T0" fmla="*/ 1104 w 1796"/>
                <a:gd name="T1" fmla="*/ 147 h 1490"/>
                <a:gd name="T2" fmla="*/ 1014 w 1796"/>
                <a:gd name="T3" fmla="*/ 193 h 1490"/>
                <a:gd name="T4" fmla="*/ 750 w 1796"/>
                <a:gd name="T5" fmla="*/ 208 h 1490"/>
                <a:gd name="T6" fmla="*/ 673 w 1796"/>
                <a:gd name="T7" fmla="*/ 226 h 1490"/>
                <a:gd name="T8" fmla="*/ 583 w 1796"/>
                <a:gd name="T9" fmla="*/ 329 h 1490"/>
                <a:gd name="T10" fmla="*/ 436 w 1796"/>
                <a:gd name="T11" fmla="*/ 438 h 1490"/>
                <a:gd name="T12" fmla="*/ 474 w 1796"/>
                <a:gd name="T13" fmla="*/ 338 h 1490"/>
                <a:gd name="T14" fmla="*/ 390 w 1796"/>
                <a:gd name="T15" fmla="*/ 338 h 1490"/>
                <a:gd name="T16" fmla="*/ 281 w 1796"/>
                <a:gd name="T17" fmla="*/ 281 h 1490"/>
                <a:gd name="T18" fmla="*/ 210 w 1796"/>
                <a:gd name="T19" fmla="*/ 407 h 1490"/>
                <a:gd name="T20" fmla="*/ 170 w 1796"/>
                <a:gd name="T21" fmla="*/ 451 h 1490"/>
                <a:gd name="T22" fmla="*/ 105 w 1796"/>
                <a:gd name="T23" fmla="*/ 583 h 1490"/>
                <a:gd name="T24" fmla="*/ 38 w 1796"/>
                <a:gd name="T25" fmla="*/ 625 h 1490"/>
                <a:gd name="T26" fmla="*/ 0 w 1796"/>
                <a:gd name="T27" fmla="*/ 763 h 1490"/>
                <a:gd name="T28" fmla="*/ 5 w 1796"/>
                <a:gd name="T29" fmla="*/ 853 h 1490"/>
                <a:gd name="T30" fmla="*/ 202 w 1796"/>
                <a:gd name="T31" fmla="*/ 1006 h 1490"/>
                <a:gd name="T32" fmla="*/ 430 w 1796"/>
                <a:gd name="T33" fmla="*/ 941 h 1490"/>
                <a:gd name="T34" fmla="*/ 704 w 1796"/>
                <a:gd name="T35" fmla="*/ 1235 h 1490"/>
                <a:gd name="T36" fmla="*/ 778 w 1796"/>
                <a:gd name="T37" fmla="*/ 1287 h 1490"/>
                <a:gd name="T38" fmla="*/ 809 w 1796"/>
                <a:gd name="T39" fmla="*/ 1392 h 1490"/>
                <a:gd name="T40" fmla="*/ 761 w 1796"/>
                <a:gd name="T41" fmla="*/ 1440 h 1490"/>
                <a:gd name="T42" fmla="*/ 709 w 1796"/>
                <a:gd name="T43" fmla="*/ 1451 h 1490"/>
                <a:gd name="T44" fmla="*/ 759 w 1796"/>
                <a:gd name="T45" fmla="*/ 1490 h 1490"/>
                <a:gd name="T46" fmla="*/ 1218 w 1796"/>
                <a:gd name="T47" fmla="*/ 1407 h 1490"/>
                <a:gd name="T48" fmla="*/ 1398 w 1796"/>
                <a:gd name="T49" fmla="*/ 1338 h 1490"/>
                <a:gd name="T50" fmla="*/ 1695 w 1796"/>
                <a:gd name="T51" fmla="*/ 891 h 1490"/>
                <a:gd name="T52" fmla="*/ 1752 w 1796"/>
                <a:gd name="T53" fmla="*/ 872 h 1490"/>
                <a:gd name="T54" fmla="*/ 1796 w 1796"/>
                <a:gd name="T55" fmla="*/ 765 h 1490"/>
                <a:gd name="T56" fmla="*/ 1787 w 1796"/>
                <a:gd name="T57" fmla="*/ 402 h 1490"/>
                <a:gd name="T58" fmla="*/ 1691 w 1796"/>
                <a:gd name="T59" fmla="*/ 289 h 1490"/>
                <a:gd name="T60" fmla="*/ 1450 w 1796"/>
                <a:gd name="T61" fmla="*/ 138 h 1490"/>
                <a:gd name="T62" fmla="*/ 1421 w 1796"/>
                <a:gd name="T63" fmla="*/ 0 h 1490"/>
                <a:gd name="T64" fmla="*/ 1328 w 1796"/>
                <a:gd name="T65" fmla="*/ 65 h 1490"/>
                <a:gd name="T66" fmla="*/ 1157 w 1796"/>
                <a:gd name="T67" fmla="*/ 159 h 1490"/>
                <a:gd name="T68" fmla="*/ 1104 w 1796"/>
                <a:gd name="T69" fmla="*/ 147 h 1490"/>
                <a:gd name="T70" fmla="*/ 1104 w 1796"/>
                <a:gd name="T71" fmla="*/ 147 h 1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796" h="1490">
                  <a:moveTo>
                    <a:pt x="1104" y="147"/>
                  </a:moveTo>
                  <a:lnTo>
                    <a:pt x="1014" y="193"/>
                  </a:lnTo>
                  <a:lnTo>
                    <a:pt x="750" y="208"/>
                  </a:lnTo>
                  <a:lnTo>
                    <a:pt x="673" y="226"/>
                  </a:lnTo>
                  <a:lnTo>
                    <a:pt x="583" y="329"/>
                  </a:lnTo>
                  <a:lnTo>
                    <a:pt x="436" y="438"/>
                  </a:lnTo>
                  <a:lnTo>
                    <a:pt x="474" y="338"/>
                  </a:lnTo>
                  <a:lnTo>
                    <a:pt x="390" y="338"/>
                  </a:lnTo>
                  <a:lnTo>
                    <a:pt x="281" y="281"/>
                  </a:lnTo>
                  <a:lnTo>
                    <a:pt x="210" y="407"/>
                  </a:lnTo>
                  <a:lnTo>
                    <a:pt x="170" y="451"/>
                  </a:lnTo>
                  <a:lnTo>
                    <a:pt x="105" y="583"/>
                  </a:lnTo>
                  <a:lnTo>
                    <a:pt x="38" y="625"/>
                  </a:lnTo>
                  <a:lnTo>
                    <a:pt x="0" y="763"/>
                  </a:lnTo>
                  <a:lnTo>
                    <a:pt x="5" y="853"/>
                  </a:lnTo>
                  <a:lnTo>
                    <a:pt x="202" y="1006"/>
                  </a:lnTo>
                  <a:lnTo>
                    <a:pt x="430" y="941"/>
                  </a:lnTo>
                  <a:lnTo>
                    <a:pt x="704" y="1235"/>
                  </a:lnTo>
                  <a:lnTo>
                    <a:pt x="778" y="1287"/>
                  </a:lnTo>
                  <a:lnTo>
                    <a:pt x="809" y="1392"/>
                  </a:lnTo>
                  <a:lnTo>
                    <a:pt x="761" y="1440"/>
                  </a:lnTo>
                  <a:lnTo>
                    <a:pt x="709" y="1451"/>
                  </a:lnTo>
                  <a:lnTo>
                    <a:pt x="759" y="1490"/>
                  </a:lnTo>
                  <a:lnTo>
                    <a:pt x="1218" y="1407"/>
                  </a:lnTo>
                  <a:lnTo>
                    <a:pt x="1398" y="1338"/>
                  </a:lnTo>
                  <a:lnTo>
                    <a:pt x="1695" y="891"/>
                  </a:lnTo>
                  <a:lnTo>
                    <a:pt x="1752" y="872"/>
                  </a:lnTo>
                  <a:lnTo>
                    <a:pt x="1796" y="765"/>
                  </a:lnTo>
                  <a:lnTo>
                    <a:pt x="1787" y="402"/>
                  </a:lnTo>
                  <a:lnTo>
                    <a:pt x="1691" y="289"/>
                  </a:lnTo>
                  <a:lnTo>
                    <a:pt x="1450" y="138"/>
                  </a:lnTo>
                  <a:lnTo>
                    <a:pt x="1421" y="0"/>
                  </a:lnTo>
                  <a:lnTo>
                    <a:pt x="1328" y="65"/>
                  </a:lnTo>
                  <a:lnTo>
                    <a:pt x="1157" y="159"/>
                  </a:lnTo>
                  <a:lnTo>
                    <a:pt x="1104" y="147"/>
                  </a:lnTo>
                  <a:lnTo>
                    <a:pt x="1104" y="147"/>
                  </a:lnTo>
                  <a:close/>
                </a:path>
              </a:pathLst>
            </a:custGeom>
            <a:solidFill>
              <a:srgbClr val="E5E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auto">
            <a:xfrm>
              <a:off x="4956" y="2519"/>
              <a:ext cx="314" cy="390"/>
            </a:xfrm>
            <a:custGeom>
              <a:avLst/>
              <a:gdLst>
                <a:gd name="T0" fmla="*/ 524 w 628"/>
                <a:gd name="T1" fmla="*/ 0 h 781"/>
                <a:gd name="T2" fmla="*/ 482 w 628"/>
                <a:gd name="T3" fmla="*/ 111 h 781"/>
                <a:gd name="T4" fmla="*/ 482 w 628"/>
                <a:gd name="T5" fmla="*/ 193 h 781"/>
                <a:gd name="T6" fmla="*/ 565 w 628"/>
                <a:gd name="T7" fmla="*/ 119 h 781"/>
                <a:gd name="T8" fmla="*/ 628 w 628"/>
                <a:gd name="T9" fmla="*/ 96 h 781"/>
                <a:gd name="T10" fmla="*/ 626 w 628"/>
                <a:gd name="T11" fmla="*/ 130 h 781"/>
                <a:gd name="T12" fmla="*/ 477 w 628"/>
                <a:gd name="T13" fmla="*/ 262 h 781"/>
                <a:gd name="T14" fmla="*/ 521 w 628"/>
                <a:gd name="T15" fmla="*/ 268 h 781"/>
                <a:gd name="T16" fmla="*/ 496 w 628"/>
                <a:gd name="T17" fmla="*/ 295 h 781"/>
                <a:gd name="T18" fmla="*/ 438 w 628"/>
                <a:gd name="T19" fmla="*/ 302 h 781"/>
                <a:gd name="T20" fmla="*/ 345 w 628"/>
                <a:gd name="T21" fmla="*/ 486 h 781"/>
                <a:gd name="T22" fmla="*/ 350 w 628"/>
                <a:gd name="T23" fmla="*/ 557 h 781"/>
                <a:gd name="T24" fmla="*/ 318 w 628"/>
                <a:gd name="T25" fmla="*/ 585 h 781"/>
                <a:gd name="T26" fmla="*/ 366 w 628"/>
                <a:gd name="T27" fmla="*/ 635 h 781"/>
                <a:gd name="T28" fmla="*/ 377 w 628"/>
                <a:gd name="T29" fmla="*/ 781 h 781"/>
                <a:gd name="T30" fmla="*/ 291 w 628"/>
                <a:gd name="T31" fmla="*/ 670 h 781"/>
                <a:gd name="T32" fmla="*/ 283 w 628"/>
                <a:gd name="T33" fmla="*/ 717 h 781"/>
                <a:gd name="T34" fmla="*/ 182 w 628"/>
                <a:gd name="T35" fmla="*/ 694 h 781"/>
                <a:gd name="T36" fmla="*/ 0 w 628"/>
                <a:gd name="T37" fmla="*/ 759 h 781"/>
                <a:gd name="T38" fmla="*/ 65 w 628"/>
                <a:gd name="T39" fmla="*/ 662 h 781"/>
                <a:gd name="T40" fmla="*/ 178 w 628"/>
                <a:gd name="T41" fmla="*/ 582 h 781"/>
                <a:gd name="T42" fmla="*/ 350 w 628"/>
                <a:gd name="T43" fmla="*/ 224 h 781"/>
                <a:gd name="T44" fmla="*/ 396 w 628"/>
                <a:gd name="T45" fmla="*/ 102 h 781"/>
                <a:gd name="T46" fmla="*/ 435 w 628"/>
                <a:gd name="T47" fmla="*/ 86 h 781"/>
                <a:gd name="T48" fmla="*/ 425 w 628"/>
                <a:gd name="T49" fmla="*/ 188 h 781"/>
                <a:gd name="T50" fmla="*/ 469 w 628"/>
                <a:gd name="T51" fmla="*/ 81 h 781"/>
                <a:gd name="T52" fmla="*/ 524 w 628"/>
                <a:gd name="T53" fmla="*/ 0 h 781"/>
                <a:gd name="T54" fmla="*/ 524 w 628"/>
                <a:gd name="T55" fmla="*/ 0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28" h="781">
                  <a:moveTo>
                    <a:pt x="524" y="0"/>
                  </a:moveTo>
                  <a:lnTo>
                    <a:pt x="482" y="111"/>
                  </a:lnTo>
                  <a:lnTo>
                    <a:pt x="482" y="193"/>
                  </a:lnTo>
                  <a:lnTo>
                    <a:pt x="565" y="119"/>
                  </a:lnTo>
                  <a:lnTo>
                    <a:pt x="628" y="96"/>
                  </a:lnTo>
                  <a:lnTo>
                    <a:pt x="626" y="130"/>
                  </a:lnTo>
                  <a:lnTo>
                    <a:pt x="477" y="262"/>
                  </a:lnTo>
                  <a:lnTo>
                    <a:pt x="521" y="268"/>
                  </a:lnTo>
                  <a:lnTo>
                    <a:pt x="496" y="295"/>
                  </a:lnTo>
                  <a:lnTo>
                    <a:pt x="438" y="302"/>
                  </a:lnTo>
                  <a:lnTo>
                    <a:pt x="345" y="486"/>
                  </a:lnTo>
                  <a:lnTo>
                    <a:pt x="350" y="557"/>
                  </a:lnTo>
                  <a:lnTo>
                    <a:pt x="318" y="585"/>
                  </a:lnTo>
                  <a:lnTo>
                    <a:pt x="366" y="635"/>
                  </a:lnTo>
                  <a:lnTo>
                    <a:pt x="377" y="781"/>
                  </a:lnTo>
                  <a:lnTo>
                    <a:pt x="291" y="670"/>
                  </a:lnTo>
                  <a:lnTo>
                    <a:pt x="283" y="717"/>
                  </a:lnTo>
                  <a:lnTo>
                    <a:pt x="182" y="694"/>
                  </a:lnTo>
                  <a:lnTo>
                    <a:pt x="0" y="759"/>
                  </a:lnTo>
                  <a:lnTo>
                    <a:pt x="65" y="662"/>
                  </a:lnTo>
                  <a:lnTo>
                    <a:pt x="178" y="582"/>
                  </a:lnTo>
                  <a:lnTo>
                    <a:pt x="350" y="224"/>
                  </a:lnTo>
                  <a:lnTo>
                    <a:pt x="396" y="102"/>
                  </a:lnTo>
                  <a:lnTo>
                    <a:pt x="435" y="86"/>
                  </a:lnTo>
                  <a:lnTo>
                    <a:pt x="425" y="188"/>
                  </a:lnTo>
                  <a:lnTo>
                    <a:pt x="469" y="81"/>
                  </a:lnTo>
                  <a:lnTo>
                    <a:pt x="524" y="0"/>
                  </a:lnTo>
                  <a:lnTo>
                    <a:pt x="524" y="0"/>
                  </a:lnTo>
                  <a:close/>
                </a:path>
              </a:pathLst>
            </a:custGeom>
            <a:solidFill>
              <a:srgbClr val="B8B8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auto">
            <a:xfrm>
              <a:off x="5032" y="2420"/>
              <a:ext cx="140" cy="140"/>
            </a:xfrm>
            <a:custGeom>
              <a:avLst/>
              <a:gdLst>
                <a:gd name="T0" fmla="*/ 86 w 282"/>
                <a:gd name="T1" fmla="*/ 75 h 282"/>
                <a:gd name="T2" fmla="*/ 27 w 282"/>
                <a:gd name="T3" fmla="*/ 205 h 282"/>
                <a:gd name="T4" fmla="*/ 0 w 282"/>
                <a:gd name="T5" fmla="*/ 282 h 282"/>
                <a:gd name="T6" fmla="*/ 88 w 282"/>
                <a:gd name="T7" fmla="*/ 157 h 282"/>
                <a:gd name="T8" fmla="*/ 220 w 282"/>
                <a:gd name="T9" fmla="*/ 94 h 282"/>
                <a:gd name="T10" fmla="*/ 282 w 282"/>
                <a:gd name="T11" fmla="*/ 0 h 282"/>
                <a:gd name="T12" fmla="*/ 171 w 282"/>
                <a:gd name="T13" fmla="*/ 69 h 282"/>
                <a:gd name="T14" fmla="*/ 111 w 282"/>
                <a:gd name="T15" fmla="*/ 106 h 282"/>
                <a:gd name="T16" fmla="*/ 86 w 282"/>
                <a:gd name="T17" fmla="*/ 75 h 282"/>
                <a:gd name="T18" fmla="*/ 86 w 282"/>
                <a:gd name="T19" fmla="*/ 75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2" h="282">
                  <a:moveTo>
                    <a:pt x="86" y="75"/>
                  </a:moveTo>
                  <a:lnTo>
                    <a:pt x="27" y="205"/>
                  </a:lnTo>
                  <a:lnTo>
                    <a:pt x="0" y="282"/>
                  </a:lnTo>
                  <a:lnTo>
                    <a:pt x="88" y="157"/>
                  </a:lnTo>
                  <a:lnTo>
                    <a:pt x="220" y="94"/>
                  </a:lnTo>
                  <a:lnTo>
                    <a:pt x="282" y="0"/>
                  </a:lnTo>
                  <a:lnTo>
                    <a:pt x="171" y="69"/>
                  </a:lnTo>
                  <a:lnTo>
                    <a:pt x="111" y="106"/>
                  </a:lnTo>
                  <a:lnTo>
                    <a:pt x="86" y="75"/>
                  </a:lnTo>
                  <a:lnTo>
                    <a:pt x="86" y="75"/>
                  </a:lnTo>
                  <a:close/>
                </a:path>
              </a:pathLst>
            </a:custGeom>
            <a:solidFill>
              <a:srgbClr val="B8B8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11" name="Freeform 13"/>
            <p:cNvSpPr>
              <a:spLocks/>
            </p:cNvSpPr>
            <p:nvPr/>
          </p:nvSpPr>
          <p:spPr bwMode="auto">
            <a:xfrm>
              <a:off x="4938" y="2603"/>
              <a:ext cx="221" cy="240"/>
            </a:xfrm>
            <a:custGeom>
              <a:avLst/>
              <a:gdLst>
                <a:gd name="T0" fmla="*/ 55 w 442"/>
                <a:gd name="T1" fmla="*/ 0 h 480"/>
                <a:gd name="T2" fmla="*/ 86 w 442"/>
                <a:gd name="T3" fmla="*/ 44 h 480"/>
                <a:gd name="T4" fmla="*/ 256 w 442"/>
                <a:gd name="T5" fmla="*/ 139 h 480"/>
                <a:gd name="T6" fmla="*/ 206 w 442"/>
                <a:gd name="T7" fmla="*/ 397 h 480"/>
                <a:gd name="T8" fmla="*/ 86 w 442"/>
                <a:gd name="T9" fmla="*/ 401 h 480"/>
                <a:gd name="T10" fmla="*/ 0 w 442"/>
                <a:gd name="T11" fmla="*/ 369 h 480"/>
                <a:gd name="T12" fmla="*/ 95 w 442"/>
                <a:gd name="T13" fmla="*/ 460 h 480"/>
                <a:gd name="T14" fmla="*/ 262 w 442"/>
                <a:gd name="T15" fmla="*/ 480 h 480"/>
                <a:gd name="T16" fmla="*/ 442 w 442"/>
                <a:gd name="T17" fmla="*/ 89 h 480"/>
                <a:gd name="T18" fmla="*/ 317 w 442"/>
                <a:gd name="T19" fmla="*/ 68 h 480"/>
                <a:gd name="T20" fmla="*/ 113 w 442"/>
                <a:gd name="T21" fmla="*/ 9 h 480"/>
                <a:gd name="T22" fmla="*/ 55 w 442"/>
                <a:gd name="T23" fmla="*/ 0 h 480"/>
                <a:gd name="T24" fmla="*/ 55 w 442"/>
                <a:gd name="T25" fmla="*/ 0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2" h="480">
                  <a:moveTo>
                    <a:pt x="55" y="0"/>
                  </a:moveTo>
                  <a:lnTo>
                    <a:pt x="86" y="44"/>
                  </a:lnTo>
                  <a:lnTo>
                    <a:pt x="256" y="139"/>
                  </a:lnTo>
                  <a:lnTo>
                    <a:pt x="206" y="397"/>
                  </a:lnTo>
                  <a:lnTo>
                    <a:pt x="86" y="401"/>
                  </a:lnTo>
                  <a:lnTo>
                    <a:pt x="0" y="369"/>
                  </a:lnTo>
                  <a:lnTo>
                    <a:pt x="95" y="460"/>
                  </a:lnTo>
                  <a:lnTo>
                    <a:pt x="262" y="480"/>
                  </a:lnTo>
                  <a:lnTo>
                    <a:pt x="442" y="89"/>
                  </a:lnTo>
                  <a:lnTo>
                    <a:pt x="317" y="68"/>
                  </a:lnTo>
                  <a:lnTo>
                    <a:pt x="113" y="9"/>
                  </a:lnTo>
                  <a:lnTo>
                    <a:pt x="55" y="0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B8B8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12" name="Freeform 14"/>
            <p:cNvSpPr>
              <a:spLocks/>
            </p:cNvSpPr>
            <p:nvPr/>
          </p:nvSpPr>
          <p:spPr bwMode="auto">
            <a:xfrm>
              <a:off x="4747" y="2429"/>
              <a:ext cx="326" cy="512"/>
            </a:xfrm>
            <a:custGeom>
              <a:avLst/>
              <a:gdLst>
                <a:gd name="T0" fmla="*/ 551 w 653"/>
                <a:gd name="T1" fmla="*/ 47 h 1023"/>
                <a:gd name="T2" fmla="*/ 222 w 653"/>
                <a:gd name="T3" fmla="*/ 680 h 1023"/>
                <a:gd name="T4" fmla="*/ 14 w 653"/>
                <a:gd name="T5" fmla="*/ 906 h 1023"/>
                <a:gd name="T6" fmla="*/ 0 w 653"/>
                <a:gd name="T7" fmla="*/ 1009 h 1023"/>
                <a:gd name="T8" fmla="*/ 142 w 653"/>
                <a:gd name="T9" fmla="*/ 1011 h 1023"/>
                <a:gd name="T10" fmla="*/ 170 w 653"/>
                <a:gd name="T11" fmla="*/ 1023 h 1023"/>
                <a:gd name="T12" fmla="*/ 228 w 653"/>
                <a:gd name="T13" fmla="*/ 994 h 1023"/>
                <a:gd name="T14" fmla="*/ 385 w 653"/>
                <a:gd name="T15" fmla="*/ 975 h 1023"/>
                <a:gd name="T16" fmla="*/ 444 w 653"/>
                <a:gd name="T17" fmla="*/ 902 h 1023"/>
                <a:gd name="T18" fmla="*/ 595 w 653"/>
                <a:gd name="T19" fmla="*/ 831 h 1023"/>
                <a:gd name="T20" fmla="*/ 488 w 653"/>
                <a:gd name="T21" fmla="*/ 824 h 1023"/>
                <a:gd name="T22" fmla="*/ 385 w 653"/>
                <a:gd name="T23" fmla="*/ 875 h 1023"/>
                <a:gd name="T24" fmla="*/ 320 w 653"/>
                <a:gd name="T25" fmla="*/ 946 h 1023"/>
                <a:gd name="T26" fmla="*/ 159 w 653"/>
                <a:gd name="T27" fmla="*/ 919 h 1023"/>
                <a:gd name="T28" fmla="*/ 193 w 653"/>
                <a:gd name="T29" fmla="*/ 787 h 1023"/>
                <a:gd name="T30" fmla="*/ 308 w 653"/>
                <a:gd name="T31" fmla="*/ 786 h 1023"/>
                <a:gd name="T32" fmla="*/ 285 w 653"/>
                <a:gd name="T33" fmla="*/ 690 h 1023"/>
                <a:gd name="T34" fmla="*/ 348 w 653"/>
                <a:gd name="T35" fmla="*/ 470 h 1023"/>
                <a:gd name="T36" fmla="*/ 473 w 653"/>
                <a:gd name="T37" fmla="*/ 256 h 1023"/>
                <a:gd name="T38" fmla="*/ 566 w 653"/>
                <a:gd name="T39" fmla="*/ 63 h 1023"/>
                <a:gd name="T40" fmla="*/ 653 w 653"/>
                <a:gd name="T41" fmla="*/ 57 h 1023"/>
                <a:gd name="T42" fmla="*/ 616 w 653"/>
                <a:gd name="T43" fmla="*/ 0 h 1023"/>
                <a:gd name="T44" fmla="*/ 551 w 653"/>
                <a:gd name="T45" fmla="*/ 47 h 1023"/>
                <a:gd name="T46" fmla="*/ 551 w 653"/>
                <a:gd name="T47" fmla="*/ 47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53" h="1023">
                  <a:moveTo>
                    <a:pt x="551" y="47"/>
                  </a:moveTo>
                  <a:lnTo>
                    <a:pt x="222" y="680"/>
                  </a:lnTo>
                  <a:lnTo>
                    <a:pt x="14" y="906"/>
                  </a:lnTo>
                  <a:lnTo>
                    <a:pt x="0" y="1009"/>
                  </a:lnTo>
                  <a:lnTo>
                    <a:pt x="142" y="1011"/>
                  </a:lnTo>
                  <a:lnTo>
                    <a:pt x="170" y="1023"/>
                  </a:lnTo>
                  <a:lnTo>
                    <a:pt x="228" y="994"/>
                  </a:lnTo>
                  <a:lnTo>
                    <a:pt x="385" y="975"/>
                  </a:lnTo>
                  <a:lnTo>
                    <a:pt x="444" y="902"/>
                  </a:lnTo>
                  <a:lnTo>
                    <a:pt x="595" y="831"/>
                  </a:lnTo>
                  <a:lnTo>
                    <a:pt x="488" y="824"/>
                  </a:lnTo>
                  <a:lnTo>
                    <a:pt x="385" y="875"/>
                  </a:lnTo>
                  <a:lnTo>
                    <a:pt x="320" y="946"/>
                  </a:lnTo>
                  <a:lnTo>
                    <a:pt x="159" y="919"/>
                  </a:lnTo>
                  <a:lnTo>
                    <a:pt x="193" y="787"/>
                  </a:lnTo>
                  <a:lnTo>
                    <a:pt x="308" y="786"/>
                  </a:lnTo>
                  <a:lnTo>
                    <a:pt x="285" y="690"/>
                  </a:lnTo>
                  <a:lnTo>
                    <a:pt x="348" y="470"/>
                  </a:lnTo>
                  <a:lnTo>
                    <a:pt x="473" y="256"/>
                  </a:lnTo>
                  <a:lnTo>
                    <a:pt x="566" y="63"/>
                  </a:lnTo>
                  <a:lnTo>
                    <a:pt x="653" y="57"/>
                  </a:lnTo>
                  <a:lnTo>
                    <a:pt x="616" y="0"/>
                  </a:lnTo>
                  <a:lnTo>
                    <a:pt x="551" y="47"/>
                  </a:lnTo>
                  <a:lnTo>
                    <a:pt x="551" y="47"/>
                  </a:lnTo>
                  <a:close/>
                </a:path>
              </a:pathLst>
            </a:custGeom>
            <a:solidFill>
              <a:srgbClr val="B8B8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13" name="Freeform 15"/>
            <p:cNvSpPr>
              <a:spLocks/>
            </p:cNvSpPr>
            <p:nvPr/>
          </p:nvSpPr>
          <p:spPr bwMode="auto">
            <a:xfrm>
              <a:off x="4863" y="2382"/>
              <a:ext cx="514" cy="698"/>
            </a:xfrm>
            <a:custGeom>
              <a:avLst/>
              <a:gdLst>
                <a:gd name="T0" fmla="*/ 656 w 1027"/>
                <a:gd name="T1" fmla="*/ 13 h 1396"/>
                <a:gd name="T2" fmla="*/ 778 w 1027"/>
                <a:gd name="T3" fmla="*/ 113 h 1396"/>
                <a:gd name="T4" fmla="*/ 836 w 1027"/>
                <a:gd name="T5" fmla="*/ 141 h 1396"/>
                <a:gd name="T6" fmla="*/ 868 w 1027"/>
                <a:gd name="T7" fmla="*/ 191 h 1396"/>
                <a:gd name="T8" fmla="*/ 782 w 1027"/>
                <a:gd name="T9" fmla="*/ 247 h 1396"/>
                <a:gd name="T10" fmla="*/ 708 w 1027"/>
                <a:gd name="T11" fmla="*/ 361 h 1396"/>
                <a:gd name="T12" fmla="*/ 849 w 1027"/>
                <a:gd name="T13" fmla="*/ 252 h 1396"/>
                <a:gd name="T14" fmla="*/ 914 w 1027"/>
                <a:gd name="T15" fmla="*/ 248 h 1396"/>
                <a:gd name="T16" fmla="*/ 968 w 1027"/>
                <a:gd name="T17" fmla="*/ 279 h 1396"/>
                <a:gd name="T18" fmla="*/ 1000 w 1027"/>
                <a:gd name="T19" fmla="*/ 520 h 1396"/>
                <a:gd name="T20" fmla="*/ 995 w 1027"/>
                <a:gd name="T21" fmla="*/ 625 h 1396"/>
                <a:gd name="T22" fmla="*/ 895 w 1027"/>
                <a:gd name="T23" fmla="*/ 704 h 1396"/>
                <a:gd name="T24" fmla="*/ 792 w 1027"/>
                <a:gd name="T25" fmla="*/ 866 h 1396"/>
                <a:gd name="T26" fmla="*/ 702 w 1027"/>
                <a:gd name="T27" fmla="*/ 1052 h 1396"/>
                <a:gd name="T28" fmla="*/ 658 w 1027"/>
                <a:gd name="T29" fmla="*/ 1067 h 1396"/>
                <a:gd name="T30" fmla="*/ 585 w 1027"/>
                <a:gd name="T31" fmla="*/ 1027 h 1396"/>
                <a:gd name="T32" fmla="*/ 610 w 1027"/>
                <a:gd name="T33" fmla="*/ 1113 h 1396"/>
                <a:gd name="T34" fmla="*/ 533 w 1027"/>
                <a:gd name="T35" fmla="*/ 1178 h 1396"/>
                <a:gd name="T36" fmla="*/ 434 w 1027"/>
                <a:gd name="T37" fmla="*/ 1226 h 1396"/>
                <a:gd name="T38" fmla="*/ 252 w 1027"/>
                <a:gd name="T39" fmla="*/ 1264 h 1396"/>
                <a:gd name="T40" fmla="*/ 183 w 1027"/>
                <a:gd name="T41" fmla="*/ 1235 h 1396"/>
                <a:gd name="T42" fmla="*/ 214 w 1027"/>
                <a:gd name="T43" fmla="*/ 1172 h 1396"/>
                <a:gd name="T44" fmla="*/ 172 w 1027"/>
                <a:gd name="T45" fmla="*/ 1105 h 1396"/>
                <a:gd name="T46" fmla="*/ 158 w 1027"/>
                <a:gd name="T47" fmla="*/ 1193 h 1396"/>
                <a:gd name="T48" fmla="*/ 114 w 1027"/>
                <a:gd name="T49" fmla="*/ 1231 h 1396"/>
                <a:gd name="T50" fmla="*/ 76 w 1027"/>
                <a:gd name="T51" fmla="*/ 1235 h 1396"/>
                <a:gd name="T52" fmla="*/ 42 w 1027"/>
                <a:gd name="T53" fmla="*/ 1187 h 1396"/>
                <a:gd name="T54" fmla="*/ 57 w 1027"/>
                <a:gd name="T55" fmla="*/ 1249 h 1396"/>
                <a:gd name="T56" fmla="*/ 47 w 1027"/>
                <a:gd name="T57" fmla="*/ 1291 h 1396"/>
                <a:gd name="T58" fmla="*/ 0 w 1027"/>
                <a:gd name="T59" fmla="*/ 1342 h 1396"/>
                <a:gd name="T60" fmla="*/ 371 w 1027"/>
                <a:gd name="T61" fmla="*/ 1396 h 1396"/>
                <a:gd name="T62" fmla="*/ 568 w 1027"/>
                <a:gd name="T63" fmla="*/ 1346 h 1396"/>
                <a:gd name="T64" fmla="*/ 736 w 1027"/>
                <a:gd name="T65" fmla="*/ 1155 h 1396"/>
                <a:gd name="T66" fmla="*/ 897 w 1027"/>
                <a:gd name="T67" fmla="*/ 788 h 1396"/>
                <a:gd name="T68" fmla="*/ 977 w 1027"/>
                <a:gd name="T69" fmla="*/ 738 h 1396"/>
                <a:gd name="T70" fmla="*/ 1021 w 1027"/>
                <a:gd name="T71" fmla="*/ 646 h 1396"/>
                <a:gd name="T72" fmla="*/ 1027 w 1027"/>
                <a:gd name="T73" fmla="*/ 327 h 1396"/>
                <a:gd name="T74" fmla="*/ 1000 w 1027"/>
                <a:gd name="T75" fmla="*/ 248 h 1396"/>
                <a:gd name="T76" fmla="*/ 916 w 1027"/>
                <a:gd name="T77" fmla="*/ 161 h 1396"/>
                <a:gd name="T78" fmla="*/ 673 w 1027"/>
                <a:gd name="T79" fmla="*/ 0 h 1396"/>
                <a:gd name="T80" fmla="*/ 656 w 1027"/>
                <a:gd name="T81" fmla="*/ 13 h 1396"/>
                <a:gd name="T82" fmla="*/ 656 w 1027"/>
                <a:gd name="T83" fmla="*/ 13 h 1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027" h="1396">
                  <a:moveTo>
                    <a:pt x="656" y="13"/>
                  </a:moveTo>
                  <a:lnTo>
                    <a:pt x="778" y="113"/>
                  </a:lnTo>
                  <a:lnTo>
                    <a:pt x="836" y="141"/>
                  </a:lnTo>
                  <a:lnTo>
                    <a:pt x="868" y="191"/>
                  </a:lnTo>
                  <a:lnTo>
                    <a:pt x="782" y="247"/>
                  </a:lnTo>
                  <a:lnTo>
                    <a:pt x="708" y="361"/>
                  </a:lnTo>
                  <a:lnTo>
                    <a:pt x="849" y="252"/>
                  </a:lnTo>
                  <a:lnTo>
                    <a:pt x="914" y="248"/>
                  </a:lnTo>
                  <a:lnTo>
                    <a:pt x="968" y="279"/>
                  </a:lnTo>
                  <a:lnTo>
                    <a:pt x="1000" y="520"/>
                  </a:lnTo>
                  <a:lnTo>
                    <a:pt x="995" y="625"/>
                  </a:lnTo>
                  <a:lnTo>
                    <a:pt x="895" y="704"/>
                  </a:lnTo>
                  <a:lnTo>
                    <a:pt x="792" y="866"/>
                  </a:lnTo>
                  <a:lnTo>
                    <a:pt x="702" y="1052"/>
                  </a:lnTo>
                  <a:lnTo>
                    <a:pt x="658" y="1067"/>
                  </a:lnTo>
                  <a:lnTo>
                    <a:pt x="585" y="1027"/>
                  </a:lnTo>
                  <a:lnTo>
                    <a:pt x="610" y="1113"/>
                  </a:lnTo>
                  <a:lnTo>
                    <a:pt x="533" y="1178"/>
                  </a:lnTo>
                  <a:lnTo>
                    <a:pt x="434" y="1226"/>
                  </a:lnTo>
                  <a:lnTo>
                    <a:pt x="252" y="1264"/>
                  </a:lnTo>
                  <a:lnTo>
                    <a:pt x="183" y="1235"/>
                  </a:lnTo>
                  <a:lnTo>
                    <a:pt x="214" y="1172"/>
                  </a:lnTo>
                  <a:lnTo>
                    <a:pt x="172" y="1105"/>
                  </a:lnTo>
                  <a:lnTo>
                    <a:pt x="158" y="1193"/>
                  </a:lnTo>
                  <a:lnTo>
                    <a:pt x="114" y="1231"/>
                  </a:lnTo>
                  <a:lnTo>
                    <a:pt x="76" y="1235"/>
                  </a:lnTo>
                  <a:lnTo>
                    <a:pt x="42" y="1187"/>
                  </a:lnTo>
                  <a:lnTo>
                    <a:pt x="57" y="1249"/>
                  </a:lnTo>
                  <a:lnTo>
                    <a:pt x="47" y="1291"/>
                  </a:lnTo>
                  <a:lnTo>
                    <a:pt x="0" y="1342"/>
                  </a:lnTo>
                  <a:lnTo>
                    <a:pt x="371" y="1396"/>
                  </a:lnTo>
                  <a:lnTo>
                    <a:pt x="568" y="1346"/>
                  </a:lnTo>
                  <a:lnTo>
                    <a:pt x="736" y="1155"/>
                  </a:lnTo>
                  <a:lnTo>
                    <a:pt x="897" y="788"/>
                  </a:lnTo>
                  <a:lnTo>
                    <a:pt x="977" y="738"/>
                  </a:lnTo>
                  <a:lnTo>
                    <a:pt x="1021" y="646"/>
                  </a:lnTo>
                  <a:lnTo>
                    <a:pt x="1027" y="327"/>
                  </a:lnTo>
                  <a:lnTo>
                    <a:pt x="1000" y="248"/>
                  </a:lnTo>
                  <a:lnTo>
                    <a:pt x="916" y="161"/>
                  </a:lnTo>
                  <a:lnTo>
                    <a:pt x="673" y="0"/>
                  </a:lnTo>
                  <a:lnTo>
                    <a:pt x="656" y="13"/>
                  </a:lnTo>
                  <a:lnTo>
                    <a:pt x="656" y="13"/>
                  </a:lnTo>
                  <a:close/>
                </a:path>
              </a:pathLst>
            </a:custGeom>
            <a:solidFill>
              <a:srgbClr val="B8B8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14" name="Freeform 16"/>
            <p:cNvSpPr>
              <a:spLocks/>
            </p:cNvSpPr>
            <p:nvPr/>
          </p:nvSpPr>
          <p:spPr bwMode="auto">
            <a:xfrm>
              <a:off x="5052" y="2318"/>
              <a:ext cx="145" cy="100"/>
            </a:xfrm>
            <a:custGeom>
              <a:avLst/>
              <a:gdLst>
                <a:gd name="T0" fmla="*/ 0 w 291"/>
                <a:gd name="T1" fmla="*/ 153 h 199"/>
                <a:gd name="T2" fmla="*/ 131 w 291"/>
                <a:gd name="T3" fmla="*/ 97 h 199"/>
                <a:gd name="T4" fmla="*/ 249 w 291"/>
                <a:gd name="T5" fmla="*/ 0 h 199"/>
                <a:gd name="T6" fmla="*/ 278 w 291"/>
                <a:gd name="T7" fmla="*/ 4 h 199"/>
                <a:gd name="T8" fmla="*/ 291 w 291"/>
                <a:gd name="T9" fmla="*/ 126 h 199"/>
                <a:gd name="T10" fmla="*/ 238 w 291"/>
                <a:gd name="T11" fmla="*/ 199 h 199"/>
                <a:gd name="T12" fmla="*/ 272 w 291"/>
                <a:gd name="T13" fmla="*/ 126 h 199"/>
                <a:gd name="T14" fmla="*/ 249 w 291"/>
                <a:gd name="T15" fmla="*/ 44 h 199"/>
                <a:gd name="T16" fmla="*/ 171 w 291"/>
                <a:gd name="T17" fmla="*/ 99 h 199"/>
                <a:gd name="T18" fmla="*/ 73 w 291"/>
                <a:gd name="T19" fmla="*/ 151 h 199"/>
                <a:gd name="T20" fmla="*/ 0 w 291"/>
                <a:gd name="T21" fmla="*/ 153 h 199"/>
                <a:gd name="T22" fmla="*/ 0 w 291"/>
                <a:gd name="T23" fmla="*/ 153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91" h="199">
                  <a:moveTo>
                    <a:pt x="0" y="153"/>
                  </a:moveTo>
                  <a:lnTo>
                    <a:pt x="131" y="97"/>
                  </a:lnTo>
                  <a:lnTo>
                    <a:pt x="249" y="0"/>
                  </a:lnTo>
                  <a:lnTo>
                    <a:pt x="278" y="4"/>
                  </a:lnTo>
                  <a:lnTo>
                    <a:pt x="291" y="126"/>
                  </a:lnTo>
                  <a:lnTo>
                    <a:pt x="238" y="199"/>
                  </a:lnTo>
                  <a:lnTo>
                    <a:pt x="272" y="126"/>
                  </a:lnTo>
                  <a:lnTo>
                    <a:pt x="249" y="44"/>
                  </a:lnTo>
                  <a:lnTo>
                    <a:pt x="171" y="99"/>
                  </a:lnTo>
                  <a:lnTo>
                    <a:pt x="73" y="151"/>
                  </a:lnTo>
                  <a:lnTo>
                    <a:pt x="0" y="153"/>
                  </a:lnTo>
                  <a:lnTo>
                    <a:pt x="0" y="153"/>
                  </a:lnTo>
                  <a:close/>
                </a:path>
              </a:pathLst>
            </a:custGeom>
            <a:solidFill>
              <a:srgbClr val="B8B8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15" name="Freeform 17"/>
            <p:cNvSpPr>
              <a:spLocks/>
            </p:cNvSpPr>
            <p:nvPr/>
          </p:nvSpPr>
          <p:spPr bwMode="auto">
            <a:xfrm>
              <a:off x="4476" y="2456"/>
              <a:ext cx="144" cy="327"/>
            </a:xfrm>
            <a:custGeom>
              <a:avLst/>
              <a:gdLst>
                <a:gd name="T0" fmla="*/ 289 w 289"/>
                <a:gd name="T1" fmla="*/ 10 h 654"/>
                <a:gd name="T2" fmla="*/ 237 w 289"/>
                <a:gd name="T3" fmla="*/ 111 h 654"/>
                <a:gd name="T4" fmla="*/ 250 w 289"/>
                <a:gd name="T5" fmla="*/ 147 h 654"/>
                <a:gd name="T6" fmla="*/ 225 w 289"/>
                <a:gd name="T7" fmla="*/ 176 h 654"/>
                <a:gd name="T8" fmla="*/ 168 w 289"/>
                <a:gd name="T9" fmla="*/ 270 h 654"/>
                <a:gd name="T10" fmla="*/ 181 w 289"/>
                <a:gd name="T11" fmla="*/ 188 h 654"/>
                <a:gd name="T12" fmla="*/ 147 w 289"/>
                <a:gd name="T13" fmla="*/ 260 h 654"/>
                <a:gd name="T14" fmla="*/ 130 w 289"/>
                <a:gd name="T15" fmla="*/ 312 h 654"/>
                <a:gd name="T16" fmla="*/ 63 w 289"/>
                <a:gd name="T17" fmla="*/ 367 h 654"/>
                <a:gd name="T18" fmla="*/ 32 w 289"/>
                <a:gd name="T19" fmla="*/ 427 h 654"/>
                <a:gd name="T20" fmla="*/ 26 w 289"/>
                <a:gd name="T21" fmla="*/ 534 h 654"/>
                <a:gd name="T22" fmla="*/ 97 w 289"/>
                <a:gd name="T23" fmla="*/ 654 h 654"/>
                <a:gd name="T24" fmla="*/ 0 w 289"/>
                <a:gd name="T25" fmla="*/ 574 h 654"/>
                <a:gd name="T26" fmla="*/ 15 w 289"/>
                <a:gd name="T27" fmla="*/ 423 h 654"/>
                <a:gd name="T28" fmla="*/ 42 w 289"/>
                <a:gd name="T29" fmla="*/ 350 h 654"/>
                <a:gd name="T30" fmla="*/ 116 w 289"/>
                <a:gd name="T31" fmla="*/ 291 h 654"/>
                <a:gd name="T32" fmla="*/ 193 w 289"/>
                <a:gd name="T33" fmla="*/ 134 h 654"/>
                <a:gd name="T34" fmla="*/ 218 w 289"/>
                <a:gd name="T35" fmla="*/ 111 h 654"/>
                <a:gd name="T36" fmla="*/ 279 w 289"/>
                <a:gd name="T37" fmla="*/ 0 h 654"/>
                <a:gd name="T38" fmla="*/ 289 w 289"/>
                <a:gd name="T39" fmla="*/ 10 h 654"/>
                <a:gd name="T40" fmla="*/ 289 w 289"/>
                <a:gd name="T41" fmla="*/ 10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9" h="654">
                  <a:moveTo>
                    <a:pt x="289" y="10"/>
                  </a:moveTo>
                  <a:lnTo>
                    <a:pt x="237" y="111"/>
                  </a:lnTo>
                  <a:lnTo>
                    <a:pt x="250" y="147"/>
                  </a:lnTo>
                  <a:lnTo>
                    <a:pt x="225" y="176"/>
                  </a:lnTo>
                  <a:lnTo>
                    <a:pt x="168" y="270"/>
                  </a:lnTo>
                  <a:lnTo>
                    <a:pt x="181" y="188"/>
                  </a:lnTo>
                  <a:lnTo>
                    <a:pt x="147" y="260"/>
                  </a:lnTo>
                  <a:lnTo>
                    <a:pt x="130" y="312"/>
                  </a:lnTo>
                  <a:lnTo>
                    <a:pt x="63" y="367"/>
                  </a:lnTo>
                  <a:lnTo>
                    <a:pt x="32" y="427"/>
                  </a:lnTo>
                  <a:lnTo>
                    <a:pt x="26" y="534"/>
                  </a:lnTo>
                  <a:lnTo>
                    <a:pt x="97" y="654"/>
                  </a:lnTo>
                  <a:lnTo>
                    <a:pt x="0" y="574"/>
                  </a:lnTo>
                  <a:lnTo>
                    <a:pt x="15" y="423"/>
                  </a:lnTo>
                  <a:lnTo>
                    <a:pt x="42" y="350"/>
                  </a:lnTo>
                  <a:lnTo>
                    <a:pt x="116" y="291"/>
                  </a:lnTo>
                  <a:lnTo>
                    <a:pt x="193" y="134"/>
                  </a:lnTo>
                  <a:lnTo>
                    <a:pt x="218" y="111"/>
                  </a:lnTo>
                  <a:lnTo>
                    <a:pt x="279" y="0"/>
                  </a:lnTo>
                  <a:lnTo>
                    <a:pt x="289" y="10"/>
                  </a:lnTo>
                  <a:lnTo>
                    <a:pt x="289" y="10"/>
                  </a:lnTo>
                  <a:close/>
                </a:path>
              </a:pathLst>
            </a:custGeom>
            <a:solidFill>
              <a:srgbClr val="B8B8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16" name="Freeform 18"/>
            <p:cNvSpPr>
              <a:spLocks/>
            </p:cNvSpPr>
            <p:nvPr/>
          </p:nvSpPr>
          <p:spPr bwMode="auto">
            <a:xfrm>
              <a:off x="4527" y="2407"/>
              <a:ext cx="467" cy="460"/>
            </a:xfrm>
            <a:custGeom>
              <a:avLst/>
              <a:gdLst>
                <a:gd name="T0" fmla="*/ 934 w 934"/>
                <a:gd name="T1" fmla="*/ 0 h 919"/>
                <a:gd name="T2" fmla="*/ 899 w 934"/>
                <a:gd name="T3" fmla="*/ 99 h 919"/>
                <a:gd name="T4" fmla="*/ 876 w 934"/>
                <a:gd name="T5" fmla="*/ 162 h 919"/>
                <a:gd name="T6" fmla="*/ 765 w 934"/>
                <a:gd name="T7" fmla="*/ 286 h 919"/>
                <a:gd name="T8" fmla="*/ 830 w 934"/>
                <a:gd name="T9" fmla="*/ 162 h 919"/>
                <a:gd name="T10" fmla="*/ 834 w 934"/>
                <a:gd name="T11" fmla="*/ 59 h 919"/>
                <a:gd name="T12" fmla="*/ 628 w 934"/>
                <a:gd name="T13" fmla="*/ 59 h 919"/>
                <a:gd name="T14" fmla="*/ 572 w 934"/>
                <a:gd name="T15" fmla="*/ 88 h 919"/>
                <a:gd name="T16" fmla="*/ 473 w 934"/>
                <a:gd name="T17" fmla="*/ 363 h 919"/>
                <a:gd name="T18" fmla="*/ 465 w 934"/>
                <a:gd name="T19" fmla="*/ 506 h 919"/>
                <a:gd name="T20" fmla="*/ 484 w 934"/>
                <a:gd name="T21" fmla="*/ 627 h 919"/>
                <a:gd name="T22" fmla="*/ 553 w 934"/>
                <a:gd name="T23" fmla="*/ 543 h 919"/>
                <a:gd name="T24" fmla="*/ 606 w 934"/>
                <a:gd name="T25" fmla="*/ 392 h 919"/>
                <a:gd name="T26" fmla="*/ 668 w 934"/>
                <a:gd name="T27" fmla="*/ 306 h 919"/>
                <a:gd name="T28" fmla="*/ 595 w 934"/>
                <a:gd name="T29" fmla="*/ 564 h 919"/>
                <a:gd name="T30" fmla="*/ 496 w 934"/>
                <a:gd name="T31" fmla="*/ 753 h 919"/>
                <a:gd name="T32" fmla="*/ 392 w 934"/>
                <a:gd name="T33" fmla="*/ 858 h 919"/>
                <a:gd name="T34" fmla="*/ 310 w 934"/>
                <a:gd name="T35" fmla="*/ 919 h 919"/>
                <a:gd name="T36" fmla="*/ 329 w 934"/>
                <a:gd name="T37" fmla="*/ 747 h 919"/>
                <a:gd name="T38" fmla="*/ 120 w 934"/>
                <a:gd name="T39" fmla="*/ 822 h 919"/>
                <a:gd name="T40" fmla="*/ 34 w 934"/>
                <a:gd name="T41" fmla="*/ 772 h 919"/>
                <a:gd name="T42" fmla="*/ 86 w 934"/>
                <a:gd name="T43" fmla="*/ 755 h 919"/>
                <a:gd name="T44" fmla="*/ 195 w 934"/>
                <a:gd name="T45" fmla="*/ 669 h 919"/>
                <a:gd name="T46" fmla="*/ 249 w 934"/>
                <a:gd name="T47" fmla="*/ 575 h 919"/>
                <a:gd name="T48" fmla="*/ 103 w 934"/>
                <a:gd name="T49" fmla="*/ 667 h 919"/>
                <a:gd name="T50" fmla="*/ 0 w 934"/>
                <a:gd name="T51" fmla="*/ 701 h 919"/>
                <a:gd name="T52" fmla="*/ 23 w 934"/>
                <a:gd name="T53" fmla="*/ 621 h 919"/>
                <a:gd name="T54" fmla="*/ 98 w 934"/>
                <a:gd name="T55" fmla="*/ 579 h 919"/>
                <a:gd name="T56" fmla="*/ 197 w 934"/>
                <a:gd name="T57" fmla="*/ 447 h 919"/>
                <a:gd name="T58" fmla="*/ 241 w 934"/>
                <a:gd name="T59" fmla="*/ 350 h 919"/>
                <a:gd name="T60" fmla="*/ 163 w 934"/>
                <a:gd name="T61" fmla="*/ 409 h 919"/>
                <a:gd name="T62" fmla="*/ 208 w 934"/>
                <a:gd name="T63" fmla="*/ 306 h 919"/>
                <a:gd name="T64" fmla="*/ 266 w 934"/>
                <a:gd name="T65" fmla="*/ 275 h 919"/>
                <a:gd name="T66" fmla="*/ 310 w 934"/>
                <a:gd name="T67" fmla="*/ 162 h 919"/>
                <a:gd name="T68" fmla="*/ 369 w 934"/>
                <a:gd name="T69" fmla="*/ 156 h 919"/>
                <a:gd name="T70" fmla="*/ 375 w 934"/>
                <a:gd name="T71" fmla="*/ 177 h 919"/>
                <a:gd name="T72" fmla="*/ 333 w 934"/>
                <a:gd name="T73" fmla="*/ 248 h 919"/>
                <a:gd name="T74" fmla="*/ 316 w 934"/>
                <a:gd name="T75" fmla="*/ 392 h 919"/>
                <a:gd name="T76" fmla="*/ 398 w 934"/>
                <a:gd name="T77" fmla="*/ 298 h 919"/>
                <a:gd name="T78" fmla="*/ 478 w 934"/>
                <a:gd name="T79" fmla="*/ 206 h 919"/>
                <a:gd name="T80" fmla="*/ 566 w 934"/>
                <a:gd name="T81" fmla="*/ 36 h 919"/>
                <a:gd name="T82" fmla="*/ 742 w 934"/>
                <a:gd name="T83" fmla="*/ 2 h 919"/>
                <a:gd name="T84" fmla="*/ 934 w 934"/>
                <a:gd name="T85" fmla="*/ 0 h 919"/>
                <a:gd name="T86" fmla="*/ 934 w 934"/>
                <a:gd name="T87" fmla="*/ 0 h 9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934" h="919">
                  <a:moveTo>
                    <a:pt x="934" y="0"/>
                  </a:moveTo>
                  <a:lnTo>
                    <a:pt x="899" y="99"/>
                  </a:lnTo>
                  <a:lnTo>
                    <a:pt x="876" y="162"/>
                  </a:lnTo>
                  <a:lnTo>
                    <a:pt x="765" y="286"/>
                  </a:lnTo>
                  <a:lnTo>
                    <a:pt x="830" y="162"/>
                  </a:lnTo>
                  <a:lnTo>
                    <a:pt x="834" y="59"/>
                  </a:lnTo>
                  <a:lnTo>
                    <a:pt x="628" y="59"/>
                  </a:lnTo>
                  <a:lnTo>
                    <a:pt x="572" y="88"/>
                  </a:lnTo>
                  <a:lnTo>
                    <a:pt x="473" y="363"/>
                  </a:lnTo>
                  <a:lnTo>
                    <a:pt x="465" y="506"/>
                  </a:lnTo>
                  <a:lnTo>
                    <a:pt x="484" y="627"/>
                  </a:lnTo>
                  <a:lnTo>
                    <a:pt x="553" y="543"/>
                  </a:lnTo>
                  <a:lnTo>
                    <a:pt x="606" y="392"/>
                  </a:lnTo>
                  <a:lnTo>
                    <a:pt x="668" y="306"/>
                  </a:lnTo>
                  <a:lnTo>
                    <a:pt x="595" y="564"/>
                  </a:lnTo>
                  <a:lnTo>
                    <a:pt x="496" y="753"/>
                  </a:lnTo>
                  <a:lnTo>
                    <a:pt x="392" y="858"/>
                  </a:lnTo>
                  <a:lnTo>
                    <a:pt x="310" y="919"/>
                  </a:lnTo>
                  <a:lnTo>
                    <a:pt x="329" y="747"/>
                  </a:lnTo>
                  <a:lnTo>
                    <a:pt x="120" y="822"/>
                  </a:lnTo>
                  <a:lnTo>
                    <a:pt x="34" y="772"/>
                  </a:lnTo>
                  <a:lnTo>
                    <a:pt x="86" y="755"/>
                  </a:lnTo>
                  <a:lnTo>
                    <a:pt x="195" y="669"/>
                  </a:lnTo>
                  <a:lnTo>
                    <a:pt x="249" y="575"/>
                  </a:lnTo>
                  <a:lnTo>
                    <a:pt x="103" y="667"/>
                  </a:lnTo>
                  <a:lnTo>
                    <a:pt x="0" y="701"/>
                  </a:lnTo>
                  <a:lnTo>
                    <a:pt x="23" y="621"/>
                  </a:lnTo>
                  <a:lnTo>
                    <a:pt x="98" y="579"/>
                  </a:lnTo>
                  <a:lnTo>
                    <a:pt x="197" y="447"/>
                  </a:lnTo>
                  <a:lnTo>
                    <a:pt x="241" y="350"/>
                  </a:lnTo>
                  <a:lnTo>
                    <a:pt x="163" y="409"/>
                  </a:lnTo>
                  <a:lnTo>
                    <a:pt x="208" y="306"/>
                  </a:lnTo>
                  <a:lnTo>
                    <a:pt x="266" y="275"/>
                  </a:lnTo>
                  <a:lnTo>
                    <a:pt x="310" y="162"/>
                  </a:lnTo>
                  <a:lnTo>
                    <a:pt x="369" y="156"/>
                  </a:lnTo>
                  <a:lnTo>
                    <a:pt x="375" y="177"/>
                  </a:lnTo>
                  <a:lnTo>
                    <a:pt x="333" y="248"/>
                  </a:lnTo>
                  <a:lnTo>
                    <a:pt x="316" y="392"/>
                  </a:lnTo>
                  <a:lnTo>
                    <a:pt x="398" y="298"/>
                  </a:lnTo>
                  <a:lnTo>
                    <a:pt x="478" y="206"/>
                  </a:lnTo>
                  <a:lnTo>
                    <a:pt x="566" y="36"/>
                  </a:lnTo>
                  <a:lnTo>
                    <a:pt x="742" y="2"/>
                  </a:lnTo>
                  <a:lnTo>
                    <a:pt x="934" y="0"/>
                  </a:lnTo>
                  <a:lnTo>
                    <a:pt x="934" y="0"/>
                  </a:lnTo>
                  <a:close/>
                </a:path>
              </a:pathLst>
            </a:custGeom>
            <a:solidFill>
              <a:srgbClr val="B8B8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17" name="Freeform 19"/>
            <p:cNvSpPr>
              <a:spLocks/>
            </p:cNvSpPr>
            <p:nvPr/>
          </p:nvSpPr>
          <p:spPr bwMode="auto">
            <a:xfrm>
              <a:off x="4942" y="3663"/>
              <a:ext cx="405" cy="128"/>
            </a:xfrm>
            <a:custGeom>
              <a:avLst/>
              <a:gdLst>
                <a:gd name="T0" fmla="*/ 0 w 812"/>
                <a:gd name="T1" fmla="*/ 130 h 256"/>
                <a:gd name="T2" fmla="*/ 150 w 812"/>
                <a:gd name="T3" fmla="*/ 0 h 256"/>
                <a:gd name="T4" fmla="*/ 180 w 812"/>
                <a:gd name="T5" fmla="*/ 67 h 256"/>
                <a:gd name="T6" fmla="*/ 104 w 812"/>
                <a:gd name="T7" fmla="*/ 144 h 256"/>
                <a:gd name="T8" fmla="*/ 795 w 812"/>
                <a:gd name="T9" fmla="*/ 188 h 256"/>
                <a:gd name="T10" fmla="*/ 812 w 812"/>
                <a:gd name="T11" fmla="*/ 256 h 256"/>
                <a:gd name="T12" fmla="*/ 117 w 812"/>
                <a:gd name="T13" fmla="*/ 234 h 256"/>
                <a:gd name="T14" fmla="*/ 0 w 812"/>
                <a:gd name="T15" fmla="*/ 130 h 256"/>
                <a:gd name="T16" fmla="*/ 0 w 812"/>
                <a:gd name="T17" fmla="*/ 13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12" h="256">
                  <a:moveTo>
                    <a:pt x="0" y="130"/>
                  </a:moveTo>
                  <a:lnTo>
                    <a:pt x="150" y="0"/>
                  </a:lnTo>
                  <a:lnTo>
                    <a:pt x="180" y="67"/>
                  </a:lnTo>
                  <a:lnTo>
                    <a:pt x="104" y="144"/>
                  </a:lnTo>
                  <a:lnTo>
                    <a:pt x="795" y="188"/>
                  </a:lnTo>
                  <a:lnTo>
                    <a:pt x="812" y="256"/>
                  </a:lnTo>
                  <a:lnTo>
                    <a:pt x="117" y="234"/>
                  </a:lnTo>
                  <a:lnTo>
                    <a:pt x="0" y="130"/>
                  </a:lnTo>
                  <a:lnTo>
                    <a:pt x="0" y="130"/>
                  </a:lnTo>
                  <a:close/>
                </a:path>
              </a:pathLst>
            </a:custGeom>
            <a:solidFill>
              <a:srgbClr val="7568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18" name="Freeform 20"/>
            <p:cNvSpPr>
              <a:spLocks/>
            </p:cNvSpPr>
            <p:nvPr/>
          </p:nvSpPr>
          <p:spPr bwMode="auto">
            <a:xfrm>
              <a:off x="4569" y="3724"/>
              <a:ext cx="579" cy="280"/>
            </a:xfrm>
            <a:custGeom>
              <a:avLst/>
              <a:gdLst>
                <a:gd name="T0" fmla="*/ 2 w 1160"/>
                <a:gd name="T1" fmla="*/ 233 h 560"/>
                <a:gd name="T2" fmla="*/ 601 w 1160"/>
                <a:gd name="T3" fmla="*/ 0 h 560"/>
                <a:gd name="T4" fmla="*/ 754 w 1160"/>
                <a:gd name="T5" fmla="*/ 9 h 560"/>
                <a:gd name="T6" fmla="*/ 1037 w 1160"/>
                <a:gd name="T7" fmla="*/ 308 h 560"/>
                <a:gd name="T8" fmla="*/ 1049 w 1160"/>
                <a:gd name="T9" fmla="*/ 351 h 560"/>
                <a:gd name="T10" fmla="*/ 1125 w 1160"/>
                <a:gd name="T11" fmla="*/ 369 h 560"/>
                <a:gd name="T12" fmla="*/ 1160 w 1160"/>
                <a:gd name="T13" fmla="*/ 445 h 560"/>
                <a:gd name="T14" fmla="*/ 1148 w 1160"/>
                <a:gd name="T15" fmla="*/ 510 h 560"/>
                <a:gd name="T16" fmla="*/ 1114 w 1160"/>
                <a:gd name="T17" fmla="*/ 548 h 560"/>
                <a:gd name="T18" fmla="*/ 1045 w 1160"/>
                <a:gd name="T19" fmla="*/ 560 h 560"/>
                <a:gd name="T20" fmla="*/ 965 w 1160"/>
                <a:gd name="T21" fmla="*/ 350 h 560"/>
                <a:gd name="T22" fmla="*/ 712 w 1160"/>
                <a:gd name="T23" fmla="*/ 135 h 560"/>
                <a:gd name="T24" fmla="*/ 578 w 1160"/>
                <a:gd name="T25" fmla="*/ 135 h 560"/>
                <a:gd name="T26" fmla="*/ 0 w 1160"/>
                <a:gd name="T27" fmla="*/ 300 h 560"/>
                <a:gd name="T28" fmla="*/ 2 w 1160"/>
                <a:gd name="T29" fmla="*/ 233 h 560"/>
                <a:gd name="T30" fmla="*/ 2 w 1160"/>
                <a:gd name="T31" fmla="*/ 233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60" h="560">
                  <a:moveTo>
                    <a:pt x="2" y="233"/>
                  </a:moveTo>
                  <a:lnTo>
                    <a:pt x="601" y="0"/>
                  </a:lnTo>
                  <a:lnTo>
                    <a:pt x="754" y="9"/>
                  </a:lnTo>
                  <a:lnTo>
                    <a:pt x="1037" y="308"/>
                  </a:lnTo>
                  <a:lnTo>
                    <a:pt x="1049" y="351"/>
                  </a:lnTo>
                  <a:lnTo>
                    <a:pt x="1125" y="369"/>
                  </a:lnTo>
                  <a:lnTo>
                    <a:pt x="1160" y="445"/>
                  </a:lnTo>
                  <a:lnTo>
                    <a:pt x="1148" y="510"/>
                  </a:lnTo>
                  <a:lnTo>
                    <a:pt x="1114" y="548"/>
                  </a:lnTo>
                  <a:lnTo>
                    <a:pt x="1045" y="560"/>
                  </a:lnTo>
                  <a:lnTo>
                    <a:pt x="965" y="350"/>
                  </a:lnTo>
                  <a:lnTo>
                    <a:pt x="712" y="135"/>
                  </a:lnTo>
                  <a:lnTo>
                    <a:pt x="578" y="135"/>
                  </a:lnTo>
                  <a:lnTo>
                    <a:pt x="0" y="300"/>
                  </a:lnTo>
                  <a:lnTo>
                    <a:pt x="2" y="233"/>
                  </a:lnTo>
                  <a:lnTo>
                    <a:pt x="2" y="233"/>
                  </a:lnTo>
                  <a:close/>
                </a:path>
              </a:pathLst>
            </a:custGeom>
            <a:solidFill>
              <a:srgbClr val="7568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19" name="Freeform 21"/>
            <p:cNvSpPr>
              <a:spLocks/>
            </p:cNvSpPr>
            <p:nvPr/>
          </p:nvSpPr>
          <p:spPr bwMode="auto">
            <a:xfrm>
              <a:off x="4555" y="3703"/>
              <a:ext cx="316" cy="63"/>
            </a:xfrm>
            <a:custGeom>
              <a:avLst/>
              <a:gdLst>
                <a:gd name="T0" fmla="*/ 0 w 632"/>
                <a:gd name="T1" fmla="*/ 47 h 126"/>
                <a:gd name="T2" fmla="*/ 20 w 632"/>
                <a:gd name="T3" fmla="*/ 0 h 126"/>
                <a:gd name="T4" fmla="*/ 632 w 632"/>
                <a:gd name="T5" fmla="*/ 34 h 126"/>
                <a:gd name="T6" fmla="*/ 404 w 632"/>
                <a:gd name="T7" fmla="*/ 126 h 126"/>
                <a:gd name="T8" fmla="*/ 0 w 632"/>
                <a:gd name="T9" fmla="*/ 47 h 126"/>
                <a:gd name="T10" fmla="*/ 0 w 632"/>
                <a:gd name="T11" fmla="*/ 47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32" h="126">
                  <a:moveTo>
                    <a:pt x="0" y="47"/>
                  </a:moveTo>
                  <a:lnTo>
                    <a:pt x="20" y="0"/>
                  </a:lnTo>
                  <a:lnTo>
                    <a:pt x="632" y="34"/>
                  </a:lnTo>
                  <a:lnTo>
                    <a:pt x="404" y="126"/>
                  </a:lnTo>
                  <a:lnTo>
                    <a:pt x="0" y="47"/>
                  </a:lnTo>
                  <a:lnTo>
                    <a:pt x="0" y="47"/>
                  </a:lnTo>
                  <a:close/>
                </a:path>
              </a:pathLst>
            </a:custGeom>
            <a:solidFill>
              <a:srgbClr val="7568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20" name="Freeform 22"/>
            <p:cNvSpPr>
              <a:spLocks/>
            </p:cNvSpPr>
            <p:nvPr/>
          </p:nvSpPr>
          <p:spPr bwMode="auto">
            <a:xfrm>
              <a:off x="4478" y="3193"/>
              <a:ext cx="770" cy="237"/>
            </a:xfrm>
            <a:custGeom>
              <a:avLst/>
              <a:gdLst>
                <a:gd name="T0" fmla="*/ 0 w 1541"/>
                <a:gd name="T1" fmla="*/ 270 h 475"/>
                <a:gd name="T2" fmla="*/ 196 w 1541"/>
                <a:gd name="T3" fmla="*/ 161 h 475"/>
                <a:gd name="T4" fmla="*/ 433 w 1541"/>
                <a:gd name="T5" fmla="*/ 308 h 475"/>
                <a:gd name="T6" fmla="*/ 804 w 1541"/>
                <a:gd name="T7" fmla="*/ 310 h 475"/>
                <a:gd name="T8" fmla="*/ 928 w 1541"/>
                <a:gd name="T9" fmla="*/ 249 h 475"/>
                <a:gd name="T10" fmla="*/ 1118 w 1541"/>
                <a:gd name="T11" fmla="*/ 4 h 475"/>
                <a:gd name="T12" fmla="*/ 1252 w 1541"/>
                <a:gd name="T13" fmla="*/ 0 h 475"/>
                <a:gd name="T14" fmla="*/ 1401 w 1541"/>
                <a:gd name="T15" fmla="*/ 12 h 475"/>
                <a:gd name="T16" fmla="*/ 1512 w 1541"/>
                <a:gd name="T17" fmla="*/ 81 h 475"/>
                <a:gd name="T18" fmla="*/ 1541 w 1541"/>
                <a:gd name="T19" fmla="*/ 138 h 475"/>
                <a:gd name="T20" fmla="*/ 1541 w 1541"/>
                <a:gd name="T21" fmla="*/ 224 h 475"/>
                <a:gd name="T22" fmla="*/ 670 w 1541"/>
                <a:gd name="T23" fmla="*/ 475 h 475"/>
                <a:gd name="T24" fmla="*/ 370 w 1541"/>
                <a:gd name="T25" fmla="*/ 454 h 475"/>
                <a:gd name="T26" fmla="*/ 69 w 1541"/>
                <a:gd name="T27" fmla="*/ 352 h 475"/>
                <a:gd name="T28" fmla="*/ 0 w 1541"/>
                <a:gd name="T29" fmla="*/ 270 h 475"/>
                <a:gd name="T30" fmla="*/ 0 w 1541"/>
                <a:gd name="T31" fmla="*/ 270 h 4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41" h="475">
                  <a:moveTo>
                    <a:pt x="0" y="270"/>
                  </a:moveTo>
                  <a:lnTo>
                    <a:pt x="196" y="161"/>
                  </a:lnTo>
                  <a:lnTo>
                    <a:pt x="433" y="308"/>
                  </a:lnTo>
                  <a:lnTo>
                    <a:pt x="804" y="310"/>
                  </a:lnTo>
                  <a:lnTo>
                    <a:pt x="928" y="249"/>
                  </a:lnTo>
                  <a:lnTo>
                    <a:pt x="1118" y="4"/>
                  </a:lnTo>
                  <a:lnTo>
                    <a:pt x="1252" y="0"/>
                  </a:lnTo>
                  <a:lnTo>
                    <a:pt x="1401" y="12"/>
                  </a:lnTo>
                  <a:lnTo>
                    <a:pt x="1512" y="81"/>
                  </a:lnTo>
                  <a:lnTo>
                    <a:pt x="1541" y="138"/>
                  </a:lnTo>
                  <a:lnTo>
                    <a:pt x="1541" y="224"/>
                  </a:lnTo>
                  <a:lnTo>
                    <a:pt x="670" y="475"/>
                  </a:lnTo>
                  <a:lnTo>
                    <a:pt x="370" y="454"/>
                  </a:lnTo>
                  <a:lnTo>
                    <a:pt x="69" y="352"/>
                  </a:lnTo>
                  <a:lnTo>
                    <a:pt x="0" y="270"/>
                  </a:lnTo>
                  <a:lnTo>
                    <a:pt x="0" y="270"/>
                  </a:lnTo>
                  <a:close/>
                </a:path>
              </a:pathLst>
            </a:custGeom>
            <a:solidFill>
              <a:srgbClr val="A394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21" name="Freeform 23"/>
            <p:cNvSpPr>
              <a:spLocks/>
            </p:cNvSpPr>
            <p:nvPr/>
          </p:nvSpPr>
          <p:spPr bwMode="auto">
            <a:xfrm>
              <a:off x="5079" y="2780"/>
              <a:ext cx="232" cy="398"/>
            </a:xfrm>
            <a:custGeom>
              <a:avLst/>
              <a:gdLst>
                <a:gd name="T0" fmla="*/ 0 w 463"/>
                <a:gd name="T1" fmla="*/ 597 h 796"/>
                <a:gd name="T2" fmla="*/ 140 w 463"/>
                <a:gd name="T3" fmla="*/ 543 h 796"/>
                <a:gd name="T4" fmla="*/ 289 w 463"/>
                <a:gd name="T5" fmla="*/ 385 h 796"/>
                <a:gd name="T6" fmla="*/ 463 w 463"/>
                <a:gd name="T7" fmla="*/ 0 h 796"/>
                <a:gd name="T8" fmla="*/ 429 w 463"/>
                <a:gd name="T9" fmla="*/ 534 h 796"/>
                <a:gd name="T10" fmla="*/ 411 w 463"/>
                <a:gd name="T11" fmla="*/ 738 h 796"/>
                <a:gd name="T12" fmla="*/ 358 w 463"/>
                <a:gd name="T13" fmla="*/ 784 h 796"/>
                <a:gd name="T14" fmla="*/ 84 w 463"/>
                <a:gd name="T15" fmla="*/ 796 h 796"/>
                <a:gd name="T16" fmla="*/ 0 w 463"/>
                <a:gd name="T17" fmla="*/ 597 h 796"/>
                <a:gd name="T18" fmla="*/ 0 w 463"/>
                <a:gd name="T19" fmla="*/ 597 h 7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63" h="796">
                  <a:moveTo>
                    <a:pt x="0" y="597"/>
                  </a:moveTo>
                  <a:lnTo>
                    <a:pt x="140" y="543"/>
                  </a:lnTo>
                  <a:lnTo>
                    <a:pt x="289" y="385"/>
                  </a:lnTo>
                  <a:lnTo>
                    <a:pt x="463" y="0"/>
                  </a:lnTo>
                  <a:lnTo>
                    <a:pt x="429" y="534"/>
                  </a:lnTo>
                  <a:lnTo>
                    <a:pt x="411" y="738"/>
                  </a:lnTo>
                  <a:lnTo>
                    <a:pt x="358" y="784"/>
                  </a:lnTo>
                  <a:lnTo>
                    <a:pt x="84" y="796"/>
                  </a:lnTo>
                  <a:lnTo>
                    <a:pt x="0" y="597"/>
                  </a:lnTo>
                  <a:lnTo>
                    <a:pt x="0" y="597"/>
                  </a:lnTo>
                  <a:close/>
                </a:path>
              </a:pathLst>
            </a:custGeom>
            <a:solidFill>
              <a:srgbClr val="A394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22" name="Freeform 24"/>
            <p:cNvSpPr>
              <a:spLocks/>
            </p:cNvSpPr>
            <p:nvPr/>
          </p:nvSpPr>
          <p:spPr bwMode="auto">
            <a:xfrm>
              <a:off x="4492" y="3190"/>
              <a:ext cx="761" cy="238"/>
            </a:xfrm>
            <a:custGeom>
              <a:avLst/>
              <a:gdLst>
                <a:gd name="T0" fmla="*/ 0 w 1521"/>
                <a:gd name="T1" fmla="*/ 241 h 476"/>
                <a:gd name="T2" fmla="*/ 174 w 1521"/>
                <a:gd name="T3" fmla="*/ 164 h 476"/>
                <a:gd name="T4" fmla="*/ 188 w 1521"/>
                <a:gd name="T5" fmla="*/ 216 h 476"/>
                <a:gd name="T6" fmla="*/ 86 w 1521"/>
                <a:gd name="T7" fmla="*/ 283 h 476"/>
                <a:gd name="T8" fmla="*/ 123 w 1521"/>
                <a:gd name="T9" fmla="*/ 332 h 476"/>
                <a:gd name="T10" fmla="*/ 274 w 1521"/>
                <a:gd name="T11" fmla="*/ 386 h 476"/>
                <a:gd name="T12" fmla="*/ 486 w 1521"/>
                <a:gd name="T13" fmla="*/ 413 h 476"/>
                <a:gd name="T14" fmla="*/ 668 w 1521"/>
                <a:gd name="T15" fmla="*/ 403 h 476"/>
                <a:gd name="T16" fmla="*/ 1051 w 1521"/>
                <a:gd name="T17" fmla="*/ 298 h 476"/>
                <a:gd name="T18" fmla="*/ 1363 w 1521"/>
                <a:gd name="T19" fmla="*/ 221 h 476"/>
                <a:gd name="T20" fmla="*/ 1454 w 1521"/>
                <a:gd name="T21" fmla="*/ 204 h 476"/>
                <a:gd name="T22" fmla="*/ 1477 w 1521"/>
                <a:gd name="T23" fmla="*/ 149 h 476"/>
                <a:gd name="T24" fmla="*/ 1449 w 1521"/>
                <a:gd name="T25" fmla="*/ 97 h 476"/>
                <a:gd name="T26" fmla="*/ 1317 w 1521"/>
                <a:gd name="T27" fmla="*/ 46 h 476"/>
                <a:gd name="T28" fmla="*/ 1142 w 1521"/>
                <a:gd name="T29" fmla="*/ 63 h 476"/>
                <a:gd name="T30" fmla="*/ 1045 w 1521"/>
                <a:gd name="T31" fmla="*/ 130 h 476"/>
                <a:gd name="T32" fmla="*/ 890 w 1521"/>
                <a:gd name="T33" fmla="*/ 290 h 476"/>
                <a:gd name="T34" fmla="*/ 1091 w 1521"/>
                <a:gd name="T35" fmla="*/ 0 h 476"/>
                <a:gd name="T36" fmla="*/ 1309 w 1521"/>
                <a:gd name="T37" fmla="*/ 11 h 476"/>
                <a:gd name="T38" fmla="*/ 1441 w 1521"/>
                <a:gd name="T39" fmla="*/ 46 h 476"/>
                <a:gd name="T40" fmla="*/ 1498 w 1521"/>
                <a:gd name="T41" fmla="*/ 97 h 476"/>
                <a:gd name="T42" fmla="*/ 1521 w 1521"/>
                <a:gd name="T43" fmla="*/ 210 h 476"/>
                <a:gd name="T44" fmla="*/ 1340 w 1521"/>
                <a:gd name="T45" fmla="*/ 321 h 476"/>
                <a:gd name="T46" fmla="*/ 605 w 1521"/>
                <a:gd name="T47" fmla="*/ 476 h 476"/>
                <a:gd name="T48" fmla="*/ 291 w 1521"/>
                <a:gd name="T49" fmla="*/ 447 h 476"/>
                <a:gd name="T50" fmla="*/ 23 w 1521"/>
                <a:gd name="T51" fmla="*/ 344 h 476"/>
                <a:gd name="T52" fmla="*/ 0 w 1521"/>
                <a:gd name="T53" fmla="*/ 241 h 476"/>
                <a:gd name="T54" fmla="*/ 0 w 1521"/>
                <a:gd name="T55" fmla="*/ 241 h 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521" h="476">
                  <a:moveTo>
                    <a:pt x="0" y="241"/>
                  </a:moveTo>
                  <a:lnTo>
                    <a:pt x="174" y="164"/>
                  </a:lnTo>
                  <a:lnTo>
                    <a:pt x="188" y="216"/>
                  </a:lnTo>
                  <a:lnTo>
                    <a:pt x="86" y="283"/>
                  </a:lnTo>
                  <a:lnTo>
                    <a:pt x="123" y="332"/>
                  </a:lnTo>
                  <a:lnTo>
                    <a:pt x="274" y="386"/>
                  </a:lnTo>
                  <a:lnTo>
                    <a:pt x="486" y="413"/>
                  </a:lnTo>
                  <a:lnTo>
                    <a:pt x="668" y="403"/>
                  </a:lnTo>
                  <a:lnTo>
                    <a:pt x="1051" y="298"/>
                  </a:lnTo>
                  <a:lnTo>
                    <a:pt x="1363" y="221"/>
                  </a:lnTo>
                  <a:lnTo>
                    <a:pt x="1454" y="204"/>
                  </a:lnTo>
                  <a:lnTo>
                    <a:pt x="1477" y="149"/>
                  </a:lnTo>
                  <a:lnTo>
                    <a:pt x="1449" y="97"/>
                  </a:lnTo>
                  <a:lnTo>
                    <a:pt x="1317" y="46"/>
                  </a:lnTo>
                  <a:lnTo>
                    <a:pt x="1142" y="63"/>
                  </a:lnTo>
                  <a:lnTo>
                    <a:pt x="1045" y="130"/>
                  </a:lnTo>
                  <a:lnTo>
                    <a:pt x="890" y="290"/>
                  </a:lnTo>
                  <a:lnTo>
                    <a:pt x="1091" y="0"/>
                  </a:lnTo>
                  <a:lnTo>
                    <a:pt x="1309" y="11"/>
                  </a:lnTo>
                  <a:lnTo>
                    <a:pt x="1441" y="46"/>
                  </a:lnTo>
                  <a:lnTo>
                    <a:pt x="1498" y="97"/>
                  </a:lnTo>
                  <a:lnTo>
                    <a:pt x="1521" y="210"/>
                  </a:lnTo>
                  <a:lnTo>
                    <a:pt x="1340" y="321"/>
                  </a:lnTo>
                  <a:lnTo>
                    <a:pt x="605" y="476"/>
                  </a:lnTo>
                  <a:lnTo>
                    <a:pt x="291" y="447"/>
                  </a:lnTo>
                  <a:lnTo>
                    <a:pt x="23" y="344"/>
                  </a:lnTo>
                  <a:lnTo>
                    <a:pt x="0" y="241"/>
                  </a:lnTo>
                  <a:lnTo>
                    <a:pt x="0" y="241"/>
                  </a:lnTo>
                  <a:close/>
                </a:path>
              </a:pathLst>
            </a:custGeom>
            <a:solidFill>
              <a:srgbClr val="7568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23" name="Freeform 25"/>
            <p:cNvSpPr>
              <a:spLocks/>
            </p:cNvSpPr>
            <p:nvPr/>
          </p:nvSpPr>
          <p:spPr bwMode="auto">
            <a:xfrm>
              <a:off x="5089" y="2803"/>
              <a:ext cx="212" cy="373"/>
            </a:xfrm>
            <a:custGeom>
              <a:avLst/>
              <a:gdLst>
                <a:gd name="T0" fmla="*/ 425 w 425"/>
                <a:gd name="T1" fmla="*/ 0 h 746"/>
                <a:gd name="T2" fmla="*/ 272 w 425"/>
                <a:gd name="T3" fmla="*/ 343 h 746"/>
                <a:gd name="T4" fmla="*/ 86 w 425"/>
                <a:gd name="T5" fmla="*/ 526 h 746"/>
                <a:gd name="T6" fmla="*/ 4 w 425"/>
                <a:gd name="T7" fmla="*/ 583 h 746"/>
                <a:gd name="T8" fmla="*/ 0 w 425"/>
                <a:gd name="T9" fmla="*/ 675 h 746"/>
                <a:gd name="T10" fmla="*/ 218 w 425"/>
                <a:gd name="T11" fmla="*/ 746 h 746"/>
                <a:gd name="T12" fmla="*/ 352 w 425"/>
                <a:gd name="T13" fmla="*/ 740 h 746"/>
                <a:gd name="T14" fmla="*/ 396 w 425"/>
                <a:gd name="T15" fmla="*/ 670 h 746"/>
                <a:gd name="T16" fmla="*/ 408 w 425"/>
                <a:gd name="T17" fmla="*/ 365 h 746"/>
                <a:gd name="T18" fmla="*/ 421 w 425"/>
                <a:gd name="T19" fmla="*/ 228 h 746"/>
                <a:gd name="T20" fmla="*/ 350 w 425"/>
                <a:gd name="T21" fmla="*/ 320 h 746"/>
                <a:gd name="T22" fmla="*/ 358 w 425"/>
                <a:gd name="T23" fmla="*/ 474 h 746"/>
                <a:gd name="T24" fmla="*/ 362 w 425"/>
                <a:gd name="T25" fmla="*/ 595 h 746"/>
                <a:gd name="T26" fmla="*/ 306 w 425"/>
                <a:gd name="T27" fmla="*/ 681 h 746"/>
                <a:gd name="T28" fmla="*/ 224 w 425"/>
                <a:gd name="T29" fmla="*/ 675 h 746"/>
                <a:gd name="T30" fmla="*/ 270 w 425"/>
                <a:gd name="T31" fmla="*/ 578 h 746"/>
                <a:gd name="T32" fmla="*/ 241 w 425"/>
                <a:gd name="T33" fmla="*/ 486 h 746"/>
                <a:gd name="T34" fmla="*/ 203 w 425"/>
                <a:gd name="T35" fmla="*/ 494 h 746"/>
                <a:gd name="T36" fmla="*/ 283 w 425"/>
                <a:gd name="T37" fmla="*/ 385 h 746"/>
                <a:gd name="T38" fmla="*/ 369 w 425"/>
                <a:gd name="T39" fmla="*/ 188 h 746"/>
                <a:gd name="T40" fmla="*/ 425 w 425"/>
                <a:gd name="T41" fmla="*/ 0 h 746"/>
                <a:gd name="T42" fmla="*/ 425 w 425"/>
                <a:gd name="T43" fmla="*/ 0 h 7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25" h="746">
                  <a:moveTo>
                    <a:pt x="425" y="0"/>
                  </a:moveTo>
                  <a:lnTo>
                    <a:pt x="272" y="343"/>
                  </a:lnTo>
                  <a:lnTo>
                    <a:pt x="86" y="526"/>
                  </a:lnTo>
                  <a:lnTo>
                    <a:pt x="4" y="583"/>
                  </a:lnTo>
                  <a:lnTo>
                    <a:pt x="0" y="675"/>
                  </a:lnTo>
                  <a:lnTo>
                    <a:pt x="218" y="746"/>
                  </a:lnTo>
                  <a:lnTo>
                    <a:pt x="352" y="740"/>
                  </a:lnTo>
                  <a:lnTo>
                    <a:pt x="396" y="670"/>
                  </a:lnTo>
                  <a:lnTo>
                    <a:pt x="408" y="365"/>
                  </a:lnTo>
                  <a:lnTo>
                    <a:pt x="421" y="228"/>
                  </a:lnTo>
                  <a:lnTo>
                    <a:pt x="350" y="320"/>
                  </a:lnTo>
                  <a:lnTo>
                    <a:pt x="358" y="474"/>
                  </a:lnTo>
                  <a:lnTo>
                    <a:pt x="362" y="595"/>
                  </a:lnTo>
                  <a:lnTo>
                    <a:pt x="306" y="681"/>
                  </a:lnTo>
                  <a:lnTo>
                    <a:pt x="224" y="675"/>
                  </a:lnTo>
                  <a:lnTo>
                    <a:pt x="270" y="578"/>
                  </a:lnTo>
                  <a:lnTo>
                    <a:pt x="241" y="486"/>
                  </a:lnTo>
                  <a:lnTo>
                    <a:pt x="203" y="494"/>
                  </a:lnTo>
                  <a:lnTo>
                    <a:pt x="283" y="385"/>
                  </a:lnTo>
                  <a:lnTo>
                    <a:pt x="369" y="188"/>
                  </a:lnTo>
                  <a:lnTo>
                    <a:pt x="425" y="0"/>
                  </a:lnTo>
                  <a:lnTo>
                    <a:pt x="425" y="0"/>
                  </a:lnTo>
                  <a:close/>
                </a:path>
              </a:pathLst>
            </a:custGeom>
            <a:solidFill>
              <a:srgbClr val="7568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24" name="Freeform 26"/>
            <p:cNvSpPr>
              <a:spLocks/>
            </p:cNvSpPr>
            <p:nvPr/>
          </p:nvSpPr>
          <p:spPr bwMode="auto">
            <a:xfrm>
              <a:off x="4979" y="1998"/>
              <a:ext cx="218" cy="140"/>
            </a:xfrm>
            <a:custGeom>
              <a:avLst/>
              <a:gdLst>
                <a:gd name="T0" fmla="*/ 0 w 436"/>
                <a:gd name="T1" fmla="*/ 146 h 279"/>
                <a:gd name="T2" fmla="*/ 44 w 436"/>
                <a:gd name="T3" fmla="*/ 50 h 279"/>
                <a:gd name="T4" fmla="*/ 188 w 436"/>
                <a:gd name="T5" fmla="*/ 0 h 279"/>
                <a:gd name="T6" fmla="*/ 341 w 436"/>
                <a:gd name="T7" fmla="*/ 42 h 279"/>
                <a:gd name="T8" fmla="*/ 392 w 436"/>
                <a:gd name="T9" fmla="*/ 71 h 279"/>
                <a:gd name="T10" fmla="*/ 436 w 436"/>
                <a:gd name="T11" fmla="*/ 159 h 279"/>
                <a:gd name="T12" fmla="*/ 237 w 436"/>
                <a:gd name="T13" fmla="*/ 279 h 279"/>
                <a:gd name="T14" fmla="*/ 142 w 436"/>
                <a:gd name="T15" fmla="*/ 243 h 279"/>
                <a:gd name="T16" fmla="*/ 105 w 436"/>
                <a:gd name="T17" fmla="*/ 193 h 279"/>
                <a:gd name="T18" fmla="*/ 100 w 436"/>
                <a:gd name="T19" fmla="*/ 134 h 279"/>
                <a:gd name="T20" fmla="*/ 31 w 436"/>
                <a:gd name="T21" fmla="*/ 149 h 279"/>
                <a:gd name="T22" fmla="*/ 0 w 436"/>
                <a:gd name="T23" fmla="*/ 146 h 279"/>
                <a:gd name="T24" fmla="*/ 0 w 436"/>
                <a:gd name="T25" fmla="*/ 146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6" h="279">
                  <a:moveTo>
                    <a:pt x="0" y="146"/>
                  </a:moveTo>
                  <a:lnTo>
                    <a:pt x="44" y="50"/>
                  </a:lnTo>
                  <a:lnTo>
                    <a:pt x="188" y="0"/>
                  </a:lnTo>
                  <a:lnTo>
                    <a:pt x="341" y="42"/>
                  </a:lnTo>
                  <a:lnTo>
                    <a:pt x="392" y="71"/>
                  </a:lnTo>
                  <a:lnTo>
                    <a:pt x="436" y="159"/>
                  </a:lnTo>
                  <a:lnTo>
                    <a:pt x="237" y="279"/>
                  </a:lnTo>
                  <a:lnTo>
                    <a:pt x="142" y="243"/>
                  </a:lnTo>
                  <a:lnTo>
                    <a:pt x="105" y="193"/>
                  </a:lnTo>
                  <a:lnTo>
                    <a:pt x="100" y="134"/>
                  </a:lnTo>
                  <a:lnTo>
                    <a:pt x="31" y="149"/>
                  </a:lnTo>
                  <a:lnTo>
                    <a:pt x="0" y="146"/>
                  </a:lnTo>
                  <a:lnTo>
                    <a:pt x="0" y="146"/>
                  </a:lnTo>
                  <a:close/>
                </a:path>
              </a:pathLst>
            </a:custGeom>
            <a:solidFill>
              <a:srgbClr val="665C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25" name="Freeform 27"/>
            <p:cNvSpPr>
              <a:spLocks/>
            </p:cNvSpPr>
            <p:nvPr/>
          </p:nvSpPr>
          <p:spPr bwMode="auto">
            <a:xfrm>
              <a:off x="4663" y="2442"/>
              <a:ext cx="359" cy="498"/>
            </a:xfrm>
            <a:custGeom>
              <a:avLst/>
              <a:gdLst>
                <a:gd name="T0" fmla="*/ 673 w 717"/>
                <a:gd name="T1" fmla="*/ 0 h 997"/>
                <a:gd name="T2" fmla="*/ 587 w 717"/>
                <a:gd name="T3" fmla="*/ 117 h 997"/>
                <a:gd name="T4" fmla="*/ 440 w 717"/>
                <a:gd name="T5" fmla="*/ 282 h 997"/>
                <a:gd name="T6" fmla="*/ 214 w 717"/>
                <a:gd name="T7" fmla="*/ 691 h 997"/>
                <a:gd name="T8" fmla="*/ 122 w 717"/>
                <a:gd name="T9" fmla="*/ 792 h 997"/>
                <a:gd name="T10" fmla="*/ 0 w 717"/>
                <a:gd name="T11" fmla="*/ 905 h 997"/>
                <a:gd name="T12" fmla="*/ 103 w 717"/>
                <a:gd name="T13" fmla="*/ 987 h 997"/>
                <a:gd name="T14" fmla="*/ 160 w 717"/>
                <a:gd name="T15" fmla="*/ 997 h 997"/>
                <a:gd name="T16" fmla="*/ 181 w 717"/>
                <a:gd name="T17" fmla="*/ 892 h 997"/>
                <a:gd name="T18" fmla="*/ 407 w 717"/>
                <a:gd name="T19" fmla="*/ 639 h 997"/>
                <a:gd name="T20" fmla="*/ 717 w 717"/>
                <a:gd name="T21" fmla="*/ 8 h 997"/>
                <a:gd name="T22" fmla="*/ 673 w 717"/>
                <a:gd name="T23" fmla="*/ 0 h 997"/>
                <a:gd name="T24" fmla="*/ 673 w 717"/>
                <a:gd name="T25" fmla="*/ 0 h 9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17" h="997">
                  <a:moveTo>
                    <a:pt x="673" y="0"/>
                  </a:moveTo>
                  <a:lnTo>
                    <a:pt x="587" y="117"/>
                  </a:lnTo>
                  <a:lnTo>
                    <a:pt x="440" y="282"/>
                  </a:lnTo>
                  <a:lnTo>
                    <a:pt x="214" y="691"/>
                  </a:lnTo>
                  <a:lnTo>
                    <a:pt x="122" y="792"/>
                  </a:lnTo>
                  <a:lnTo>
                    <a:pt x="0" y="905"/>
                  </a:lnTo>
                  <a:lnTo>
                    <a:pt x="103" y="987"/>
                  </a:lnTo>
                  <a:lnTo>
                    <a:pt x="160" y="997"/>
                  </a:lnTo>
                  <a:lnTo>
                    <a:pt x="181" y="892"/>
                  </a:lnTo>
                  <a:lnTo>
                    <a:pt x="407" y="639"/>
                  </a:lnTo>
                  <a:lnTo>
                    <a:pt x="717" y="8"/>
                  </a:lnTo>
                  <a:lnTo>
                    <a:pt x="673" y="0"/>
                  </a:lnTo>
                  <a:lnTo>
                    <a:pt x="673" y="0"/>
                  </a:lnTo>
                  <a:close/>
                </a:path>
              </a:pathLst>
            </a:custGeom>
            <a:solidFill>
              <a:srgbClr val="7568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26" name="Freeform 28"/>
            <p:cNvSpPr>
              <a:spLocks/>
            </p:cNvSpPr>
            <p:nvPr/>
          </p:nvSpPr>
          <p:spPr bwMode="auto">
            <a:xfrm>
              <a:off x="5010" y="2403"/>
              <a:ext cx="39" cy="47"/>
            </a:xfrm>
            <a:custGeom>
              <a:avLst/>
              <a:gdLst>
                <a:gd name="T0" fmla="*/ 16 w 79"/>
                <a:gd name="T1" fmla="*/ 21 h 94"/>
                <a:gd name="T2" fmla="*/ 40 w 79"/>
                <a:gd name="T3" fmla="*/ 0 h 94"/>
                <a:gd name="T4" fmla="*/ 69 w 79"/>
                <a:gd name="T5" fmla="*/ 11 h 94"/>
                <a:gd name="T6" fmla="*/ 79 w 79"/>
                <a:gd name="T7" fmla="*/ 54 h 94"/>
                <a:gd name="T8" fmla="*/ 16 w 79"/>
                <a:gd name="T9" fmla="*/ 94 h 94"/>
                <a:gd name="T10" fmla="*/ 0 w 79"/>
                <a:gd name="T11" fmla="*/ 69 h 94"/>
                <a:gd name="T12" fmla="*/ 16 w 79"/>
                <a:gd name="T13" fmla="*/ 21 h 94"/>
                <a:gd name="T14" fmla="*/ 16 w 79"/>
                <a:gd name="T15" fmla="*/ 21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9" h="94">
                  <a:moveTo>
                    <a:pt x="16" y="21"/>
                  </a:moveTo>
                  <a:lnTo>
                    <a:pt x="40" y="0"/>
                  </a:lnTo>
                  <a:lnTo>
                    <a:pt x="69" y="11"/>
                  </a:lnTo>
                  <a:lnTo>
                    <a:pt x="79" y="54"/>
                  </a:lnTo>
                  <a:lnTo>
                    <a:pt x="16" y="94"/>
                  </a:lnTo>
                  <a:lnTo>
                    <a:pt x="0" y="69"/>
                  </a:lnTo>
                  <a:lnTo>
                    <a:pt x="16" y="21"/>
                  </a:lnTo>
                  <a:lnTo>
                    <a:pt x="16" y="21"/>
                  </a:lnTo>
                  <a:close/>
                </a:path>
              </a:pathLst>
            </a:custGeom>
            <a:solidFill>
              <a:srgbClr val="7568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27" name="Freeform 29"/>
            <p:cNvSpPr>
              <a:spLocks/>
            </p:cNvSpPr>
            <p:nvPr/>
          </p:nvSpPr>
          <p:spPr bwMode="auto">
            <a:xfrm>
              <a:off x="4923" y="2062"/>
              <a:ext cx="269" cy="332"/>
            </a:xfrm>
            <a:custGeom>
              <a:avLst/>
              <a:gdLst>
                <a:gd name="T0" fmla="*/ 69 w 540"/>
                <a:gd name="T1" fmla="*/ 27 h 664"/>
                <a:gd name="T2" fmla="*/ 19 w 540"/>
                <a:gd name="T3" fmla="*/ 104 h 664"/>
                <a:gd name="T4" fmla="*/ 23 w 540"/>
                <a:gd name="T5" fmla="*/ 211 h 664"/>
                <a:gd name="T6" fmla="*/ 0 w 540"/>
                <a:gd name="T7" fmla="*/ 247 h 664"/>
                <a:gd name="T8" fmla="*/ 37 w 540"/>
                <a:gd name="T9" fmla="*/ 352 h 664"/>
                <a:gd name="T10" fmla="*/ 23 w 540"/>
                <a:gd name="T11" fmla="*/ 410 h 664"/>
                <a:gd name="T12" fmla="*/ 44 w 540"/>
                <a:gd name="T13" fmla="*/ 436 h 664"/>
                <a:gd name="T14" fmla="*/ 77 w 540"/>
                <a:gd name="T15" fmla="*/ 522 h 664"/>
                <a:gd name="T16" fmla="*/ 92 w 540"/>
                <a:gd name="T17" fmla="*/ 553 h 664"/>
                <a:gd name="T18" fmla="*/ 75 w 540"/>
                <a:gd name="T19" fmla="*/ 584 h 664"/>
                <a:gd name="T20" fmla="*/ 105 w 540"/>
                <a:gd name="T21" fmla="*/ 633 h 664"/>
                <a:gd name="T22" fmla="*/ 253 w 540"/>
                <a:gd name="T23" fmla="*/ 664 h 664"/>
                <a:gd name="T24" fmla="*/ 316 w 540"/>
                <a:gd name="T25" fmla="*/ 645 h 664"/>
                <a:gd name="T26" fmla="*/ 427 w 540"/>
                <a:gd name="T27" fmla="*/ 585 h 664"/>
                <a:gd name="T28" fmla="*/ 500 w 540"/>
                <a:gd name="T29" fmla="*/ 524 h 664"/>
                <a:gd name="T30" fmla="*/ 500 w 540"/>
                <a:gd name="T31" fmla="*/ 324 h 664"/>
                <a:gd name="T32" fmla="*/ 540 w 540"/>
                <a:gd name="T33" fmla="*/ 186 h 664"/>
                <a:gd name="T34" fmla="*/ 308 w 540"/>
                <a:gd name="T35" fmla="*/ 144 h 664"/>
                <a:gd name="T36" fmla="*/ 228 w 540"/>
                <a:gd name="T37" fmla="*/ 69 h 664"/>
                <a:gd name="T38" fmla="*/ 228 w 540"/>
                <a:gd name="T39" fmla="*/ 18 h 664"/>
                <a:gd name="T40" fmla="*/ 201 w 540"/>
                <a:gd name="T41" fmla="*/ 0 h 664"/>
                <a:gd name="T42" fmla="*/ 69 w 540"/>
                <a:gd name="T43" fmla="*/ 27 h 664"/>
                <a:gd name="T44" fmla="*/ 69 w 540"/>
                <a:gd name="T45" fmla="*/ 27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40" h="664">
                  <a:moveTo>
                    <a:pt x="69" y="27"/>
                  </a:moveTo>
                  <a:lnTo>
                    <a:pt x="19" y="104"/>
                  </a:lnTo>
                  <a:lnTo>
                    <a:pt x="23" y="211"/>
                  </a:lnTo>
                  <a:lnTo>
                    <a:pt x="0" y="247"/>
                  </a:lnTo>
                  <a:lnTo>
                    <a:pt x="37" y="352"/>
                  </a:lnTo>
                  <a:lnTo>
                    <a:pt x="23" y="410"/>
                  </a:lnTo>
                  <a:lnTo>
                    <a:pt x="44" y="436"/>
                  </a:lnTo>
                  <a:lnTo>
                    <a:pt x="77" y="522"/>
                  </a:lnTo>
                  <a:lnTo>
                    <a:pt x="92" y="553"/>
                  </a:lnTo>
                  <a:lnTo>
                    <a:pt x="75" y="584"/>
                  </a:lnTo>
                  <a:lnTo>
                    <a:pt x="105" y="633"/>
                  </a:lnTo>
                  <a:lnTo>
                    <a:pt x="253" y="664"/>
                  </a:lnTo>
                  <a:lnTo>
                    <a:pt x="316" y="645"/>
                  </a:lnTo>
                  <a:lnTo>
                    <a:pt x="427" y="585"/>
                  </a:lnTo>
                  <a:lnTo>
                    <a:pt x="500" y="524"/>
                  </a:lnTo>
                  <a:lnTo>
                    <a:pt x="500" y="324"/>
                  </a:lnTo>
                  <a:lnTo>
                    <a:pt x="540" y="186"/>
                  </a:lnTo>
                  <a:lnTo>
                    <a:pt x="308" y="144"/>
                  </a:lnTo>
                  <a:lnTo>
                    <a:pt x="228" y="69"/>
                  </a:lnTo>
                  <a:lnTo>
                    <a:pt x="228" y="18"/>
                  </a:lnTo>
                  <a:lnTo>
                    <a:pt x="201" y="0"/>
                  </a:lnTo>
                  <a:lnTo>
                    <a:pt x="69" y="27"/>
                  </a:lnTo>
                  <a:lnTo>
                    <a:pt x="69" y="27"/>
                  </a:lnTo>
                  <a:close/>
                </a:path>
              </a:pathLst>
            </a:custGeom>
            <a:solidFill>
              <a:srgbClr val="FFB5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28" name="Freeform 30"/>
            <p:cNvSpPr>
              <a:spLocks/>
            </p:cNvSpPr>
            <p:nvPr/>
          </p:nvSpPr>
          <p:spPr bwMode="auto">
            <a:xfrm>
              <a:off x="4581" y="2911"/>
              <a:ext cx="299" cy="205"/>
            </a:xfrm>
            <a:custGeom>
              <a:avLst/>
              <a:gdLst>
                <a:gd name="T0" fmla="*/ 0 w 597"/>
                <a:gd name="T1" fmla="*/ 84 h 410"/>
                <a:gd name="T2" fmla="*/ 178 w 597"/>
                <a:gd name="T3" fmla="*/ 0 h 410"/>
                <a:gd name="T4" fmla="*/ 339 w 597"/>
                <a:gd name="T5" fmla="*/ 75 h 410"/>
                <a:gd name="T6" fmla="*/ 484 w 597"/>
                <a:gd name="T7" fmla="*/ 62 h 410"/>
                <a:gd name="T8" fmla="*/ 511 w 597"/>
                <a:gd name="T9" fmla="*/ 71 h 410"/>
                <a:gd name="T10" fmla="*/ 544 w 597"/>
                <a:gd name="T11" fmla="*/ 79 h 410"/>
                <a:gd name="T12" fmla="*/ 568 w 597"/>
                <a:gd name="T13" fmla="*/ 113 h 410"/>
                <a:gd name="T14" fmla="*/ 597 w 597"/>
                <a:gd name="T15" fmla="*/ 193 h 410"/>
                <a:gd name="T16" fmla="*/ 568 w 597"/>
                <a:gd name="T17" fmla="*/ 249 h 410"/>
                <a:gd name="T18" fmla="*/ 431 w 597"/>
                <a:gd name="T19" fmla="*/ 291 h 410"/>
                <a:gd name="T20" fmla="*/ 402 w 597"/>
                <a:gd name="T21" fmla="*/ 302 h 410"/>
                <a:gd name="T22" fmla="*/ 320 w 597"/>
                <a:gd name="T23" fmla="*/ 408 h 410"/>
                <a:gd name="T24" fmla="*/ 289 w 597"/>
                <a:gd name="T25" fmla="*/ 410 h 410"/>
                <a:gd name="T26" fmla="*/ 0 w 597"/>
                <a:gd name="T27" fmla="*/ 84 h 410"/>
                <a:gd name="T28" fmla="*/ 0 w 597"/>
                <a:gd name="T29" fmla="*/ 84 h 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97" h="410">
                  <a:moveTo>
                    <a:pt x="0" y="84"/>
                  </a:moveTo>
                  <a:lnTo>
                    <a:pt x="178" y="0"/>
                  </a:lnTo>
                  <a:lnTo>
                    <a:pt x="339" y="75"/>
                  </a:lnTo>
                  <a:lnTo>
                    <a:pt x="484" y="62"/>
                  </a:lnTo>
                  <a:lnTo>
                    <a:pt x="511" y="71"/>
                  </a:lnTo>
                  <a:lnTo>
                    <a:pt x="544" y="79"/>
                  </a:lnTo>
                  <a:lnTo>
                    <a:pt x="568" y="113"/>
                  </a:lnTo>
                  <a:lnTo>
                    <a:pt x="597" y="193"/>
                  </a:lnTo>
                  <a:lnTo>
                    <a:pt x="568" y="249"/>
                  </a:lnTo>
                  <a:lnTo>
                    <a:pt x="431" y="291"/>
                  </a:lnTo>
                  <a:lnTo>
                    <a:pt x="402" y="302"/>
                  </a:lnTo>
                  <a:lnTo>
                    <a:pt x="320" y="408"/>
                  </a:lnTo>
                  <a:lnTo>
                    <a:pt x="289" y="410"/>
                  </a:lnTo>
                  <a:lnTo>
                    <a:pt x="0" y="84"/>
                  </a:lnTo>
                  <a:lnTo>
                    <a:pt x="0" y="84"/>
                  </a:lnTo>
                  <a:close/>
                </a:path>
              </a:pathLst>
            </a:custGeom>
            <a:solidFill>
              <a:srgbClr val="FFB5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29" name="Freeform 31"/>
            <p:cNvSpPr>
              <a:spLocks/>
            </p:cNvSpPr>
            <p:nvPr/>
          </p:nvSpPr>
          <p:spPr bwMode="auto">
            <a:xfrm>
              <a:off x="4624" y="2234"/>
              <a:ext cx="191" cy="255"/>
            </a:xfrm>
            <a:custGeom>
              <a:avLst/>
              <a:gdLst>
                <a:gd name="T0" fmla="*/ 0 w 383"/>
                <a:gd name="T1" fmla="*/ 445 h 508"/>
                <a:gd name="T2" fmla="*/ 50 w 383"/>
                <a:gd name="T3" fmla="*/ 340 h 508"/>
                <a:gd name="T4" fmla="*/ 54 w 383"/>
                <a:gd name="T5" fmla="*/ 235 h 508"/>
                <a:gd name="T6" fmla="*/ 82 w 383"/>
                <a:gd name="T7" fmla="*/ 154 h 508"/>
                <a:gd name="T8" fmla="*/ 84 w 383"/>
                <a:gd name="T9" fmla="*/ 130 h 508"/>
                <a:gd name="T10" fmla="*/ 136 w 383"/>
                <a:gd name="T11" fmla="*/ 70 h 508"/>
                <a:gd name="T12" fmla="*/ 165 w 383"/>
                <a:gd name="T13" fmla="*/ 65 h 508"/>
                <a:gd name="T14" fmla="*/ 193 w 383"/>
                <a:gd name="T15" fmla="*/ 32 h 508"/>
                <a:gd name="T16" fmla="*/ 222 w 383"/>
                <a:gd name="T17" fmla="*/ 36 h 508"/>
                <a:gd name="T18" fmla="*/ 234 w 383"/>
                <a:gd name="T19" fmla="*/ 15 h 508"/>
                <a:gd name="T20" fmla="*/ 278 w 383"/>
                <a:gd name="T21" fmla="*/ 0 h 508"/>
                <a:gd name="T22" fmla="*/ 299 w 383"/>
                <a:gd name="T23" fmla="*/ 15 h 508"/>
                <a:gd name="T24" fmla="*/ 320 w 383"/>
                <a:gd name="T25" fmla="*/ 0 h 508"/>
                <a:gd name="T26" fmla="*/ 358 w 383"/>
                <a:gd name="T27" fmla="*/ 0 h 508"/>
                <a:gd name="T28" fmla="*/ 371 w 383"/>
                <a:gd name="T29" fmla="*/ 42 h 508"/>
                <a:gd name="T30" fmla="*/ 368 w 383"/>
                <a:gd name="T31" fmla="*/ 57 h 508"/>
                <a:gd name="T32" fmla="*/ 383 w 383"/>
                <a:gd name="T33" fmla="*/ 82 h 508"/>
                <a:gd name="T34" fmla="*/ 358 w 383"/>
                <a:gd name="T35" fmla="*/ 131 h 508"/>
                <a:gd name="T36" fmla="*/ 333 w 383"/>
                <a:gd name="T37" fmla="*/ 164 h 508"/>
                <a:gd name="T38" fmla="*/ 320 w 383"/>
                <a:gd name="T39" fmla="*/ 275 h 508"/>
                <a:gd name="T40" fmla="*/ 268 w 383"/>
                <a:gd name="T41" fmla="*/ 357 h 508"/>
                <a:gd name="T42" fmla="*/ 214 w 383"/>
                <a:gd name="T43" fmla="*/ 386 h 508"/>
                <a:gd name="T44" fmla="*/ 165 w 383"/>
                <a:gd name="T45" fmla="*/ 508 h 508"/>
                <a:gd name="T46" fmla="*/ 42 w 383"/>
                <a:gd name="T47" fmla="*/ 487 h 508"/>
                <a:gd name="T48" fmla="*/ 0 w 383"/>
                <a:gd name="T49" fmla="*/ 445 h 508"/>
                <a:gd name="T50" fmla="*/ 0 w 383"/>
                <a:gd name="T51" fmla="*/ 445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83" h="508">
                  <a:moveTo>
                    <a:pt x="0" y="445"/>
                  </a:moveTo>
                  <a:lnTo>
                    <a:pt x="50" y="340"/>
                  </a:lnTo>
                  <a:lnTo>
                    <a:pt x="54" y="235"/>
                  </a:lnTo>
                  <a:lnTo>
                    <a:pt x="82" y="154"/>
                  </a:lnTo>
                  <a:lnTo>
                    <a:pt x="84" y="130"/>
                  </a:lnTo>
                  <a:lnTo>
                    <a:pt x="136" y="70"/>
                  </a:lnTo>
                  <a:lnTo>
                    <a:pt x="165" y="65"/>
                  </a:lnTo>
                  <a:lnTo>
                    <a:pt x="193" y="32"/>
                  </a:lnTo>
                  <a:lnTo>
                    <a:pt x="222" y="36"/>
                  </a:lnTo>
                  <a:lnTo>
                    <a:pt x="234" y="15"/>
                  </a:lnTo>
                  <a:lnTo>
                    <a:pt x="278" y="0"/>
                  </a:lnTo>
                  <a:lnTo>
                    <a:pt x="299" y="15"/>
                  </a:lnTo>
                  <a:lnTo>
                    <a:pt x="320" y="0"/>
                  </a:lnTo>
                  <a:lnTo>
                    <a:pt x="358" y="0"/>
                  </a:lnTo>
                  <a:lnTo>
                    <a:pt x="371" y="42"/>
                  </a:lnTo>
                  <a:lnTo>
                    <a:pt x="368" y="57"/>
                  </a:lnTo>
                  <a:lnTo>
                    <a:pt x="383" y="82"/>
                  </a:lnTo>
                  <a:lnTo>
                    <a:pt x="358" y="131"/>
                  </a:lnTo>
                  <a:lnTo>
                    <a:pt x="333" y="164"/>
                  </a:lnTo>
                  <a:lnTo>
                    <a:pt x="320" y="275"/>
                  </a:lnTo>
                  <a:lnTo>
                    <a:pt x="268" y="357"/>
                  </a:lnTo>
                  <a:lnTo>
                    <a:pt x="214" y="386"/>
                  </a:lnTo>
                  <a:lnTo>
                    <a:pt x="165" y="508"/>
                  </a:lnTo>
                  <a:lnTo>
                    <a:pt x="42" y="487"/>
                  </a:lnTo>
                  <a:lnTo>
                    <a:pt x="0" y="445"/>
                  </a:lnTo>
                  <a:lnTo>
                    <a:pt x="0" y="445"/>
                  </a:lnTo>
                  <a:close/>
                </a:path>
              </a:pathLst>
            </a:custGeom>
            <a:solidFill>
              <a:srgbClr val="FFB5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30" name="Freeform 32"/>
            <p:cNvSpPr>
              <a:spLocks/>
            </p:cNvSpPr>
            <p:nvPr/>
          </p:nvSpPr>
          <p:spPr bwMode="auto">
            <a:xfrm>
              <a:off x="3990" y="2950"/>
              <a:ext cx="1064" cy="951"/>
            </a:xfrm>
            <a:custGeom>
              <a:avLst/>
              <a:gdLst>
                <a:gd name="T0" fmla="*/ 436 w 2127"/>
                <a:gd name="T1" fmla="*/ 114 h 1900"/>
                <a:gd name="T2" fmla="*/ 526 w 2127"/>
                <a:gd name="T3" fmla="*/ 80 h 1900"/>
                <a:gd name="T4" fmla="*/ 755 w 2127"/>
                <a:gd name="T5" fmla="*/ 99 h 1900"/>
                <a:gd name="T6" fmla="*/ 1209 w 2127"/>
                <a:gd name="T7" fmla="*/ 4 h 1900"/>
                <a:gd name="T8" fmla="*/ 1232 w 2127"/>
                <a:gd name="T9" fmla="*/ 30 h 1900"/>
                <a:gd name="T10" fmla="*/ 1264 w 2127"/>
                <a:gd name="T11" fmla="*/ 30 h 1900"/>
                <a:gd name="T12" fmla="*/ 1339 w 2127"/>
                <a:gd name="T13" fmla="*/ 0 h 1900"/>
                <a:gd name="T14" fmla="*/ 1364 w 2127"/>
                <a:gd name="T15" fmla="*/ 9 h 1900"/>
                <a:gd name="T16" fmla="*/ 1312 w 2127"/>
                <a:gd name="T17" fmla="*/ 51 h 1900"/>
                <a:gd name="T18" fmla="*/ 1312 w 2127"/>
                <a:gd name="T19" fmla="*/ 84 h 1900"/>
                <a:gd name="T20" fmla="*/ 1335 w 2127"/>
                <a:gd name="T21" fmla="*/ 105 h 1900"/>
                <a:gd name="T22" fmla="*/ 1370 w 2127"/>
                <a:gd name="T23" fmla="*/ 95 h 1900"/>
                <a:gd name="T24" fmla="*/ 1442 w 2127"/>
                <a:gd name="T25" fmla="*/ 49 h 1900"/>
                <a:gd name="T26" fmla="*/ 1469 w 2127"/>
                <a:gd name="T27" fmla="*/ 84 h 1900"/>
                <a:gd name="T28" fmla="*/ 1391 w 2127"/>
                <a:gd name="T29" fmla="*/ 189 h 1900"/>
                <a:gd name="T30" fmla="*/ 1387 w 2127"/>
                <a:gd name="T31" fmla="*/ 218 h 1900"/>
                <a:gd name="T32" fmla="*/ 1423 w 2127"/>
                <a:gd name="T33" fmla="*/ 237 h 1900"/>
                <a:gd name="T34" fmla="*/ 1523 w 2127"/>
                <a:gd name="T35" fmla="*/ 137 h 1900"/>
                <a:gd name="T36" fmla="*/ 1542 w 2127"/>
                <a:gd name="T37" fmla="*/ 158 h 1900"/>
                <a:gd name="T38" fmla="*/ 1458 w 2127"/>
                <a:gd name="T39" fmla="*/ 294 h 1900"/>
                <a:gd name="T40" fmla="*/ 1467 w 2127"/>
                <a:gd name="T41" fmla="*/ 321 h 1900"/>
                <a:gd name="T42" fmla="*/ 1496 w 2127"/>
                <a:gd name="T43" fmla="*/ 325 h 1900"/>
                <a:gd name="T44" fmla="*/ 1595 w 2127"/>
                <a:gd name="T45" fmla="*/ 206 h 1900"/>
                <a:gd name="T46" fmla="*/ 1703 w 2127"/>
                <a:gd name="T47" fmla="*/ 216 h 1900"/>
                <a:gd name="T48" fmla="*/ 1829 w 2127"/>
                <a:gd name="T49" fmla="*/ 181 h 1900"/>
                <a:gd name="T50" fmla="*/ 1972 w 2127"/>
                <a:gd name="T51" fmla="*/ 164 h 1900"/>
                <a:gd name="T52" fmla="*/ 2127 w 2127"/>
                <a:gd name="T53" fmla="*/ 260 h 1900"/>
                <a:gd name="T54" fmla="*/ 2087 w 2127"/>
                <a:gd name="T55" fmla="*/ 474 h 1900"/>
                <a:gd name="T56" fmla="*/ 1980 w 2127"/>
                <a:gd name="T57" fmla="*/ 659 h 1900"/>
                <a:gd name="T58" fmla="*/ 1844 w 2127"/>
                <a:gd name="T59" fmla="*/ 805 h 1900"/>
                <a:gd name="T60" fmla="*/ 1421 w 2127"/>
                <a:gd name="T61" fmla="*/ 791 h 1900"/>
                <a:gd name="T62" fmla="*/ 1125 w 2127"/>
                <a:gd name="T63" fmla="*/ 642 h 1900"/>
                <a:gd name="T64" fmla="*/ 987 w 2127"/>
                <a:gd name="T65" fmla="*/ 747 h 1900"/>
                <a:gd name="T66" fmla="*/ 665 w 2127"/>
                <a:gd name="T67" fmla="*/ 770 h 1900"/>
                <a:gd name="T68" fmla="*/ 604 w 2127"/>
                <a:gd name="T69" fmla="*/ 818 h 1900"/>
                <a:gd name="T70" fmla="*/ 541 w 2127"/>
                <a:gd name="T71" fmla="*/ 1394 h 1900"/>
                <a:gd name="T72" fmla="*/ 432 w 2127"/>
                <a:gd name="T73" fmla="*/ 1900 h 1900"/>
                <a:gd name="T74" fmla="*/ 0 w 2127"/>
                <a:gd name="T75" fmla="*/ 1707 h 1900"/>
                <a:gd name="T76" fmla="*/ 88 w 2127"/>
                <a:gd name="T77" fmla="*/ 1354 h 1900"/>
                <a:gd name="T78" fmla="*/ 227 w 2127"/>
                <a:gd name="T79" fmla="*/ 491 h 1900"/>
                <a:gd name="T80" fmla="*/ 237 w 2127"/>
                <a:gd name="T81" fmla="*/ 373 h 1900"/>
                <a:gd name="T82" fmla="*/ 313 w 2127"/>
                <a:gd name="T83" fmla="*/ 250 h 1900"/>
                <a:gd name="T84" fmla="*/ 436 w 2127"/>
                <a:gd name="T85" fmla="*/ 114 h 1900"/>
                <a:gd name="T86" fmla="*/ 436 w 2127"/>
                <a:gd name="T87" fmla="*/ 114 h 19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127" h="1900">
                  <a:moveTo>
                    <a:pt x="436" y="114"/>
                  </a:moveTo>
                  <a:lnTo>
                    <a:pt x="526" y="80"/>
                  </a:lnTo>
                  <a:lnTo>
                    <a:pt x="755" y="99"/>
                  </a:lnTo>
                  <a:lnTo>
                    <a:pt x="1209" y="4"/>
                  </a:lnTo>
                  <a:lnTo>
                    <a:pt x="1232" y="30"/>
                  </a:lnTo>
                  <a:lnTo>
                    <a:pt x="1264" y="30"/>
                  </a:lnTo>
                  <a:lnTo>
                    <a:pt x="1339" y="0"/>
                  </a:lnTo>
                  <a:lnTo>
                    <a:pt x="1364" y="9"/>
                  </a:lnTo>
                  <a:lnTo>
                    <a:pt x="1312" y="51"/>
                  </a:lnTo>
                  <a:lnTo>
                    <a:pt x="1312" y="84"/>
                  </a:lnTo>
                  <a:lnTo>
                    <a:pt x="1335" y="105"/>
                  </a:lnTo>
                  <a:lnTo>
                    <a:pt x="1370" y="95"/>
                  </a:lnTo>
                  <a:lnTo>
                    <a:pt x="1442" y="49"/>
                  </a:lnTo>
                  <a:lnTo>
                    <a:pt x="1469" y="84"/>
                  </a:lnTo>
                  <a:lnTo>
                    <a:pt x="1391" y="189"/>
                  </a:lnTo>
                  <a:lnTo>
                    <a:pt x="1387" y="218"/>
                  </a:lnTo>
                  <a:lnTo>
                    <a:pt x="1423" y="237"/>
                  </a:lnTo>
                  <a:lnTo>
                    <a:pt x="1523" y="137"/>
                  </a:lnTo>
                  <a:lnTo>
                    <a:pt x="1542" y="158"/>
                  </a:lnTo>
                  <a:lnTo>
                    <a:pt x="1458" y="294"/>
                  </a:lnTo>
                  <a:lnTo>
                    <a:pt x="1467" y="321"/>
                  </a:lnTo>
                  <a:lnTo>
                    <a:pt x="1496" y="325"/>
                  </a:lnTo>
                  <a:lnTo>
                    <a:pt x="1595" y="206"/>
                  </a:lnTo>
                  <a:lnTo>
                    <a:pt x="1703" y="216"/>
                  </a:lnTo>
                  <a:lnTo>
                    <a:pt x="1829" y="181"/>
                  </a:lnTo>
                  <a:lnTo>
                    <a:pt x="1972" y="164"/>
                  </a:lnTo>
                  <a:lnTo>
                    <a:pt x="2127" y="260"/>
                  </a:lnTo>
                  <a:lnTo>
                    <a:pt x="2087" y="474"/>
                  </a:lnTo>
                  <a:lnTo>
                    <a:pt x="1980" y="659"/>
                  </a:lnTo>
                  <a:lnTo>
                    <a:pt x="1844" y="805"/>
                  </a:lnTo>
                  <a:lnTo>
                    <a:pt x="1421" y="791"/>
                  </a:lnTo>
                  <a:lnTo>
                    <a:pt x="1125" y="642"/>
                  </a:lnTo>
                  <a:lnTo>
                    <a:pt x="987" y="747"/>
                  </a:lnTo>
                  <a:lnTo>
                    <a:pt x="665" y="770"/>
                  </a:lnTo>
                  <a:lnTo>
                    <a:pt x="604" y="818"/>
                  </a:lnTo>
                  <a:lnTo>
                    <a:pt x="541" y="1394"/>
                  </a:lnTo>
                  <a:lnTo>
                    <a:pt x="432" y="1900"/>
                  </a:lnTo>
                  <a:lnTo>
                    <a:pt x="0" y="1707"/>
                  </a:lnTo>
                  <a:lnTo>
                    <a:pt x="88" y="1354"/>
                  </a:lnTo>
                  <a:lnTo>
                    <a:pt x="227" y="491"/>
                  </a:lnTo>
                  <a:lnTo>
                    <a:pt x="237" y="373"/>
                  </a:lnTo>
                  <a:lnTo>
                    <a:pt x="313" y="250"/>
                  </a:lnTo>
                  <a:lnTo>
                    <a:pt x="436" y="114"/>
                  </a:lnTo>
                  <a:lnTo>
                    <a:pt x="436" y="114"/>
                  </a:lnTo>
                  <a:close/>
                </a:path>
              </a:pathLst>
            </a:custGeom>
            <a:solidFill>
              <a:srgbClr val="5C5C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31" name="Freeform 33"/>
            <p:cNvSpPr>
              <a:spLocks/>
            </p:cNvSpPr>
            <p:nvPr/>
          </p:nvSpPr>
          <p:spPr bwMode="auto">
            <a:xfrm>
              <a:off x="4753" y="3035"/>
              <a:ext cx="276" cy="92"/>
            </a:xfrm>
            <a:custGeom>
              <a:avLst/>
              <a:gdLst>
                <a:gd name="T0" fmla="*/ 0 w 551"/>
                <a:gd name="T1" fmla="*/ 130 h 183"/>
                <a:gd name="T2" fmla="*/ 78 w 551"/>
                <a:gd name="T3" fmla="*/ 78 h 183"/>
                <a:gd name="T4" fmla="*/ 139 w 551"/>
                <a:gd name="T5" fmla="*/ 84 h 183"/>
                <a:gd name="T6" fmla="*/ 260 w 551"/>
                <a:gd name="T7" fmla="*/ 180 h 183"/>
                <a:gd name="T8" fmla="*/ 264 w 551"/>
                <a:gd name="T9" fmla="*/ 84 h 183"/>
                <a:gd name="T10" fmla="*/ 306 w 551"/>
                <a:gd name="T11" fmla="*/ 88 h 183"/>
                <a:gd name="T12" fmla="*/ 394 w 551"/>
                <a:gd name="T13" fmla="*/ 183 h 183"/>
                <a:gd name="T14" fmla="*/ 449 w 551"/>
                <a:gd name="T15" fmla="*/ 130 h 183"/>
                <a:gd name="T16" fmla="*/ 449 w 551"/>
                <a:gd name="T17" fmla="*/ 94 h 183"/>
                <a:gd name="T18" fmla="*/ 512 w 551"/>
                <a:gd name="T19" fmla="*/ 157 h 183"/>
                <a:gd name="T20" fmla="*/ 551 w 551"/>
                <a:gd name="T21" fmla="*/ 57 h 183"/>
                <a:gd name="T22" fmla="*/ 472 w 551"/>
                <a:gd name="T23" fmla="*/ 0 h 183"/>
                <a:gd name="T24" fmla="*/ 260 w 551"/>
                <a:gd name="T25" fmla="*/ 11 h 183"/>
                <a:gd name="T26" fmla="*/ 185 w 551"/>
                <a:gd name="T27" fmla="*/ 50 h 183"/>
                <a:gd name="T28" fmla="*/ 68 w 551"/>
                <a:gd name="T29" fmla="*/ 36 h 183"/>
                <a:gd name="T30" fmla="*/ 0 w 551"/>
                <a:gd name="T31" fmla="*/ 130 h 183"/>
                <a:gd name="T32" fmla="*/ 0 w 551"/>
                <a:gd name="T33" fmla="*/ 130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51" h="183">
                  <a:moveTo>
                    <a:pt x="0" y="130"/>
                  </a:moveTo>
                  <a:lnTo>
                    <a:pt x="78" y="78"/>
                  </a:lnTo>
                  <a:lnTo>
                    <a:pt x="139" y="84"/>
                  </a:lnTo>
                  <a:lnTo>
                    <a:pt x="260" y="180"/>
                  </a:lnTo>
                  <a:lnTo>
                    <a:pt x="264" y="84"/>
                  </a:lnTo>
                  <a:lnTo>
                    <a:pt x="306" y="88"/>
                  </a:lnTo>
                  <a:lnTo>
                    <a:pt x="394" y="183"/>
                  </a:lnTo>
                  <a:lnTo>
                    <a:pt x="449" y="130"/>
                  </a:lnTo>
                  <a:lnTo>
                    <a:pt x="449" y="94"/>
                  </a:lnTo>
                  <a:lnTo>
                    <a:pt x="512" y="157"/>
                  </a:lnTo>
                  <a:lnTo>
                    <a:pt x="551" y="57"/>
                  </a:lnTo>
                  <a:lnTo>
                    <a:pt x="472" y="0"/>
                  </a:lnTo>
                  <a:lnTo>
                    <a:pt x="260" y="11"/>
                  </a:lnTo>
                  <a:lnTo>
                    <a:pt x="185" y="50"/>
                  </a:lnTo>
                  <a:lnTo>
                    <a:pt x="68" y="36"/>
                  </a:lnTo>
                  <a:lnTo>
                    <a:pt x="0" y="130"/>
                  </a:lnTo>
                  <a:lnTo>
                    <a:pt x="0" y="130"/>
                  </a:lnTo>
                  <a:close/>
                </a:path>
              </a:pathLst>
            </a:custGeom>
            <a:solidFill>
              <a:srgbClr val="2E2E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32" name="Freeform 34"/>
            <p:cNvSpPr>
              <a:spLocks/>
            </p:cNvSpPr>
            <p:nvPr/>
          </p:nvSpPr>
          <p:spPr bwMode="auto">
            <a:xfrm>
              <a:off x="4913" y="3129"/>
              <a:ext cx="113" cy="154"/>
            </a:xfrm>
            <a:custGeom>
              <a:avLst/>
              <a:gdLst>
                <a:gd name="T0" fmla="*/ 0 w 226"/>
                <a:gd name="T1" fmla="*/ 0 h 308"/>
                <a:gd name="T2" fmla="*/ 96 w 226"/>
                <a:gd name="T3" fmla="*/ 77 h 308"/>
                <a:gd name="T4" fmla="*/ 128 w 226"/>
                <a:gd name="T5" fmla="*/ 165 h 308"/>
                <a:gd name="T6" fmla="*/ 145 w 226"/>
                <a:gd name="T7" fmla="*/ 63 h 308"/>
                <a:gd name="T8" fmla="*/ 157 w 226"/>
                <a:gd name="T9" fmla="*/ 163 h 308"/>
                <a:gd name="T10" fmla="*/ 186 w 226"/>
                <a:gd name="T11" fmla="*/ 54 h 308"/>
                <a:gd name="T12" fmla="*/ 226 w 226"/>
                <a:gd name="T13" fmla="*/ 159 h 308"/>
                <a:gd name="T14" fmla="*/ 132 w 226"/>
                <a:gd name="T15" fmla="*/ 306 h 308"/>
                <a:gd name="T16" fmla="*/ 57 w 226"/>
                <a:gd name="T17" fmla="*/ 308 h 308"/>
                <a:gd name="T18" fmla="*/ 0 w 226"/>
                <a:gd name="T19" fmla="*/ 0 h 308"/>
                <a:gd name="T20" fmla="*/ 0 w 226"/>
                <a:gd name="T21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6" h="308">
                  <a:moveTo>
                    <a:pt x="0" y="0"/>
                  </a:moveTo>
                  <a:lnTo>
                    <a:pt x="96" y="77"/>
                  </a:lnTo>
                  <a:lnTo>
                    <a:pt x="128" y="165"/>
                  </a:lnTo>
                  <a:lnTo>
                    <a:pt x="145" y="63"/>
                  </a:lnTo>
                  <a:lnTo>
                    <a:pt x="157" y="163"/>
                  </a:lnTo>
                  <a:lnTo>
                    <a:pt x="186" y="54"/>
                  </a:lnTo>
                  <a:lnTo>
                    <a:pt x="226" y="159"/>
                  </a:lnTo>
                  <a:lnTo>
                    <a:pt x="132" y="306"/>
                  </a:lnTo>
                  <a:lnTo>
                    <a:pt x="57" y="30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2E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33" name="Freeform 35"/>
            <p:cNvSpPr>
              <a:spLocks/>
            </p:cNvSpPr>
            <p:nvPr/>
          </p:nvSpPr>
          <p:spPr bwMode="auto">
            <a:xfrm>
              <a:off x="3862" y="3930"/>
              <a:ext cx="386" cy="224"/>
            </a:xfrm>
            <a:custGeom>
              <a:avLst/>
              <a:gdLst>
                <a:gd name="T0" fmla="*/ 0 w 773"/>
                <a:gd name="T1" fmla="*/ 392 h 447"/>
                <a:gd name="T2" fmla="*/ 14 w 773"/>
                <a:gd name="T3" fmla="*/ 348 h 447"/>
                <a:gd name="T4" fmla="*/ 86 w 773"/>
                <a:gd name="T5" fmla="*/ 288 h 447"/>
                <a:gd name="T6" fmla="*/ 295 w 773"/>
                <a:gd name="T7" fmla="*/ 170 h 447"/>
                <a:gd name="T8" fmla="*/ 354 w 773"/>
                <a:gd name="T9" fmla="*/ 101 h 447"/>
                <a:gd name="T10" fmla="*/ 712 w 773"/>
                <a:gd name="T11" fmla="*/ 0 h 447"/>
                <a:gd name="T12" fmla="*/ 745 w 773"/>
                <a:gd name="T13" fmla="*/ 21 h 447"/>
                <a:gd name="T14" fmla="*/ 764 w 773"/>
                <a:gd name="T15" fmla="*/ 177 h 447"/>
                <a:gd name="T16" fmla="*/ 773 w 773"/>
                <a:gd name="T17" fmla="*/ 271 h 447"/>
                <a:gd name="T18" fmla="*/ 492 w 773"/>
                <a:gd name="T19" fmla="*/ 300 h 447"/>
                <a:gd name="T20" fmla="*/ 333 w 773"/>
                <a:gd name="T21" fmla="*/ 411 h 447"/>
                <a:gd name="T22" fmla="*/ 180 w 773"/>
                <a:gd name="T23" fmla="*/ 447 h 447"/>
                <a:gd name="T24" fmla="*/ 23 w 773"/>
                <a:gd name="T25" fmla="*/ 439 h 447"/>
                <a:gd name="T26" fmla="*/ 0 w 773"/>
                <a:gd name="T27" fmla="*/ 392 h 447"/>
                <a:gd name="T28" fmla="*/ 0 w 773"/>
                <a:gd name="T29" fmla="*/ 392 h 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73" h="447">
                  <a:moveTo>
                    <a:pt x="0" y="392"/>
                  </a:moveTo>
                  <a:lnTo>
                    <a:pt x="14" y="348"/>
                  </a:lnTo>
                  <a:lnTo>
                    <a:pt x="86" y="288"/>
                  </a:lnTo>
                  <a:lnTo>
                    <a:pt x="295" y="170"/>
                  </a:lnTo>
                  <a:lnTo>
                    <a:pt x="354" y="101"/>
                  </a:lnTo>
                  <a:lnTo>
                    <a:pt x="712" y="0"/>
                  </a:lnTo>
                  <a:lnTo>
                    <a:pt x="745" y="21"/>
                  </a:lnTo>
                  <a:lnTo>
                    <a:pt x="764" y="177"/>
                  </a:lnTo>
                  <a:lnTo>
                    <a:pt x="773" y="271"/>
                  </a:lnTo>
                  <a:lnTo>
                    <a:pt x="492" y="300"/>
                  </a:lnTo>
                  <a:lnTo>
                    <a:pt x="333" y="411"/>
                  </a:lnTo>
                  <a:lnTo>
                    <a:pt x="180" y="447"/>
                  </a:lnTo>
                  <a:lnTo>
                    <a:pt x="23" y="439"/>
                  </a:lnTo>
                  <a:lnTo>
                    <a:pt x="0" y="392"/>
                  </a:lnTo>
                  <a:lnTo>
                    <a:pt x="0" y="392"/>
                  </a:lnTo>
                  <a:close/>
                </a:path>
              </a:pathLst>
            </a:custGeom>
            <a:solidFill>
              <a:srgbClr val="2E2E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34" name="Freeform 36"/>
            <p:cNvSpPr>
              <a:spLocks/>
            </p:cNvSpPr>
            <p:nvPr/>
          </p:nvSpPr>
          <p:spPr bwMode="auto">
            <a:xfrm>
              <a:off x="3747" y="2983"/>
              <a:ext cx="324" cy="150"/>
            </a:xfrm>
            <a:custGeom>
              <a:avLst/>
              <a:gdLst>
                <a:gd name="T0" fmla="*/ 583 w 648"/>
                <a:gd name="T1" fmla="*/ 19 h 300"/>
                <a:gd name="T2" fmla="*/ 225 w 648"/>
                <a:gd name="T3" fmla="*/ 0 h 300"/>
                <a:gd name="T4" fmla="*/ 91 w 648"/>
                <a:gd name="T5" fmla="*/ 27 h 300"/>
                <a:gd name="T6" fmla="*/ 0 w 648"/>
                <a:gd name="T7" fmla="*/ 109 h 300"/>
                <a:gd name="T8" fmla="*/ 9 w 648"/>
                <a:gd name="T9" fmla="*/ 178 h 300"/>
                <a:gd name="T10" fmla="*/ 101 w 648"/>
                <a:gd name="T11" fmla="*/ 241 h 300"/>
                <a:gd name="T12" fmla="*/ 290 w 648"/>
                <a:gd name="T13" fmla="*/ 296 h 300"/>
                <a:gd name="T14" fmla="*/ 421 w 648"/>
                <a:gd name="T15" fmla="*/ 300 h 300"/>
                <a:gd name="T16" fmla="*/ 648 w 648"/>
                <a:gd name="T17" fmla="*/ 220 h 300"/>
                <a:gd name="T18" fmla="*/ 583 w 648"/>
                <a:gd name="T19" fmla="*/ 19 h 300"/>
                <a:gd name="T20" fmla="*/ 583 w 648"/>
                <a:gd name="T21" fmla="*/ 1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48" h="300">
                  <a:moveTo>
                    <a:pt x="583" y="19"/>
                  </a:moveTo>
                  <a:lnTo>
                    <a:pt x="225" y="0"/>
                  </a:lnTo>
                  <a:lnTo>
                    <a:pt x="91" y="27"/>
                  </a:lnTo>
                  <a:lnTo>
                    <a:pt x="0" y="109"/>
                  </a:lnTo>
                  <a:lnTo>
                    <a:pt x="9" y="178"/>
                  </a:lnTo>
                  <a:lnTo>
                    <a:pt x="101" y="241"/>
                  </a:lnTo>
                  <a:lnTo>
                    <a:pt x="290" y="296"/>
                  </a:lnTo>
                  <a:lnTo>
                    <a:pt x="421" y="300"/>
                  </a:lnTo>
                  <a:lnTo>
                    <a:pt x="648" y="220"/>
                  </a:lnTo>
                  <a:lnTo>
                    <a:pt x="583" y="19"/>
                  </a:lnTo>
                  <a:lnTo>
                    <a:pt x="583" y="19"/>
                  </a:lnTo>
                  <a:close/>
                </a:path>
              </a:pathLst>
            </a:custGeom>
            <a:solidFill>
              <a:srgbClr val="2E2E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35" name="Freeform 37"/>
            <p:cNvSpPr>
              <a:spLocks/>
            </p:cNvSpPr>
            <p:nvPr/>
          </p:nvSpPr>
          <p:spPr bwMode="auto">
            <a:xfrm>
              <a:off x="4100" y="3158"/>
              <a:ext cx="129" cy="393"/>
            </a:xfrm>
            <a:custGeom>
              <a:avLst/>
              <a:gdLst>
                <a:gd name="T0" fmla="*/ 114 w 258"/>
                <a:gd name="T1" fmla="*/ 0 h 786"/>
                <a:gd name="T2" fmla="*/ 74 w 258"/>
                <a:gd name="T3" fmla="*/ 80 h 786"/>
                <a:gd name="T4" fmla="*/ 51 w 258"/>
                <a:gd name="T5" fmla="*/ 386 h 786"/>
                <a:gd name="T6" fmla="*/ 0 w 258"/>
                <a:gd name="T7" fmla="*/ 786 h 786"/>
                <a:gd name="T8" fmla="*/ 145 w 258"/>
                <a:gd name="T9" fmla="*/ 332 h 786"/>
                <a:gd name="T10" fmla="*/ 179 w 258"/>
                <a:gd name="T11" fmla="*/ 279 h 786"/>
                <a:gd name="T12" fmla="*/ 258 w 258"/>
                <a:gd name="T13" fmla="*/ 277 h 786"/>
                <a:gd name="T14" fmla="*/ 179 w 258"/>
                <a:gd name="T15" fmla="*/ 170 h 786"/>
                <a:gd name="T16" fmla="*/ 114 w 258"/>
                <a:gd name="T17" fmla="*/ 0 h 786"/>
                <a:gd name="T18" fmla="*/ 114 w 258"/>
                <a:gd name="T19" fmla="*/ 0 h 7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8" h="786">
                  <a:moveTo>
                    <a:pt x="114" y="0"/>
                  </a:moveTo>
                  <a:lnTo>
                    <a:pt x="74" y="80"/>
                  </a:lnTo>
                  <a:lnTo>
                    <a:pt x="51" y="386"/>
                  </a:lnTo>
                  <a:lnTo>
                    <a:pt x="0" y="786"/>
                  </a:lnTo>
                  <a:lnTo>
                    <a:pt x="145" y="332"/>
                  </a:lnTo>
                  <a:lnTo>
                    <a:pt x="179" y="279"/>
                  </a:lnTo>
                  <a:lnTo>
                    <a:pt x="258" y="277"/>
                  </a:lnTo>
                  <a:lnTo>
                    <a:pt x="179" y="170"/>
                  </a:lnTo>
                  <a:lnTo>
                    <a:pt x="114" y="0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2E2E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36" name="Freeform 38"/>
            <p:cNvSpPr>
              <a:spLocks/>
            </p:cNvSpPr>
            <p:nvPr/>
          </p:nvSpPr>
          <p:spPr bwMode="auto">
            <a:xfrm>
              <a:off x="4174" y="3008"/>
              <a:ext cx="778" cy="892"/>
            </a:xfrm>
            <a:custGeom>
              <a:avLst/>
              <a:gdLst>
                <a:gd name="T0" fmla="*/ 99 w 1556"/>
                <a:gd name="T1" fmla="*/ 169 h 1784"/>
                <a:gd name="T2" fmla="*/ 38 w 1556"/>
                <a:gd name="T3" fmla="*/ 201 h 1784"/>
                <a:gd name="T4" fmla="*/ 17 w 1556"/>
                <a:gd name="T5" fmla="*/ 337 h 1784"/>
                <a:gd name="T6" fmla="*/ 117 w 1556"/>
                <a:gd name="T7" fmla="*/ 498 h 1784"/>
                <a:gd name="T8" fmla="*/ 191 w 1556"/>
                <a:gd name="T9" fmla="*/ 587 h 1784"/>
                <a:gd name="T10" fmla="*/ 117 w 1556"/>
                <a:gd name="T11" fmla="*/ 601 h 1784"/>
                <a:gd name="T12" fmla="*/ 143 w 1556"/>
                <a:gd name="T13" fmla="*/ 737 h 1784"/>
                <a:gd name="T14" fmla="*/ 101 w 1556"/>
                <a:gd name="T15" fmla="*/ 1073 h 1784"/>
                <a:gd name="T16" fmla="*/ 48 w 1556"/>
                <a:gd name="T17" fmla="*/ 1392 h 1784"/>
                <a:gd name="T18" fmla="*/ 0 w 1556"/>
                <a:gd name="T19" fmla="*/ 1765 h 1784"/>
                <a:gd name="T20" fmla="*/ 63 w 1556"/>
                <a:gd name="T21" fmla="*/ 1784 h 1784"/>
                <a:gd name="T22" fmla="*/ 168 w 1556"/>
                <a:gd name="T23" fmla="*/ 1272 h 1784"/>
                <a:gd name="T24" fmla="*/ 229 w 1556"/>
                <a:gd name="T25" fmla="*/ 706 h 1784"/>
                <a:gd name="T26" fmla="*/ 295 w 1556"/>
                <a:gd name="T27" fmla="*/ 649 h 1784"/>
                <a:gd name="T28" fmla="*/ 610 w 1556"/>
                <a:gd name="T29" fmla="*/ 612 h 1784"/>
                <a:gd name="T30" fmla="*/ 805 w 1556"/>
                <a:gd name="T31" fmla="*/ 522 h 1784"/>
                <a:gd name="T32" fmla="*/ 1045 w 1556"/>
                <a:gd name="T33" fmla="*/ 687 h 1784"/>
                <a:gd name="T34" fmla="*/ 1489 w 1556"/>
                <a:gd name="T35" fmla="*/ 683 h 1784"/>
                <a:gd name="T36" fmla="*/ 1556 w 1556"/>
                <a:gd name="T37" fmla="*/ 492 h 1784"/>
                <a:gd name="T38" fmla="*/ 1464 w 1556"/>
                <a:gd name="T39" fmla="*/ 465 h 1784"/>
                <a:gd name="T40" fmla="*/ 1399 w 1556"/>
                <a:gd name="T41" fmla="*/ 314 h 1784"/>
                <a:gd name="T42" fmla="*/ 1372 w 1556"/>
                <a:gd name="T43" fmla="*/ 402 h 1784"/>
                <a:gd name="T44" fmla="*/ 1314 w 1556"/>
                <a:gd name="T45" fmla="*/ 477 h 1784"/>
                <a:gd name="T46" fmla="*/ 1198 w 1556"/>
                <a:gd name="T47" fmla="*/ 503 h 1784"/>
                <a:gd name="T48" fmla="*/ 1092 w 1556"/>
                <a:gd name="T49" fmla="*/ 413 h 1784"/>
                <a:gd name="T50" fmla="*/ 851 w 1556"/>
                <a:gd name="T51" fmla="*/ 480 h 1784"/>
                <a:gd name="T52" fmla="*/ 1050 w 1556"/>
                <a:gd name="T53" fmla="*/ 371 h 1784"/>
                <a:gd name="T54" fmla="*/ 1056 w 1556"/>
                <a:gd name="T55" fmla="*/ 138 h 1784"/>
                <a:gd name="T56" fmla="*/ 968 w 1556"/>
                <a:gd name="T57" fmla="*/ 249 h 1784"/>
                <a:gd name="T58" fmla="*/ 960 w 1556"/>
                <a:gd name="T59" fmla="*/ 153 h 1784"/>
                <a:gd name="T60" fmla="*/ 888 w 1556"/>
                <a:gd name="T61" fmla="*/ 134 h 1784"/>
                <a:gd name="T62" fmla="*/ 662 w 1556"/>
                <a:gd name="T63" fmla="*/ 215 h 1784"/>
                <a:gd name="T64" fmla="*/ 603 w 1556"/>
                <a:gd name="T65" fmla="*/ 194 h 1784"/>
                <a:gd name="T66" fmla="*/ 706 w 1556"/>
                <a:gd name="T67" fmla="*/ 87 h 1784"/>
                <a:gd name="T68" fmla="*/ 555 w 1556"/>
                <a:gd name="T69" fmla="*/ 127 h 1784"/>
                <a:gd name="T70" fmla="*/ 790 w 1556"/>
                <a:gd name="T71" fmla="*/ 8 h 1784"/>
                <a:gd name="T72" fmla="*/ 664 w 1556"/>
                <a:gd name="T73" fmla="*/ 0 h 1784"/>
                <a:gd name="T74" fmla="*/ 369 w 1556"/>
                <a:gd name="T75" fmla="*/ 73 h 1784"/>
                <a:gd name="T76" fmla="*/ 99 w 1556"/>
                <a:gd name="T77" fmla="*/ 169 h 1784"/>
                <a:gd name="T78" fmla="*/ 99 w 1556"/>
                <a:gd name="T79" fmla="*/ 169 h 17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556" h="1784">
                  <a:moveTo>
                    <a:pt x="99" y="169"/>
                  </a:moveTo>
                  <a:lnTo>
                    <a:pt x="38" y="201"/>
                  </a:lnTo>
                  <a:lnTo>
                    <a:pt x="17" y="337"/>
                  </a:lnTo>
                  <a:lnTo>
                    <a:pt x="117" y="498"/>
                  </a:lnTo>
                  <a:lnTo>
                    <a:pt x="191" y="587"/>
                  </a:lnTo>
                  <a:lnTo>
                    <a:pt x="117" y="601"/>
                  </a:lnTo>
                  <a:lnTo>
                    <a:pt x="143" y="737"/>
                  </a:lnTo>
                  <a:lnTo>
                    <a:pt x="101" y="1073"/>
                  </a:lnTo>
                  <a:lnTo>
                    <a:pt x="48" y="1392"/>
                  </a:lnTo>
                  <a:lnTo>
                    <a:pt x="0" y="1765"/>
                  </a:lnTo>
                  <a:lnTo>
                    <a:pt x="63" y="1784"/>
                  </a:lnTo>
                  <a:lnTo>
                    <a:pt x="168" y="1272"/>
                  </a:lnTo>
                  <a:lnTo>
                    <a:pt x="229" y="706"/>
                  </a:lnTo>
                  <a:lnTo>
                    <a:pt x="295" y="649"/>
                  </a:lnTo>
                  <a:lnTo>
                    <a:pt x="610" y="612"/>
                  </a:lnTo>
                  <a:lnTo>
                    <a:pt x="805" y="522"/>
                  </a:lnTo>
                  <a:lnTo>
                    <a:pt x="1045" y="687"/>
                  </a:lnTo>
                  <a:lnTo>
                    <a:pt x="1489" y="683"/>
                  </a:lnTo>
                  <a:lnTo>
                    <a:pt x="1556" y="492"/>
                  </a:lnTo>
                  <a:lnTo>
                    <a:pt x="1464" y="465"/>
                  </a:lnTo>
                  <a:lnTo>
                    <a:pt x="1399" y="314"/>
                  </a:lnTo>
                  <a:lnTo>
                    <a:pt x="1372" y="402"/>
                  </a:lnTo>
                  <a:lnTo>
                    <a:pt x="1314" y="477"/>
                  </a:lnTo>
                  <a:lnTo>
                    <a:pt x="1198" y="503"/>
                  </a:lnTo>
                  <a:lnTo>
                    <a:pt x="1092" y="413"/>
                  </a:lnTo>
                  <a:lnTo>
                    <a:pt x="851" y="480"/>
                  </a:lnTo>
                  <a:lnTo>
                    <a:pt x="1050" y="371"/>
                  </a:lnTo>
                  <a:lnTo>
                    <a:pt x="1056" y="138"/>
                  </a:lnTo>
                  <a:lnTo>
                    <a:pt x="968" y="249"/>
                  </a:lnTo>
                  <a:lnTo>
                    <a:pt x="960" y="153"/>
                  </a:lnTo>
                  <a:lnTo>
                    <a:pt x="888" y="134"/>
                  </a:lnTo>
                  <a:lnTo>
                    <a:pt x="662" y="215"/>
                  </a:lnTo>
                  <a:lnTo>
                    <a:pt x="603" y="194"/>
                  </a:lnTo>
                  <a:lnTo>
                    <a:pt x="706" y="87"/>
                  </a:lnTo>
                  <a:lnTo>
                    <a:pt x="555" y="127"/>
                  </a:lnTo>
                  <a:lnTo>
                    <a:pt x="790" y="8"/>
                  </a:lnTo>
                  <a:lnTo>
                    <a:pt x="664" y="0"/>
                  </a:lnTo>
                  <a:lnTo>
                    <a:pt x="369" y="73"/>
                  </a:lnTo>
                  <a:lnTo>
                    <a:pt x="99" y="169"/>
                  </a:lnTo>
                  <a:lnTo>
                    <a:pt x="99" y="169"/>
                  </a:lnTo>
                  <a:close/>
                </a:path>
              </a:pathLst>
            </a:custGeom>
            <a:solidFill>
              <a:srgbClr val="2E2E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37" name="Freeform 39"/>
            <p:cNvSpPr>
              <a:spLocks/>
            </p:cNvSpPr>
            <p:nvPr/>
          </p:nvSpPr>
          <p:spPr bwMode="auto">
            <a:xfrm>
              <a:off x="4693" y="2267"/>
              <a:ext cx="19" cy="75"/>
            </a:xfrm>
            <a:custGeom>
              <a:avLst/>
              <a:gdLst>
                <a:gd name="T0" fmla="*/ 0 w 38"/>
                <a:gd name="T1" fmla="*/ 0 h 151"/>
                <a:gd name="T2" fmla="*/ 11 w 38"/>
                <a:gd name="T3" fmla="*/ 22 h 151"/>
                <a:gd name="T4" fmla="*/ 13 w 38"/>
                <a:gd name="T5" fmla="*/ 70 h 151"/>
                <a:gd name="T6" fmla="*/ 6 w 38"/>
                <a:gd name="T7" fmla="*/ 116 h 151"/>
                <a:gd name="T8" fmla="*/ 8 w 38"/>
                <a:gd name="T9" fmla="*/ 131 h 151"/>
                <a:gd name="T10" fmla="*/ 31 w 38"/>
                <a:gd name="T11" fmla="*/ 151 h 151"/>
                <a:gd name="T12" fmla="*/ 38 w 38"/>
                <a:gd name="T13" fmla="*/ 63 h 151"/>
                <a:gd name="T14" fmla="*/ 31 w 38"/>
                <a:gd name="T15" fmla="*/ 3 h 151"/>
                <a:gd name="T16" fmla="*/ 0 w 38"/>
                <a:gd name="T17" fmla="*/ 0 h 151"/>
                <a:gd name="T18" fmla="*/ 0 w 38"/>
                <a:gd name="T19" fmla="*/ 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" h="151">
                  <a:moveTo>
                    <a:pt x="0" y="0"/>
                  </a:moveTo>
                  <a:lnTo>
                    <a:pt x="11" y="22"/>
                  </a:lnTo>
                  <a:lnTo>
                    <a:pt x="13" y="70"/>
                  </a:lnTo>
                  <a:lnTo>
                    <a:pt x="6" y="116"/>
                  </a:lnTo>
                  <a:lnTo>
                    <a:pt x="8" y="131"/>
                  </a:lnTo>
                  <a:lnTo>
                    <a:pt x="31" y="151"/>
                  </a:lnTo>
                  <a:lnTo>
                    <a:pt x="38" y="63"/>
                  </a:lnTo>
                  <a:lnTo>
                    <a:pt x="31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084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38" name="Freeform 40"/>
            <p:cNvSpPr>
              <a:spLocks/>
            </p:cNvSpPr>
            <p:nvPr/>
          </p:nvSpPr>
          <p:spPr bwMode="auto">
            <a:xfrm>
              <a:off x="4719" y="2253"/>
              <a:ext cx="20" cy="98"/>
            </a:xfrm>
            <a:custGeom>
              <a:avLst/>
              <a:gdLst>
                <a:gd name="T0" fmla="*/ 5 w 40"/>
                <a:gd name="T1" fmla="*/ 0 h 195"/>
                <a:gd name="T2" fmla="*/ 15 w 40"/>
                <a:gd name="T3" fmla="*/ 49 h 195"/>
                <a:gd name="T4" fmla="*/ 15 w 40"/>
                <a:gd name="T5" fmla="*/ 120 h 195"/>
                <a:gd name="T6" fmla="*/ 0 w 40"/>
                <a:gd name="T7" fmla="*/ 158 h 195"/>
                <a:gd name="T8" fmla="*/ 19 w 40"/>
                <a:gd name="T9" fmla="*/ 166 h 195"/>
                <a:gd name="T10" fmla="*/ 26 w 40"/>
                <a:gd name="T11" fmla="*/ 195 h 195"/>
                <a:gd name="T12" fmla="*/ 40 w 40"/>
                <a:gd name="T13" fmla="*/ 118 h 195"/>
                <a:gd name="T14" fmla="*/ 40 w 40"/>
                <a:gd name="T15" fmla="*/ 30 h 195"/>
                <a:gd name="T16" fmla="*/ 26 w 40"/>
                <a:gd name="T17" fmla="*/ 4 h 195"/>
                <a:gd name="T18" fmla="*/ 5 w 40"/>
                <a:gd name="T19" fmla="*/ 0 h 195"/>
                <a:gd name="T20" fmla="*/ 5 w 40"/>
                <a:gd name="T21" fmla="*/ 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" h="195">
                  <a:moveTo>
                    <a:pt x="5" y="0"/>
                  </a:moveTo>
                  <a:lnTo>
                    <a:pt x="15" y="49"/>
                  </a:lnTo>
                  <a:lnTo>
                    <a:pt x="15" y="120"/>
                  </a:lnTo>
                  <a:lnTo>
                    <a:pt x="0" y="158"/>
                  </a:lnTo>
                  <a:lnTo>
                    <a:pt x="19" y="166"/>
                  </a:lnTo>
                  <a:lnTo>
                    <a:pt x="26" y="195"/>
                  </a:lnTo>
                  <a:lnTo>
                    <a:pt x="40" y="118"/>
                  </a:lnTo>
                  <a:lnTo>
                    <a:pt x="40" y="30"/>
                  </a:lnTo>
                  <a:lnTo>
                    <a:pt x="26" y="4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E084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39" name="Freeform 41"/>
            <p:cNvSpPr>
              <a:spLocks/>
            </p:cNvSpPr>
            <p:nvPr/>
          </p:nvSpPr>
          <p:spPr bwMode="auto">
            <a:xfrm>
              <a:off x="4744" y="2236"/>
              <a:ext cx="27" cy="106"/>
            </a:xfrm>
            <a:custGeom>
              <a:avLst/>
              <a:gdLst>
                <a:gd name="T0" fmla="*/ 12 w 56"/>
                <a:gd name="T1" fmla="*/ 0 h 213"/>
                <a:gd name="T2" fmla="*/ 23 w 56"/>
                <a:gd name="T3" fmla="*/ 52 h 213"/>
                <a:gd name="T4" fmla="*/ 18 w 56"/>
                <a:gd name="T5" fmla="*/ 90 h 213"/>
                <a:gd name="T6" fmla="*/ 4 w 56"/>
                <a:gd name="T7" fmla="*/ 136 h 213"/>
                <a:gd name="T8" fmla="*/ 0 w 56"/>
                <a:gd name="T9" fmla="*/ 159 h 213"/>
                <a:gd name="T10" fmla="*/ 20 w 56"/>
                <a:gd name="T11" fmla="*/ 165 h 213"/>
                <a:gd name="T12" fmla="*/ 27 w 56"/>
                <a:gd name="T13" fmla="*/ 184 h 213"/>
                <a:gd name="T14" fmla="*/ 12 w 56"/>
                <a:gd name="T15" fmla="*/ 213 h 213"/>
                <a:gd name="T16" fmla="*/ 41 w 56"/>
                <a:gd name="T17" fmla="*/ 201 h 213"/>
                <a:gd name="T18" fmla="*/ 56 w 56"/>
                <a:gd name="T19" fmla="*/ 4 h 213"/>
                <a:gd name="T20" fmla="*/ 12 w 56"/>
                <a:gd name="T21" fmla="*/ 0 h 213"/>
                <a:gd name="T22" fmla="*/ 12 w 56"/>
                <a:gd name="T23" fmla="*/ 0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6" h="213">
                  <a:moveTo>
                    <a:pt x="12" y="0"/>
                  </a:moveTo>
                  <a:lnTo>
                    <a:pt x="23" y="52"/>
                  </a:lnTo>
                  <a:lnTo>
                    <a:pt x="18" y="90"/>
                  </a:lnTo>
                  <a:lnTo>
                    <a:pt x="4" y="136"/>
                  </a:lnTo>
                  <a:lnTo>
                    <a:pt x="0" y="159"/>
                  </a:lnTo>
                  <a:lnTo>
                    <a:pt x="20" y="165"/>
                  </a:lnTo>
                  <a:lnTo>
                    <a:pt x="27" y="184"/>
                  </a:lnTo>
                  <a:lnTo>
                    <a:pt x="12" y="213"/>
                  </a:lnTo>
                  <a:lnTo>
                    <a:pt x="41" y="201"/>
                  </a:lnTo>
                  <a:lnTo>
                    <a:pt x="56" y="4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E084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0" name="Freeform 42"/>
            <p:cNvSpPr>
              <a:spLocks/>
            </p:cNvSpPr>
            <p:nvPr/>
          </p:nvSpPr>
          <p:spPr bwMode="auto">
            <a:xfrm>
              <a:off x="4767" y="2235"/>
              <a:ext cx="48" cy="90"/>
            </a:xfrm>
            <a:custGeom>
              <a:avLst/>
              <a:gdLst>
                <a:gd name="T0" fmla="*/ 19 w 98"/>
                <a:gd name="T1" fmla="*/ 69 h 180"/>
                <a:gd name="T2" fmla="*/ 33 w 98"/>
                <a:gd name="T3" fmla="*/ 79 h 180"/>
                <a:gd name="T4" fmla="*/ 33 w 98"/>
                <a:gd name="T5" fmla="*/ 96 h 180"/>
                <a:gd name="T6" fmla="*/ 8 w 98"/>
                <a:gd name="T7" fmla="*/ 130 h 180"/>
                <a:gd name="T8" fmla="*/ 0 w 98"/>
                <a:gd name="T9" fmla="*/ 180 h 180"/>
                <a:gd name="T10" fmla="*/ 31 w 98"/>
                <a:gd name="T11" fmla="*/ 129 h 180"/>
                <a:gd name="T12" fmla="*/ 62 w 98"/>
                <a:gd name="T13" fmla="*/ 92 h 180"/>
                <a:gd name="T14" fmla="*/ 79 w 98"/>
                <a:gd name="T15" fmla="*/ 79 h 180"/>
                <a:gd name="T16" fmla="*/ 98 w 98"/>
                <a:gd name="T17" fmla="*/ 75 h 180"/>
                <a:gd name="T18" fmla="*/ 79 w 98"/>
                <a:gd name="T19" fmla="*/ 60 h 180"/>
                <a:gd name="T20" fmla="*/ 86 w 98"/>
                <a:gd name="T21" fmla="*/ 21 h 180"/>
                <a:gd name="T22" fmla="*/ 69 w 98"/>
                <a:gd name="T23" fmla="*/ 0 h 180"/>
                <a:gd name="T24" fmla="*/ 50 w 98"/>
                <a:gd name="T25" fmla="*/ 8 h 180"/>
                <a:gd name="T26" fmla="*/ 40 w 98"/>
                <a:gd name="T27" fmla="*/ 35 h 180"/>
                <a:gd name="T28" fmla="*/ 31 w 98"/>
                <a:gd name="T29" fmla="*/ 50 h 180"/>
                <a:gd name="T30" fmla="*/ 42 w 98"/>
                <a:gd name="T31" fmla="*/ 65 h 180"/>
                <a:gd name="T32" fmla="*/ 19 w 98"/>
                <a:gd name="T33" fmla="*/ 69 h 180"/>
                <a:gd name="T34" fmla="*/ 19 w 98"/>
                <a:gd name="T35" fmla="*/ 69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8" h="180">
                  <a:moveTo>
                    <a:pt x="19" y="69"/>
                  </a:moveTo>
                  <a:lnTo>
                    <a:pt x="33" y="79"/>
                  </a:lnTo>
                  <a:lnTo>
                    <a:pt x="33" y="96"/>
                  </a:lnTo>
                  <a:lnTo>
                    <a:pt x="8" y="130"/>
                  </a:lnTo>
                  <a:lnTo>
                    <a:pt x="0" y="180"/>
                  </a:lnTo>
                  <a:lnTo>
                    <a:pt x="31" y="129"/>
                  </a:lnTo>
                  <a:lnTo>
                    <a:pt x="62" y="92"/>
                  </a:lnTo>
                  <a:lnTo>
                    <a:pt x="79" y="79"/>
                  </a:lnTo>
                  <a:lnTo>
                    <a:pt x="98" y="75"/>
                  </a:lnTo>
                  <a:lnTo>
                    <a:pt x="79" y="60"/>
                  </a:lnTo>
                  <a:lnTo>
                    <a:pt x="86" y="21"/>
                  </a:lnTo>
                  <a:lnTo>
                    <a:pt x="69" y="0"/>
                  </a:lnTo>
                  <a:lnTo>
                    <a:pt x="50" y="8"/>
                  </a:lnTo>
                  <a:lnTo>
                    <a:pt x="40" y="35"/>
                  </a:lnTo>
                  <a:lnTo>
                    <a:pt x="31" y="50"/>
                  </a:lnTo>
                  <a:lnTo>
                    <a:pt x="42" y="65"/>
                  </a:lnTo>
                  <a:lnTo>
                    <a:pt x="19" y="69"/>
                  </a:lnTo>
                  <a:lnTo>
                    <a:pt x="19" y="69"/>
                  </a:lnTo>
                  <a:close/>
                </a:path>
              </a:pathLst>
            </a:custGeom>
            <a:solidFill>
              <a:srgbClr val="E084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1" name="Freeform 43"/>
            <p:cNvSpPr>
              <a:spLocks/>
            </p:cNvSpPr>
            <p:nvPr/>
          </p:nvSpPr>
          <p:spPr bwMode="auto">
            <a:xfrm>
              <a:off x="4648" y="2296"/>
              <a:ext cx="142" cy="192"/>
            </a:xfrm>
            <a:custGeom>
              <a:avLst/>
              <a:gdLst>
                <a:gd name="T0" fmla="*/ 59 w 283"/>
                <a:gd name="T1" fmla="*/ 0 h 382"/>
                <a:gd name="T2" fmla="*/ 59 w 283"/>
                <a:gd name="T3" fmla="*/ 21 h 382"/>
                <a:gd name="T4" fmla="*/ 54 w 283"/>
                <a:gd name="T5" fmla="*/ 40 h 382"/>
                <a:gd name="T6" fmla="*/ 44 w 283"/>
                <a:gd name="T7" fmla="*/ 57 h 382"/>
                <a:gd name="T8" fmla="*/ 57 w 283"/>
                <a:gd name="T9" fmla="*/ 61 h 382"/>
                <a:gd name="T10" fmla="*/ 52 w 283"/>
                <a:gd name="T11" fmla="*/ 94 h 382"/>
                <a:gd name="T12" fmla="*/ 67 w 283"/>
                <a:gd name="T13" fmla="*/ 101 h 382"/>
                <a:gd name="T14" fmla="*/ 77 w 283"/>
                <a:gd name="T15" fmla="*/ 124 h 382"/>
                <a:gd name="T16" fmla="*/ 96 w 283"/>
                <a:gd name="T17" fmla="*/ 141 h 382"/>
                <a:gd name="T18" fmla="*/ 105 w 283"/>
                <a:gd name="T19" fmla="*/ 178 h 382"/>
                <a:gd name="T20" fmla="*/ 101 w 283"/>
                <a:gd name="T21" fmla="*/ 224 h 382"/>
                <a:gd name="T22" fmla="*/ 67 w 283"/>
                <a:gd name="T23" fmla="*/ 243 h 382"/>
                <a:gd name="T24" fmla="*/ 36 w 283"/>
                <a:gd name="T25" fmla="*/ 237 h 382"/>
                <a:gd name="T26" fmla="*/ 19 w 283"/>
                <a:gd name="T27" fmla="*/ 197 h 382"/>
                <a:gd name="T28" fmla="*/ 6 w 283"/>
                <a:gd name="T29" fmla="*/ 155 h 382"/>
                <a:gd name="T30" fmla="*/ 0 w 283"/>
                <a:gd name="T31" fmla="*/ 233 h 382"/>
                <a:gd name="T32" fmla="*/ 23 w 283"/>
                <a:gd name="T33" fmla="*/ 269 h 382"/>
                <a:gd name="T34" fmla="*/ 50 w 283"/>
                <a:gd name="T35" fmla="*/ 275 h 382"/>
                <a:gd name="T36" fmla="*/ 84 w 283"/>
                <a:gd name="T37" fmla="*/ 279 h 382"/>
                <a:gd name="T38" fmla="*/ 100 w 283"/>
                <a:gd name="T39" fmla="*/ 300 h 382"/>
                <a:gd name="T40" fmla="*/ 65 w 283"/>
                <a:gd name="T41" fmla="*/ 375 h 382"/>
                <a:gd name="T42" fmla="*/ 100 w 283"/>
                <a:gd name="T43" fmla="*/ 382 h 382"/>
                <a:gd name="T44" fmla="*/ 130 w 283"/>
                <a:gd name="T45" fmla="*/ 350 h 382"/>
                <a:gd name="T46" fmla="*/ 178 w 283"/>
                <a:gd name="T47" fmla="*/ 256 h 382"/>
                <a:gd name="T48" fmla="*/ 228 w 283"/>
                <a:gd name="T49" fmla="*/ 225 h 382"/>
                <a:gd name="T50" fmla="*/ 272 w 283"/>
                <a:gd name="T51" fmla="*/ 143 h 382"/>
                <a:gd name="T52" fmla="*/ 283 w 283"/>
                <a:gd name="T53" fmla="*/ 40 h 382"/>
                <a:gd name="T54" fmla="*/ 270 w 283"/>
                <a:gd name="T55" fmla="*/ 51 h 382"/>
                <a:gd name="T56" fmla="*/ 256 w 283"/>
                <a:gd name="T57" fmla="*/ 115 h 382"/>
                <a:gd name="T58" fmla="*/ 249 w 283"/>
                <a:gd name="T59" fmla="*/ 147 h 382"/>
                <a:gd name="T60" fmla="*/ 222 w 283"/>
                <a:gd name="T61" fmla="*/ 183 h 382"/>
                <a:gd name="T62" fmla="*/ 186 w 283"/>
                <a:gd name="T63" fmla="*/ 212 h 382"/>
                <a:gd name="T64" fmla="*/ 134 w 283"/>
                <a:gd name="T65" fmla="*/ 216 h 382"/>
                <a:gd name="T66" fmla="*/ 144 w 283"/>
                <a:gd name="T67" fmla="*/ 162 h 382"/>
                <a:gd name="T68" fmla="*/ 134 w 283"/>
                <a:gd name="T69" fmla="*/ 124 h 382"/>
                <a:gd name="T70" fmla="*/ 80 w 283"/>
                <a:gd name="T71" fmla="*/ 90 h 382"/>
                <a:gd name="T72" fmla="*/ 69 w 283"/>
                <a:gd name="T73" fmla="*/ 44 h 382"/>
                <a:gd name="T74" fmla="*/ 71 w 283"/>
                <a:gd name="T75" fmla="*/ 15 h 382"/>
                <a:gd name="T76" fmla="*/ 59 w 283"/>
                <a:gd name="T77" fmla="*/ 0 h 382"/>
                <a:gd name="T78" fmla="*/ 59 w 283"/>
                <a:gd name="T79" fmla="*/ 0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83" h="382">
                  <a:moveTo>
                    <a:pt x="59" y="0"/>
                  </a:moveTo>
                  <a:lnTo>
                    <a:pt x="59" y="21"/>
                  </a:lnTo>
                  <a:lnTo>
                    <a:pt x="54" y="40"/>
                  </a:lnTo>
                  <a:lnTo>
                    <a:pt x="44" y="57"/>
                  </a:lnTo>
                  <a:lnTo>
                    <a:pt x="57" y="61"/>
                  </a:lnTo>
                  <a:lnTo>
                    <a:pt x="52" y="94"/>
                  </a:lnTo>
                  <a:lnTo>
                    <a:pt x="67" y="101"/>
                  </a:lnTo>
                  <a:lnTo>
                    <a:pt x="77" y="124"/>
                  </a:lnTo>
                  <a:lnTo>
                    <a:pt x="96" y="141"/>
                  </a:lnTo>
                  <a:lnTo>
                    <a:pt x="105" y="178"/>
                  </a:lnTo>
                  <a:lnTo>
                    <a:pt x="101" y="224"/>
                  </a:lnTo>
                  <a:lnTo>
                    <a:pt x="67" y="243"/>
                  </a:lnTo>
                  <a:lnTo>
                    <a:pt x="36" y="237"/>
                  </a:lnTo>
                  <a:lnTo>
                    <a:pt x="19" y="197"/>
                  </a:lnTo>
                  <a:lnTo>
                    <a:pt x="6" y="155"/>
                  </a:lnTo>
                  <a:lnTo>
                    <a:pt x="0" y="233"/>
                  </a:lnTo>
                  <a:lnTo>
                    <a:pt x="23" y="269"/>
                  </a:lnTo>
                  <a:lnTo>
                    <a:pt x="50" y="275"/>
                  </a:lnTo>
                  <a:lnTo>
                    <a:pt x="84" y="279"/>
                  </a:lnTo>
                  <a:lnTo>
                    <a:pt x="100" y="300"/>
                  </a:lnTo>
                  <a:lnTo>
                    <a:pt x="65" y="375"/>
                  </a:lnTo>
                  <a:lnTo>
                    <a:pt x="100" y="382"/>
                  </a:lnTo>
                  <a:lnTo>
                    <a:pt x="130" y="350"/>
                  </a:lnTo>
                  <a:lnTo>
                    <a:pt x="178" y="256"/>
                  </a:lnTo>
                  <a:lnTo>
                    <a:pt x="228" y="225"/>
                  </a:lnTo>
                  <a:lnTo>
                    <a:pt x="272" y="143"/>
                  </a:lnTo>
                  <a:lnTo>
                    <a:pt x="283" y="40"/>
                  </a:lnTo>
                  <a:lnTo>
                    <a:pt x="270" y="51"/>
                  </a:lnTo>
                  <a:lnTo>
                    <a:pt x="256" y="115"/>
                  </a:lnTo>
                  <a:lnTo>
                    <a:pt x="249" y="147"/>
                  </a:lnTo>
                  <a:lnTo>
                    <a:pt x="222" y="183"/>
                  </a:lnTo>
                  <a:lnTo>
                    <a:pt x="186" y="212"/>
                  </a:lnTo>
                  <a:lnTo>
                    <a:pt x="134" y="216"/>
                  </a:lnTo>
                  <a:lnTo>
                    <a:pt x="144" y="162"/>
                  </a:lnTo>
                  <a:lnTo>
                    <a:pt x="134" y="124"/>
                  </a:lnTo>
                  <a:lnTo>
                    <a:pt x="80" y="90"/>
                  </a:lnTo>
                  <a:lnTo>
                    <a:pt x="69" y="44"/>
                  </a:lnTo>
                  <a:lnTo>
                    <a:pt x="71" y="15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E084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2" name="Freeform 44"/>
            <p:cNvSpPr>
              <a:spLocks/>
            </p:cNvSpPr>
            <p:nvPr/>
          </p:nvSpPr>
          <p:spPr bwMode="auto">
            <a:xfrm>
              <a:off x="4594" y="2915"/>
              <a:ext cx="250" cy="110"/>
            </a:xfrm>
            <a:custGeom>
              <a:avLst/>
              <a:gdLst>
                <a:gd name="T0" fmla="*/ 0 w 499"/>
                <a:gd name="T1" fmla="*/ 65 h 220"/>
                <a:gd name="T2" fmla="*/ 19 w 499"/>
                <a:gd name="T3" fmla="*/ 69 h 220"/>
                <a:gd name="T4" fmla="*/ 55 w 499"/>
                <a:gd name="T5" fmla="*/ 65 h 220"/>
                <a:gd name="T6" fmla="*/ 65 w 499"/>
                <a:gd name="T7" fmla="*/ 54 h 220"/>
                <a:gd name="T8" fmla="*/ 138 w 499"/>
                <a:gd name="T9" fmla="*/ 25 h 220"/>
                <a:gd name="T10" fmla="*/ 166 w 499"/>
                <a:gd name="T11" fmla="*/ 29 h 220"/>
                <a:gd name="T12" fmla="*/ 210 w 499"/>
                <a:gd name="T13" fmla="*/ 46 h 220"/>
                <a:gd name="T14" fmla="*/ 99 w 499"/>
                <a:gd name="T15" fmla="*/ 124 h 220"/>
                <a:gd name="T16" fmla="*/ 120 w 499"/>
                <a:gd name="T17" fmla="*/ 130 h 220"/>
                <a:gd name="T18" fmla="*/ 138 w 499"/>
                <a:gd name="T19" fmla="*/ 147 h 220"/>
                <a:gd name="T20" fmla="*/ 157 w 499"/>
                <a:gd name="T21" fmla="*/ 128 h 220"/>
                <a:gd name="T22" fmla="*/ 159 w 499"/>
                <a:gd name="T23" fmla="*/ 99 h 220"/>
                <a:gd name="T24" fmla="*/ 195 w 499"/>
                <a:gd name="T25" fmla="*/ 99 h 220"/>
                <a:gd name="T26" fmla="*/ 237 w 499"/>
                <a:gd name="T27" fmla="*/ 71 h 220"/>
                <a:gd name="T28" fmla="*/ 275 w 499"/>
                <a:gd name="T29" fmla="*/ 67 h 220"/>
                <a:gd name="T30" fmla="*/ 300 w 499"/>
                <a:gd name="T31" fmla="*/ 96 h 220"/>
                <a:gd name="T32" fmla="*/ 272 w 499"/>
                <a:gd name="T33" fmla="*/ 124 h 220"/>
                <a:gd name="T34" fmla="*/ 308 w 499"/>
                <a:gd name="T35" fmla="*/ 111 h 220"/>
                <a:gd name="T36" fmla="*/ 329 w 499"/>
                <a:gd name="T37" fmla="*/ 130 h 220"/>
                <a:gd name="T38" fmla="*/ 362 w 499"/>
                <a:gd name="T39" fmla="*/ 166 h 220"/>
                <a:gd name="T40" fmla="*/ 367 w 499"/>
                <a:gd name="T41" fmla="*/ 130 h 220"/>
                <a:gd name="T42" fmla="*/ 388 w 499"/>
                <a:gd name="T43" fmla="*/ 149 h 220"/>
                <a:gd name="T44" fmla="*/ 411 w 499"/>
                <a:gd name="T45" fmla="*/ 174 h 220"/>
                <a:gd name="T46" fmla="*/ 428 w 499"/>
                <a:gd name="T47" fmla="*/ 201 h 220"/>
                <a:gd name="T48" fmla="*/ 434 w 499"/>
                <a:gd name="T49" fmla="*/ 220 h 220"/>
                <a:gd name="T50" fmla="*/ 448 w 499"/>
                <a:gd name="T51" fmla="*/ 172 h 220"/>
                <a:gd name="T52" fmla="*/ 438 w 499"/>
                <a:gd name="T53" fmla="*/ 143 h 220"/>
                <a:gd name="T54" fmla="*/ 417 w 499"/>
                <a:gd name="T55" fmla="*/ 115 h 220"/>
                <a:gd name="T56" fmla="*/ 444 w 499"/>
                <a:gd name="T57" fmla="*/ 82 h 220"/>
                <a:gd name="T58" fmla="*/ 499 w 499"/>
                <a:gd name="T59" fmla="*/ 67 h 220"/>
                <a:gd name="T60" fmla="*/ 442 w 499"/>
                <a:gd name="T61" fmla="*/ 54 h 220"/>
                <a:gd name="T62" fmla="*/ 270 w 499"/>
                <a:gd name="T63" fmla="*/ 50 h 220"/>
                <a:gd name="T64" fmla="*/ 141 w 499"/>
                <a:gd name="T65" fmla="*/ 0 h 220"/>
                <a:gd name="T66" fmla="*/ 44 w 499"/>
                <a:gd name="T67" fmla="*/ 31 h 220"/>
                <a:gd name="T68" fmla="*/ 0 w 499"/>
                <a:gd name="T69" fmla="*/ 65 h 220"/>
                <a:gd name="T70" fmla="*/ 0 w 499"/>
                <a:gd name="T71" fmla="*/ 65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99" h="220">
                  <a:moveTo>
                    <a:pt x="0" y="65"/>
                  </a:moveTo>
                  <a:lnTo>
                    <a:pt x="19" y="69"/>
                  </a:lnTo>
                  <a:lnTo>
                    <a:pt x="55" y="65"/>
                  </a:lnTo>
                  <a:lnTo>
                    <a:pt x="65" y="54"/>
                  </a:lnTo>
                  <a:lnTo>
                    <a:pt x="138" y="25"/>
                  </a:lnTo>
                  <a:lnTo>
                    <a:pt x="166" y="29"/>
                  </a:lnTo>
                  <a:lnTo>
                    <a:pt x="210" y="46"/>
                  </a:lnTo>
                  <a:lnTo>
                    <a:pt x="99" y="124"/>
                  </a:lnTo>
                  <a:lnTo>
                    <a:pt x="120" y="130"/>
                  </a:lnTo>
                  <a:lnTo>
                    <a:pt x="138" y="147"/>
                  </a:lnTo>
                  <a:lnTo>
                    <a:pt x="157" y="128"/>
                  </a:lnTo>
                  <a:lnTo>
                    <a:pt x="159" y="99"/>
                  </a:lnTo>
                  <a:lnTo>
                    <a:pt x="195" y="99"/>
                  </a:lnTo>
                  <a:lnTo>
                    <a:pt x="237" y="71"/>
                  </a:lnTo>
                  <a:lnTo>
                    <a:pt x="275" y="67"/>
                  </a:lnTo>
                  <a:lnTo>
                    <a:pt x="300" y="96"/>
                  </a:lnTo>
                  <a:lnTo>
                    <a:pt x="272" y="124"/>
                  </a:lnTo>
                  <a:lnTo>
                    <a:pt x="308" y="111"/>
                  </a:lnTo>
                  <a:lnTo>
                    <a:pt x="329" y="130"/>
                  </a:lnTo>
                  <a:lnTo>
                    <a:pt x="362" y="166"/>
                  </a:lnTo>
                  <a:lnTo>
                    <a:pt x="367" y="130"/>
                  </a:lnTo>
                  <a:lnTo>
                    <a:pt x="388" y="149"/>
                  </a:lnTo>
                  <a:lnTo>
                    <a:pt x="411" y="174"/>
                  </a:lnTo>
                  <a:lnTo>
                    <a:pt x="428" y="201"/>
                  </a:lnTo>
                  <a:lnTo>
                    <a:pt x="434" y="220"/>
                  </a:lnTo>
                  <a:lnTo>
                    <a:pt x="448" y="172"/>
                  </a:lnTo>
                  <a:lnTo>
                    <a:pt x="438" y="143"/>
                  </a:lnTo>
                  <a:lnTo>
                    <a:pt x="417" y="115"/>
                  </a:lnTo>
                  <a:lnTo>
                    <a:pt x="444" y="82"/>
                  </a:lnTo>
                  <a:lnTo>
                    <a:pt x="499" y="67"/>
                  </a:lnTo>
                  <a:lnTo>
                    <a:pt x="442" y="54"/>
                  </a:lnTo>
                  <a:lnTo>
                    <a:pt x="270" y="50"/>
                  </a:lnTo>
                  <a:lnTo>
                    <a:pt x="141" y="0"/>
                  </a:lnTo>
                  <a:lnTo>
                    <a:pt x="44" y="31"/>
                  </a:lnTo>
                  <a:lnTo>
                    <a:pt x="0" y="65"/>
                  </a:lnTo>
                  <a:lnTo>
                    <a:pt x="0" y="65"/>
                  </a:lnTo>
                  <a:close/>
                </a:path>
              </a:pathLst>
            </a:custGeom>
            <a:solidFill>
              <a:srgbClr val="E084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" name="Freeform 45"/>
            <p:cNvSpPr>
              <a:spLocks/>
            </p:cNvSpPr>
            <p:nvPr/>
          </p:nvSpPr>
          <p:spPr bwMode="auto">
            <a:xfrm>
              <a:off x="4682" y="2983"/>
              <a:ext cx="75" cy="74"/>
            </a:xfrm>
            <a:custGeom>
              <a:avLst/>
              <a:gdLst>
                <a:gd name="T0" fmla="*/ 138 w 149"/>
                <a:gd name="T1" fmla="*/ 0 h 149"/>
                <a:gd name="T2" fmla="*/ 96 w 149"/>
                <a:gd name="T3" fmla="*/ 11 h 149"/>
                <a:gd name="T4" fmla="*/ 65 w 149"/>
                <a:gd name="T5" fmla="*/ 44 h 149"/>
                <a:gd name="T6" fmla="*/ 0 w 149"/>
                <a:gd name="T7" fmla="*/ 128 h 149"/>
                <a:gd name="T8" fmla="*/ 17 w 149"/>
                <a:gd name="T9" fmla="*/ 134 h 149"/>
                <a:gd name="T10" fmla="*/ 31 w 149"/>
                <a:gd name="T11" fmla="*/ 149 h 149"/>
                <a:gd name="T12" fmla="*/ 46 w 149"/>
                <a:gd name="T13" fmla="*/ 130 h 149"/>
                <a:gd name="T14" fmla="*/ 50 w 149"/>
                <a:gd name="T15" fmla="*/ 103 h 149"/>
                <a:gd name="T16" fmla="*/ 65 w 149"/>
                <a:gd name="T17" fmla="*/ 105 h 149"/>
                <a:gd name="T18" fmla="*/ 97 w 149"/>
                <a:gd name="T19" fmla="*/ 61 h 149"/>
                <a:gd name="T20" fmla="*/ 111 w 149"/>
                <a:gd name="T21" fmla="*/ 25 h 149"/>
                <a:gd name="T22" fmla="*/ 149 w 149"/>
                <a:gd name="T23" fmla="*/ 2 h 149"/>
                <a:gd name="T24" fmla="*/ 138 w 149"/>
                <a:gd name="T25" fmla="*/ 0 h 149"/>
                <a:gd name="T26" fmla="*/ 138 w 149"/>
                <a:gd name="T27" fmla="*/ 0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9" h="149">
                  <a:moveTo>
                    <a:pt x="138" y="0"/>
                  </a:moveTo>
                  <a:lnTo>
                    <a:pt x="96" y="11"/>
                  </a:lnTo>
                  <a:lnTo>
                    <a:pt x="65" y="44"/>
                  </a:lnTo>
                  <a:lnTo>
                    <a:pt x="0" y="128"/>
                  </a:lnTo>
                  <a:lnTo>
                    <a:pt x="17" y="134"/>
                  </a:lnTo>
                  <a:lnTo>
                    <a:pt x="31" y="149"/>
                  </a:lnTo>
                  <a:lnTo>
                    <a:pt x="46" y="130"/>
                  </a:lnTo>
                  <a:lnTo>
                    <a:pt x="50" y="103"/>
                  </a:lnTo>
                  <a:lnTo>
                    <a:pt x="65" y="105"/>
                  </a:lnTo>
                  <a:lnTo>
                    <a:pt x="97" y="61"/>
                  </a:lnTo>
                  <a:lnTo>
                    <a:pt x="111" y="25"/>
                  </a:lnTo>
                  <a:lnTo>
                    <a:pt x="149" y="2"/>
                  </a:lnTo>
                  <a:lnTo>
                    <a:pt x="138" y="0"/>
                  </a:lnTo>
                  <a:lnTo>
                    <a:pt x="138" y="0"/>
                  </a:lnTo>
                  <a:close/>
                </a:path>
              </a:pathLst>
            </a:custGeom>
            <a:solidFill>
              <a:srgbClr val="E084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4" name="Freeform 46"/>
            <p:cNvSpPr>
              <a:spLocks/>
            </p:cNvSpPr>
            <p:nvPr/>
          </p:nvSpPr>
          <p:spPr bwMode="auto">
            <a:xfrm>
              <a:off x="4721" y="3020"/>
              <a:ext cx="49" cy="85"/>
            </a:xfrm>
            <a:custGeom>
              <a:avLst/>
              <a:gdLst>
                <a:gd name="T0" fmla="*/ 100 w 100"/>
                <a:gd name="T1" fmla="*/ 0 h 170"/>
                <a:gd name="T2" fmla="*/ 100 w 100"/>
                <a:gd name="T3" fmla="*/ 27 h 170"/>
                <a:gd name="T4" fmla="*/ 71 w 100"/>
                <a:gd name="T5" fmla="*/ 86 h 170"/>
                <a:gd name="T6" fmla="*/ 35 w 100"/>
                <a:gd name="T7" fmla="*/ 127 h 170"/>
                <a:gd name="T8" fmla="*/ 50 w 100"/>
                <a:gd name="T9" fmla="*/ 138 h 170"/>
                <a:gd name="T10" fmla="*/ 37 w 100"/>
                <a:gd name="T11" fmla="*/ 170 h 170"/>
                <a:gd name="T12" fmla="*/ 21 w 100"/>
                <a:gd name="T13" fmla="*/ 155 h 170"/>
                <a:gd name="T14" fmla="*/ 0 w 100"/>
                <a:gd name="T15" fmla="*/ 157 h 170"/>
                <a:gd name="T16" fmla="*/ 81 w 100"/>
                <a:gd name="T17" fmla="*/ 19 h 170"/>
                <a:gd name="T18" fmla="*/ 100 w 100"/>
                <a:gd name="T19" fmla="*/ 0 h 170"/>
                <a:gd name="T20" fmla="*/ 100 w 100"/>
                <a:gd name="T21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0" h="170">
                  <a:moveTo>
                    <a:pt x="100" y="0"/>
                  </a:moveTo>
                  <a:lnTo>
                    <a:pt x="100" y="27"/>
                  </a:lnTo>
                  <a:lnTo>
                    <a:pt x="71" y="86"/>
                  </a:lnTo>
                  <a:lnTo>
                    <a:pt x="35" y="127"/>
                  </a:lnTo>
                  <a:lnTo>
                    <a:pt x="50" y="138"/>
                  </a:lnTo>
                  <a:lnTo>
                    <a:pt x="37" y="170"/>
                  </a:lnTo>
                  <a:lnTo>
                    <a:pt x="21" y="155"/>
                  </a:lnTo>
                  <a:lnTo>
                    <a:pt x="0" y="157"/>
                  </a:lnTo>
                  <a:lnTo>
                    <a:pt x="81" y="19"/>
                  </a:lnTo>
                  <a:lnTo>
                    <a:pt x="100" y="0"/>
                  </a:lnTo>
                  <a:lnTo>
                    <a:pt x="100" y="0"/>
                  </a:lnTo>
                  <a:close/>
                </a:path>
              </a:pathLst>
            </a:custGeom>
            <a:solidFill>
              <a:srgbClr val="E084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5" name="Freeform 47"/>
            <p:cNvSpPr>
              <a:spLocks/>
            </p:cNvSpPr>
            <p:nvPr/>
          </p:nvSpPr>
          <p:spPr bwMode="auto">
            <a:xfrm>
              <a:off x="4795" y="2990"/>
              <a:ext cx="85" cy="62"/>
            </a:xfrm>
            <a:custGeom>
              <a:avLst/>
              <a:gdLst>
                <a:gd name="T0" fmla="*/ 92 w 168"/>
                <a:gd name="T1" fmla="*/ 59 h 124"/>
                <a:gd name="T2" fmla="*/ 72 w 168"/>
                <a:gd name="T3" fmla="*/ 84 h 124"/>
                <a:gd name="T4" fmla="*/ 0 w 168"/>
                <a:gd name="T5" fmla="*/ 124 h 124"/>
                <a:gd name="T6" fmla="*/ 128 w 168"/>
                <a:gd name="T7" fmla="*/ 98 h 124"/>
                <a:gd name="T8" fmla="*/ 168 w 168"/>
                <a:gd name="T9" fmla="*/ 52 h 124"/>
                <a:gd name="T10" fmla="*/ 126 w 168"/>
                <a:gd name="T11" fmla="*/ 0 h 124"/>
                <a:gd name="T12" fmla="*/ 130 w 168"/>
                <a:gd name="T13" fmla="*/ 33 h 124"/>
                <a:gd name="T14" fmla="*/ 120 w 168"/>
                <a:gd name="T15" fmla="*/ 59 h 124"/>
                <a:gd name="T16" fmla="*/ 92 w 168"/>
                <a:gd name="T17" fmla="*/ 59 h 124"/>
                <a:gd name="T18" fmla="*/ 92 w 168"/>
                <a:gd name="T19" fmla="*/ 59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8" h="124">
                  <a:moveTo>
                    <a:pt x="92" y="59"/>
                  </a:moveTo>
                  <a:lnTo>
                    <a:pt x="72" y="84"/>
                  </a:lnTo>
                  <a:lnTo>
                    <a:pt x="0" y="124"/>
                  </a:lnTo>
                  <a:lnTo>
                    <a:pt x="128" y="98"/>
                  </a:lnTo>
                  <a:lnTo>
                    <a:pt x="168" y="52"/>
                  </a:lnTo>
                  <a:lnTo>
                    <a:pt x="126" y="0"/>
                  </a:lnTo>
                  <a:lnTo>
                    <a:pt x="130" y="33"/>
                  </a:lnTo>
                  <a:lnTo>
                    <a:pt x="120" y="59"/>
                  </a:lnTo>
                  <a:lnTo>
                    <a:pt x="92" y="59"/>
                  </a:lnTo>
                  <a:lnTo>
                    <a:pt x="92" y="59"/>
                  </a:lnTo>
                  <a:close/>
                </a:path>
              </a:pathLst>
            </a:custGeom>
            <a:solidFill>
              <a:srgbClr val="E084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6" name="Freeform 48"/>
            <p:cNvSpPr>
              <a:spLocks/>
            </p:cNvSpPr>
            <p:nvPr/>
          </p:nvSpPr>
          <p:spPr bwMode="auto">
            <a:xfrm>
              <a:off x="4955" y="2205"/>
              <a:ext cx="33" cy="55"/>
            </a:xfrm>
            <a:custGeom>
              <a:avLst/>
              <a:gdLst>
                <a:gd name="T0" fmla="*/ 17 w 65"/>
                <a:gd name="T1" fmla="*/ 0 h 111"/>
                <a:gd name="T2" fmla="*/ 10 w 65"/>
                <a:gd name="T3" fmla="*/ 46 h 111"/>
                <a:gd name="T4" fmla="*/ 0 w 65"/>
                <a:gd name="T5" fmla="*/ 81 h 111"/>
                <a:gd name="T6" fmla="*/ 2 w 65"/>
                <a:gd name="T7" fmla="*/ 105 h 111"/>
                <a:gd name="T8" fmla="*/ 21 w 65"/>
                <a:gd name="T9" fmla="*/ 111 h 111"/>
                <a:gd name="T10" fmla="*/ 58 w 65"/>
                <a:gd name="T11" fmla="*/ 88 h 111"/>
                <a:gd name="T12" fmla="*/ 65 w 65"/>
                <a:gd name="T13" fmla="*/ 71 h 111"/>
                <a:gd name="T14" fmla="*/ 35 w 65"/>
                <a:gd name="T15" fmla="*/ 40 h 111"/>
                <a:gd name="T16" fmla="*/ 17 w 65"/>
                <a:gd name="T17" fmla="*/ 0 h 111"/>
                <a:gd name="T18" fmla="*/ 17 w 65"/>
                <a:gd name="T19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5" h="111">
                  <a:moveTo>
                    <a:pt x="17" y="0"/>
                  </a:moveTo>
                  <a:lnTo>
                    <a:pt x="10" y="46"/>
                  </a:lnTo>
                  <a:lnTo>
                    <a:pt x="0" y="81"/>
                  </a:lnTo>
                  <a:lnTo>
                    <a:pt x="2" y="105"/>
                  </a:lnTo>
                  <a:lnTo>
                    <a:pt x="21" y="111"/>
                  </a:lnTo>
                  <a:lnTo>
                    <a:pt x="58" y="88"/>
                  </a:lnTo>
                  <a:lnTo>
                    <a:pt x="65" y="71"/>
                  </a:lnTo>
                  <a:lnTo>
                    <a:pt x="35" y="40"/>
                  </a:lnTo>
                  <a:lnTo>
                    <a:pt x="17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E084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7" name="Freeform 49"/>
            <p:cNvSpPr>
              <a:spLocks/>
            </p:cNvSpPr>
            <p:nvPr/>
          </p:nvSpPr>
          <p:spPr bwMode="auto">
            <a:xfrm>
              <a:off x="4944" y="2267"/>
              <a:ext cx="48" cy="39"/>
            </a:xfrm>
            <a:custGeom>
              <a:avLst/>
              <a:gdLst>
                <a:gd name="T0" fmla="*/ 0 w 98"/>
                <a:gd name="T1" fmla="*/ 13 h 78"/>
                <a:gd name="T2" fmla="*/ 33 w 98"/>
                <a:gd name="T3" fmla="*/ 0 h 78"/>
                <a:gd name="T4" fmla="*/ 83 w 98"/>
                <a:gd name="T5" fmla="*/ 0 h 78"/>
                <a:gd name="T6" fmla="*/ 98 w 98"/>
                <a:gd name="T7" fmla="*/ 3 h 78"/>
                <a:gd name="T8" fmla="*/ 73 w 98"/>
                <a:gd name="T9" fmla="*/ 22 h 78"/>
                <a:gd name="T10" fmla="*/ 35 w 98"/>
                <a:gd name="T11" fmla="*/ 32 h 78"/>
                <a:gd name="T12" fmla="*/ 39 w 98"/>
                <a:gd name="T13" fmla="*/ 53 h 78"/>
                <a:gd name="T14" fmla="*/ 83 w 98"/>
                <a:gd name="T15" fmla="*/ 70 h 78"/>
                <a:gd name="T16" fmla="*/ 14 w 98"/>
                <a:gd name="T17" fmla="*/ 78 h 78"/>
                <a:gd name="T18" fmla="*/ 0 w 98"/>
                <a:gd name="T19" fmla="*/ 13 h 78"/>
                <a:gd name="T20" fmla="*/ 0 w 98"/>
                <a:gd name="T21" fmla="*/ 13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8" h="78">
                  <a:moveTo>
                    <a:pt x="0" y="13"/>
                  </a:moveTo>
                  <a:lnTo>
                    <a:pt x="33" y="0"/>
                  </a:lnTo>
                  <a:lnTo>
                    <a:pt x="83" y="0"/>
                  </a:lnTo>
                  <a:lnTo>
                    <a:pt x="98" y="3"/>
                  </a:lnTo>
                  <a:lnTo>
                    <a:pt x="73" y="22"/>
                  </a:lnTo>
                  <a:lnTo>
                    <a:pt x="35" y="32"/>
                  </a:lnTo>
                  <a:lnTo>
                    <a:pt x="39" y="53"/>
                  </a:lnTo>
                  <a:lnTo>
                    <a:pt x="83" y="70"/>
                  </a:lnTo>
                  <a:lnTo>
                    <a:pt x="14" y="78"/>
                  </a:lnTo>
                  <a:lnTo>
                    <a:pt x="0" y="13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E084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8" name="Freeform 50"/>
            <p:cNvSpPr>
              <a:spLocks/>
            </p:cNvSpPr>
            <p:nvPr/>
          </p:nvSpPr>
          <p:spPr bwMode="auto">
            <a:xfrm>
              <a:off x="4957" y="2307"/>
              <a:ext cx="160" cy="88"/>
            </a:xfrm>
            <a:custGeom>
              <a:avLst/>
              <a:gdLst>
                <a:gd name="T0" fmla="*/ 0 w 320"/>
                <a:gd name="T1" fmla="*/ 15 h 176"/>
                <a:gd name="T2" fmla="*/ 38 w 320"/>
                <a:gd name="T3" fmla="*/ 19 h 176"/>
                <a:gd name="T4" fmla="*/ 113 w 320"/>
                <a:gd name="T5" fmla="*/ 9 h 176"/>
                <a:gd name="T6" fmla="*/ 100 w 320"/>
                <a:gd name="T7" fmla="*/ 32 h 176"/>
                <a:gd name="T8" fmla="*/ 63 w 320"/>
                <a:gd name="T9" fmla="*/ 51 h 176"/>
                <a:gd name="T10" fmla="*/ 40 w 320"/>
                <a:gd name="T11" fmla="*/ 61 h 176"/>
                <a:gd name="T12" fmla="*/ 33 w 320"/>
                <a:gd name="T13" fmla="*/ 88 h 176"/>
                <a:gd name="T14" fmla="*/ 54 w 320"/>
                <a:gd name="T15" fmla="*/ 113 h 176"/>
                <a:gd name="T16" fmla="*/ 124 w 320"/>
                <a:gd name="T17" fmla="*/ 120 h 176"/>
                <a:gd name="T18" fmla="*/ 161 w 320"/>
                <a:gd name="T19" fmla="*/ 86 h 176"/>
                <a:gd name="T20" fmla="*/ 218 w 320"/>
                <a:gd name="T21" fmla="*/ 65 h 176"/>
                <a:gd name="T22" fmla="*/ 268 w 320"/>
                <a:gd name="T23" fmla="*/ 36 h 176"/>
                <a:gd name="T24" fmla="*/ 320 w 320"/>
                <a:gd name="T25" fmla="*/ 0 h 176"/>
                <a:gd name="T26" fmla="*/ 253 w 320"/>
                <a:gd name="T27" fmla="*/ 118 h 176"/>
                <a:gd name="T28" fmla="*/ 245 w 320"/>
                <a:gd name="T29" fmla="*/ 153 h 176"/>
                <a:gd name="T30" fmla="*/ 176 w 320"/>
                <a:gd name="T31" fmla="*/ 176 h 176"/>
                <a:gd name="T32" fmla="*/ 31 w 320"/>
                <a:gd name="T33" fmla="*/ 139 h 176"/>
                <a:gd name="T34" fmla="*/ 13 w 320"/>
                <a:gd name="T35" fmla="*/ 97 h 176"/>
                <a:gd name="T36" fmla="*/ 19 w 320"/>
                <a:gd name="T37" fmla="*/ 42 h 176"/>
                <a:gd name="T38" fmla="*/ 0 w 320"/>
                <a:gd name="T39" fmla="*/ 15 h 176"/>
                <a:gd name="T40" fmla="*/ 0 w 320"/>
                <a:gd name="T41" fmla="*/ 15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20" h="176">
                  <a:moveTo>
                    <a:pt x="0" y="15"/>
                  </a:moveTo>
                  <a:lnTo>
                    <a:pt x="38" y="19"/>
                  </a:lnTo>
                  <a:lnTo>
                    <a:pt x="113" y="9"/>
                  </a:lnTo>
                  <a:lnTo>
                    <a:pt x="100" y="32"/>
                  </a:lnTo>
                  <a:lnTo>
                    <a:pt x="63" y="51"/>
                  </a:lnTo>
                  <a:lnTo>
                    <a:pt x="40" y="61"/>
                  </a:lnTo>
                  <a:lnTo>
                    <a:pt x="33" y="88"/>
                  </a:lnTo>
                  <a:lnTo>
                    <a:pt x="54" y="113"/>
                  </a:lnTo>
                  <a:lnTo>
                    <a:pt x="124" y="120"/>
                  </a:lnTo>
                  <a:lnTo>
                    <a:pt x="161" y="86"/>
                  </a:lnTo>
                  <a:lnTo>
                    <a:pt x="218" y="65"/>
                  </a:lnTo>
                  <a:lnTo>
                    <a:pt x="268" y="36"/>
                  </a:lnTo>
                  <a:lnTo>
                    <a:pt x="320" y="0"/>
                  </a:lnTo>
                  <a:lnTo>
                    <a:pt x="253" y="118"/>
                  </a:lnTo>
                  <a:lnTo>
                    <a:pt x="245" y="153"/>
                  </a:lnTo>
                  <a:lnTo>
                    <a:pt x="176" y="176"/>
                  </a:lnTo>
                  <a:lnTo>
                    <a:pt x="31" y="139"/>
                  </a:lnTo>
                  <a:lnTo>
                    <a:pt x="13" y="97"/>
                  </a:lnTo>
                  <a:lnTo>
                    <a:pt x="19" y="42"/>
                  </a:lnTo>
                  <a:lnTo>
                    <a:pt x="0" y="15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E084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9" name="Freeform 51"/>
            <p:cNvSpPr>
              <a:spLocks/>
            </p:cNvSpPr>
            <p:nvPr/>
          </p:nvSpPr>
          <p:spPr bwMode="auto">
            <a:xfrm>
              <a:off x="4923" y="2070"/>
              <a:ext cx="96" cy="131"/>
            </a:xfrm>
            <a:custGeom>
              <a:avLst/>
              <a:gdLst>
                <a:gd name="T0" fmla="*/ 148 w 193"/>
                <a:gd name="T1" fmla="*/ 0 h 262"/>
                <a:gd name="T2" fmla="*/ 86 w 193"/>
                <a:gd name="T3" fmla="*/ 2 h 262"/>
                <a:gd name="T4" fmla="*/ 44 w 193"/>
                <a:gd name="T5" fmla="*/ 36 h 262"/>
                <a:gd name="T6" fmla="*/ 19 w 193"/>
                <a:gd name="T7" fmla="*/ 93 h 262"/>
                <a:gd name="T8" fmla="*/ 21 w 193"/>
                <a:gd name="T9" fmla="*/ 195 h 262"/>
                <a:gd name="T10" fmla="*/ 0 w 193"/>
                <a:gd name="T11" fmla="*/ 231 h 262"/>
                <a:gd name="T12" fmla="*/ 61 w 193"/>
                <a:gd name="T13" fmla="*/ 262 h 262"/>
                <a:gd name="T14" fmla="*/ 88 w 193"/>
                <a:gd name="T15" fmla="*/ 244 h 262"/>
                <a:gd name="T16" fmla="*/ 126 w 193"/>
                <a:gd name="T17" fmla="*/ 239 h 262"/>
                <a:gd name="T18" fmla="*/ 77 w 193"/>
                <a:gd name="T19" fmla="*/ 179 h 262"/>
                <a:gd name="T20" fmla="*/ 86 w 193"/>
                <a:gd name="T21" fmla="*/ 145 h 262"/>
                <a:gd name="T22" fmla="*/ 77 w 193"/>
                <a:gd name="T23" fmla="*/ 78 h 262"/>
                <a:gd name="T24" fmla="*/ 113 w 193"/>
                <a:gd name="T25" fmla="*/ 34 h 262"/>
                <a:gd name="T26" fmla="*/ 180 w 193"/>
                <a:gd name="T27" fmla="*/ 32 h 262"/>
                <a:gd name="T28" fmla="*/ 193 w 193"/>
                <a:gd name="T29" fmla="*/ 3 h 262"/>
                <a:gd name="T30" fmla="*/ 148 w 193"/>
                <a:gd name="T31" fmla="*/ 0 h 262"/>
                <a:gd name="T32" fmla="*/ 148 w 193"/>
                <a:gd name="T33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3" h="262">
                  <a:moveTo>
                    <a:pt x="148" y="0"/>
                  </a:moveTo>
                  <a:lnTo>
                    <a:pt x="86" y="2"/>
                  </a:lnTo>
                  <a:lnTo>
                    <a:pt x="44" y="36"/>
                  </a:lnTo>
                  <a:lnTo>
                    <a:pt x="19" y="93"/>
                  </a:lnTo>
                  <a:lnTo>
                    <a:pt x="21" y="195"/>
                  </a:lnTo>
                  <a:lnTo>
                    <a:pt x="0" y="231"/>
                  </a:lnTo>
                  <a:lnTo>
                    <a:pt x="61" y="262"/>
                  </a:lnTo>
                  <a:lnTo>
                    <a:pt x="88" y="244"/>
                  </a:lnTo>
                  <a:lnTo>
                    <a:pt x="126" y="239"/>
                  </a:lnTo>
                  <a:lnTo>
                    <a:pt x="77" y="179"/>
                  </a:lnTo>
                  <a:lnTo>
                    <a:pt x="86" y="145"/>
                  </a:lnTo>
                  <a:lnTo>
                    <a:pt x="77" y="78"/>
                  </a:lnTo>
                  <a:lnTo>
                    <a:pt x="113" y="34"/>
                  </a:lnTo>
                  <a:lnTo>
                    <a:pt x="180" y="32"/>
                  </a:lnTo>
                  <a:lnTo>
                    <a:pt x="193" y="3"/>
                  </a:lnTo>
                  <a:lnTo>
                    <a:pt x="148" y="0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rgbClr val="E084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50" name="Freeform 52"/>
            <p:cNvSpPr>
              <a:spLocks/>
            </p:cNvSpPr>
            <p:nvPr/>
          </p:nvSpPr>
          <p:spPr bwMode="auto">
            <a:xfrm>
              <a:off x="4806" y="2552"/>
              <a:ext cx="121" cy="211"/>
            </a:xfrm>
            <a:custGeom>
              <a:avLst/>
              <a:gdLst>
                <a:gd name="T0" fmla="*/ 243 w 243"/>
                <a:gd name="T1" fmla="*/ 0 h 423"/>
                <a:gd name="T2" fmla="*/ 157 w 243"/>
                <a:gd name="T3" fmla="*/ 98 h 423"/>
                <a:gd name="T4" fmla="*/ 103 w 243"/>
                <a:gd name="T5" fmla="*/ 195 h 423"/>
                <a:gd name="T6" fmla="*/ 0 w 243"/>
                <a:gd name="T7" fmla="*/ 423 h 423"/>
                <a:gd name="T8" fmla="*/ 92 w 243"/>
                <a:gd name="T9" fmla="*/ 400 h 423"/>
                <a:gd name="T10" fmla="*/ 122 w 243"/>
                <a:gd name="T11" fmla="*/ 322 h 423"/>
                <a:gd name="T12" fmla="*/ 76 w 243"/>
                <a:gd name="T13" fmla="*/ 322 h 423"/>
                <a:gd name="T14" fmla="*/ 122 w 243"/>
                <a:gd name="T15" fmla="*/ 295 h 423"/>
                <a:gd name="T16" fmla="*/ 122 w 243"/>
                <a:gd name="T17" fmla="*/ 266 h 423"/>
                <a:gd name="T18" fmla="*/ 88 w 243"/>
                <a:gd name="T19" fmla="*/ 278 h 423"/>
                <a:gd name="T20" fmla="*/ 122 w 243"/>
                <a:gd name="T21" fmla="*/ 243 h 423"/>
                <a:gd name="T22" fmla="*/ 134 w 243"/>
                <a:gd name="T23" fmla="*/ 192 h 423"/>
                <a:gd name="T24" fmla="*/ 201 w 243"/>
                <a:gd name="T25" fmla="*/ 109 h 423"/>
                <a:gd name="T26" fmla="*/ 218 w 243"/>
                <a:gd name="T27" fmla="*/ 63 h 423"/>
                <a:gd name="T28" fmla="*/ 243 w 243"/>
                <a:gd name="T29" fmla="*/ 0 h 423"/>
                <a:gd name="T30" fmla="*/ 243 w 243"/>
                <a:gd name="T31" fmla="*/ 0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3" h="423">
                  <a:moveTo>
                    <a:pt x="243" y="0"/>
                  </a:moveTo>
                  <a:lnTo>
                    <a:pt x="157" y="98"/>
                  </a:lnTo>
                  <a:lnTo>
                    <a:pt x="103" y="195"/>
                  </a:lnTo>
                  <a:lnTo>
                    <a:pt x="0" y="423"/>
                  </a:lnTo>
                  <a:lnTo>
                    <a:pt x="92" y="400"/>
                  </a:lnTo>
                  <a:lnTo>
                    <a:pt x="122" y="322"/>
                  </a:lnTo>
                  <a:lnTo>
                    <a:pt x="76" y="322"/>
                  </a:lnTo>
                  <a:lnTo>
                    <a:pt x="122" y="295"/>
                  </a:lnTo>
                  <a:lnTo>
                    <a:pt x="122" y="266"/>
                  </a:lnTo>
                  <a:lnTo>
                    <a:pt x="88" y="278"/>
                  </a:lnTo>
                  <a:lnTo>
                    <a:pt x="122" y="243"/>
                  </a:lnTo>
                  <a:lnTo>
                    <a:pt x="134" y="192"/>
                  </a:lnTo>
                  <a:lnTo>
                    <a:pt x="201" y="109"/>
                  </a:lnTo>
                  <a:lnTo>
                    <a:pt x="218" y="63"/>
                  </a:lnTo>
                  <a:lnTo>
                    <a:pt x="243" y="0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rgbClr val="A394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51" name="Freeform 53"/>
            <p:cNvSpPr>
              <a:spLocks/>
            </p:cNvSpPr>
            <p:nvPr/>
          </p:nvSpPr>
          <p:spPr bwMode="auto">
            <a:xfrm>
              <a:off x="4587" y="3737"/>
              <a:ext cx="281" cy="118"/>
            </a:xfrm>
            <a:custGeom>
              <a:avLst/>
              <a:gdLst>
                <a:gd name="T0" fmla="*/ 0 w 562"/>
                <a:gd name="T1" fmla="*/ 236 h 236"/>
                <a:gd name="T2" fmla="*/ 11 w 562"/>
                <a:gd name="T3" fmla="*/ 205 h 236"/>
                <a:gd name="T4" fmla="*/ 562 w 562"/>
                <a:gd name="T5" fmla="*/ 0 h 236"/>
                <a:gd name="T6" fmla="*/ 547 w 562"/>
                <a:gd name="T7" fmla="*/ 81 h 236"/>
                <a:gd name="T8" fmla="*/ 524 w 562"/>
                <a:gd name="T9" fmla="*/ 39 h 236"/>
                <a:gd name="T10" fmla="*/ 86 w 562"/>
                <a:gd name="T11" fmla="*/ 199 h 236"/>
                <a:gd name="T12" fmla="*/ 0 w 562"/>
                <a:gd name="T13" fmla="*/ 236 h 236"/>
                <a:gd name="T14" fmla="*/ 0 w 562"/>
                <a:gd name="T15" fmla="*/ 23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2" h="236">
                  <a:moveTo>
                    <a:pt x="0" y="236"/>
                  </a:moveTo>
                  <a:lnTo>
                    <a:pt x="11" y="205"/>
                  </a:lnTo>
                  <a:lnTo>
                    <a:pt x="562" y="0"/>
                  </a:lnTo>
                  <a:lnTo>
                    <a:pt x="547" y="81"/>
                  </a:lnTo>
                  <a:lnTo>
                    <a:pt x="524" y="39"/>
                  </a:lnTo>
                  <a:lnTo>
                    <a:pt x="86" y="199"/>
                  </a:lnTo>
                  <a:lnTo>
                    <a:pt x="0" y="236"/>
                  </a:lnTo>
                  <a:lnTo>
                    <a:pt x="0" y="236"/>
                  </a:lnTo>
                  <a:close/>
                </a:path>
              </a:pathLst>
            </a:custGeom>
            <a:solidFill>
              <a:srgbClr val="A394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52" name="Freeform 54"/>
            <p:cNvSpPr>
              <a:spLocks/>
            </p:cNvSpPr>
            <p:nvPr/>
          </p:nvSpPr>
          <p:spPr bwMode="auto">
            <a:xfrm>
              <a:off x="4616" y="3717"/>
              <a:ext cx="207" cy="22"/>
            </a:xfrm>
            <a:custGeom>
              <a:avLst/>
              <a:gdLst>
                <a:gd name="T0" fmla="*/ 0 w 413"/>
                <a:gd name="T1" fmla="*/ 0 h 44"/>
                <a:gd name="T2" fmla="*/ 413 w 413"/>
                <a:gd name="T3" fmla="*/ 16 h 44"/>
                <a:gd name="T4" fmla="*/ 342 w 413"/>
                <a:gd name="T5" fmla="*/ 44 h 44"/>
                <a:gd name="T6" fmla="*/ 0 w 413"/>
                <a:gd name="T7" fmla="*/ 0 h 44"/>
                <a:gd name="T8" fmla="*/ 0 w 413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3" h="44">
                  <a:moveTo>
                    <a:pt x="0" y="0"/>
                  </a:moveTo>
                  <a:lnTo>
                    <a:pt x="413" y="16"/>
                  </a:lnTo>
                  <a:lnTo>
                    <a:pt x="342" y="4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94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53" name="Freeform 55"/>
            <p:cNvSpPr>
              <a:spLocks/>
            </p:cNvSpPr>
            <p:nvPr/>
          </p:nvSpPr>
          <p:spPr bwMode="auto">
            <a:xfrm>
              <a:off x="4978" y="3739"/>
              <a:ext cx="347" cy="25"/>
            </a:xfrm>
            <a:custGeom>
              <a:avLst/>
              <a:gdLst>
                <a:gd name="T0" fmla="*/ 0 w 695"/>
                <a:gd name="T1" fmla="*/ 0 h 50"/>
                <a:gd name="T2" fmla="*/ 695 w 695"/>
                <a:gd name="T3" fmla="*/ 50 h 50"/>
                <a:gd name="T4" fmla="*/ 40 w 695"/>
                <a:gd name="T5" fmla="*/ 33 h 50"/>
                <a:gd name="T6" fmla="*/ 0 w 695"/>
                <a:gd name="T7" fmla="*/ 0 h 50"/>
                <a:gd name="T8" fmla="*/ 0 w 695"/>
                <a:gd name="T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5" h="50">
                  <a:moveTo>
                    <a:pt x="0" y="0"/>
                  </a:moveTo>
                  <a:lnTo>
                    <a:pt x="695" y="50"/>
                  </a:lnTo>
                  <a:lnTo>
                    <a:pt x="40" y="3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94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54" name="Freeform 56"/>
            <p:cNvSpPr>
              <a:spLocks/>
            </p:cNvSpPr>
            <p:nvPr/>
          </p:nvSpPr>
          <p:spPr bwMode="auto">
            <a:xfrm>
              <a:off x="4881" y="3738"/>
              <a:ext cx="19" cy="37"/>
            </a:xfrm>
            <a:custGeom>
              <a:avLst/>
              <a:gdLst>
                <a:gd name="T0" fmla="*/ 0 w 36"/>
                <a:gd name="T1" fmla="*/ 0 h 75"/>
                <a:gd name="T2" fmla="*/ 36 w 36"/>
                <a:gd name="T3" fmla="*/ 14 h 75"/>
                <a:gd name="T4" fmla="*/ 29 w 36"/>
                <a:gd name="T5" fmla="*/ 75 h 75"/>
                <a:gd name="T6" fmla="*/ 11 w 36"/>
                <a:gd name="T7" fmla="*/ 58 h 75"/>
                <a:gd name="T8" fmla="*/ 0 w 36"/>
                <a:gd name="T9" fmla="*/ 0 h 75"/>
                <a:gd name="T10" fmla="*/ 0 w 36"/>
                <a:gd name="T11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" h="75">
                  <a:moveTo>
                    <a:pt x="0" y="0"/>
                  </a:moveTo>
                  <a:lnTo>
                    <a:pt x="36" y="14"/>
                  </a:lnTo>
                  <a:lnTo>
                    <a:pt x="29" y="75"/>
                  </a:lnTo>
                  <a:lnTo>
                    <a:pt x="11" y="5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94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55" name="Freeform 57"/>
            <p:cNvSpPr>
              <a:spLocks/>
            </p:cNvSpPr>
            <p:nvPr/>
          </p:nvSpPr>
          <p:spPr bwMode="auto">
            <a:xfrm>
              <a:off x="4981" y="2406"/>
              <a:ext cx="290" cy="212"/>
            </a:xfrm>
            <a:custGeom>
              <a:avLst/>
              <a:gdLst>
                <a:gd name="T0" fmla="*/ 94 w 580"/>
                <a:gd name="T1" fmla="*/ 143 h 422"/>
                <a:gd name="T2" fmla="*/ 0 w 580"/>
                <a:gd name="T3" fmla="*/ 355 h 422"/>
                <a:gd name="T4" fmla="*/ 52 w 580"/>
                <a:gd name="T5" fmla="*/ 388 h 422"/>
                <a:gd name="T6" fmla="*/ 222 w 580"/>
                <a:gd name="T7" fmla="*/ 422 h 422"/>
                <a:gd name="T8" fmla="*/ 279 w 580"/>
                <a:gd name="T9" fmla="*/ 392 h 422"/>
                <a:gd name="T10" fmla="*/ 354 w 580"/>
                <a:gd name="T11" fmla="*/ 271 h 422"/>
                <a:gd name="T12" fmla="*/ 425 w 580"/>
                <a:gd name="T13" fmla="*/ 208 h 422"/>
                <a:gd name="T14" fmla="*/ 409 w 580"/>
                <a:gd name="T15" fmla="*/ 269 h 422"/>
                <a:gd name="T16" fmla="*/ 501 w 580"/>
                <a:gd name="T17" fmla="*/ 168 h 422"/>
                <a:gd name="T18" fmla="*/ 580 w 580"/>
                <a:gd name="T19" fmla="*/ 128 h 422"/>
                <a:gd name="T20" fmla="*/ 476 w 580"/>
                <a:gd name="T21" fmla="*/ 55 h 422"/>
                <a:gd name="T22" fmla="*/ 432 w 580"/>
                <a:gd name="T23" fmla="*/ 0 h 422"/>
                <a:gd name="T24" fmla="*/ 344 w 580"/>
                <a:gd name="T25" fmla="*/ 103 h 422"/>
                <a:gd name="T26" fmla="*/ 323 w 580"/>
                <a:gd name="T27" fmla="*/ 172 h 422"/>
                <a:gd name="T28" fmla="*/ 191 w 580"/>
                <a:gd name="T29" fmla="*/ 216 h 422"/>
                <a:gd name="T30" fmla="*/ 78 w 580"/>
                <a:gd name="T31" fmla="*/ 352 h 422"/>
                <a:gd name="T32" fmla="*/ 113 w 580"/>
                <a:gd name="T33" fmla="*/ 183 h 422"/>
                <a:gd name="T34" fmla="*/ 94 w 580"/>
                <a:gd name="T35" fmla="*/ 143 h 422"/>
                <a:gd name="T36" fmla="*/ 94 w 580"/>
                <a:gd name="T37" fmla="*/ 143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0" h="422">
                  <a:moveTo>
                    <a:pt x="94" y="143"/>
                  </a:moveTo>
                  <a:lnTo>
                    <a:pt x="0" y="355"/>
                  </a:lnTo>
                  <a:lnTo>
                    <a:pt x="52" y="388"/>
                  </a:lnTo>
                  <a:lnTo>
                    <a:pt x="222" y="422"/>
                  </a:lnTo>
                  <a:lnTo>
                    <a:pt x="279" y="392"/>
                  </a:lnTo>
                  <a:lnTo>
                    <a:pt x="354" y="271"/>
                  </a:lnTo>
                  <a:lnTo>
                    <a:pt x="425" y="208"/>
                  </a:lnTo>
                  <a:lnTo>
                    <a:pt x="409" y="269"/>
                  </a:lnTo>
                  <a:lnTo>
                    <a:pt x="501" y="168"/>
                  </a:lnTo>
                  <a:lnTo>
                    <a:pt x="580" y="128"/>
                  </a:lnTo>
                  <a:lnTo>
                    <a:pt x="476" y="55"/>
                  </a:lnTo>
                  <a:lnTo>
                    <a:pt x="432" y="0"/>
                  </a:lnTo>
                  <a:lnTo>
                    <a:pt x="344" y="103"/>
                  </a:lnTo>
                  <a:lnTo>
                    <a:pt x="323" y="172"/>
                  </a:lnTo>
                  <a:lnTo>
                    <a:pt x="191" y="216"/>
                  </a:lnTo>
                  <a:lnTo>
                    <a:pt x="78" y="352"/>
                  </a:lnTo>
                  <a:lnTo>
                    <a:pt x="113" y="183"/>
                  </a:lnTo>
                  <a:lnTo>
                    <a:pt x="94" y="143"/>
                  </a:lnTo>
                  <a:lnTo>
                    <a:pt x="94" y="14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56" name="Freeform 58"/>
            <p:cNvSpPr>
              <a:spLocks/>
            </p:cNvSpPr>
            <p:nvPr/>
          </p:nvSpPr>
          <p:spPr bwMode="auto">
            <a:xfrm>
              <a:off x="4945" y="2631"/>
              <a:ext cx="75" cy="144"/>
            </a:xfrm>
            <a:custGeom>
              <a:avLst/>
              <a:gdLst>
                <a:gd name="T0" fmla="*/ 37 w 151"/>
                <a:gd name="T1" fmla="*/ 0 h 289"/>
                <a:gd name="T2" fmla="*/ 8 w 151"/>
                <a:gd name="T3" fmla="*/ 86 h 289"/>
                <a:gd name="T4" fmla="*/ 0 w 151"/>
                <a:gd name="T5" fmla="*/ 245 h 289"/>
                <a:gd name="T6" fmla="*/ 63 w 151"/>
                <a:gd name="T7" fmla="*/ 289 h 289"/>
                <a:gd name="T8" fmla="*/ 71 w 151"/>
                <a:gd name="T9" fmla="*/ 147 h 289"/>
                <a:gd name="T10" fmla="*/ 144 w 151"/>
                <a:gd name="T11" fmla="*/ 176 h 289"/>
                <a:gd name="T12" fmla="*/ 90 w 151"/>
                <a:gd name="T13" fmla="*/ 82 h 289"/>
                <a:gd name="T14" fmla="*/ 151 w 151"/>
                <a:gd name="T15" fmla="*/ 113 h 289"/>
                <a:gd name="T16" fmla="*/ 136 w 151"/>
                <a:gd name="T17" fmla="*/ 48 h 289"/>
                <a:gd name="T18" fmla="*/ 37 w 151"/>
                <a:gd name="T19" fmla="*/ 0 h 289"/>
                <a:gd name="T20" fmla="*/ 37 w 151"/>
                <a:gd name="T21" fmla="*/ 0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1" h="289">
                  <a:moveTo>
                    <a:pt x="37" y="0"/>
                  </a:moveTo>
                  <a:lnTo>
                    <a:pt x="8" y="86"/>
                  </a:lnTo>
                  <a:lnTo>
                    <a:pt x="0" y="245"/>
                  </a:lnTo>
                  <a:lnTo>
                    <a:pt x="63" y="289"/>
                  </a:lnTo>
                  <a:lnTo>
                    <a:pt x="71" y="147"/>
                  </a:lnTo>
                  <a:lnTo>
                    <a:pt x="144" y="176"/>
                  </a:lnTo>
                  <a:lnTo>
                    <a:pt x="90" y="82"/>
                  </a:lnTo>
                  <a:lnTo>
                    <a:pt x="151" y="113"/>
                  </a:lnTo>
                  <a:lnTo>
                    <a:pt x="136" y="48"/>
                  </a:lnTo>
                  <a:lnTo>
                    <a:pt x="37" y="0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57" name="Freeform 59"/>
            <p:cNvSpPr>
              <a:spLocks/>
            </p:cNvSpPr>
            <p:nvPr/>
          </p:nvSpPr>
          <p:spPr bwMode="auto">
            <a:xfrm>
              <a:off x="5130" y="2523"/>
              <a:ext cx="208" cy="351"/>
            </a:xfrm>
            <a:custGeom>
              <a:avLst/>
              <a:gdLst>
                <a:gd name="T0" fmla="*/ 211 w 416"/>
                <a:gd name="T1" fmla="*/ 75 h 702"/>
                <a:gd name="T2" fmla="*/ 328 w 416"/>
                <a:gd name="T3" fmla="*/ 0 h 702"/>
                <a:gd name="T4" fmla="*/ 398 w 416"/>
                <a:gd name="T5" fmla="*/ 8 h 702"/>
                <a:gd name="T6" fmla="*/ 416 w 416"/>
                <a:gd name="T7" fmla="*/ 147 h 702"/>
                <a:gd name="T8" fmla="*/ 318 w 416"/>
                <a:gd name="T9" fmla="*/ 388 h 702"/>
                <a:gd name="T10" fmla="*/ 148 w 416"/>
                <a:gd name="T11" fmla="*/ 686 h 702"/>
                <a:gd name="T12" fmla="*/ 75 w 416"/>
                <a:gd name="T13" fmla="*/ 702 h 702"/>
                <a:gd name="T14" fmla="*/ 41 w 416"/>
                <a:gd name="T15" fmla="*/ 606 h 702"/>
                <a:gd name="T16" fmla="*/ 0 w 416"/>
                <a:gd name="T17" fmla="*/ 585 h 702"/>
                <a:gd name="T18" fmla="*/ 44 w 416"/>
                <a:gd name="T19" fmla="*/ 547 h 702"/>
                <a:gd name="T20" fmla="*/ 108 w 416"/>
                <a:gd name="T21" fmla="*/ 551 h 702"/>
                <a:gd name="T22" fmla="*/ 41 w 416"/>
                <a:gd name="T23" fmla="*/ 482 h 702"/>
                <a:gd name="T24" fmla="*/ 119 w 416"/>
                <a:gd name="T25" fmla="*/ 344 h 702"/>
                <a:gd name="T26" fmla="*/ 238 w 416"/>
                <a:gd name="T27" fmla="*/ 285 h 702"/>
                <a:gd name="T28" fmla="*/ 230 w 416"/>
                <a:gd name="T29" fmla="*/ 241 h 702"/>
                <a:gd name="T30" fmla="*/ 339 w 416"/>
                <a:gd name="T31" fmla="*/ 119 h 702"/>
                <a:gd name="T32" fmla="*/ 307 w 416"/>
                <a:gd name="T33" fmla="*/ 63 h 702"/>
                <a:gd name="T34" fmla="*/ 211 w 416"/>
                <a:gd name="T35" fmla="*/ 75 h 702"/>
                <a:gd name="T36" fmla="*/ 211 w 416"/>
                <a:gd name="T37" fmla="*/ 75 h 7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16" h="702">
                  <a:moveTo>
                    <a:pt x="211" y="75"/>
                  </a:moveTo>
                  <a:lnTo>
                    <a:pt x="328" y="0"/>
                  </a:lnTo>
                  <a:lnTo>
                    <a:pt x="398" y="8"/>
                  </a:lnTo>
                  <a:lnTo>
                    <a:pt x="416" y="147"/>
                  </a:lnTo>
                  <a:lnTo>
                    <a:pt x="318" y="388"/>
                  </a:lnTo>
                  <a:lnTo>
                    <a:pt x="148" y="686"/>
                  </a:lnTo>
                  <a:lnTo>
                    <a:pt x="75" y="702"/>
                  </a:lnTo>
                  <a:lnTo>
                    <a:pt x="41" y="606"/>
                  </a:lnTo>
                  <a:lnTo>
                    <a:pt x="0" y="585"/>
                  </a:lnTo>
                  <a:lnTo>
                    <a:pt x="44" y="547"/>
                  </a:lnTo>
                  <a:lnTo>
                    <a:pt x="108" y="551"/>
                  </a:lnTo>
                  <a:lnTo>
                    <a:pt x="41" y="482"/>
                  </a:lnTo>
                  <a:lnTo>
                    <a:pt x="119" y="344"/>
                  </a:lnTo>
                  <a:lnTo>
                    <a:pt x="238" y="285"/>
                  </a:lnTo>
                  <a:lnTo>
                    <a:pt x="230" y="241"/>
                  </a:lnTo>
                  <a:lnTo>
                    <a:pt x="339" y="119"/>
                  </a:lnTo>
                  <a:lnTo>
                    <a:pt x="307" y="63"/>
                  </a:lnTo>
                  <a:lnTo>
                    <a:pt x="211" y="75"/>
                  </a:lnTo>
                  <a:lnTo>
                    <a:pt x="211" y="7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58" name="Freeform 60"/>
            <p:cNvSpPr>
              <a:spLocks/>
            </p:cNvSpPr>
            <p:nvPr/>
          </p:nvSpPr>
          <p:spPr bwMode="auto">
            <a:xfrm>
              <a:off x="4960" y="2873"/>
              <a:ext cx="175" cy="118"/>
            </a:xfrm>
            <a:custGeom>
              <a:avLst/>
              <a:gdLst>
                <a:gd name="T0" fmla="*/ 0 w 350"/>
                <a:gd name="T1" fmla="*/ 103 h 237"/>
                <a:gd name="T2" fmla="*/ 27 w 350"/>
                <a:gd name="T3" fmla="*/ 61 h 237"/>
                <a:gd name="T4" fmla="*/ 187 w 350"/>
                <a:gd name="T5" fmla="*/ 11 h 237"/>
                <a:gd name="T6" fmla="*/ 264 w 350"/>
                <a:gd name="T7" fmla="*/ 65 h 237"/>
                <a:gd name="T8" fmla="*/ 291 w 350"/>
                <a:gd name="T9" fmla="*/ 0 h 237"/>
                <a:gd name="T10" fmla="*/ 323 w 350"/>
                <a:gd name="T11" fmla="*/ 48 h 237"/>
                <a:gd name="T12" fmla="*/ 350 w 350"/>
                <a:gd name="T13" fmla="*/ 153 h 237"/>
                <a:gd name="T14" fmla="*/ 296 w 350"/>
                <a:gd name="T15" fmla="*/ 120 h 237"/>
                <a:gd name="T16" fmla="*/ 275 w 350"/>
                <a:gd name="T17" fmla="*/ 172 h 237"/>
                <a:gd name="T18" fmla="*/ 205 w 350"/>
                <a:gd name="T19" fmla="*/ 160 h 237"/>
                <a:gd name="T20" fmla="*/ 115 w 350"/>
                <a:gd name="T21" fmla="*/ 191 h 237"/>
                <a:gd name="T22" fmla="*/ 48 w 350"/>
                <a:gd name="T23" fmla="*/ 237 h 237"/>
                <a:gd name="T24" fmla="*/ 51 w 350"/>
                <a:gd name="T25" fmla="*/ 168 h 237"/>
                <a:gd name="T26" fmla="*/ 0 w 350"/>
                <a:gd name="T27" fmla="*/ 103 h 237"/>
                <a:gd name="T28" fmla="*/ 0 w 350"/>
                <a:gd name="T29" fmla="*/ 103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50" h="237">
                  <a:moveTo>
                    <a:pt x="0" y="103"/>
                  </a:moveTo>
                  <a:lnTo>
                    <a:pt x="27" y="61"/>
                  </a:lnTo>
                  <a:lnTo>
                    <a:pt x="187" y="11"/>
                  </a:lnTo>
                  <a:lnTo>
                    <a:pt x="264" y="65"/>
                  </a:lnTo>
                  <a:lnTo>
                    <a:pt x="291" y="0"/>
                  </a:lnTo>
                  <a:lnTo>
                    <a:pt x="323" y="48"/>
                  </a:lnTo>
                  <a:lnTo>
                    <a:pt x="350" y="153"/>
                  </a:lnTo>
                  <a:lnTo>
                    <a:pt x="296" y="120"/>
                  </a:lnTo>
                  <a:lnTo>
                    <a:pt x="275" y="172"/>
                  </a:lnTo>
                  <a:lnTo>
                    <a:pt x="205" y="160"/>
                  </a:lnTo>
                  <a:lnTo>
                    <a:pt x="115" y="191"/>
                  </a:lnTo>
                  <a:lnTo>
                    <a:pt x="48" y="237"/>
                  </a:lnTo>
                  <a:lnTo>
                    <a:pt x="51" y="168"/>
                  </a:lnTo>
                  <a:lnTo>
                    <a:pt x="0" y="103"/>
                  </a:lnTo>
                  <a:lnTo>
                    <a:pt x="0" y="10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59" name="Freeform 61"/>
            <p:cNvSpPr>
              <a:spLocks/>
            </p:cNvSpPr>
            <p:nvPr/>
          </p:nvSpPr>
          <p:spPr bwMode="auto">
            <a:xfrm>
              <a:off x="4868" y="2935"/>
              <a:ext cx="68" cy="44"/>
            </a:xfrm>
            <a:custGeom>
              <a:avLst/>
              <a:gdLst>
                <a:gd name="T0" fmla="*/ 0 w 136"/>
                <a:gd name="T1" fmla="*/ 8 h 88"/>
                <a:gd name="T2" fmla="*/ 123 w 136"/>
                <a:gd name="T3" fmla="*/ 0 h 88"/>
                <a:gd name="T4" fmla="*/ 136 w 136"/>
                <a:gd name="T5" fmla="*/ 38 h 88"/>
                <a:gd name="T6" fmla="*/ 107 w 136"/>
                <a:gd name="T7" fmla="*/ 84 h 88"/>
                <a:gd name="T8" fmla="*/ 65 w 136"/>
                <a:gd name="T9" fmla="*/ 88 h 88"/>
                <a:gd name="T10" fmla="*/ 0 w 136"/>
                <a:gd name="T11" fmla="*/ 8 h 88"/>
                <a:gd name="T12" fmla="*/ 0 w 136"/>
                <a:gd name="T13" fmla="*/ 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6" h="88">
                  <a:moveTo>
                    <a:pt x="0" y="8"/>
                  </a:moveTo>
                  <a:lnTo>
                    <a:pt x="123" y="0"/>
                  </a:lnTo>
                  <a:lnTo>
                    <a:pt x="136" y="38"/>
                  </a:lnTo>
                  <a:lnTo>
                    <a:pt x="107" y="84"/>
                  </a:lnTo>
                  <a:lnTo>
                    <a:pt x="65" y="88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60" name="Freeform 62"/>
            <p:cNvSpPr>
              <a:spLocks/>
            </p:cNvSpPr>
            <p:nvPr/>
          </p:nvSpPr>
          <p:spPr bwMode="auto">
            <a:xfrm>
              <a:off x="4606" y="2476"/>
              <a:ext cx="59" cy="54"/>
            </a:xfrm>
            <a:custGeom>
              <a:avLst/>
              <a:gdLst>
                <a:gd name="T0" fmla="*/ 29 w 118"/>
                <a:gd name="T1" fmla="*/ 0 h 107"/>
                <a:gd name="T2" fmla="*/ 0 w 118"/>
                <a:gd name="T3" fmla="*/ 63 h 107"/>
                <a:gd name="T4" fmla="*/ 17 w 118"/>
                <a:gd name="T5" fmla="*/ 98 h 107"/>
                <a:gd name="T6" fmla="*/ 67 w 118"/>
                <a:gd name="T7" fmla="*/ 107 h 107"/>
                <a:gd name="T8" fmla="*/ 118 w 118"/>
                <a:gd name="T9" fmla="*/ 33 h 107"/>
                <a:gd name="T10" fmla="*/ 29 w 118"/>
                <a:gd name="T11" fmla="*/ 0 h 107"/>
                <a:gd name="T12" fmla="*/ 29 w 118"/>
                <a:gd name="T13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8" h="107">
                  <a:moveTo>
                    <a:pt x="29" y="0"/>
                  </a:moveTo>
                  <a:lnTo>
                    <a:pt x="0" y="63"/>
                  </a:lnTo>
                  <a:lnTo>
                    <a:pt x="17" y="98"/>
                  </a:lnTo>
                  <a:lnTo>
                    <a:pt x="67" y="107"/>
                  </a:lnTo>
                  <a:lnTo>
                    <a:pt x="118" y="33"/>
                  </a:lnTo>
                  <a:lnTo>
                    <a:pt x="29" y="0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61" name="Freeform 63"/>
            <p:cNvSpPr>
              <a:spLocks/>
            </p:cNvSpPr>
            <p:nvPr/>
          </p:nvSpPr>
          <p:spPr bwMode="auto">
            <a:xfrm>
              <a:off x="4503" y="2552"/>
              <a:ext cx="117" cy="182"/>
            </a:xfrm>
            <a:custGeom>
              <a:avLst/>
              <a:gdLst>
                <a:gd name="T0" fmla="*/ 184 w 236"/>
                <a:gd name="T1" fmla="*/ 0 h 366"/>
                <a:gd name="T2" fmla="*/ 128 w 236"/>
                <a:gd name="T3" fmla="*/ 102 h 366"/>
                <a:gd name="T4" fmla="*/ 38 w 236"/>
                <a:gd name="T5" fmla="*/ 176 h 366"/>
                <a:gd name="T6" fmla="*/ 0 w 236"/>
                <a:gd name="T7" fmla="*/ 249 h 366"/>
                <a:gd name="T8" fmla="*/ 17 w 236"/>
                <a:gd name="T9" fmla="*/ 366 h 366"/>
                <a:gd name="T10" fmla="*/ 88 w 236"/>
                <a:gd name="T11" fmla="*/ 283 h 366"/>
                <a:gd name="T12" fmla="*/ 157 w 236"/>
                <a:gd name="T13" fmla="*/ 241 h 366"/>
                <a:gd name="T14" fmla="*/ 236 w 236"/>
                <a:gd name="T15" fmla="*/ 134 h 366"/>
                <a:gd name="T16" fmla="*/ 146 w 236"/>
                <a:gd name="T17" fmla="*/ 171 h 366"/>
                <a:gd name="T18" fmla="*/ 214 w 236"/>
                <a:gd name="T19" fmla="*/ 60 h 366"/>
                <a:gd name="T20" fmla="*/ 184 w 236"/>
                <a:gd name="T21" fmla="*/ 0 h 366"/>
                <a:gd name="T22" fmla="*/ 184 w 236"/>
                <a:gd name="T23" fmla="*/ 0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6" h="366">
                  <a:moveTo>
                    <a:pt x="184" y="0"/>
                  </a:moveTo>
                  <a:lnTo>
                    <a:pt x="128" y="102"/>
                  </a:lnTo>
                  <a:lnTo>
                    <a:pt x="38" y="176"/>
                  </a:lnTo>
                  <a:lnTo>
                    <a:pt x="0" y="249"/>
                  </a:lnTo>
                  <a:lnTo>
                    <a:pt x="17" y="366"/>
                  </a:lnTo>
                  <a:lnTo>
                    <a:pt x="88" y="283"/>
                  </a:lnTo>
                  <a:lnTo>
                    <a:pt x="157" y="241"/>
                  </a:lnTo>
                  <a:lnTo>
                    <a:pt x="236" y="134"/>
                  </a:lnTo>
                  <a:lnTo>
                    <a:pt x="146" y="171"/>
                  </a:lnTo>
                  <a:lnTo>
                    <a:pt x="214" y="60"/>
                  </a:lnTo>
                  <a:lnTo>
                    <a:pt x="184" y="0"/>
                  </a:lnTo>
                  <a:lnTo>
                    <a:pt x="1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62" name="Freeform 64"/>
            <p:cNvSpPr>
              <a:spLocks/>
            </p:cNvSpPr>
            <p:nvPr/>
          </p:nvSpPr>
          <p:spPr bwMode="auto">
            <a:xfrm>
              <a:off x="4611" y="2952"/>
              <a:ext cx="62" cy="21"/>
            </a:xfrm>
            <a:custGeom>
              <a:avLst/>
              <a:gdLst>
                <a:gd name="T0" fmla="*/ 0 w 125"/>
                <a:gd name="T1" fmla="*/ 26 h 42"/>
                <a:gd name="T2" fmla="*/ 41 w 125"/>
                <a:gd name="T3" fmla="*/ 30 h 42"/>
                <a:gd name="T4" fmla="*/ 79 w 125"/>
                <a:gd name="T5" fmla="*/ 42 h 42"/>
                <a:gd name="T6" fmla="*/ 125 w 125"/>
                <a:gd name="T7" fmla="*/ 0 h 42"/>
                <a:gd name="T8" fmla="*/ 81 w 125"/>
                <a:gd name="T9" fmla="*/ 1 h 42"/>
                <a:gd name="T10" fmla="*/ 33 w 125"/>
                <a:gd name="T11" fmla="*/ 21 h 42"/>
                <a:gd name="T12" fmla="*/ 0 w 125"/>
                <a:gd name="T13" fmla="*/ 26 h 42"/>
                <a:gd name="T14" fmla="*/ 0 w 125"/>
                <a:gd name="T15" fmla="*/ 2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5" h="42">
                  <a:moveTo>
                    <a:pt x="0" y="26"/>
                  </a:moveTo>
                  <a:lnTo>
                    <a:pt x="41" y="30"/>
                  </a:lnTo>
                  <a:lnTo>
                    <a:pt x="79" y="42"/>
                  </a:lnTo>
                  <a:lnTo>
                    <a:pt x="125" y="0"/>
                  </a:lnTo>
                  <a:lnTo>
                    <a:pt x="81" y="1"/>
                  </a:lnTo>
                  <a:lnTo>
                    <a:pt x="33" y="21"/>
                  </a:lnTo>
                  <a:lnTo>
                    <a:pt x="0" y="26"/>
                  </a:lnTo>
                  <a:lnTo>
                    <a:pt x="0" y="26"/>
                  </a:lnTo>
                  <a:close/>
                </a:path>
              </a:pathLst>
            </a:custGeom>
            <a:solidFill>
              <a:srgbClr val="2E2E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63" name="Freeform 65"/>
            <p:cNvSpPr>
              <a:spLocks/>
            </p:cNvSpPr>
            <p:nvPr/>
          </p:nvSpPr>
          <p:spPr bwMode="auto">
            <a:xfrm>
              <a:off x="4663" y="2979"/>
              <a:ext cx="59" cy="49"/>
            </a:xfrm>
            <a:custGeom>
              <a:avLst/>
              <a:gdLst>
                <a:gd name="T0" fmla="*/ 0 w 116"/>
                <a:gd name="T1" fmla="*/ 48 h 98"/>
                <a:gd name="T2" fmla="*/ 82 w 116"/>
                <a:gd name="T3" fmla="*/ 0 h 98"/>
                <a:gd name="T4" fmla="*/ 109 w 116"/>
                <a:gd name="T5" fmla="*/ 2 h 98"/>
                <a:gd name="T6" fmla="*/ 116 w 116"/>
                <a:gd name="T7" fmla="*/ 35 h 98"/>
                <a:gd name="T8" fmla="*/ 63 w 116"/>
                <a:gd name="T9" fmla="*/ 98 h 98"/>
                <a:gd name="T10" fmla="*/ 61 w 116"/>
                <a:gd name="T11" fmla="*/ 50 h 98"/>
                <a:gd name="T12" fmla="*/ 0 w 116"/>
                <a:gd name="T13" fmla="*/ 48 h 98"/>
                <a:gd name="T14" fmla="*/ 0 w 116"/>
                <a:gd name="T15" fmla="*/ 4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6" h="98">
                  <a:moveTo>
                    <a:pt x="0" y="48"/>
                  </a:moveTo>
                  <a:lnTo>
                    <a:pt x="82" y="0"/>
                  </a:lnTo>
                  <a:lnTo>
                    <a:pt x="109" y="2"/>
                  </a:lnTo>
                  <a:lnTo>
                    <a:pt x="116" y="35"/>
                  </a:lnTo>
                  <a:lnTo>
                    <a:pt x="63" y="98"/>
                  </a:lnTo>
                  <a:lnTo>
                    <a:pt x="61" y="50"/>
                  </a:lnTo>
                  <a:lnTo>
                    <a:pt x="0" y="48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2E2E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64" name="Freeform 66"/>
            <p:cNvSpPr>
              <a:spLocks/>
            </p:cNvSpPr>
            <p:nvPr/>
          </p:nvSpPr>
          <p:spPr bwMode="auto">
            <a:xfrm>
              <a:off x="4705" y="3025"/>
              <a:ext cx="57" cy="46"/>
            </a:xfrm>
            <a:custGeom>
              <a:avLst/>
              <a:gdLst>
                <a:gd name="T0" fmla="*/ 0 w 113"/>
                <a:gd name="T1" fmla="*/ 78 h 92"/>
                <a:gd name="T2" fmla="*/ 59 w 113"/>
                <a:gd name="T3" fmla="*/ 48 h 92"/>
                <a:gd name="T4" fmla="*/ 67 w 113"/>
                <a:gd name="T5" fmla="*/ 67 h 92"/>
                <a:gd name="T6" fmla="*/ 61 w 113"/>
                <a:gd name="T7" fmla="*/ 92 h 92"/>
                <a:gd name="T8" fmla="*/ 113 w 113"/>
                <a:gd name="T9" fmla="*/ 17 h 92"/>
                <a:gd name="T10" fmla="*/ 88 w 113"/>
                <a:gd name="T11" fmla="*/ 0 h 92"/>
                <a:gd name="T12" fmla="*/ 44 w 113"/>
                <a:gd name="T13" fmla="*/ 34 h 92"/>
                <a:gd name="T14" fmla="*/ 0 w 113"/>
                <a:gd name="T15" fmla="*/ 78 h 92"/>
                <a:gd name="T16" fmla="*/ 0 w 113"/>
                <a:gd name="T17" fmla="*/ 78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3" h="92">
                  <a:moveTo>
                    <a:pt x="0" y="78"/>
                  </a:moveTo>
                  <a:lnTo>
                    <a:pt x="59" y="48"/>
                  </a:lnTo>
                  <a:lnTo>
                    <a:pt x="67" y="67"/>
                  </a:lnTo>
                  <a:lnTo>
                    <a:pt x="61" y="92"/>
                  </a:lnTo>
                  <a:lnTo>
                    <a:pt x="113" y="17"/>
                  </a:lnTo>
                  <a:lnTo>
                    <a:pt x="88" y="0"/>
                  </a:lnTo>
                  <a:lnTo>
                    <a:pt x="44" y="34"/>
                  </a:lnTo>
                  <a:lnTo>
                    <a:pt x="0" y="78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rgbClr val="2E2E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65" name="Freeform 67"/>
            <p:cNvSpPr>
              <a:spLocks/>
            </p:cNvSpPr>
            <p:nvPr/>
          </p:nvSpPr>
          <p:spPr bwMode="auto">
            <a:xfrm>
              <a:off x="4582" y="2264"/>
              <a:ext cx="135" cy="248"/>
            </a:xfrm>
            <a:custGeom>
              <a:avLst/>
              <a:gdLst>
                <a:gd name="T0" fmla="*/ 220 w 270"/>
                <a:gd name="T1" fmla="*/ 4 h 497"/>
                <a:gd name="T2" fmla="*/ 161 w 270"/>
                <a:gd name="T3" fmla="*/ 69 h 497"/>
                <a:gd name="T4" fmla="*/ 161 w 270"/>
                <a:gd name="T5" fmla="*/ 109 h 497"/>
                <a:gd name="T6" fmla="*/ 140 w 270"/>
                <a:gd name="T7" fmla="*/ 157 h 497"/>
                <a:gd name="T8" fmla="*/ 130 w 270"/>
                <a:gd name="T9" fmla="*/ 231 h 497"/>
                <a:gd name="T10" fmla="*/ 128 w 270"/>
                <a:gd name="T11" fmla="*/ 292 h 497"/>
                <a:gd name="T12" fmla="*/ 90 w 270"/>
                <a:gd name="T13" fmla="*/ 348 h 497"/>
                <a:gd name="T14" fmla="*/ 63 w 270"/>
                <a:gd name="T15" fmla="*/ 378 h 497"/>
                <a:gd name="T16" fmla="*/ 0 w 270"/>
                <a:gd name="T17" fmla="*/ 497 h 497"/>
                <a:gd name="T18" fmla="*/ 13 w 270"/>
                <a:gd name="T19" fmla="*/ 497 h 497"/>
                <a:gd name="T20" fmla="*/ 67 w 270"/>
                <a:gd name="T21" fmla="*/ 396 h 497"/>
                <a:gd name="T22" fmla="*/ 107 w 270"/>
                <a:gd name="T23" fmla="*/ 422 h 497"/>
                <a:gd name="T24" fmla="*/ 191 w 270"/>
                <a:gd name="T25" fmla="*/ 449 h 497"/>
                <a:gd name="T26" fmla="*/ 241 w 270"/>
                <a:gd name="T27" fmla="*/ 455 h 497"/>
                <a:gd name="T28" fmla="*/ 266 w 270"/>
                <a:gd name="T29" fmla="*/ 443 h 497"/>
                <a:gd name="T30" fmla="*/ 270 w 270"/>
                <a:gd name="T31" fmla="*/ 405 h 497"/>
                <a:gd name="T32" fmla="*/ 226 w 270"/>
                <a:gd name="T33" fmla="*/ 443 h 497"/>
                <a:gd name="T34" fmla="*/ 155 w 270"/>
                <a:gd name="T35" fmla="*/ 428 h 497"/>
                <a:gd name="T36" fmla="*/ 109 w 270"/>
                <a:gd name="T37" fmla="*/ 409 h 497"/>
                <a:gd name="T38" fmla="*/ 99 w 270"/>
                <a:gd name="T39" fmla="*/ 378 h 497"/>
                <a:gd name="T40" fmla="*/ 101 w 270"/>
                <a:gd name="T41" fmla="*/ 348 h 497"/>
                <a:gd name="T42" fmla="*/ 130 w 270"/>
                <a:gd name="T43" fmla="*/ 308 h 497"/>
                <a:gd name="T44" fmla="*/ 149 w 270"/>
                <a:gd name="T45" fmla="*/ 325 h 497"/>
                <a:gd name="T46" fmla="*/ 145 w 270"/>
                <a:gd name="T47" fmla="*/ 292 h 497"/>
                <a:gd name="T48" fmla="*/ 140 w 270"/>
                <a:gd name="T49" fmla="*/ 206 h 497"/>
                <a:gd name="T50" fmla="*/ 153 w 270"/>
                <a:gd name="T51" fmla="*/ 149 h 497"/>
                <a:gd name="T52" fmla="*/ 170 w 270"/>
                <a:gd name="T53" fmla="*/ 95 h 497"/>
                <a:gd name="T54" fmla="*/ 174 w 270"/>
                <a:gd name="T55" fmla="*/ 65 h 497"/>
                <a:gd name="T56" fmla="*/ 210 w 270"/>
                <a:gd name="T57" fmla="*/ 21 h 497"/>
                <a:gd name="T58" fmla="*/ 230 w 270"/>
                <a:gd name="T59" fmla="*/ 9 h 497"/>
                <a:gd name="T60" fmla="*/ 243 w 270"/>
                <a:gd name="T61" fmla="*/ 15 h 497"/>
                <a:gd name="T62" fmla="*/ 254 w 270"/>
                <a:gd name="T63" fmla="*/ 67 h 497"/>
                <a:gd name="T64" fmla="*/ 253 w 270"/>
                <a:gd name="T65" fmla="*/ 94 h 497"/>
                <a:gd name="T66" fmla="*/ 237 w 270"/>
                <a:gd name="T67" fmla="*/ 105 h 497"/>
                <a:gd name="T68" fmla="*/ 233 w 270"/>
                <a:gd name="T69" fmla="*/ 128 h 497"/>
                <a:gd name="T70" fmla="*/ 251 w 270"/>
                <a:gd name="T71" fmla="*/ 136 h 497"/>
                <a:gd name="T72" fmla="*/ 251 w 270"/>
                <a:gd name="T73" fmla="*/ 162 h 497"/>
                <a:gd name="T74" fmla="*/ 264 w 270"/>
                <a:gd name="T75" fmla="*/ 166 h 497"/>
                <a:gd name="T76" fmla="*/ 270 w 270"/>
                <a:gd name="T77" fmla="*/ 99 h 497"/>
                <a:gd name="T78" fmla="*/ 256 w 270"/>
                <a:gd name="T79" fmla="*/ 9 h 497"/>
                <a:gd name="T80" fmla="*/ 247 w 270"/>
                <a:gd name="T81" fmla="*/ 0 h 497"/>
                <a:gd name="T82" fmla="*/ 220 w 270"/>
                <a:gd name="T83" fmla="*/ 4 h 497"/>
                <a:gd name="T84" fmla="*/ 220 w 270"/>
                <a:gd name="T85" fmla="*/ 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70" h="497">
                  <a:moveTo>
                    <a:pt x="220" y="4"/>
                  </a:moveTo>
                  <a:lnTo>
                    <a:pt x="161" y="69"/>
                  </a:lnTo>
                  <a:lnTo>
                    <a:pt x="161" y="109"/>
                  </a:lnTo>
                  <a:lnTo>
                    <a:pt x="140" y="157"/>
                  </a:lnTo>
                  <a:lnTo>
                    <a:pt x="130" y="231"/>
                  </a:lnTo>
                  <a:lnTo>
                    <a:pt x="128" y="292"/>
                  </a:lnTo>
                  <a:lnTo>
                    <a:pt x="90" y="348"/>
                  </a:lnTo>
                  <a:lnTo>
                    <a:pt x="63" y="378"/>
                  </a:lnTo>
                  <a:lnTo>
                    <a:pt x="0" y="497"/>
                  </a:lnTo>
                  <a:lnTo>
                    <a:pt x="13" y="497"/>
                  </a:lnTo>
                  <a:lnTo>
                    <a:pt x="67" y="396"/>
                  </a:lnTo>
                  <a:lnTo>
                    <a:pt x="107" y="422"/>
                  </a:lnTo>
                  <a:lnTo>
                    <a:pt x="191" y="449"/>
                  </a:lnTo>
                  <a:lnTo>
                    <a:pt x="241" y="455"/>
                  </a:lnTo>
                  <a:lnTo>
                    <a:pt x="266" y="443"/>
                  </a:lnTo>
                  <a:lnTo>
                    <a:pt x="270" y="405"/>
                  </a:lnTo>
                  <a:lnTo>
                    <a:pt x="226" y="443"/>
                  </a:lnTo>
                  <a:lnTo>
                    <a:pt x="155" y="428"/>
                  </a:lnTo>
                  <a:lnTo>
                    <a:pt x="109" y="409"/>
                  </a:lnTo>
                  <a:lnTo>
                    <a:pt x="99" y="378"/>
                  </a:lnTo>
                  <a:lnTo>
                    <a:pt x="101" y="348"/>
                  </a:lnTo>
                  <a:lnTo>
                    <a:pt x="130" y="308"/>
                  </a:lnTo>
                  <a:lnTo>
                    <a:pt x="149" y="325"/>
                  </a:lnTo>
                  <a:lnTo>
                    <a:pt x="145" y="292"/>
                  </a:lnTo>
                  <a:lnTo>
                    <a:pt x="140" y="206"/>
                  </a:lnTo>
                  <a:lnTo>
                    <a:pt x="153" y="149"/>
                  </a:lnTo>
                  <a:lnTo>
                    <a:pt x="170" y="95"/>
                  </a:lnTo>
                  <a:lnTo>
                    <a:pt x="174" y="65"/>
                  </a:lnTo>
                  <a:lnTo>
                    <a:pt x="210" y="21"/>
                  </a:lnTo>
                  <a:lnTo>
                    <a:pt x="230" y="9"/>
                  </a:lnTo>
                  <a:lnTo>
                    <a:pt x="243" y="15"/>
                  </a:lnTo>
                  <a:lnTo>
                    <a:pt x="254" y="67"/>
                  </a:lnTo>
                  <a:lnTo>
                    <a:pt x="253" y="94"/>
                  </a:lnTo>
                  <a:lnTo>
                    <a:pt x="237" y="105"/>
                  </a:lnTo>
                  <a:lnTo>
                    <a:pt x="233" y="128"/>
                  </a:lnTo>
                  <a:lnTo>
                    <a:pt x="251" y="136"/>
                  </a:lnTo>
                  <a:lnTo>
                    <a:pt x="251" y="162"/>
                  </a:lnTo>
                  <a:lnTo>
                    <a:pt x="264" y="166"/>
                  </a:lnTo>
                  <a:lnTo>
                    <a:pt x="270" y="99"/>
                  </a:lnTo>
                  <a:lnTo>
                    <a:pt x="256" y="9"/>
                  </a:lnTo>
                  <a:lnTo>
                    <a:pt x="247" y="0"/>
                  </a:lnTo>
                  <a:lnTo>
                    <a:pt x="220" y="4"/>
                  </a:lnTo>
                  <a:lnTo>
                    <a:pt x="220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66" name="Freeform 68"/>
            <p:cNvSpPr>
              <a:spLocks/>
            </p:cNvSpPr>
            <p:nvPr/>
          </p:nvSpPr>
          <p:spPr bwMode="auto">
            <a:xfrm>
              <a:off x="4674" y="2292"/>
              <a:ext cx="43" cy="70"/>
            </a:xfrm>
            <a:custGeom>
              <a:avLst/>
              <a:gdLst>
                <a:gd name="T0" fmla="*/ 9 w 86"/>
                <a:gd name="T1" fmla="*/ 0 h 142"/>
                <a:gd name="T2" fmla="*/ 26 w 86"/>
                <a:gd name="T3" fmla="*/ 29 h 142"/>
                <a:gd name="T4" fmla="*/ 25 w 86"/>
                <a:gd name="T5" fmla="*/ 69 h 142"/>
                <a:gd name="T6" fmla="*/ 36 w 86"/>
                <a:gd name="T7" fmla="*/ 100 h 142"/>
                <a:gd name="T8" fmla="*/ 57 w 86"/>
                <a:gd name="T9" fmla="*/ 109 h 142"/>
                <a:gd name="T10" fmla="*/ 76 w 86"/>
                <a:gd name="T11" fmla="*/ 102 h 142"/>
                <a:gd name="T12" fmla="*/ 86 w 86"/>
                <a:gd name="T13" fmla="*/ 121 h 142"/>
                <a:gd name="T14" fmla="*/ 51 w 86"/>
                <a:gd name="T15" fmla="*/ 142 h 142"/>
                <a:gd name="T16" fmla="*/ 32 w 86"/>
                <a:gd name="T17" fmla="*/ 125 h 142"/>
                <a:gd name="T18" fmla="*/ 28 w 86"/>
                <a:gd name="T19" fmla="*/ 107 h 142"/>
                <a:gd name="T20" fmla="*/ 15 w 86"/>
                <a:gd name="T21" fmla="*/ 94 h 142"/>
                <a:gd name="T22" fmla="*/ 19 w 86"/>
                <a:gd name="T23" fmla="*/ 69 h 142"/>
                <a:gd name="T24" fmla="*/ 0 w 86"/>
                <a:gd name="T25" fmla="*/ 58 h 142"/>
                <a:gd name="T26" fmla="*/ 13 w 86"/>
                <a:gd name="T27" fmla="*/ 54 h 142"/>
                <a:gd name="T28" fmla="*/ 17 w 86"/>
                <a:gd name="T29" fmla="*/ 29 h 142"/>
                <a:gd name="T30" fmla="*/ 7 w 86"/>
                <a:gd name="T31" fmla="*/ 16 h 142"/>
                <a:gd name="T32" fmla="*/ 9 w 86"/>
                <a:gd name="T33" fmla="*/ 0 h 142"/>
                <a:gd name="T34" fmla="*/ 9 w 86"/>
                <a:gd name="T35" fmla="*/ 0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6" h="142">
                  <a:moveTo>
                    <a:pt x="9" y="0"/>
                  </a:moveTo>
                  <a:lnTo>
                    <a:pt x="26" y="29"/>
                  </a:lnTo>
                  <a:lnTo>
                    <a:pt x="25" y="69"/>
                  </a:lnTo>
                  <a:lnTo>
                    <a:pt x="36" y="100"/>
                  </a:lnTo>
                  <a:lnTo>
                    <a:pt x="57" y="109"/>
                  </a:lnTo>
                  <a:lnTo>
                    <a:pt x="76" y="102"/>
                  </a:lnTo>
                  <a:lnTo>
                    <a:pt x="86" y="121"/>
                  </a:lnTo>
                  <a:lnTo>
                    <a:pt x="51" y="142"/>
                  </a:lnTo>
                  <a:lnTo>
                    <a:pt x="32" y="125"/>
                  </a:lnTo>
                  <a:lnTo>
                    <a:pt x="28" y="107"/>
                  </a:lnTo>
                  <a:lnTo>
                    <a:pt x="15" y="94"/>
                  </a:lnTo>
                  <a:lnTo>
                    <a:pt x="19" y="69"/>
                  </a:lnTo>
                  <a:lnTo>
                    <a:pt x="0" y="58"/>
                  </a:lnTo>
                  <a:lnTo>
                    <a:pt x="13" y="54"/>
                  </a:lnTo>
                  <a:lnTo>
                    <a:pt x="17" y="29"/>
                  </a:lnTo>
                  <a:lnTo>
                    <a:pt x="7" y="16"/>
                  </a:lnTo>
                  <a:lnTo>
                    <a:pt x="9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67" name="Freeform 69"/>
            <p:cNvSpPr>
              <a:spLocks/>
            </p:cNvSpPr>
            <p:nvPr/>
          </p:nvSpPr>
          <p:spPr bwMode="auto">
            <a:xfrm>
              <a:off x="4704" y="2250"/>
              <a:ext cx="37" cy="110"/>
            </a:xfrm>
            <a:custGeom>
              <a:avLst/>
              <a:gdLst>
                <a:gd name="T0" fmla="*/ 0 w 73"/>
                <a:gd name="T1" fmla="*/ 29 h 220"/>
                <a:gd name="T2" fmla="*/ 32 w 73"/>
                <a:gd name="T3" fmla="*/ 0 h 220"/>
                <a:gd name="T4" fmla="*/ 59 w 73"/>
                <a:gd name="T5" fmla="*/ 2 h 220"/>
                <a:gd name="T6" fmla="*/ 73 w 73"/>
                <a:gd name="T7" fmla="*/ 50 h 220"/>
                <a:gd name="T8" fmla="*/ 73 w 73"/>
                <a:gd name="T9" fmla="*/ 126 h 220"/>
                <a:gd name="T10" fmla="*/ 69 w 73"/>
                <a:gd name="T11" fmla="*/ 174 h 220"/>
                <a:gd name="T12" fmla="*/ 65 w 73"/>
                <a:gd name="T13" fmla="*/ 212 h 220"/>
                <a:gd name="T14" fmla="*/ 40 w 73"/>
                <a:gd name="T15" fmla="*/ 220 h 220"/>
                <a:gd name="T16" fmla="*/ 19 w 73"/>
                <a:gd name="T17" fmla="*/ 205 h 220"/>
                <a:gd name="T18" fmla="*/ 27 w 73"/>
                <a:gd name="T19" fmla="*/ 201 h 220"/>
                <a:gd name="T20" fmla="*/ 44 w 73"/>
                <a:gd name="T21" fmla="*/ 205 h 220"/>
                <a:gd name="T22" fmla="*/ 55 w 73"/>
                <a:gd name="T23" fmla="*/ 191 h 220"/>
                <a:gd name="T24" fmla="*/ 55 w 73"/>
                <a:gd name="T25" fmla="*/ 168 h 220"/>
                <a:gd name="T26" fmla="*/ 36 w 73"/>
                <a:gd name="T27" fmla="*/ 170 h 220"/>
                <a:gd name="T28" fmla="*/ 40 w 73"/>
                <a:gd name="T29" fmla="*/ 155 h 220"/>
                <a:gd name="T30" fmla="*/ 57 w 73"/>
                <a:gd name="T31" fmla="*/ 147 h 220"/>
                <a:gd name="T32" fmla="*/ 61 w 73"/>
                <a:gd name="T33" fmla="*/ 48 h 220"/>
                <a:gd name="T34" fmla="*/ 53 w 73"/>
                <a:gd name="T35" fmla="*/ 14 h 220"/>
                <a:gd name="T36" fmla="*/ 32 w 73"/>
                <a:gd name="T37" fmla="*/ 8 h 220"/>
                <a:gd name="T38" fmla="*/ 6 w 73"/>
                <a:gd name="T39" fmla="*/ 33 h 220"/>
                <a:gd name="T40" fmla="*/ 0 w 73"/>
                <a:gd name="T41" fmla="*/ 29 h 220"/>
                <a:gd name="T42" fmla="*/ 0 w 73"/>
                <a:gd name="T43" fmla="*/ 29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3" h="220">
                  <a:moveTo>
                    <a:pt x="0" y="29"/>
                  </a:moveTo>
                  <a:lnTo>
                    <a:pt x="32" y="0"/>
                  </a:lnTo>
                  <a:lnTo>
                    <a:pt x="59" y="2"/>
                  </a:lnTo>
                  <a:lnTo>
                    <a:pt x="73" y="50"/>
                  </a:lnTo>
                  <a:lnTo>
                    <a:pt x="73" y="126"/>
                  </a:lnTo>
                  <a:lnTo>
                    <a:pt x="69" y="174"/>
                  </a:lnTo>
                  <a:lnTo>
                    <a:pt x="65" y="212"/>
                  </a:lnTo>
                  <a:lnTo>
                    <a:pt x="40" y="220"/>
                  </a:lnTo>
                  <a:lnTo>
                    <a:pt x="19" y="205"/>
                  </a:lnTo>
                  <a:lnTo>
                    <a:pt x="27" y="201"/>
                  </a:lnTo>
                  <a:lnTo>
                    <a:pt x="44" y="205"/>
                  </a:lnTo>
                  <a:lnTo>
                    <a:pt x="55" y="191"/>
                  </a:lnTo>
                  <a:lnTo>
                    <a:pt x="55" y="168"/>
                  </a:lnTo>
                  <a:lnTo>
                    <a:pt x="36" y="170"/>
                  </a:lnTo>
                  <a:lnTo>
                    <a:pt x="40" y="155"/>
                  </a:lnTo>
                  <a:lnTo>
                    <a:pt x="57" y="147"/>
                  </a:lnTo>
                  <a:lnTo>
                    <a:pt x="61" y="48"/>
                  </a:lnTo>
                  <a:lnTo>
                    <a:pt x="53" y="14"/>
                  </a:lnTo>
                  <a:lnTo>
                    <a:pt x="32" y="8"/>
                  </a:lnTo>
                  <a:lnTo>
                    <a:pt x="6" y="33"/>
                  </a:lnTo>
                  <a:lnTo>
                    <a:pt x="0" y="29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68" name="Freeform 70"/>
            <p:cNvSpPr>
              <a:spLocks/>
            </p:cNvSpPr>
            <p:nvPr/>
          </p:nvSpPr>
          <p:spPr bwMode="auto">
            <a:xfrm>
              <a:off x="4732" y="2232"/>
              <a:ext cx="80" cy="118"/>
            </a:xfrm>
            <a:custGeom>
              <a:avLst/>
              <a:gdLst>
                <a:gd name="T0" fmla="*/ 0 w 159"/>
                <a:gd name="T1" fmla="*/ 42 h 235"/>
                <a:gd name="T2" fmla="*/ 16 w 159"/>
                <a:gd name="T3" fmla="*/ 15 h 235"/>
                <a:gd name="T4" fmla="*/ 44 w 159"/>
                <a:gd name="T5" fmla="*/ 2 h 235"/>
                <a:gd name="T6" fmla="*/ 77 w 159"/>
                <a:gd name="T7" fmla="*/ 5 h 235"/>
                <a:gd name="T8" fmla="*/ 85 w 159"/>
                <a:gd name="T9" fmla="*/ 11 h 235"/>
                <a:gd name="T10" fmla="*/ 106 w 159"/>
                <a:gd name="T11" fmla="*/ 0 h 235"/>
                <a:gd name="T12" fmla="*/ 134 w 159"/>
                <a:gd name="T13" fmla="*/ 0 h 235"/>
                <a:gd name="T14" fmla="*/ 153 w 159"/>
                <a:gd name="T15" fmla="*/ 11 h 235"/>
                <a:gd name="T16" fmla="*/ 159 w 159"/>
                <a:gd name="T17" fmla="*/ 48 h 235"/>
                <a:gd name="T18" fmla="*/ 152 w 159"/>
                <a:gd name="T19" fmla="*/ 40 h 235"/>
                <a:gd name="T20" fmla="*/ 140 w 159"/>
                <a:gd name="T21" fmla="*/ 13 h 235"/>
                <a:gd name="T22" fmla="*/ 119 w 159"/>
                <a:gd name="T23" fmla="*/ 7 h 235"/>
                <a:gd name="T24" fmla="*/ 98 w 159"/>
                <a:gd name="T25" fmla="*/ 11 h 235"/>
                <a:gd name="T26" fmla="*/ 81 w 159"/>
                <a:gd name="T27" fmla="*/ 55 h 235"/>
                <a:gd name="T28" fmla="*/ 71 w 159"/>
                <a:gd name="T29" fmla="*/ 93 h 235"/>
                <a:gd name="T30" fmla="*/ 88 w 159"/>
                <a:gd name="T31" fmla="*/ 105 h 235"/>
                <a:gd name="T32" fmla="*/ 109 w 159"/>
                <a:gd name="T33" fmla="*/ 95 h 235"/>
                <a:gd name="T34" fmla="*/ 142 w 159"/>
                <a:gd name="T35" fmla="*/ 57 h 235"/>
                <a:gd name="T36" fmla="*/ 148 w 159"/>
                <a:gd name="T37" fmla="*/ 69 h 235"/>
                <a:gd name="T38" fmla="*/ 96 w 159"/>
                <a:gd name="T39" fmla="*/ 122 h 235"/>
                <a:gd name="T40" fmla="*/ 79 w 159"/>
                <a:gd name="T41" fmla="*/ 149 h 235"/>
                <a:gd name="T42" fmla="*/ 67 w 159"/>
                <a:gd name="T43" fmla="*/ 216 h 235"/>
                <a:gd name="T44" fmla="*/ 41 w 159"/>
                <a:gd name="T45" fmla="*/ 235 h 235"/>
                <a:gd name="T46" fmla="*/ 16 w 159"/>
                <a:gd name="T47" fmla="*/ 222 h 235"/>
                <a:gd name="T48" fmla="*/ 25 w 159"/>
                <a:gd name="T49" fmla="*/ 214 h 235"/>
                <a:gd name="T50" fmla="*/ 43 w 159"/>
                <a:gd name="T51" fmla="*/ 218 h 235"/>
                <a:gd name="T52" fmla="*/ 54 w 159"/>
                <a:gd name="T53" fmla="*/ 202 h 235"/>
                <a:gd name="T54" fmla="*/ 60 w 159"/>
                <a:gd name="T55" fmla="*/ 178 h 235"/>
                <a:gd name="T56" fmla="*/ 41 w 159"/>
                <a:gd name="T57" fmla="*/ 176 h 235"/>
                <a:gd name="T58" fmla="*/ 56 w 159"/>
                <a:gd name="T59" fmla="*/ 166 h 235"/>
                <a:gd name="T60" fmla="*/ 64 w 159"/>
                <a:gd name="T61" fmla="*/ 141 h 235"/>
                <a:gd name="T62" fmla="*/ 25 w 159"/>
                <a:gd name="T63" fmla="*/ 149 h 235"/>
                <a:gd name="T64" fmla="*/ 41 w 159"/>
                <a:gd name="T65" fmla="*/ 118 h 235"/>
                <a:gd name="T66" fmla="*/ 62 w 159"/>
                <a:gd name="T67" fmla="*/ 95 h 235"/>
                <a:gd name="T68" fmla="*/ 64 w 159"/>
                <a:gd name="T69" fmla="*/ 82 h 235"/>
                <a:gd name="T70" fmla="*/ 69 w 159"/>
                <a:gd name="T71" fmla="*/ 21 h 235"/>
                <a:gd name="T72" fmla="*/ 48 w 159"/>
                <a:gd name="T73" fmla="*/ 11 h 235"/>
                <a:gd name="T74" fmla="*/ 21 w 159"/>
                <a:gd name="T75" fmla="*/ 21 h 235"/>
                <a:gd name="T76" fmla="*/ 2 w 159"/>
                <a:gd name="T77" fmla="*/ 53 h 235"/>
                <a:gd name="T78" fmla="*/ 0 w 159"/>
                <a:gd name="T79" fmla="*/ 42 h 235"/>
                <a:gd name="T80" fmla="*/ 0 w 159"/>
                <a:gd name="T81" fmla="*/ 42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59" h="235">
                  <a:moveTo>
                    <a:pt x="0" y="42"/>
                  </a:moveTo>
                  <a:lnTo>
                    <a:pt x="16" y="15"/>
                  </a:lnTo>
                  <a:lnTo>
                    <a:pt x="44" y="2"/>
                  </a:lnTo>
                  <a:lnTo>
                    <a:pt x="77" y="5"/>
                  </a:lnTo>
                  <a:lnTo>
                    <a:pt x="85" y="11"/>
                  </a:lnTo>
                  <a:lnTo>
                    <a:pt x="106" y="0"/>
                  </a:lnTo>
                  <a:lnTo>
                    <a:pt x="134" y="0"/>
                  </a:lnTo>
                  <a:lnTo>
                    <a:pt x="153" y="11"/>
                  </a:lnTo>
                  <a:lnTo>
                    <a:pt x="159" y="48"/>
                  </a:lnTo>
                  <a:lnTo>
                    <a:pt x="152" y="40"/>
                  </a:lnTo>
                  <a:lnTo>
                    <a:pt x="140" y="13"/>
                  </a:lnTo>
                  <a:lnTo>
                    <a:pt x="119" y="7"/>
                  </a:lnTo>
                  <a:lnTo>
                    <a:pt x="98" y="11"/>
                  </a:lnTo>
                  <a:lnTo>
                    <a:pt x="81" y="55"/>
                  </a:lnTo>
                  <a:lnTo>
                    <a:pt x="71" y="93"/>
                  </a:lnTo>
                  <a:lnTo>
                    <a:pt x="88" y="105"/>
                  </a:lnTo>
                  <a:lnTo>
                    <a:pt x="109" y="95"/>
                  </a:lnTo>
                  <a:lnTo>
                    <a:pt x="142" y="57"/>
                  </a:lnTo>
                  <a:lnTo>
                    <a:pt x="148" y="69"/>
                  </a:lnTo>
                  <a:lnTo>
                    <a:pt x="96" y="122"/>
                  </a:lnTo>
                  <a:lnTo>
                    <a:pt x="79" y="149"/>
                  </a:lnTo>
                  <a:lnTo>
                    <a:pt x="67" y="216"/>
                  </a:lnTo>
                  <a:lnTo>
                    <a:pt x="41" y="235"/>
                  </a:lnTo>
                  <a:lnTo>
                    <a:pt x="16" y="222"/>
                  </a:lnTo>
                  <a:lnTo>
                    <a:pt x="25" y="214"/>
                  </a:lnTo>
                  <a:lnTo>
                    <a:pt x="43" y="218"/>
                  </a:lnTo>
                  <a:lnTo>
                    <a:pt x="54" y="202"/>
                  </a:lnTo>
                  <a:lnTo>
                    <a:pt x="60" y="178"/>
                  </a:lnTo>
                  <a:lnTo>
                    <a:pt x="41" y="176"/>
                  </a:lnTo>
                  <a:lnTo>
                    <a:pt x="56" y="166"/>
                  </a:lnTo>
                  <a:lnTo>
                    <a:pt x="64" y="141"/>
                  </a:lnTo>
                  <a:lnTo>
                    <a:pt x="25" y="149"/>
                  </a:lnTo>
                  <a:lnTo>
                    <a:pt x="41" y="118"/>
                  </a:lnTo>
                  <a:lnTo>
                    <a:pt x="62" y="95"/>
                  </a:lnTo>
                  <a:lnTo>
                    <a:pt x="64" y="82"/>
                  </a:lnTo>
                  <a:lnTo>
                    <a:pt x="69" y="21"/>
                  </a:lnTo>
                  <a:lnTo>
                    <a:pt x="48" y="11"/>
                  </a:lnTo>
                  <a:lnTo>
                    <a:pt x="21" y="21"/>
                  </a:lnTo>
                  <a:lnTo>
                    <a:pt x="2" y="53"/>
                  </a:lnTo>
                  <a:lnTo>
                    <a:pt x="0" y="42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69" name="Freeform 71"/>
            <p:cNvSpPr>
              <a:spLocks/>
            </p:cNvSpPr>
            <p:nvPr/>
          </p:nvSpPr>
          <p:spPr bwMode="auto">
            <a:xfrm>
              <a:off x="4799" y="2166"/>
              <a:ext cx="129" cy="102"/>
            </a:xfrm>
            <a:custGeom>
              <a:avLst/>
              <a:gdLst>
                <a:gd name="T0" fmla="*/ 16 w 259"/>
                <a:gd name="T1" fmla="*/ 172 h 202"/>
                <a:gd name="T2" fmla="*/ 0 w 259"/>
                <a:gd name="T3" fmla="*/ 202 h 202"/>
                <a:gd name="T4" fmla="*/ 19 w 259"/>
                <a:gd name="T5" fmla="*/ 202 h 202"/>
                <a:gd name="T6" fmla="*/ 259 w 259"/>
                <a:gd name="T7" fmla="*/ 9 h 202"/>
                <a:gd name="T8" fmla="*/ 245 w 259"/>
                <a:gd name="T9" fmla="*/ 0 h 202"/>
                <a:gd name="T10" fmla="*/ 16 w 259"/>
                <a:gd name="T11" fmla="*/ 172 h 202"/>
                <a:gd name="T12" fmla="*/ 16 w 259"/>
                <a:gd name="T13" fmla="*/ 17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9" h="202">
                  <a:moveTo>
                    <a:pt x="16" y="172"/>
                  </a:moveTo>
                  <a:lnTo>
                    <a:pt x="0" y="202"/>
                  </a:lnTo>
                  <a:lnTo>
                    <a:pt x="19" y="202"/>
                  </a:lnTo>
                  <a:lnTo>
                    <a:pt x="259" y="9"/>
                  </a:lnTo>
                  <a:lnTo>
                    <a:pt x="245" y="0"/>
                  </a:lnTo>
                  <a:lnTo>
                    <a:pt x="16" y="172"/>
                  </a:lnTo>
                  <a:lnTo>
                    <a:pt x="16" y="1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70" name="Freeform 72"/>
            <p:cNvSpPr>
              <a:spLocks/>
            </p:cNvSpPr>
            <p:nvPr/>
          </p:nvSpPr>
          <p:spPr bwMode="auto">
            <a:xfrm>
              <a:off x="4705" y="2265"/>
              <a:ext cx="113" cy="215"/>
            </a:xfrm>
            <a:custGeom>
              <a:avLst/>
              <a:gdLst>
                <a:gd name="T0" fmla="*/ 193 w 226"/>
                <a:gd name="T1" fmla="*/ 0 h 430"/>
                <a:gd name="T2" fmla="*/ 214 w 226"/>
                <a:gd name="T3" fmla="*/ 17 h 430"/>
                <a:gd name="T4" fmla="*/ 195 w 226"/>
                <a:gd name="T5" fmla="*/ 61 h 430"/>
                <a:gd name="T6" fmla="*/ 166 w 226"/>
                <a:gd name="T7" fmla="*/ 97 h 430"/>
                <a:gd name="T8" fmla="*/ 153 w 226"/>
                <a:gd name="T9" fmla="*/ 168 h 430"/>
                <a:gd name="T10" fmla="*/ 153 w 226"/>
                <a:gd name="T11" fmla="*/ 204 h 430"/>
                <a:gd name="T12" fmla="*/ 105 w 226"/>
                <a:gd name="T13" fmla="*/ 287 h 430"/>
                <a:gd name="T14" fmla="*/ 74 w 226"/>
                <a:gd name="T15" fmla="*/ 300 h 430"/>
                <a:gd name="T16" fmla="*/ 36 w 226"/>
                <a:gd name="T17" fmla="*/ 300 h 430"/>
                <a:gd name="T18" fmla="*/ 42 w 226"/>
                <a:gd name="T19" fmla="*/ 329 h 430"/>
                <a:gd name="T20" fmla="*/ 0 w 226"/>
                <a:gd name="T21" fmla="*/ 430 h 430"/>
                <a:gd name="T22" fmla="*/ 19 w 226"/>
                <a:gd name="T23" fmla="*/ 418 h 430"/>
                <a:gd name="T24" fmla="*/ 61 w 226"/>
                <a:gd name="T25" fmla="*/ 332 h 430"/>
                <a:gd name="T26" fmla="*/ 117 w 226"/>
                <a:gd name="T27" fmla="*/ 296 h 430"/>
                <a:gd name="T28" fmla="*/ 155 w 226"/>
                <a:gd name="T29" fmla="*/ 231 h 430"/>
                <a:gd name="T30" fmla="*/ 162 w 226"/>
                <a:gd name="T31" fmla="*/ 189 h 430"/>
                <a:gd name="T32" fmla="*/ 166 w 226"/>
                <a:gd name="T33" fmla="*/ 141 h 430"/>
                <a:gd name="T34" fmla="*/ 176 w 226"/>
                <a:gd name="T35" fmla="*/ 99 h 430"/>
                <a:gd name="T36" fmla="*/ 210 w 226"/>
                <a:gd name="T37" fmla="*/ 49 h 430"/>
                <a:gd name="T38" fmla="*/ 226 w 226"/>
                <a:gd name="T39" fmla="*/ 15 h 430"/>
                <a:gd name="T40" fmla="*/ 222 w 226"/>
                <a:gd name="T41" fmla="*/ 5 h 430"/>
                <a:gd name="T42" fmla="*/ 193 w 226"/>
                <a:gd name="T43" fmla="*/ 0 h 430"/>
                <a:gd name="T44" fmla="*/ 193 w 226"/>
                <a:gd name="T45" fmla="*/ 0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26" h="430">
                  <a:moveTo>
                    <a:pt x="193" y="0"/>
                  </a:moveTo>
                  <a:lnTo>
                    <a:pt x="214" y="17"/>
                  </a:lnTo>
                  <a:lnTo>
                    <a:pt x="195" y="61"/>
                  </a:lnTo>
                  <a:lnTo>
                    <a:pt x="166" y="97"/>
                  </a:lnTo>
                  <a:lnTo>
                    <a:pt x="153" y="168"/>
                  </a:lnTo>
                  <a:lnTo>
                    <a:pt x="153" y="204"/>
                  </a:lnTo>
                  <a:lnTo>
                    <a:pt x="105" y="287"/>
                  </a:lnTo>
                  <a:lnTo>
                    <a:pt x="74" y="300"/>
                  </a:lnTo>
                  <a:lnTo>
                    <a:pt x="36" y="300"/>
                  </a:lnTo>
                  <a:lnTo>
                    <a:pt x="42" y="329"/>
                  </a:lnTo>
                  <a:lnTo>
                    <a:pt x="0" y="430"/>
                  </a:lnTo>
                  <a:lnTo>
                    <a:pt x="19" y="418"/>
                  </a:lnTo>
                  <a:lnTo>
                    <a:pt x="61" y="332"/>
                  </a:lnTo>
                  <a:lnTo>
                    <a:pt x="117" y="296"/>
                  </a:lnTo>
                  <a:lnTo>
                    <a:pt x="155" y="231"/>
                  </a:lnTo>
                  <a:lnTo>
                    <a:pt x="162" y="189"/>
                  </a:lnTo>
                  <a:lnTo>
                    <a:pt x="166" y="141"/>
                  </a:lnTo>
                  <a:lnTo>
                    <a:pt x="176" y="99"/>
                  </a:lnTo>
                  <a:lnTo>
                    <a:pt x="210" y="49"/>
                  </a:lnTo>
                  <a:lnTo>
                    <a:pt x="226" y="15"/>
                  </a:lnTo>
                  <a:lnTo>
                    <a:pt x="222" y="5"/>
                  </a:lnTo>
                  <a:lnTo>
                    <a:pt x="193" y="0"/>
                  </a:lnTo>
                  <a:lnTo>
                    <a:pt x="19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71" name="Freeform 73"/>
            <p:cNvSpPr>
              <a:spLocks/>
            </p:cNvSpPr>
            <p:nvPr/>
          </p:nvSpPr>
          <p:spPr bwMode="auto">
            <a:xfrm>
              <a:off x="4683" y="2421"/>
              <a:ext cx="37" cy="10"/>
            </a:xfrm>
            <a:custGeom>
              <a:avLst/>
              <a:gdLst>
                <a:gd name="T0" fmla="*/ 0 w 73"/>
                <a:gd name="T1" fmla="*/ 10 h 21"/>
                <a:gd name="T2" fmla="*/ 36 w 73"/>
                <a:gd name="T3" fmla="*/ 10 h 21"/>
                <a:gd name="T4" fmla="*/ 63 w 73"/>
                <a:gd name="T5" fmla="*/ 0 h 21"/>
                <a:gd name="T6" fmla="*/ 73 w 73"/>
                <a:gd name="T7" fmla="*/ 14 h 21"/>
                <a:gd name="T8" fmla="*/ 30 w 73"/>
                <a:gd name="T9" fmla="*/ 21 h 21"/>
                <a:gd name="T10" fmla="*/ 0 w 73"/>
                <a:gd name="T11" fmla="*/ 10 h 21"/>
                <a:gd name="T12" fmla="*/ 0 w 73"/>
                <a:gd name="T13" fmla="*/ 1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3" h="21">
                  <a:moveTo>
                    <a:pt x="0" y="10"/>
                  </a:moveTo>
                  <a:lnTo>
                    <a:pt x="36" y="10"/>
                  </a:lnTo>
                  <a:lnTo>
                    <a:pt x="63" y="0"/>
                  </a:lnTo>
                  <a:lnTo>
                    <a:pt x="73" y="14"/>
                  </a:lnTo>
                  <a:lnTo>
                    <a:pt x="30" y="21"/>
                  </a:lnTo>
                  <a:lnTo>
                    <a:pt x="0" y="1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72" name="Freeform 74"/>
            <p:cNvSpPr>
              <a:spLocks/>
            </p:cNvSpPr>
            <p:nvPr/>
          </p:nvSpPr>
          <p:spPr bwMode="auto">
            <a:xfrm>
              <a:off x="4701" y="2352"/>
              <a:ext cx="17" cy="45"/>
            </a:xfrm>
            <a:custGeom>
              <a:avLst/>
              <a:gdLst>
                <a:gd name="T0" fmla="*/ 0 w 35"/>
                <a:gd name="T1" fmla="*/ 7 h 90"/>
                <a:gd name="T2" fmla="*/ 16 w 35"/>
                <a:gd name="T3" fmla="*/ 27 h 90"/>
                <a:gd name="T4" fmla="*/ 23 w 35"/>
                <a:gd name="T5" fmla="*/ 59 h 90"/>
                <a:gd name="T6" fmla="*/ 21 w 35"/>
                <a:gd name="T7" fmla="*/ 90 h 90"/>
                <a:gd name="T8" fmla="*/ 35 w 35"/>
                <a:gd name="T9" fmla="*/ 53 h 90"/>
                <a:gd name="T10" fmla="*/ 31 w 35"/>
                <a:gd name="T11" fmla="*/ 28 h 90"/>
                <a:gd name="T12" fmla="*/ 12 w 35"/>
                <a:gd name="T13" fmla="*/ 0 h 90"/>
                <a:gd name="T14" fmla="*/ 0 w 35"/>
                <a:gd name="T15" fmla="*/ 7 h 90"/>
                <a:gd name="T16" fmla="*/ 0 w 35"/>
                <a:gd name="T17" fmla="*/ 7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90">
                  <a:moveTo>
                    <a:pt x="0" y="7"/>
                  </a:moveTo>
                  <a:lnTo>
                    <a:pt x="16" y="27"/>
                  </a:lnTo>
                  <a:lnTo>
                    <a:pt x="23" y="59"/>
                  </a:lnTo>
                  <a:lnTo>
                    <a:pt x="21" y="90"/>
                  </a:lnTo>
                  <a:lnTo>
                    <a:pt x="35" y="53"/>
                  </a:lnTo>
                  <a:lnTo>
                    <a:pt x="31" y="28"/>
                  </a:lnTo>
                  <a:lnTo>
                    <a:pt x="12" y="0"/>
                  </a:lnTo>
                  <a:lnTo>
                    <a:pt x="0" y="7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73" name="Freeform 75"/>
            <p:cNvSpPr>
              <a:spLocks/>
            </p:cNvSpPr>
            <p:nvPr/>
          </p:nvSpPr>
          <p:spPr bwMode="auto">
            <a:xfrm>
              <a:off x="4474" y="2477"/>
              <a:ext cx="297" cy="391"/>
            </a:xfrm>
            <a:custGeom>
              <a:avLst/>
              <a:gdLst>
                <a:gd name="T0" fmla="*/ 478 w 595"/>
                <a:gd name="T1" fmla="*/ 12 h 782"/>
                <a:gd name="T2" fmla="*/ 480 w 595"/>
                <a:gd name="T3" fmla="*/ 33 h 782"/>
                <a:gd name="T4" fmla="*/ 446 w 595"/>
                <a:gd name="T5" fmla="*/ 84 h 782"/>
                <a:gd name="T6" fmla="*/ 407 w 595"/>
                <a:gd name="T7" fmla="*/ 289 h 782"/>
                <a:gd name="T8" fmla="*/ 440 w 595"/>
                <a:gd name="T9" fmla="*/ 352 h 782"/>
                <a:gd name="T10" fmla="*/ 426 w 595"/>
                <a:gd name="T11" fmla="*/ 495 h 782"/>
                <a:gd name="T12" fmla="*/ 394 w 595"/>
                <a:gd name="T13" fmla="*/ 589 h 782"/>
                <a:gd name="T14" fmla="*/ 354 w 595"/>
                <a:gd name="T15" fmla="*/ 639 h 782"/>
                <a:gd name="T16" fmla="*/ 243 w 595"/>
                <a:gd name="T17" fmla="*/ 673 h 782"/>
                <a:gd name="T18" fmla="*/ 300 w 595"/>
                <a:gd name="T19" fmla="*/ 560 h 782"/>
                <a:gd name="T20" fmla="*/ 195 w 595"/>
                <a:gd name="T21" fmla="*/ 662 h 782"/>
                <a:gd name="T22" fmla="*/ 109 w 595"/>
                <a:gd name="T23" fmla="*/ 606 h 782"/>
                <a:gd name="T24" fmla="*/ 42 w 595"/>
                <a:gd name="T25" fmla="*/ 559 h 782"/>
                <a:gd name="T26" fmla="*/ 13 w 595"/>
                <a:gd name="T27" fmla="*/ 501 h 782"/>
                <a:gd name="T28" fmla="*/ 32 w 595"/>
                <a:gd name="T29" fmla="*/ 360 h 782"/>
                <a:gd name="T30" fmla="*/ 65 w 595"/>
                <a:gd name="T31" fmla="*/ 299 h 782"/>
                <a:gd name="T32" fmla="*/ 128 w 595"/>
                <a:gd name="T33" fmla="*/ 253 h 782"/>
                <a:gd name="T34" fmla="*/ 161 w 595"/>
                <a:gd name="T35" fmla="*/ 170 h 782"/>
                <a:gd name="T36" fmla="*/ 222 w 595"/>
                <a:gd name="T37" fmla="*/ 79 h 782"/>
                <a:gd name="T38" fmla="*/ 193 w 595"/>
                <a:gd name="T39" fmla="*/ 92 h 782"/>
                <a:gd name="T40" fmla="*/ 128 w 595"/>
                <a:gd name="T41" fmla="*/ 209 h 782"/>
                <a:gd name="T42" fmla="*/ 107 w 595"/>
                <a:gd name="T43" fmla="*/ 249 h 782"/>
                <a:gd name="T44" fmla="*/ 44 w 595"/>
                <a:gd name="T45" fmla="*/ 304 h 782"/>
                <a:gd name="T46" fmla="*/ 9 w 595"/>
                <a:gd name="T47" fmla="*/ 375 h 782"/>
                <a:gd name="T48" fmla="*/ 0 w 595"/>
                <a:gd name="T49" fmla="*/ 524 h 782"/>
                <a:gd name="T50" fmla="*/ 55 w 595"/>
                <a:gd name="T51" fmla="*/ 587 h 782"/>
                <a:gd name="T52" fmla="*/ 203 w 595"/>
                <a:gd name="T53" fmla="*/ 708 h 782"/>
                <a:gd name="T54" fmla="*/ 361 w 595"/>
                <a:gd name="T55" fmla="*/ 660 h 782"/>
                <a:gd name="T56" fmla="*/ 425 w 595"/>
                <a:gd name="T57" fmla="*/ 641 h 782"/>
                <a:gd name="T58" fmla="*/ 423 w 595"/>
                <a:gd name="T59" fmla="*/ 782 h 782"/>
                <a:gd name="T60" fmla="*/ 438 w 595"/>
                <a:gd name="T61" fmla="*/ 763 h 782"/>
                <a:gd name="T62" fmla="*/ 474 w 595"/>
                <a:gd name="T63" fmla="*/ 505 h 782"/>
                <a:gd name="T64" fmla="*/ 595 w 595"/>
                <a:gd name="T65" fmla="*/ 69 h 782"/>
                <a:gd name="T66" fmla="*/ 568 w 595"/>
                <a:gd name="T67" fmla="*/ 125 h 782"/>
                <a:gd name="T68" fmla="*/ 511 w 595"/>
                <a:gd name="T69" fmla="*/ 234 h 782"/>
                <a:gd name="T70" fmla="*/ 478 w 595"/>
                <a:gd name="T71" fmla="*/ 331 h 782"/>
                <a:gd name="T72" fmla="*/ 428 w 595"/>
                <a:gd name="T73" fmla="*/ 295 h 782"/>
                <a:gd name="T74" fmla="*/ 451 w 595"/>
                <a:gd name="T75" fmla="*/ 96 h 782"/>
                <a:gd name="T76" fmla="*/ 495 w 595"/>
                <a:gd name="T77" fmla="*/ 25 h 782"/>
                <a:gd name="T78" fmla="*/ 480 w 595"/>
                <a:gd name="T79" fmla="*/ 0 h 782"/>
                <a:gd name="T80" fmla="*/ 478 w 595"/>
                <a:gd name="T81" fmla="*/ 12 h 782"/>
                <a:gd name="T82" fmla="*/ 478 w 595"/>
                <a:gd name="T83" fmla="*/ 12 h 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595" h="782">
                  <a:moveTo>
                    <a:pt x="478" y="12"/>
                  </a:moveTo>
                  <a:lnTo>
                    <a:pt x="480" y="33"/>
                  </a:lnTo>
                  <a:lnTo>
                    <a:pt x="446" y="84"/>
                  </a:lnTo>
                  <a:lnTo>
                    <a:pt x="407" y="289"/>
                  </a:lnTo>
                  <a:lnTo>
                    <a:pt x="440" y="352"/>
                  </a:lnTo>
                  <a:lnTo>
                    <a:pt x="426" y="495"/>
                  </a:lnTo>
                  <a:lnTo>
                    <a:pt x="394" y="589"/>
                  </a:lnTo>
                  <a:lnTo>
                    <a:pt x="354" y="639"/>
                  </a:lnTo>
                  <a:lnTo>
                    <a:pt x="243" y="673"/>
                  </a:lnTo>
                  <a:lnTo>
                    <a:pt x="300" y="560"/>
                  </a:lnTo>
                  <a:lnTo>
                    <a:pt x="195" y="662"/>
                  </a:lnTo>
                  <a:lnTo>
                    <a:pt x="109" y="606"/>
                  </a:lnTo>
                  <a:lnTo>
                    <a:pt x="42" y="559"/>
                  </a:lnTo>
                  <a:lnTo>
                    <a:pt x="13" y="501"/>
                  </a:lnTo>
                  <a:lnTo>
                    <a:pt x="32" y="360"/>
                  </a:lnTo>
                  <a:lnTo>
                    <a:pt x="65" y="299"/>
                  </a:lnTo>
                  <a:lnTo>
                    <a:pt x="128" y="253"/>
                  </a:lnTo>
                  <a:lnTo>
                    <a:pt x="161" y="170"/>
                  </a:lnTo>
                  <a:lnTo>
                    <a:pt x="222" y="79"/>
                  </a:lnTo>
                  <a:lnTo>
                    <a:pt x="193" y="92"/>
                  </a:lnTo>
                  <a:lnTo>
                    <a:pt x="128" y="209"/>
                  </a:lnTo>
                  <a:lnTo>
                    <a:pt x="107" y="249"/>
                  </a:lnTo>
                  <a:lnTo>
                    <a:pt x="44" y="304"/>
                  </a:lnTo>
                  <a:lnTo>
                    <a:pt x="9" y="375"/>
                  </a:lnTo>
                  <a:lnTo>
                    <a:pt x="0" y="524"/>
                  </a:lnTo>
                  <a:lnTo>
                    <a:pt x="55" y="587"/>
                  </a:lnTo>
                  <a:lnTo>
                    <a:pt x="203" y="708"/>
                  </a:lnTo>
                  <a:lnTo>
                    <a:pt x="361" y="660"/>
                  </a:lnTo>
                  <a:lnTo>
                    <a:pt x="425" y="641"/>
                  </a:lnTo>
                  <a:lnTo>
                    <a:pt x="423" y="782"/>
                  </a:lnTo>
                  <a:lnTo>
                    <a:pt x="438" y="763"/>
                  </a:lnTo>
                  <a:lnTo>
                    <a:pt x="474" y="505"/>
                  </a:lnTo>
                  <a:lnTo>
                    <a:pt x="595" y="69"/>
                  </a:lnTo>
                  <a:lnTo>
                    <a:pt x="568" y="125"/>
                  </a:lnTo>
                  <a:lnTo>
                    <a:pt x="511" y="234"/>
                  </a:lnTo>
                  <a:lnTo>
                    <a:pt x="478" y="331"/>
                  </a:lnTo>
                  <a:lnTo>
                    <a:pt x="428" y="295"/>
                  </a:lnTo>
                  <a:lnTo>
                    <a:pt x="451" y="96"/>
                  </a:lnTo>
                  <a:lnTo>
                    <a:pt x="495" y="25"/>
                  </a:lnTo>
                  <a:lnTo>
                    <a:pt x="480" y="0"/>
                  </a:lnTo>
                  <a:lnTo>
                    <a:pt x="478" y="12"/>
                  </a:lnTo>
                  <a:lnTo>
                    <a:pt x="478" y="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74" name="Freeform 76"/>
            <p:cNvSpPr>
              <a:spLocks/>
            </p:cNvSpPr>
            <p:nvPr/>
          </p:nvSpPr>
          <p:spPr bwMode="auto">
            <a:xfrm>
              <a:off x="4531" y="2686"/>
              <a:ext cx="128" cy="77"/>
            </a:xfrm>
            <a:custGeom>
              <a:avLst/>
              <a:gdLst>
                <a:gd name="T0" fmla="*/ 0 w 256"/>
                <a:gd name="T1" fmla="*/ 153 h 153"/>
                <a:gd name="T2" fmla="*/ 28 w 256"/>
                <a:gd name="T3" fmla="*/ 105 h 153"/>
                <a:gd name="T4" fmla="*/ 168 w 256"/>
                <a:gd name="T5" fmla="*/ 67 h 153"/>
                <a:gd name="T6" fmla="*/ 256 w 256"/>
                <a:gd name="T7" fmla="*/ 0 h 153"/>
                <a:gd name="T8" fmla="*/ 168 w 256"/>
                <a:gd name="T9" fmla="*/ 92 h 153"/>
                <a:gd name="T10" fmla="*/ 51 w 256"/>
                <a:gd name="T11" fmla="*/ 147 h 153"/>
                <a:gd name="T12" fmla="*/ 0 w 256"/>
                <a:gd name="T13" fmla="*/ 153 h 153"/>
                <a:gd name="T14" fmla="*/ 0 w 256"/>
                <a:gd name="T15" fmla="*/ 15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6" h="153">
                  <a:moveTo>
                    <a:pt x="0" y="153"/>
                  </a:moveTo>
                  <a:lnTo>
                    <a:pt x="28" y="105"/>
                  </a:lnTo>
                  <a:lnTo>
                    <a:pt x="168" y="67"/>
                  </a:lnTo>
                  <a:lnTo>
                    <a:pt x="256" y="0"/>
                  </a:lnTo>
                  <a:lnTo>
                    <a:pt x="168" y="92"/>
                  </a:lnTo>
                  <a:lnTo>
                    <a:pt x="51" y="147"/>
                  </a:lnTo>
                  <a:lnTo>
                    <a:pt x="0" y="153"/>
                  </a:lnTo>
                  <a:lnTo>
                    <a:pt x="0" y="15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75" name="Freeform 77"/>
            <p:cNvSpPr>
              <a:spLocks/>
            </p:cNvSpPr>
            <p:nvPr/>
          </p:nvSpPr>
          <p:spPr bwMode="auto">
            <a:xfrm>
              <a:off x="4628" y="2665"/>
              <a:ext cx="54" cy="122"/>
            </a:xfrm>
            <a:custGeom>
              <a:avLst/>
              <a:gdLst>
                <a:gd name="T0" fmla="*/ 109 w 109"/>
                <a:gd name="T1" fmla="*/ 0 h 243"/>
                <a:gd name="T2" fmla="*/ 82 w 109"/>
                <a:gd name="T3" fmla="*/ 103 h 243"/>
                <a:gd name="T4" fmla="*/ 36 w 109"/>
                <a:gd name="T5" fmla="*/ 155 h 243"/>
                <a:gd name="T6" fmla="*/ 0 w 109"/>
                <a:gd name="T7" fmla="*/ 243 h 243"/>
                <a:gd name="T8" fmla="*/ 105 w 109"/>
                <a:gd name="T9" fmla="*/ 113 h 243"/>
                <a:gd name="T10" fmla="*/ 109 w 109"/>
                <a:gd name="T11" fmla="*/ 0 h 243"/>
                <a:gd name="T12" fmla="*/ 109 w 109"/>
                <a:gd name="T13" fmla="*/ 0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9" h="243">
                  <a:moveTo>
                    <a:pt x="109" y="0"/>
                  </a:moveTo>
                  <a:lnTo>
                    <a:pt x="82" y="103"/>
                  </a:lnTo>
                  <a:lnTo>
                    <a:pt x="36" y="155"/>
                  </a:lnTo>
                  <a:lnTo>
                    <a:pt x="0" y="243"/>
                  </a:lnTo>
                  <a:lnTo>
                    <a:pt x="105" y="113"/>
                  </a:lnTo>
                  <a:lnTo>
                    <a:pt x="109" y="0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76" name="Freeform 78"/>
            <p:cNvSpPr>
              <a:spLocks/>
            </p:cNvSpPr>
            <p:nvPr/>
          </p:nvSpPr>
          <p:spPr bwMode="auto">
            <a:xfrm>
              <a:off x="4563" y="2517"/>
              <a:ext cx="91" cy="64"/>
            </a:xfrm>
            <a:custGeom>
              <a:avLst/>
              <a:gdLst>
                <a:gd name="T0" fmla="*/ 49 w 182"/>
                <a:gd name="T1" fmla="*/ 0 h 128"/>
                <a:gd name="T2" fmla="*/ 57 w 182"/>
                <a:gd name="T3" fmla="*/ 24 h 128"/>
                <a:gd name="T4" fmla="*/ 25 w 182"/>
                <a:gd name="T5" fmla="*/ 57 h 128"/>
                <a:gd name="T6" fmla="*/ 0 w 182"/>
                <a:gd name="T7" fmla="*/ 128 h 128"/>
                <a:gd name="T8" fmla="*/ 48 w 182"/>
                <a:gd name="T9" fmla="*/ 55 h 128"/>
                <a:gd name="T10" fmla="*/ 71 w 182"/>
                <a:gd name="T11" fmla="*/ 36 h 128"/>
                <a:gd name="T12" fmla="*/ 136 w 182"/>
                <a:gd name="T13" fmla="*/ 55 h 128"/>
                <a:gd name="T14" fmla="*/ 182 w 182"/>
                <a:gd name="T15" fmla="*/ 47 h 128"/>
                <a:gd name="T16" fmla="*/ 101 w 182"/>
                <a:gd name="T17" fmla="*/ 32 h 128"/>
                <a:gd name="T18" fmla="*/ 49 w 182"/>
                <a:gd name="T19" fmla="*/ 0 h 128"/>
                <a:gd name="T20" fmla="*/ 49 w 182"/>
                <a:gd name="T21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2" h="128">
                  <a:moveTo>
                    <a:pt x="49" y="0"/>
                  </a:moveTo>
                  <a:lnTo>
                    <a:pt x="57" y="24"/>
                  </a:lnTo>
                  <a:lnTo>
                    <a:pt x="25" y="57"/>
                  </a:lnTo>
                  <a:lnTo>
                    <a:pt x="0" y="128"/>
                  </a:lnTo>
                  <a:lnTo>
                    <a:pt x="48" y="55"/>
                  </a:lnTo>
                  <a:lnTo>
                    <a:pt x="71" y="36"/>
                  </a:lnTo>
                  <a:lnTo>
                    <a:pt x="136" y="55"/>
                  </a:lnTo>
                  <a:lnTo>
                    <a:pt x="182" y="47"/>
                  </a:lnTo>
                  <a:lnTo>
                    <a:pt x="101" y="32"/>
                  </a:lnTo>
                  <a:lnTo>
                    <a:pt x="49" y="0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77" name="Freeform 79"/>
            <p:cNvSpPr>
              <a:spLocks/>
            </p:cNvSpPr>
            <p:nvPr/>
          </p:nvSpPr>
          <p:spPr bwMode="auto">
            <a:xfrm>
              <a:off x="4695" y="2393"/>
              <a:ext cx="329" cy="152"/>
            </a:xfrm>
            <a:custGeom>
              <a:avLst/>
              <a:gdLst>
                <a:gd name="T0" fmla="*/ 2 w 658"/>
                <a:gd name="T1" fmla="*/ 281 h 304"/>
                <a:gd name="T2" fmla="*/ 147 w 658"/>
                <a:gd name="T3" fmla="*/ 174 h 304"/>
                <a:gd name="T4" fmla="*/ 231 w 658"/>
                <a:gd name="T5" fmla="*/ 63 h 304"/>
                <a:gd name="T6" fmla="*/ 325 w 658"/>
                <a:gd name="T7" fmla="*/ 40 h 304"/>
                <a:gd name="T8" fmla="*/ 572 w 658"/>
                <a:gd name="T9" fmla="*/ 23 h 304"/>
                <a:gd name="T10" fmla="*/ 658 w 658"/>
                <a:gd name="T11" fmla="*/ 0 h 304"/>
                <a:gd name="T12" fmla="*/ 599 w 658"/>
                <a:gd name="T13" fmla="*/ 42 h 304"/>
                <a:gd name="T14" fmla="*/ 566 w 658"/>
                <a:gd name="T15" fmla="*/ 122 h 304"/>
                <a:gd name="T16" fmla="*/ 576 w 658"/>
                <a:gd name="T17" fmla="*/ 50 h 304"/>
                <a:gd name="T18" fmla="*/ 425 w 658"/>
                <a:gd name="T19" fmla="*/ 52 h 304"/>
                <a:gd name="T20" fmla="*/ 308 w 658"/>
                <a:gd name="T21" fmla="*/ 61 h 304"/>
                <a:gd name="T22" fmla="*/ 233 w 658"/>
                <a:gd name="T23" fmla="*/ 82 h 304"/>
                <a:gd name="T24" fmla="*/ 168 w 658"/>
                <a:gd name="T25" fmla="*/ 178 h 304"/>
                <a:gd name="T26" fmla="*/ 0 w 658"/>
                <a:gd name="T27" fmla="*/ 304 h 304"/>
                <a:gd name="T28" fmla="*/ 2 w 658"/>
                <a:gd name="T29" fmla="*/ 281 h 304"/>
                <a:gd name="T30" fmla="*/ 2 w 658"/>
                <a:gd name="T31" fmla="*/ 281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58" h="304">
                  <a:moveTo>
                    <a:pt x="2" y="281"/>
                  </a:moveTo>
                  <a:lnTo>
                    <a:pt x="147" y="174"/>
                  </a:lnTo>
                  <a:lnTo>
                    <a:pt x="231" y="63"/>
                  </a:lnTo>
                  <a:lnTo>
                    <a:pt x="325" y="40"/>
                  </a:lnTo>
                  <a:lnTo>
                    <a:pt x="572" y="23"/>
                  </a:lnTo>
                  <a:lnTo>
                    <a:pt x="658" y="0"/>
                  </a:lnTo>
                  <a:lnTo>
                    <a:pt x="599" y="42"/>
                  </a:lnTo>
                  <a:lnTo>
                    <a:pt x="566" y="122"/>
                  </a:lnTo>
                  <a:lnTo>
                    <a:pt x="576" y="50"/>
                  </a:lnTo>
                  <a:lnTo>
                    <a:pt x="425" y="52"/>
                  </a:lnTo>
                  <a:lnTo>
                    <a:pt x="308" y="61"/>
                  </a:lnTo>
                  <a:lnTo>
                    <a:pt x="233" y="82"/>
                  </a:lnTo>
                  <a:lnTo>
                    <a:pt x="168" y="178"/>
                  </a:lnTo>
                  <a:lnTo>
                    <a:pt x="0" y="304"/>
                  </a:lnTo>
                  <a:lnTo>
                    <a:pt x="2" y="281"/>
                  </a:lnTo>
                  <a:lnTo>
                    <a:pt x="2" y="2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78" name="Freeform 80"/>
            <p:cNvSpPr>
              <a:spLocks/>
            </p:cNvSpPr>
            <p:nvPr/>
          </p:nvSpPr>
          <p:spPr bwMode="auto">
            <a:xfrm>
              <a:off x="4720" y="2401"/>
              <a:ext cx="467" cy="557"/>
            </a:xfrm>
            <a:custGeom>
              <a:avLst/>
              <a:gdLst>
                <a:gd name="T0" fmla="*/ 660 w 933"/>
                <a:gd name="T1" fmla="*/ 19 h 1115"/>
                <a:gd name="T2" fmla="*/ 692 w 933"/>
                <a:gd name="T3" fmla="*/ 65 h 1115"/>
                <a:gd name="T4" fmla="*/ 746 w 933"/>
                <a:gd name="T5" fmla="*/ 147 h 1115"/>
                <a:gd name="T6" fmla="*/ 838 w 933"/>
                <a:gd name="T7" fmla="*/ 94 h 1115"/>
                <a:gd name="T8" fmla="*/ 933 w 933"/>
                <a:gd name="T9" fmla="*/ 0 h 1115"/>
                <a:gd name="T10" fmla="*/ 905 w 933"/>
                <a:gd name="T11" fmla="*/ 50 h 1115"/>
                <a:gd name="T12" fmla="*/ 809 w 933"/>
                <a:gd name="T13" fmla="*/ 134 h 1115"/>
                <a:gd name="T14" fmla="*/ 736 w 933"/>
                <a:gd name="T15" fmla="*/ 165 h 1115"/>
                <a:gd name="T16" fmla="*/ 673 w 933"/>
                <a:gd name="T17" fmla="*/ 77 h 1115"/>
                <a:gd name="T18" fmla="*/ 616 w 933"/>
                <a:gd name="T19" fmla="*/ 113 h 1115"/>
                <a:gd name="T20" fmla="*/ 518 w 933"/>
                <a:gd name="T21" fmla="*/ 297 h 1115"/>
                <a:gd name="T22" fmla="*/ 417 w 933"/>
                <a:gd name="T23" fmla="*/ 471 h 1115"/>
                <a:gd name="T24" fmla="*/ 292 w 933"/>
                <a:gd name="T25" fmla="*/ 750 h 1115"/>
                <a:gd name="T26" fmla="*/ 89 w 933"/>
                <a:gd name="T27" fmla="*/ 972 h 1115"/>
                <a:gd name="T28" fmla="*/ 72 w 933"/>
                <a:gd name="T29" fmla="*/ 1042 h 1115"/>
                <a:gd name="T30" fmla="*/ 160 w 933"/>
                <a:gd name="T31" fmla="*/ 1050 h 1115"/>
                <a:gd name="T32" fmla="*/ 227 w 933"/>
                <a:gd name="T33" fmla="*/ 1081 h 1115"/>
                <a:gd name="T34" fmla="*/ 101 w 933"/>
                <a:gd name="T35" fmla="*/ 1115 h 1115"/>
                <a:gd name="T36" fmla="*/ 45 w 933"/>
                <a:gd name="T37" fmla="*/ 1092 h 1115"/>
                <a:gd name="T38" fmla="*/ 0 w 933"/>
                <a:gd name="T39" fmla="*/ 1075 h 1115"/>
                <a:gd name="T40" fmla="*/ 42 w 933"/>
                <a:gd name="T41" fmla="*/ 1065 h 1115"/>
                <a:gd name="T42" fmla="*/ 53 w 933"/>
                <a:gd name="T43" fmla="*/ 972 h 1115"/>
                <a:gd name="T44" fmla="*/ 141 w 933"/>
                <a:gd name="T45" fmla="*/ 878 h 1115"/>
                <a:gd name="T46" fmla="*/ 34 w 933"/>
                <a:gd name="T47" fmla="*/ 912 h 1115"/>
                <a:gd name="T48" fmla="*/ 147 w 933"/>
                <a:gd name="T49" fmla="*/ 840 h 1115"/>
                <a:gd name="T50" fmla="*/ 70 w 933"/>
                <a:gd name="T51" fmla="*/ 851 h 1115"/>
                <a:gd name="T52" fmla="*/ 191 w 933"/>
                <a:gd name="T53" fmla="*/ 794 h 1115"/>
                <a:gd name="T54" fmla="*/ 126 w 933"/>
                <a:gd name="T55" fmla="*/ 798 h 1115"/>
                <a:gd name="T56" fmla="*/ 185 w 933"/>
                <a:gd name="T57" fmla="*/ 757 h 1115"/>
                <a:gd name="T58" fmla="*/ 283 w 933"/>
                <a:gd name="T59" fmla="*/ 721 h 1115"/>
                <a:gd name="T60" fmla="*/ 321 w 933"/>
                <a:gd name="T61" fmla="*/ 606 h 1115"/>
                <a:gd name="T62" fmla="*/ 317 w 933"/>
                <a:gd name="T63" fmla="*/ 509 h 1115"/>
                <a:gd name="T64" fmla="*/ 428 w 933"/>
                <a:gd name="T65" fmla="*/ 383 h 1115"/>
                <a:gd name="T66" fmla="*/ 388 w 933"/>
                <a:gd name="T67" fmla="*/ 388 h 1115"/>
                <a:gd name="T68" fmla="*/ 487 w 933"/>
                <a:gd name="T69" fmla="*/ 302 h 1115"/>
                <a:gd name="T70" fmla="*/ 581 w 933"/>
                <a:gd name="T71" fmla="*/ 115 h 1115"/>
                <a:gd name="T72" fmla="*/ 566 w 933"/>
                <a:gd name="T73" fmla="*/ 96 h 1115"/>
                <a:gd name="T74" fmla="*/ 579 w 933"/>
                <a:gd name="T75" fmla="*/ 71 h 1115"/>
                <a:gd name="T76" fmla="*/ 614 w 933"/>
                <a:gd name="T77" fmla="*/ 71 h 1115"/>
                <a:gd name="T78" fmla="*/ 646 w 933"/>
                <a:gd name="T79" fmla="*/ 52 h 1115"/>
                <a:gd name="T80" fmla="*/ 591 w 933"/>
                <a:gd name="T81" fmla="*/ 37 h 1115"/>
                <a:gd name="T82" fmla="*/ 639 w 933"/>
                <a:gd name="T83" fmla="*/ 29 h 1115"/>
                <a:gd name="T84" fmla="*/ 660 w 933"/>
                <a:gd name="T85" fmla="*/ 19 h 1115"/>
                <a:gd name="T86" fmla="*/ 660 w 933"/>
                <a:gd name="T87" fmla="*/ 19 h 1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933" h="1115">
                  <a:moveTo>
                    <a:pt x="660" y="19"/>
                  </a:moveTo>
                  <a:lnTo>
                    <a:pt x="692" y="65"/>
                  </a:lnTo>
                  <a:lnTo>
                    <a:pt x="746" y="147"/>
                  </a:lnTo>
                  <a:lnTo>
                    <a:pt x="838" y="94"/>
                  </a:lnTo>
                  <a:lnTo>
                    <a:pt x="933" y="0"/>
                  </a:lnTo>
                  <a:lnTo>
                    <a:pt x="905" y="50"/>
                  </a:lnTo>
                  <a:lnTo>
                    <a:pt x="809" y="134"/>
                  </a:lnTo>
                  <a:lnTo>
                    <a:pt x="736" y="165"/>
                  </a:lnTo>
                  <a:lnTo>
                    <a:pt x="673" y="77"/>
                  </a:lnTo>
                  <a:lnTo>
                    <a:pt x="616" y="113"/>
                  </a:lnTo>
                  <a:lnTo>
                    <a:pt x="518" y="297"/>
                  </a:lnTo>
                  <a:lnTo>
                    <a:pt x="417" y="471"/>
                  </a:lnTo>
                  <a:lnTo>
                    <a:pt x="292" y="750"/>
                  </a:lnTo>
                  <a:lnTo>
                    <a:pt x="89" y="972"/>
                  </a:lnTo>
                  <a:lnTo>
                    <a:pt x="72" y="1042"/>
                  </a:lnTo>
                  <a:lnTo>
                    <a:pt x="160" y="1050"/>
                  </a:lnTo>
                  <a:lnTo>
                    <a:pt x="227" y="1081"/>
                  </a:lnTo>
                  <a:lnTo>
                    <a:pt x="101" y="1115"/>
                  </a:lnTo>
                  <a:lnTo>
                    <a:pt x="45" y="1092"/>
                  </a:lnTo>
                  <a:lnTo>
                    <a:pt x="0" y="1075"/>
                  </a:lnTo>
                  <a:lnTo>
                    <a:pt x="42" y="1065"/>
                  </a:lnTo>
                  <a:lnTo>
                    <a:pt x="53" y="972"/>
                  </a:lnTo>
                  <a:lnTo>
                    <a:pt x="141" y="878"/>
                  </a:lnTo>
                  <a:lnTo>
                    <a:pt x="34" y="912"/>
                  </a:lnTo>
                  <a:lnTo>
                    <a:pt x="147" y="840"/>
                  </a:lnTo>
                  <a:lnTo>
                    <a:pt x="70" y="851"/>
                  </a:lnTo>
                  <a:lnTo>
                    <a:pt x="191" y="794"/>
                  </a:lnTo>
                  <a:lnTo>
                    <a:pt x="126" y="798"/>
                  </a:lnTo>
                  <a:lnTo>
                    <a:pt x="185" y="757"/>
                  </a:lnTo>
                  <a:lnTo>
                    <a:pt x="283" y="721"/>
                  </a:lnTo>
                  <a:lnTo>
                    <a:pt x="321" y="606"/>
                  </a:lnTo>
                  <a:lnTo>
                    <a:pt x="317" y="509"/>
                  </a:lnTo>
                  <a:lnTo>
                    <a:pt x="428" y="383"/>
                  </a:lnTo>
                  <a:lnTo>
                    <a:pt x="388" y="388"/>
                  </a:lnTo>
                  <a:lnTo>
                    <a:pt x="487" y="302"/>
                  </a:lnTo>
                  <a:lnTo>
                    <a:pt x="581" y="115"/>
                  </a:lnTo>
                  <a:lnTo>
                    <a:pt x="566" y="96"/>
                  </a:lnTo>
                  <a:lnTo>
                    <a:pt x="579" y="71"/>
                  </a:lnTo>
                  <a:lnTo>
                    <a:pt x="614" y="71"/>
                  </a:lnTo>
                  <a:lnTo>
                    <a:pt x="646" y="52"/>
                  </a:lnTo>
                  <a:lnTo>
                    <a:pt x="591" y="37"/>
                  </a:lnTo>
                  <a:lnTo>
                    <a:pt x="639" y="29"/>
                  </a:lnTo>
                  <a:lnTo>
                    <a:pt x="660" y="19"/>
                  </a:lnTo>
                  <a:lnTo>
                    <a:pt x="660" y="1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79" name="Freeform 81"/>
            <p:cNvSpPr>
              <a:spLocks/>
            </p:cNvSpPr>
            <p:nvPr/>
          </p:nvSpPr>
          <p:spPr bwMode="auto">
            <a:xfrm>
              <a:off x="4577" y="2401"/>
              <a:ext cx="476" cy="559"/>
            </a:xfrm>
            <a:custGeom>
              <a:avLst/>
              <a:gdLst>
                <a:gd name="T0" fmla="*/ 951 w 951"/>
                <a:gd name="T1" fmla="*/ 38 h 1119"/>
                <a:gd name="T2" fmla="*/ 942 w 951"/>
                <a:gd name="T3" fmla="*/ 6 h 1119"/>
                <a:gd name="T4" fmla="*/ 886 w 951"/>
                <a:gd name="T5" fmla="*/ 0 h 1119"/>
                <a:gd name="T6" fmla="*/ 863 w 951"/>
                <a:gd name="T7" fmla="*/ 27 h 1119"/>
                <a:gd name="T8" fmla="*/ 839 w 951"/>
                <a:gd name="T9" fmla="*/ 82 h 1119"/>
                <a:gd name="T10" fmla="*/ 758 w 951"/>
                <a:gd name="T11" fmla="*/ 199 h 1119"/>
                <a:gd name="T12" fmla="*/ 599 w 951"/>
                <a:gd name="T13" fmla="*/ 367 h 1119"/>
                <a:gd name="T14" fmla="*/ 444 w 951"/>
                <a:gd name="T15" fmla="*/ 652 h 1119"/>
                <a:gd name="T16" fmla="*/ 377 w 951"/>
                <a:gd name="T17" fmla="*/ 763 h 1119"/>
                <a:gd name="T18" fmla="*/ 289 w 951"/>
                <a:gd name="T19" fmla="*/ 876 h 1119"/>
                <a:gd name="T20" fmla="*/ 207 w 951"/>
                <a:gd name="T21" fmla="*/ 926 h 1119"/>
                <a:gd name="T22" fmla="*/ 165 w 951"/>
                <a:gd name="T23" fmla="*/ 979 h 1119"/>
                <a:gd name="T24" fmla="*/ 169 w 951"/>
                <a:gd name="T25" fmla="*/ 1023 h 1119"/>
                <a:gd name="T26" fmla="*/ 90 w 951"/>
                <a:gd name="T27" fmla="*/ 1048 h 1119"/>
                <a:gd name="T28" fmla="*/ 25 w 951"/>
                <a:gd name="T29" fmla="*/ 1084 h 1119"/>
                <a:gd name="T30" fmla="*/ 0 w 951"/>
                <a:gd name="T31" fmla="*/ 1109 h 1119"/>
                <a:gd name="T32" fmla="*/ 37 w 951"/>
                <a:gd name="T33" fmla="*/ 1119 h 1119"/>
                <a:gd name="T34" fmla="*/ 44 w 951"/>
                <a:gd name="T35" fmla="*/ 1088 h 1119"/>
                <a:gd name="T36" fmla="*/ 92 w 951"/>
                <a:gd name="T37" fmla="*/ 1071 h 1119"/>
                <a:gd name="T38" fmla="*/ 178 w 951"/>
                <a:gd name="T39" fmla="*/ 1035 h 1119"/>
                <a:gd name="T40" fmla="*/ 287 w 951"/>
                <a:gd name="T41" fmla="*/ 1077 h 1119"/>
                <a:gd name="T42" fmla="*/ 287 w 951"/>
                <a:gd name="T43" fmla="*/ 1012 h 1119"/>
                <a:gd name="T44" fmla="*/ 207 w 951"/>
                <a:gd name="T45" fmla="*/ 981 h 1119"/>
                <a:gd name="T46" fmla="*/ 301 w 951"/>
                <a:gd name="T47" fmla="*/ 979 h 1119"/>
                <a:gd name="T48" fmla="*/ 236 w 951"/>
                <a:gd name="T49" fmla="*/ 962 h 1119"/>
                <a:gd name="T50" fmla="*/ 247 w 951"/>
                <a:gd name="T51" fmla="*/ 920 h 1119"/>
                <a:gd name="T52" fmla="*/ 404 w 951"/>
                <a:gd name="T53" fmla="*/ 784 h 1119"/>
                <a:gd name="T54" fmla="*/ 475 w 951"/>
                <a:gd name="T55" fmla="*/ 650 h 1119"/>
                <a:gd name="T56" fmla="*/ 565 w 951"/>
                <a:gd name="T57" fmla="*/ 455 h 1119"/>
                <a:gd name="T58" fmla="*/ 641 w 951"/>
                <a:gd name="T59" fmla="*/ 344 h 1119"/>
                <a:gd name="T60" fmla="*/ 783 w 951"/>
                <a:gd name="T61" fmla="*/ 203 h 1119"/>
                <a:gd name="T62" fmla="*/ 831 w 951"/>
                <a:gd name="T63" fmla="*/ 130 h 1119"/>
                <a:gd name="T64" fmla="*/ 871 w 951"/>
                <a:gd name="T65" fmla="*/ 104 h 1119"/>
                <a:gd name="T66" fmla="*/ 884 w 951"/>
                <a:gd name="T67" fmla="*/ 35 h 1119"/>
                <a:gd name="T68" fmla="*/ 900 w 951"/>
                <a:gd name="T69" fmla="*/ 16 h 1119"/>
                <a:gd name="T70" fmla="*/ 951 w 951"/>
                <a:gd name="T71" fmla="*/ 38 h 1119"/>
                <a:gd name="T72" fmla="*/ 951 w 951"/>
                <a:gd name="T73" fmla="*/ 38 h 1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51" h="1119">
                  <a:moveTo>
                    <a:pt x="951" y="38"/>
                  </a:moveTo>
                  <a:lnTo>
                    <a:pt x="942" y="6"/>
                  </a:lnTo>
                  <a:lnTo>
                    <a:pt x="886" y="0"/>
                  </a:lnTo>
                  <a:lnTo>
                    <a:pt x="863" y="27"/>
                  </a:lnTo>
                  <a:lnTo>
                    <a:pt x="839" y="82"/>
                  </a:lnTo>
                  <a:lnTo>
                    <a:pt x="758" y="199"/>
                  </a:lnTo>
                  <a:lnTo>
                    <a:pt x="599" y="367"/>
                  </a:lnTo>
                  <a:lnTo>
                    <a:pt x="444" y="652"/>
                  </a:lnTo>
                  <a:lnTo>
                    <a:pt x="377" y="763"/>
                  </a:lnTo>
                  <a:lnTo>
                    <a:pt x="289" y="876"/>
                  </a:lnTo>
                  <a:lnTo>
                    <a:pt x="207" y="926"/>
                  </a:lnTo>
                  <a:lnTo>
                    <a:pt x="165" y="979"/>
                  </a:lnTo>
                  <a:lnTo>
                    <a:pt x="169" y="1023"/>
                  </a:lnTo>
                  <a:lnTo>
                    <a:pt x="90" y="1048"/>
                  </a:lnTo>
                  <a:lnTo>
                    <a:pt x="25" y="1084"/>
                  </a:lnTo>
                  <a:lnTo>
                    <a:pt x="0" y="1109"/>
                  </a:lnTo>
                  <a:lnTo>
                    <a:pt x="37" y="1119"/>
                  </a:lnTo>
                  <a:lnTo>
                    <a:pt x="44" y="1088"/>
                  </a:lnTo>
                  <a:lnTo>
                    <a:pt x="92" y="1071"/>
                  </a:lnTo>
                  <a:lnTo>
                    <a:pt x="178" y="1035"/>
                  </a:lnTo>
                  <a:lnTo>
                    <a:pt x="287" y="1077"/>
                  </a:lnTo>
                  <a:lnTo>
                    <a:pt x="287" y="1012"/>
                  </a:lnTo>
                  <a:lnTo>
                    <a:pt x="207" y="981"/>
                  </a:lnTo>
                  <a:lnTo>
                    <a:pt x="301" y="979"/>
                  </a:lnTo>
                  <a:lnTo>
                    <a:pt x="236" y="962"/>
                  </a:lnTo>
                  <a:lnTo>
                    <a:pt x="247" y="920"/>
                  </a:lnTo>
                  <a:lnTo>
                    <a:pt x="404" y="784"/>
                  </a:lnTo>
                  <a:lnTo>
                    <a:pt x="475" y="650"/>
                  </a:lnTo>
                  <a:lnTo>
                    <a:pt x="565" y="455"/>
                  </a:lnTo>
                  <a:lnTo>
                    <a:pt x="641" y="344"/>
                  </a:lnTo>
                  <a:lnTo>
                    <a:pt x="783" y="203"/>
                  </a:lnTo>
                  <a:lnTo>
                    <a:pt x="831" y="130"/>
                  </a:lnTo>
                  <a:lnTo>
                    <a:pt x="871" y="104"/>
                  </a:lnTo>
                  <a:lnTo>
                    <a:pt x="884" y="35"/>
                  </a:lnTo>
                  <a:lnTo>
                    <a:pt x="900" y="16"/>
                  </a:lnTo>
                  <a:lnTo>
                    <a:pt x="951" y="38"/>
                  </a:lnTo>
                  <a:lnTo>
                    <a:pt x="951" y="3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80" name="Freeform 82"/>
            <p:cNvSpPr>
              <a:spLocks/>
            </p:cNvSpPr>
            <p:nvPr/>
          </p:nvSpPr>
          <p:spPr bwMode="auto">
            <a:xfrm>
              <a:off x="4854" y="2485"/>
              <a:ext cx="442" cy="502"/>
            </a:xfrm>
            <a:custGeom>
              <a:avLst/>
              <a:gdLst>
                <a:gd name="T0" fmla="*/ 222 w 884"/>
                <a:gd name="T1" fmla="*/ 242 h 1003"/>
                <a:gd name="T2" fmla="*/ 312 w 884"/>
                <a:gd name="T3" fmla="*/ 296 h 1003"/>
                <a:gd name="T4" fmla="*/ 523 w 884"/>
                <a:gd name="T5" fmla="*/ 363 h 1003"/>
                <a:gd name="T6" fmla="*/ 561 w 884"/>
                <a:gd name="T7" fmla="*/ 363 h 1003"/>
                <a:gd name="T8" fmla="*/ 477 w 884"/>
                <a:gd name="T9" fmla="*/ 564 h 1003"/>
                <a:gd name="T10" fmla="*/ 423 w 884"/>
                <a:gd name="T11" fmla="*/ 703 h 1003"/>
                <a:gd name="T12" fmla="*/ 335 w 884"/>
                <a:gd name="T13" fmla="*/ 709 h 1003"/>
                <a:gd name="T14" fmla="*/ 243 w 884"/>
                <a:gd name="T15" fmla="*/ 684 h 1003"/>
                <a:gd name="T16" fmla="*/ 140 w 884"/>
                <a:gd name="T17" fmla="*/ 631 h 1003"/>
                <a:gd name="T18" fmla="*/ 286 w 884"/>
                <a:gd name="T19" fmla="*/ 724 h 1003"/>
                <a:gd name="T20" fmla="*/ 347 w 884"/>
                <a:gd name="T21" fmla="*/ 736 h 1003"/>
                <a:gd name="T22" fmla="*/ 238 w 884"/>
                <a:gd name="T23" fmla="*/ 791 h 1003"/>
                <a:gd name="T24" fmla="*/ 153 w 884"/>
                <a:gd name="T25" fmla="*/ 862 h 1003"/>
                <a:gd name="T26" fmla="*/ 0 w 884"/>
                <a:gd name="T27" fmla="*/ 889 h 1003"/>
                <a:gd name="T28" fmla="*/ 27 w 884"/>
                <a:gd name="T29" fmla="*/ 896 h 1003"/>
                <a:gd name="T30" fmla="*/ 173 w 884"/>
                <a:gd name="T31" fmla="*/ 881 h 1003"/>
                <a:gd name="T32" fmla="*/ 199 w 884"/>
                <a:gd name="T33" fmla="*/ 929 h 1003"/>
                <a:gd name="T34" fmla="*/ 201 w 884"/>
                <a:gd name="T35" fmla="*/ 1003 h 1003"/>
                <a:gd name="T36" fmla="*/ 213 w 884"/>
                <a:gd name="T37" fmla="*/ 944 h 1003"/>
                <a:gd name="T38" fmla="*/ 207 w 884"/>
                <a:gd name="T39" fmla="*/ 904 h 1003"/>
                <a:gd name="T40" fmla="*/ 184 w 884"/>
                <a:gd name="T41" fmla="*/ 862 h 1003"/>
                <a:gd name="T42" fmla="*/ 249 w 884"/>
                <a:gd name="T43" fmla="*/ 801 h 1003"/>
                <a:gd name="T44" fmla="*/ 387 w 884"/>
                <a:gd name="T45" fmla="*/ 738 h 1003"/>
                <a:gd name="T46" fmla="*/ 486 w 884"/>
                <a:gd name="T47" fmla="*/ 759 h 1003"/>
                <a:gd name="T48" fmla="*/ 444 w 884"/>
                <a:gd name="T49" fmla="*/ 711 h 1003"/>
                <a:gd name="T50" fmla="*/ 486 w 884"/>
                <a:gd name="T51" fmla="*/ 676 h 1003"/>
                <a:gd name="T52" fmla="*/ 471 w 884"/>
                <a:gd name="T53" fmla="*/ 632 h 1003"/>
                <a:gd name="T54" fmla="*/ 515 w 884"/>
                <a:gd name="T55" fmla="*/ 602 h 1003"/>
                <a:gd name="T56" fmla="*/ 504 w 884"/>
                <a:gd name="T57" fmla="*/ 552 h 1003"/>
                <a:gd name="T58" fmla="*/ 578 w 884"/>
                <a:gd name="T59" fmla="*/ 458 h 1003"/>
                <a:gd name="T60" fmla="*/ 641 w 884"/>
                <a:gd name="T61" fmla="*/ 321 h 1003"/>
                <a:gd name="T62" fmla="*/ 710 w 884"/>
                <a:gd name="T63" fmla="*/ 277 h 1003"/>
                <a:gd name="T64" fmla="*/ 814 w 884"/>
                <a:gd name="T65" fmla="*/ 181 h 1003"/>
                <a:gd name="T66" fmla="*/ 705 w 884"/>
                <a:gd name="T67" fmla="*/ 250 h 1003"/>
                <a:gd name="T68" fmla="*/ 741 w 884"/>
                <a:gd name="T69" fmla="*/ 156 h 1003"/>
                <a:gd name="T70" fmla="*/ 814 w 884"/>
                <a:gd name="T71" fmla="*/ 45 h 1003"/>
                <a:gd name="T72" fmla="*/ 884 w 884"/>
                <a:gd name="T73" fmla="*/ 0 h 1003"/>
                <a:gd name="T74" fmla="*/ 808 w 884"/>
                <a:gd name="T75" fmla="*/ 34 h 1003"/>
                <a:gd name="T76" fmla="*/ 731 w 884"/>
                <a:gd name="T77" fmla="*/ 137 h 1003"/>
                <a:gd name="T78" fmla="*/ 680 w 884"/>
                <a:gd name="T79" fmla="*/ 258 h 1003"/>
                <a:gd name="T80" fmla="*/ 620 w 884"/>
                <a:gd name="T81" fmla="*/ 302 h 1003"/>
                <a:gd name="T82" fmla="*/ 603 w 884"/>
                <a:gd name="T83" fmla="*/ 277 h 1003"/>
                <a:gd name="T84" fmla="*/ 590 w 884"/>
                <a:gd name="T85" fmla="*/ 338 h 1003"/>
                <a:gd name="T86" fmla="*/ 496 w 884"/>
                <a:gd name="T87" fmla="*/ 330 h 1003"/>
                <a:gd name="T88" fmla="*/ 297 w 884"/>
                <a:gd name="T89" fmla="*/ 267 h 1003"/>
                <a:gd name="T90" fmla="*/ 215 w 884"/>
                <a:gd name="T91" fmla="*/ 219 h 1003"/>
                <a:gd name="T92" fmla="*/ 222 w 884"/>
                <a:gd name="T93" fmla="*/ 242 h 1003"/>
                <a:gd name="T94" fmla="*/ 222 w 884"/>
                <a:gd name="T95" fmla="*/ 242 h 10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884" h="1003">
                  <a:moveTo>
                    <a:pt x="222" y="242"/>
                  </a:moveTo>
                  <a:lnTo>
                    <a:pt x="312" y="296"/>
                  </a:lnTo>
                  <a:lnTo>
                    <a:pt x="523" y="363"/>
                  </a:lnTo>
                  <a:lnTo>
                    <a:pt x="561" y="363"/>
                  </a:lnTo>
                  <a:lnTo>
                    <a:pt x="477" y="564"/>
                  </a:lnTo>
                  <a:lnTo>
                    <a:pt x="423" y="703"/>
                  </a:lnTo>
                  <a:lnTo>
                    <a:pt x="335" y="709"/>
                  </a:lnTo>
                  <a:lnTo>
                    <a:pt x="243" y="684"/>
                  </a:lnTo>
                  <a:lnTo>
                    <a:pt x="140" y="631"/>
                  </a:lnTo>
                  <a:lnTo>
                    <a:pt x="286" y="724"/>
                  </a:lnTo>
                  <a:lnTo>
                    <a:pt x="347" y="736"/>
                  </a:lnTo>
                  <a:lnTo>
                    <a:pt x="238" y="791"/>
                  </a:lnTo>
                  <a:lnTo>
                    <a:pt x="153" y="862"/>
                  </a:lnTo>
                  <a:lnTo>
                    <a:pt x="0" y="889"/>
                  </a:lnTo>
                  <a:lnTo>
                    <a:pt x="27" y="896"/>
                  </a:lnTo>
                  <a:lnTo>
                    <a:pt x="173" y="881"/>
                  </a:lnTo>
                  <a:lnTo>
                    <a:pt x="199" y="929"/>
                  </a:lnTo>
                  <a:lnTo>
                    <a:pt x="201" y="1003"/>
                  </a:lnTo>
                  <a:lnTo>
                    <a:pt x="213" y="944"/>
                  </a:lnTo>
                  <a:lnTo>
                    <a:pt x="207" y="904"/>
                  </a:lnTo>
                  <a:lnTo>
                    <a:pt x="184" y="862"/>
                  </a:lnTo>
                  <a:lnTo>
                    <a:pt x="249" y="801"/>
                  </a:lnTo>
                  <a:lnTo>
                    <a:pt x="387" y="738"/>
                  </a:lnTo>
                  <a:lnTo>
                    <a:pt x="486" y="759"/>
                  </a:lnTo>
                  <a:lnTo>
                    <a:pt x="444" y="711"/>
                  </a:lnTo>
                  <a:lnTo>
                    <a:pt x="486" y="676"/>
                  </a:lnTo>
                  <a:lnTo>
                    <a:pt x="471" y="632"/>
                  </a:lnTo>
                  <a:lnTo>
                    <a:pt x="515" y="602"/>
                  </a:lnTo>
                  <a:lnTo>
                    <a:pt x="504" y="552"/>
                  </a:lnTo>
                  <a:lnTo>
                    <a:pt x="578" y="458"/>
                  </a:lnTo>
                  <a:lnTo>
                    <a:pt x="641" y="321"/>
                  </a:lnTo>
                  <a:lnTo>
                    <a:pt x="710" y="277"/>
                  </a:lnTo>
                  <a:lnTo>
                    <a:pt x="814" y="181"/>
                  </a:lnTo>
                  <a:lnTo>
                    <a:pt x="705" y="250"/>
                  </a:lnTo>
                  <a:lnTo>
                    <a:pt x="741" y="156"/>
                  </a:lnTo>
                  <a:lnTo>
                    <a:pt x="814" y="45"/>
                  </a:lnTo>
                  <a:lnTo>
                    <a:pt x="884" y="0"/>
                  </a:lnTo>
                  <a:lnTo>
                    <a:pt x="808" y="34"/>
                  </a:lnTo>
                  <a:lnTo>
                    <a:pt x="731" y="137"/>
                  </a:lnTo>
                  <a:lnTo>
                    <a:pt x="680" y="258"/>
                  </a:lnTo>
                  <a:lnTo>
                    <a:pt x="620" y="302"/>
                  </a:lnTo>
                  <a:lnTo>
                    <a:pt x="603" y="277"/>
                  </a:lnTo>
                  <a:lnTo>
                    <a:pt x="590" y="338"/>
                  </a:lnTo>
                  <a:lnTo>
                    <a:pt x="496" y="330"/>
                  </a:lnTo>
                  <a:lnTo>
                    <a:pt x="297" y="267"/>
                  </a:lnTo>
                  <a:lnTo>
                    <a:pt x="215" y="219"/>
                  </a:lnTo>
                  <a:lnTo>
                    <a:pt x="222" y="242"/>
                  </a:lnTo>
                  <a:lnTo>
                    <a:pt x="222" y="24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81" name="Freeform 83"/>
            <p:cNvSpPr>
              <a:spLocks/>
            </p:cNvSpPr>
            <p:nvPr/>
          </p:nvSpPr>
          <p:spPr bwMode="auto">
            <a:xfrm>
              <a:off x="4922" y="2624"/>
              <a:ext cx="29" cy="167"/>
            </a:xfrm>
            <a:custGeom>
              <a:avLst/>
              <a:gdLst>
                <a:gd name="T0" fmla="*/ 60 w 60"/>
                <a:gd name="T1" fmla="*/ 0 h 332"/>
                <a:gd name="T2" fmla="*/ 23 w 60"/>
                <a:gd name="T3" fmla="*/ 105 h 332"/>
                <a:gd name="T4" fmla="*/ 17 w 60"/>
                <a:gd name="T5" fmla="*/ 254 h 332"/>
                <a:gd name="T6" fmla="*/ 21 w 60"/>
                <a:gd name="T7" fmla="*/ 313 h 332"/>
                <a:gd name="T8" fmla="*/ 4 w 60"/>
                <a:gd name="T9" fmla="*/ 332 h 332"/>
                <a:gd name="T10" fmla="*/ 0 w 60"/>
                <a:gd name="T11" fmla="*/ 216 h 332"/>
                <a:gd name="T12" fmla="*/ 17 w 60"/>
                <a:gd name="T13" fmla="*/ 69 h 332"/>
                <a:gd name="T14" fmla="*/ 60 w 60"/>
                <a:gd name="T15" fmla="*/ 0 h 332"/>
                <a:gd name="T16" fmla="*/ 60 w 60"/>
                <a:gd name="T17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0" h="332">
                  <a:moveTo>
                    <a:pt x="60" y="0"/>
                  </a:moveTo>
                  <a:lnTo>
                    <a:pt x="23" y="105"/>
                  </a:lnTo>
                  <a:lnTo>
                    <a:pt x="17" y="254"/>
                  </a:lnTo>
                  <a:lnTo>
                    <a:pt x="21" y="313"/>
                  </a:lnTo>
                  <a:lnTo>
                    <a:pt x="4" y="332"/>
                  </a:lnTo>
                  <a:lnTo>
                    <a:pt x="0" y="216"/>
                  </a:lnTo>
                  <a:lnTo>
                    <a:pt x="17" y="69"/>
                  </a:lnTo>
                  <a:lnTo>
                    <a:pt x="60" y="0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82" name="Freeform 84"/>
            <p:cNvSpPr>
              <a:spLocks/>
            </p:cNvSpPr>
            <p:nvPr/>
          </p:nvSpPr>
          <p:spPr bwMode="auto">
            <a:xfrm>
              <a:off x="5039" y="2316"/>
              <a:ext cx="340" cy="766"/>
            </a:xfrm>
            <a:custGeom>
              <a:avLst/>
              <a:gdLst>
                <a:gd name="T0" fmla="*/ 268 w 679"/>
                <a:gd name="T1" fmla="*/ 0 h 1532"/>
                <a:gd name="T2" fmla="*/ 310 w 679"/>
                <a:gd name="T3" fmla="*/ 13 h 1532"/>
                <a:gd name="T4" fmla="*/ 325 w 679"/>
                <a:gd name="T5" fmla="*/ 128 h 1532"/>
                <a:gd name="T6" fmla="*/ 593 w 679"/>
                <a:gd name="T7" fmla="*/ 308 h 1532"/>
                <a:gd name="T8" fmla="*/ 662 w 679"/>
                <a:gd name="T9" fmla="*/ 384 h 1532"/>
                <a:gd name="T10" fmla="*/ 679 w 679"/>
                <a:gd name="T11" fmla="*/ 463 h 1532"/>
                <a:gd name="T12" fmla="*/ 675 w 679"/>
                <a:gd name="T13" fmla="*/ 776 h 1532"/>
                <a:gd name="T14" fmla="*/ 633 w 679"/>
                <a:gd name="T15" fmla="*/ 872 h 1532"/>
                <a:gd name="T16" fmla="*/ 551 w 679"/>
                <a:gd name="T17" fmla="*/ 927 h 1532"/>
                <a:gd name="T18" fmla="*/ 459 w 679"/>
                <a:gd name="T19" fmla="*/ 1142 h 1532"/>
                <a:gd name="T20" fmla="*/ 359 w 679"/>
                <a:gd name="T21" fmla="*/ 1360 h 1532"/>
                <a:gd name="T22" fmla="*/ 214 w 679"/>
                <a:gd name="T23" fmla="*/ 1486 h 1532"/>
                <a:gd name="T24" fmla="*/ 28 w 679"/>
                <a:gd name="T25" fmla="*/ 1532 h 1532"/>
                <a:gd name="T26" fmla="*/ 0 w 679"/>
                <a:gd name="T27" fmla="*/ 1512 h 1532"/>
                <a:gd name="T28" fmla="*/ 191 w 679"/>
                <a:gd name="T29" fmla="*/ 1463 h 1532"/>
                <a:gd name="T30" fmla="*/ 262 w 679"/>
                <a:gd name="T31" fmla="*/ 1384 h 1532"/>
                <a:gd name="T32" fmla="*/ 357 w 679"/>
                <a:gd name="T33" fmla="*/ 1310 h 1532"/>
                <a:gd name="T34" fmla="*/ 461 w 679"/>
                <a:gd name="T35" fmla="*/ 1109 h 1532"/>
                <a:gd name="T36" fmla="*/ 535 w 679"/>
                <a:gd name="T37" fmla="*/ 914 h 1532"/>
                <a:gd name="T38" fmla="*/ 560 w 679"/>
                <a:gd name="T39" fmla="*/ 847 h 1532"/>
                <a:gd name="T40" fmla="*/ 641 w 679"/>
                <a:gd name="T41" fmla="*/ 761 h 1532"/>
                <a:gd name="T42" fmla="*/ 577 w 679"/>
                <a:gd name="T43" fmla="*/ 849 h 1532"/>
                <a:gd name="T44" fmla="*/ 625 w 679"/>
                <a:gd name="T45" fmla="*/ 811 h 1532"/>
                <a:gd name="T46" fmla="*/ 574 w 679"/>
                <a:gd name="T47" fmla="*/ 880 h 1532"/>
                <a:gd name="T48" fmla="*/ 625 w 679"/>
                <a:gd name="T49" fmla="*/ 859 h 1532"/>
                <a:gd name="T50" fmla="*/ 666 w 679"/>
                <a:gd name="T51" fmla="*/ 769 h 1532"/>
                <a:gd name="T52" fmla="*/ 667 w 679"/>
                <a:gd name="T53" fmla="*/ 608 h 1532"/>
                <a:gd name="T54" fmla="*/ 662 w 679"/>
                <a:gd name="T55" fmla="*/ 440 h 1532"/>
                <a:gd name="T56" fmla="*/ 639 w 679"/>
                <a:gd name="T57" fmla="*/ 375 h 1532"/>
                <a:gd name="T58" fmla="*/ 543 w 679"/>
                <a:gd name="T59" fmla="*/ 289 h 1532"/>
                <a:gd name="T60" fmla="*/ 327 w 679"/>
                <a:gd name="T61" fmla="*/ 153 h 1532"/>
                <a:gd name="T62" fmla="*/ 310 w 679"/>
                <a:gd name="T63" fmla="*/ 155 h 1532"/>
                <a:gd name="T64" fmla="*/ 310 w 679"/>
                <a:gd name="T65" fmla="*/ 109 h 1532"/>
                <a:gd name="T66" fmla="*/ 292 w 679"/>
                <a:gd name="T67" fmla="*/ 17 h 1532"/>
                <a:gd name="T68" fmla="*/ 268 w 679"/>
                <a:gd name="T69" fmla="*/ 19 h 1532"/>
                <a:gd name="T70" fmla="*/ 268 w 679"/>
                <a:gd name="T71" fmla="*/ 0 h 1532"/>
                <a:gd name="T72" fmla="*/ 268 w 679"/>
                <a:gd name="T73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79" h="1532">
                  <a:moveTo>
                    <a:pt x="268" y="0"/>
                  </a:moveTo>
                  <a:lnTo>
                    <a:pt x="310" y="13"/>
                  </a:lnTo>
                  <a:lnTo>
                    <a:pt x="325" y="128"/>
                  </a:lnTo>
                  <a:lnTo>
                    <a:pt x="593" y="308"/>
                  </a:lnTo>
                  <a:lnTo>
                    <a:pt x="662" y="384"/>
                  </a:lnTo>
                  <a:lnTo>
                    <a:pt x="679" y="463"/>
                  </a:lnTo>
                  <a:lnTo>
                    <a:pt x="675" y="776"/>
                  </a:lnTo>
                  <a:lnTo>
                    <a:pt x="633" y="872"/>
                  </a:lnTo>
                  <a:lnTo>
                    <a:pt x="551" y="927"/>
                  </a:lnTo>
                  <a:lnTo>
                    <a:pt x="459" y="1142"/>
                  </a:lnTo>
                  <a:lnTo>
                    <a:pt x="359" y="1360"/>
                  </a:lnTo>
                  <a:lnTo>
                    <a:pt x="214" y="1486"/>
                  </a:lnTo>
                  <a:lnTo>
                    <a:pt x="28" y="1532"/>
                  </a:lnTo>
                  <a:lnTo>
                    <a:pt x="0" y="1512"/>
                  </a:lnTo>
                  <a:lnTo>
                    <a:pt x="191" y="1463"/>
                  </a:lnTo>
                  <a:lnTo>
                    <a:pt x="262" y="1384"/>
                  </a:lnTo>
                  <a:lnTo>
                    <a:pt x="357" y="1310"/>
                  </a:lnTo>
                  <a:lnTo>
                    <a:pt x="461" y="1109"/>
                  </a:lnTo>
                  <a:lnTo>
                    <a:pt x="535" y="914"/>
                  </a:lnTo>
                  <a:lnTo>
                    <a:pt x="560" y="847"/>
                  </a:lnTo>
                  <a:lnTo>
                    <a:pt x="641" y="761"/>
                  </a:lnTo>
                  <a:lnTo>
                    <a:pt x="577" y="849"/>
                  </a:lnTo>
                  <a:lnTo>
                    <a:pt x="625" y="811"/>
                  </a:lnTo>
                  <a:lnTo>
                    <a:pt x="574" y="880"/>
                  </a:lnTo>
                  <a:lnTo>
                    <a:pt x="625" y="859"/>
                  </a:lnTo>
                  <a:lnTo>
                    <a:pt x="666" y="769"/>
                  </a:lnTo>
                  <a:lnTo>
                    <a:pt x="667" y="608"/>
                  </a:lnTo>
                  <a:lnTo>
                    <a:pt x="662" y="440"/>
                  </a:lnTo>
                  <a:lnTo>
                    <a:pt x="639" y="375"/>
                  </a:lnTo>
                  <a:lnTo>
                    <a:pt x="543" y="289"/>
                  </a:lnTo>
                  <a:lnTo>
                    <a:pt x="327" y="153"/>
                  </a:lnTo>
                  <a:lnTo>
                    <a:pt x="310" y="155"/>
                  </a:lnTo>
                  <a:lnTo>
                    <a:pt x="310" y="109"/>
                  </a:lnTo>
                  <a:lnTo>
                    <a:pt x="292" y="17"/>
                  </a:lnTo>
                  <a:lnTo>
                    <a:pt x="268" y="19"/>
                  </a:lnTo>
                  <a:lnTo>
                    <a:pt x="268" y="0"/>
                  </a:lnTo>
                  <a:lnTo>
                    <a:pt x="26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83" name="Freeform 85"/>
            <p:cNvSpPr>
              <a:spLocks/>
            </p:cNvSpPr>
            <p:nvPr/>
          </p:nvSpPr>
          <p:spPr bwMode="auto">
            <a:xfrm>
              <a:off x="4721" y="2943"/>
              <a:ext cx="164" cy="175"/>
            </a:xfrm>
            <a:custGeom>
              <a:avLst/>
              <a:gdLst>
                <a:gd name="T0" fmla="*/ 219 w 330"/>
                <a:gd name="T1" fmla="*/ 6 h 350"/>
                <a:gd name="T2" fmla="*/ 257 w 330"/>
                <a:gd name="T3" fmla="*/ 0 h 350"/>
                <a:gd name="T4" fmla="*/ 278 w 330"/>
                <a:gd name="T5" fmla="*/ 21 h 350"/>
                <a:gd name="T6" fmla="*/ 316 w 330"/>
                <a:gd name="T7" fmla="*/ 98 h 350"/>
                <a:gd name="T8" fmla="*/ 330 w 330"/>
                <a:gd name="T9" fmla="*/ 142 h 350"/>
                <a:gd name="T10" fmla="*/ 289 w 330"/>
                <a:gd name="T11" fmla="*/ 197 h 350"/>
                <a:gd name="T12" fmla="*/ 257 w 330"/>
                <a:gd name="T13" fmla="*/ 209 h 350"/>
                <a:gd name="T14" fmla="*/ 228 w 330"/>
                <a:gd name="T15" fmla="*/ 207 h 350"/>
                <a:gd name="T16" fmla="*/ 201 w 330"/>
                <a:gd name="T17" fmla="*/ 230 h 350"/>
                <a:gd name="T18" fmla="*/ 194 w 330"/>
                <a:gd name="T19" fmla="*/ 251 h 350"/>
                <a:gd name="T20" fmla="*/ 134 w 330"/>
                <a:gd name="T21" fmla="*/ 241 h 350"/>
                <a:gd name="T22" fmla="*/ 90 w 330"/>
                <a:gd name="T23" fmla="*/ 303 h 350"/>
                <a:gd name="T24" fmla="*/ 43 w 330"/>
                <a:gd name="T25" fmla="*/ 347 h 350"/>
                <a:gd name="T26" fmla="*/ 14 w 330"/>
                <a:gd name="T27" fmla="*/ 350 h 350"/>
                <a:gd name="T28" fmla="*/ 0 w 330"/>
                <a:gd name="T29" fmla="*/ 335 h 350"/>
                <a:gd name="T30" fmla="*/ 23 w 330"/>
                <a:gd name="T31" fmla="*/ 341 h 350"/>
                <a:gd name="T32" fmla="*/ 43 w 330"/>
                <a:gd name="T33" fmla="*/ 337 h 350"/>
                <a:gd name="T34" fmla="*/ 98 w 330"/>
                <a:gd name="T35" fmla="*/ 262 h 350"/>
                <a:gd name="T36" fmla="*/ 132 w 330"/>
                <a:gd name="T37" fmla="*/ 207 h 350"/>
                <a:gd name="T38" fmla="*/ 161 w 330"/>
                <a:gd name="T39" fmla="*/ 215 h 350"/>
                <a:gd name="T40" fmla="*/ 201 w 330"/>
                <a:gd name="T41" fmla="*/ 203 h 350"/>
                <a:gd name="T42" fmla="*/ 238 w 330"/>
                <a:gd name="T43" fmla="*/ 182 h 350"/>
                <a:gd name="T44" fmla="*/ 284 w 330"/>
                <a:gd name="T45" fmla="*/ 173 h 350"/>
                <a:gd name="T46" fmla="*/ 307 w 330"/>
                <a:gd name="T47" fmla="*/ 136 h 350"/>
                <a:gd name="T48" fmla="*/ 274 w 330"/>
                <a:gd name="T49" fmla="*/ 102 h 350"/>
                <a:gd name="T50" fmla="*/ 282 w 330"/>
                <a:gd name="T51" fmla="*/ 90 h 350"/>
                <a:gd name="T52" fmla="*/ 307 w 330"/>
                <a:gd name="T53" fmla="*/ 106 h 350"/>
                <a:gd name="T54" fmla="*/ 280 w 330"/>
                <a:gd name="T55" fmla="*/ 39 h 350"/>
                <a:gd name="T56" fmla="*/ 255 w 330"/>
                <a:gd name="T57" fmla="*/ 16 h 350"/>
                <a:gd name="T58" fmla="*/ 255 w 330"/>
                <a:gd name="T59" fmla="*/ 41 h 350"/>
                <a:gd name="T60" fmla="*/ 238 w 330"/>
                <a:gd name="T61" fmla="*/ 14 h 350"/>
                <a:gd name="T62" fmla="*/ 219 w 330"/>
                <a:gd name="T63" fmla="*/ 6 h 350"/>
                <a:gd name="T64" fmla="*/ 219 w 330"/>
                <a:gd name="T65" fmla="*/ 6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30" h="350">
                  <a:moveTo>
                    <a:pt x="219" y="6"/>
                  </a:moveTo>
                  <a:lnTo>
                    <a:pt x="257" y="0"/>
                  </a:lnTo>
                  <a:lnTo>
                    <a:pt x="278" y="21"/>
                  </a:lnTo>
                  <a:lnTo>
                    <a:pt x="316" y="98"/>
                  </a:lnTo>
                  <a:lnTo>
                    <a:pt x="330" y="142"/>
                  </a:lnTo>
                  <a:lnTo>
                    <a:pt x="289" y="197"/>
                  </a:lnTo>
                  <a:lnTo>
                    <a:pt x="257" y="209"/>
                  </a:lnTo>
                  <a:lnTo>
                    <a:pt x="228" y="207"/>
                  </a:lnTo>
                  <a:lnTo>
                    <a:pt x="201" y="230"/>
                  </a:lnTo>
                  <a:lnTo>
                    <a:pt x="194" y="251"/>
                  </a:lnTo>
                  <a:lnTo>
                    <a:pt x="134" y="241"/>
                  </a:lnTo>
                  <a:lnTo>
                    <a:pt x="90" y="303"/>
                  </a:lnTo>
                  <a:lnTo>
                    <a:pt x="43" y="347"/>
                  </a:lnTo>
                  <a:lnTo>
                    <a:pt x="14" y="350"/>
                  </a:lnTo>
                  <a:lnTo>
                    <a:pt x="0" y="335"/>
                  </a:lnTo>
                  <a:lnTo>
                    <a:pt x="23" y="341"/>
                  </a:lnTo>
                  <a:lnTo>
                    <a:pt x="43" y="337"/>
                  </a:lnTo>
                  <a:lnTo>
                    <a:pt x="98" y="262"/>
                  </a:lnTo>
                  <a:lnTo>
                    <a:pt x="132" y="207"/>
                  </a:lnTo>
                  <a:lnTo>
                    <a:pt x="161" y="215"/>
                  </a:lnTo>
                  <a:lnTo>
                    <a:pt x="201" y="203"/>
                  </a:lnTo>
                  <a:lnTo>
                    <a:pt x="238" y="182"/>
                  </a:lnTo>
                  <a:lnTo>
                    <a:pt x="284" y="173"/>
                  </a:lnTo>
                  <a:lnTo>
                    <a:pt x="307" y="136"/>
                  </a:lnTo>
                  <a:lnTo>
                    <a:pt x="274" y="102"/>
                  </a:lnTo>
                  <a:lnTo>
                    <a:pt x="282" y="90"/>
                  </a:lnTo>
                  <a:lnTo>
                    <a:pt x="307" y="106"/>
                  </a:lnTo>
                  <a:lnTo>
                    <a:pt x="280" y="39"/>
                  </a:lnTo>
                  <a:lnTo>
                    <a:pt x="255" y="16"/>
                  </a:lnTo>
                  <a:lnTo>
                    <a:pt x="255" y="41"/>
                  </a:lnTo>
                  <a:lnTo>
                    <a:pt x="238" y="14"/>
                  </a:lnTo>
                  <a:lnTo>
                    <a:pt x="219" y="6"/>
                  </a:lnTo>
                  <a:lnTo>
                    <a:pt x="219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84" name="Freeform 86"/>
            <p:cNvSpPr>
              <a:spLocks/>
            </p:cNvSpPr>
            <p:nvPr/>
          </p:nvSpPr>
          <p:spPr bwMode="auto">
            <a:xfrm>
              <a:off x="4836" y="2942"/>
              <a:ext cx="368" cy="120"/>
            </a:xfrm>
            <a:custGeom>
              <a:avLst/>
              <a:gdLst>
                <a:gd name="T0" fmla="*/ 36 w 737"/>
                <a:gd name="T1" fmla="*/ 223 h 240"/>
                <a:gd name="T2" fmla="*/ 96 w 737"/>
                <a:gd name="T3" fmla="*/ 196 h 240"/>
                <a:gd name="T4" fmla="*/ 220 w 737"/>
                <a:gd name="T5" fmla="*/ 174 h 240"/>
                <a:gd name="T6" fmla="*/ 325 w 737"/>
                <a:gd name="T7" fmla="*/ 174 h 240"/>
                <a:gd name="T8" fmla="*/ 496 w 737"/>
                <a:gd name="T9" fmla="*/ 149 h 240"/>
                <a:gd name="T10" fmla="*/ 574 w 737"/>
                <a:gd name="T11" fmla="*/ 126 h 240"/>
                <a:gd name="T12" fmla="*/ 670 w 737"/>
                <a:gd name="T13" fmla="*/ 55 h 240"/>
                <a:gd name="T14" fmla="*/ 737 w 737"/>
                <a:gd name="T15" fmla="*/ 0 h 240"/>
                <a:gd name="T16" fmla="*/ 668 w 737"/>
                <a:gd name="T17" fmla="*/ 82 h 240"/>
                <a:gd name="T18" fmla="*/ 559 w 737"/>
                <a:gd name="T19" fmla="*/ 162 h 240"/>
                <a:gd name="T20" fmla="*/ 314 w 737"/>
                <a:gd name="T21" fmla="*/ 212 h 240"/>
                <a:gd name="T22" fmla="*/ 167 w 737"/>
                <a:gd name="T23" fmla="*/ 196 h 240"/>
                <a:gd name="T24" fmla="*/ 27 w 737"/>
                <a:gd name="T25" fmla="*/ 240 h 240"/>
                <a:gd name="T26" fmla="*/ 0 w 737"/>
                <a:gd name="T27" fmla="*/ 219 h 240"/>
                <a:gd name="T28" fmla="*/ 36 w 737"/>
                <a:gd name="T29" fmla="*/ 223 h 240"/>
                <a:gd name="T30" fmla="*/ 36 w 737"/>
                <a:gd name="T31" fmla="*/ 223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37" h="240">
                  <a:moveTo>
                    <a:pt x="36" y="223"/>
                  </a:moveTo>
                  <a:lnTo>
                    <a:pt x="96" y="196"/>
                  </a:lnTo>
                  <a:lnTo>
                    <a:pt x="220" y="174"/>
                  </a:lnTo>
                  <a:lnTo>
                    <a:pt x="325" y="174"/>
                  </a:lnTo>
                  <a:lnTo>
                    <a:pt x="496" y="149"/>
                  </a:lnTo>
                  <a:lnTo>
                    <a:pt x="574" y="126"/>
                  </a:lnTo>
                  <a:lnTo>
                    <a:pt x="670" y="55"/>
                  </a:lnTo>
                  <a:lnTo>
                    <a:pt x="737" y="0"/>
                  </a:lnTo>
                  <a:lnTo>
                    <a:pt x="668" y="82"/>
                  </a:lnTo>
                  <a:lnTo>
                    <a:pt x="559" y="162"/>
                  </a:lnTo>
                  <a:lnTo>
                    <a:pt x="314" y="212"/>
                  </a:lnTo>
                  <a:lnTo>
                    <a:pt x="167" y="196"/>
                  </a:lnTo>
                  <a:lnTo>
                    <a:pt x="27" y="240"/>
                  </a:lnTo>
                  <a:lnTo>
                    <a:pt x="0" y="219"/>
                  </a:lnTo>
                  <a:lnTo>
                    <a:pt x="36" y="223"/>
                  </a:lnTo>
                  <a:lnTo>
                    <a:pt x="36" y="2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85" name="Freeform 87"/>
            <p:cNvSpPr>
              <a:spLocks/>
            </p:cNvSpPr>
            <p:nvPr/>
          </p:nvSpPr>
          <p:spPr bwMode="auto">
            <a:xfrm>
              <a:off x="5102" y="2827"/>
              <a:ext cx="32" cy="69"/>
            </a:xfrm>
            <a:custGeom>
              <a:avLst/>
              <a:gdLst>
                <a:gd name="T0" fmla="*/ 0 w 63"/>
                <a:gd name="T1" fmla="*/ 0 h 138"/>
                <a:gd name="T2" fmla="*/ 29 w 63"/>
                <a:gd name="T3" fmla="*/ 42 h 138"/>
                <a:gd name="T4" fmla="*/ 63 w 63"/>
                <a:gd name="T5" fmla="*/ 138 h 138"/>
                <a:gd name="T6" fmla="*/ 63 w 63"/>
                <a:gd name="T7" fmla="*/ 98 h 138"/>
                <a:gd name="T8" fmla="*/ 42 w 63"/>
                <a:gd name="T9" fmla="*/ 21 h 138"/>
                <a:gd name="T10" fmla="*/ 0 w 63"/>
                <a:gd name="T11" fmla="*/ 0 h 138"/>
                <a:gd name="T12" fmla="*/ 0 w 63"/>
                <a:gd name="T13" fmla="*/ 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3" h="138">
                  <a:moveTo>
                    <a:pt x="0" y="0"/>
                  </a:moveTo>
                  <a:lnTo>
                    <a:pt x="29" y="42"/>
                  </a:lnTo>
                  <a:lnTo>
                    <a:pt x="63" y="138"/>
                  </a:lnTo>
                  <a:lnTo>
                    <a:pt x="63" y="98"/>
                  </a:lnTo>
                  <a:lnTo>
                    <a:pt x="42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86" name="Freeform 88"/>
            <p:cNvSpPr>
              <a:spLocks/>
            </p:cNvSpPr>
            <p:nvPr/>
          </p:nvSpPr>
          <p:spPr bwMode="auto">
            <a:xfrm>
              <a:off x="4915" y="2185"/>
              <a:ext cx="111" cy="21"/>
            </a:xfrm>
            <a:custGeom>
              <a:avLst/>
              <a:gdLst>
                <a:gd name="T0" fmla="*/ 0 w 222"/>
                <a:gd name="T1" fmla="*/ 0 h 42"/>
                <a:gd name="T2" fmla="*/ 46 w 222"/>
                <a:gd name="T3" fmla="*/ 6 h 42"/>
                <a:gd name="T4" fmla="*/ 69 w 222"/>
                <a:gd name="T5" fmla="*/ 23 h 42"/>
                <a:gd name="T6" fmla="*/ 88 w 222"/>
                <a:gd name="T7" fmla="*/ 21 h 42"/>
                <a:gd name="T8" fmla="*/ 111 w 222"/>
                <a:gd name="T9" fmla="*/ 6 h 42"/>
                <a:gd name="T10" fmla="*/ 222 w 222"/>
                <a:gd name="T11" fmla="*/ 12 h 42"/>
                <a:gd name="T12" fmla="*/ 197 w 222"/>
                <a:gd name="T13" fmla="*/ 29 h 42"/>
                <a:gd name="T14" fmla="*/ 122 w 222"/>
                <a:gd name="T15" fmla="*/ 25 h 42"/>
                <a:gd name="T16" fmla="*/ 88 w 222"/>
                <a:gd name="T17" fmla="*/ 42 h 42"/>
                <a:gd name="T18" fmla="*/ 61 w 222"/>
                <a:gd name="T19" fmla="*/ 42 h 42"/>
                <a:gd name="T20" fmla="*/ 34 w 222"/>
                <a:gd name="T21" fmla="*/ 23 h 42"/>
                <a:gd name="T22" fmla="*/ 0 w 222"/>
                <a:gd name="T23" fmla="*/ 19 h 42"/>
                <a:gd name="T24" fmla="*/ 0 w 222"/>
                <a:gd name="T25" fmla="*/ 0 h 42"/>
                <a:gd name="T26" fmla="*/ 0 w 222"/>
                <a:gd name="T27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2" h="42">
                  <a:moveTo>
                    <a:pt x="0" y="0"/>
                  </a:moveTo>
                  <a:lnTo>
                    <a:pt x="46" y="6"/>
                  </a:lnTo>
                  <a:lnTo>
                    <a:pt x="69" y="23"/>
                  </a:lnTo>
                  <a:lnTo>
                    <a:pt x="88" y="21"/>
                  </a:lnTo>
                  <a:lnTo>
                    <a:pt x="111" y="6"/>
                  </a:lnTo>
                  <a:lnTo>
                    <a:pt x="222" y="12"/>
                  </a:lnTo>
                  <a:lnTo>
                    <a:pt x="197" y="29"/>
                  </a:lnTo>
                  <a:lnTo>
                    <a:pt x="122" y="25"/>
                  </a:lnTo>
                  <a:lnTo>
                    <a:pt x="88" y="42"/>
                  </a:lnTo>
                  <a:lnTo>
                    <a:pt x="61" y="42"/>
                  </a:lnTo>
                  <a:lnTo>
                    <a:pt x="34" y="23"/>
                  </a:lnTo>
                  <a:lnTo>
                    <a:pt x="0" y="19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87" name="Freeform 89"/>
            <p:cNvSpPr>
              <a:spLocks/>
            </p:cNvSpPr>
            <p:nvPr/>
          </p:nvSpPr>
          <p:spPr bwMode="auto">
            <a:xfrm>
              <a:off x="4915" y="2187"/>
              <a:ext cx="24" cy="54"/>
            </a:xfrm>
            <a:custGeom>
              <a:avLst/>
              <a:gdLst>
                <a:gd name="T0" fmla="*/ 0 w 48"/>
                <a:gd name="T1" fmla="*/ 0 h 107"/>
                <a:gd name="T2" fmla="*/ 0 w 48"/>
                <a:gd name="T3" fmla="*/ 59 h 107"/>
                <a:gd name="T4" fmla="*/ 6 w 48"/>
                <a:gd name="T5" fmla="*/ 88 h 107"/>
                <a:gd name="T6" fmla="*/ 19 w 48"/>
                <a:gd name="T7" fmla="*/ 103 h 107"/>
                <a:gd name="T8" fmla="*/ 44 w 48"/>
                <a:gd name="T9" fmla="*/ 107 h 107"/>
                <a:gd name="T10" fmla="*/ 48 w 48"/>
                <a:gd name="T11" fmla="*/ 95 h 107"/>
                <a:gd name="T12" fmla="*/ 21 w 48"/>
                <a:gd name="T13" fmla="*/ 88 h 107"/>
                <a:gd name="T14" fmla="*/ 6 w 48"/>
                <a:gd name="T15" fmla="*/ 57 h 107"/>
                <a:gd name="T16" fmla="*/ 9 w 48"/>
                <a:gd name="T17" fmla="*/ 7 h 107"/>
                <a:gd name="T18" fmla="*/ 0 w 48"/>
                <a:gd name="T19" fmla="*/ 0 h 107"/>
                <a:gd name="T20" fmla="*/ 0 w 48"/>
                <a:gd name="T21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8" h="107">
                  <a:moveTo>
                    <a:pt x="0" y="0"/>
                  </a:moveTo>
                  <a:lnTo>
                    <a:pt x="0" y="59"/>
                  </a:lnTo>
                  <a:lnTo>
                    <a:pt x="6" y="88"/>
                  </a:lnTo>
                  <a:lnTo>
                    <a:pt x="19" y="103"/>
                  </a:lnTo>
                  <a:lnTo>
                    <a:pt x="44" y="107"/>
                  </a:lnTo>
                  <a:lnTo>
                    <a:pt x="48" y="95"/>
                  </a:lnTo>
                  <a:lnTo>
                    <a:pt x="21" y="88"/>
                  </a:lnTo>
                  <a:lnTo>
                    <a:pt x="6" y="57"/>
                  </a:lnTo>
                  <a:lnTo>
                    <a:pt x="9" y="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88" name="Freeform 90"/>
            <p:cNvSpPr>
              <a:spLocks/>
            </p:cNvSpPr>
            <p:nvPr/>
          </p:nvSpPr>
          <p:spPr bwMode="auto">
            <a:xfrm>
              <a:off x="4963" y="2196"/>
              <a:ext cx="66" cy="48"/>
            </a:xfrm>
            <a:custGeom>
              <a:avLst/>
              <a:gdLst>
                <a:gd name="T0" fmla="*/ 0 w 132"/>
                <a:gd name="T1" fmla="*/ 8 h 96"/>
                <a:gd name="T2" fmla="*/ 13 w 132"/>
                <a:gd name="T3" fmla="*/ 65 h 96"/>
                <a:gd name="T4" fmla="*/ 36 w 132"/>
                <a:gd name="T5" fmla="*/ 92 h 96"/>
                <a:gd name="T6" fmla="*/ 88 w 132"/>
                <a:gd name="T7" fmla="*/ 96 h 96"/>
                <a:gd name="T8" fmla="*/ 126 w 132"/>
                <a:gd name="T9" fmla="*/ 73 h 96"/>
                <a:gd name="T10" fmla="*/ 132 w 132"/>
                <a:gd name="T11" fmla="*/ 12 h 96"/>
                <a:gd name="T12" fmla="*/ 114 w 132"/>
                <a:gd name="T13" fmla="*/ 15 h 96"/>
                <a:gd name="T14" fmla="*/ 63 w 132"/>
                <a:gd name="T15" fmla="*/ 19 h 96"/>
                <a:gd name="T16" fmla="*/ 70 w 132"/>
                <a:gd name="T17" fmla="*/ 36 h 96"/>
                <a:gd name="T18" fmla="*/ 93 w 132"/>
                <a:gd name="T19" fmla="*/ 42 h 96"/>
                <a:gd name="T20" fmla="*/ 76 w 132"/>
                <a:gd name="T21" fmla="*/ 50 h 96"/>
                <a:gd name="T22" fmla="*/ 101 w 132"/>
                <a:gd name="T23" fmla="*/ 59 h 96"/>
                <a:gd name="T24" fmla="*/ 82 w 132"/>
                <a:gd name="T25" fmla="*/ 78 h 96"/>
                <a:gd name="T26" fmla="*/ 42 w 132"/>
                <a:gd name="T27" fmla="*/ 84 h 96"/>
                <a:gd name="T28" fmla="*/ 15 w 132"/>
                <a:gd name="T29" fmla="*/ 48 h 96"/>
                <a:gd name="T30" fmla="*/ 13 w 132"/>
                <a:gd name="T31" fmla="*/ 0 h 96"/>
                <a:gd name="T32" fmla="*/ 0 w 132"/>
                <a:gd name="T33" fmla="*/ 8 h 96"/>
                <a:gd name="T34" fmla="*/ 0 w 132"/>
                <a:gd name="T35" fmla="*/ 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2" h="96">
                  <a:moveTo>
                    <a:pt x="0" y="8"/>
                  </a:moveTo>
                  <a:lnTo>
                    <a:pt x="13" y="65"/>
                  </a:lnTo>
                  <a:lnTo>
                    <a:pt x="36" y="92"/>
                  </a:lnTo>
                  <a:lnTo>
                    <a:pt x="88" y="96"/>
                  </a:lnTo>
                  <a:lnTo>
                    <a:pt x="126" y="73"/>
                  </a:lnTo>
                  <a:lnTo>
                    <a:pt x="132" y="12"/>
                  </a:lnTo>
                  <a:lnTo>
                    <a:pt x="114" y="15"/>
                  </a:lnTo>
                  <a:lnTo>
                    <a:pt x="63" y="19"/>
                  </a:lnTo>
                  <a:lnTo>
                    <a:pt x="70" y="36"/>
                  </a:lnTo>
                  <a:lnTo>
                    <a:pt x="93" y="42"/>
                  </a:lnTo>
                  <a:lnTo>
                    <a:pt x="76" y="50"/>
                  </a:lnTo>
                  <a:lnTo>
                    <a:pt x="101" y="59"/>
                  </a:lnTo>
                  <a:lnTo>
                    <a:pt x="82" y="78"/>
                  </a:lnTo>
                  <a:lnTo>
                    <a:pt x="42" y="84"/>
                  </a:lnTo>
                  <a:lnTo>
                    <a:pt x="15" y="48"/>
                  </a:lnTo>
                  <a:lnTo>
                    <a:pt x="13" y="0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89" name="Freeform 91"/>
            <p:cNvSpPr>
              <a:spLocks/>
            </p:cNvSpPr>
            <p:nvPr/>
          </p:nvSpPr>
          <p:spPr bwMode="auto">
            <a:xfrm>
              <a:off x="4928" y="2202"/>
              <a:ext cx="53" cy="82"/>
            </a:xfrm>
            <a:custGeom>
              <a:avLst/>
              <a:gdLst>
                <a:gd name="T0" fmla="*/ 30 w 105"/>
                <a:gd name="T1" fmla="*/ 9 h 164"/>
                <a:gd name="T2" fmla="*/ 0 w 105"/>
                <a:gd name="T3" fmla="*/ 0 h 164"/>
                <a:gd name="T4" fmla="*/ 0 w 105"/>
                <a:gd name="T5" fmla="*/ 13 h 164"/>
                <a:gd name="T6" fmla="*/ 11 w 105"/>
                <a:gd name="T7" fmla="*/ 24 h 164"/>
                <a:gd name="T8" fmla="*/ 3 w 105"/>
                <a:gd name="T9" fmla="*/ 38 h 164"/>
                <a:gd name="T10" fmla="*/ 25 w 105"/>
                <a:gd name="T11" fmla="*/ 47 h 164"/>
                <a:gd name="T12" fmla="*/ 9 w 105"/>
                <a:gd name="T13" fmla="*/ 95 h 164"/>
                <a:gd name="T14" fmla="*/ 3 w 105"/>
                <a:gd name="T15" fmla="*/ 131 h 164"/>
                <a:gd name="T16" fmla="*/ 15 w 105"/>
                <a:gd name="T17" fmla="*/ 152 h 164"/>
                <a:gd name="T18" fmla="*/ 44 w 105"/>
                <a:gd name="T19" fmla="*/ 164 h 164"/>
                <a:gd name="T20" fmla="*/ 82 w 105"/>
                <a:gd name="T21" fmla="*/ 151 h 164"/>
                <a:gd name="T22" fmla="*/ 105 w 105"/>
                <a:gd name="T23" fmla="*/ 154 h 164"/>
                <a:gd name="T24" fmla="*/ 105 w 105"/>
                <a:gd name="T25" fmla="*/ 135 h 164"/>
                <a:gd name="T26" fmla="*/ 59 w 105"/>
                <a:gd name="T27" fmla="*/ 145 h 164"/>
                <a:gd name="T28" fmla="*/ 34 w 105"/>
                <a:gd name="T29" fmla="*/ 139 h 164"/>
                <a:gd name="T30" fmla="*/ 15 w 105"/>
                <a:gd name="T31" fmla="*/ 122 h 164"/>
                <a:gd name="T32" fmla="*/ 44 w 105"/>
                <a:gd name="T33" fmla="*/ 3 h 164"/>
                <a:gd name="T34" fmla="*/ 30 w 105"/>
                <a:gd name="T35" fmla="*/ 9 h 164"/>
                <a:gd name="T36" fmla="*/ 30 w 105"/>
                <a:gd name="T37" fmla="*/ 9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5" h="164">
                  <a:moveTo>
                    <a:pt x="30" y="9"/>
                  </a:moveTo>
                  <a:lnTo>
                    <a:pt x="0" y="0"/>
                  </a:lnTo>
                  <a:lnTo>
                    <a:pt x="0" y="13"/>
                  </a:lnTo>
                  <a:lnTo>
                    <a:pt x="11" y="24"/>
                  </a:lnTo>
                  <a:lnTo>
                    <a:pt x="3" y="38"/>
                  </a:lnTo>
                  <a:lnTo>
                    <a:pt x="25" y="47"/>
                  </a:lnTo>
                  <a:lnTo>
                    <a:pt x="9" y="95"/>
                  </a:lnTo>
                  <a:lnTo>
                    <a:pt x="3" y="131"/>
                  </a:lnTo>
                  <a:lnTo>
                    <a:pt x="15" y="152"/>
                  </a:lnTo>
                  <a:lnTo>
                    <a:pt x="44" y="164"/>
                  </a:lnTo>
                  <a:lnTo>
                    <a:pt x="82" y="151"/>
                  </a:lnTo>
                  <a:lnTo>
                    <a:pt x="105" y="154"/>
                  </a:lnTo>
                  <a:lnTo>
                    <a:pt x="105" y="135"/>
                  </a:lnTo>
                  <a:lnTo>
                    <a:pt x="59" y="145"/>
                  </a:lnTo>
                  <a:lnTo>
                    <a:pt x="34" y="139"/>
                  </a:lnTo>
                  <a:lnTo>
                    <a:pt x="15" y="122"/>
                  </a:lnTo>
                  <a:lnTo>
                    <a:pt x="44" y="3"/>
                  </a:lnTo>
                  <a:lnTo>
                    <a:pt x="30" y="9"/>
                  </a:lnTo>
                  <a:lnTo>
                    <a:pt x="30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90" name="Freeform 92"/>
            <p:cNvSpPr>
              <a:spLocks/>
            </p:cNvSpPr>
            <p:nvPr/>
          </p:nvSpPr>
          <p:spPr bwMode="auto">
            <a:xfrm>
              <a:off x="4957" y="2248"/>
              <a:ext cx="18" cy="9"/>
            </a:xfrm>
            <a:custGeom>
              <a:avLst/>
              <a:gdLst>
                <a:gd name="T0" fmla="*/ 0 w 36"/>
                <a:gd name="T1" fmla="*/ 8 h 19"/>
                <a:gd name="T2" fmla="*/ 13 w 36"/>
                <a:gd name="T3" fmla="*/ 19 h 19"/>
                <a:gd name="T4" fmla="*/ 36 w 36"/>
                <a:gd name="T5" fmla="*/ 10 h 19"/>
                <a:gd name="T6" fmla="*/ 19 w 36"/>
                <a:gd name="T7" fmla="*/ 0 h 19"/>
                <a:gd name="T8" fmla="*/ 0 w 36"/>
                <a:gd name="T9" fmla="*/ 8 h 19"/>
                <a:gd name="T10" fmla="*/ 0 w 36"/>
                <a:gd name="T11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" h="19">
                  <a:moveTo>
                    <a:pt x="0" y="8"/>
                  </a:moveTo>
                  <a:lnTo>
                    <a:pt x="13" y="19"/>
                  </a:lnTo>
                  <a:lnTo>
                    <a:pt x="36" y="10"/>
                  </a:lnTo>
                  <a:lnTo>
                    <a:pt x="19" y="0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91" name="Freeform 93"/>
            <p:cNvSpPr>
              <a:spLocks/>
            </p:cNvSpPr>
            <p:nvPr/>
          </p:nvSpPr>
          <p:spPr bwMode="auto">
            <a:xfrm>
              <a:off x="4952" y="2305"/>
              <a:ext cx="43" cy="31"/>
            </a:xfrm>
            <a:custGeom>
              <a:avLst/>
              <a:gdLst>
                <a:gd name="T0" fmla="*/ 5 w 86"/>
                <a:gd name="T1" fmla="*/ 2 h 61"/>
                <a:gd name="T2" fmla="*/ 0 w 86"/>
                <a:gd name="T3" fmla="*/ 19 h 61"/>
                <a:gd name="T4" fmla="*/ 7 w 86"/>
                <a:gd name="T5" fmla="*/ 38 h 61"/>
                <a:gd name="T6" fmla="*/ 32 w 86"/>
                <a:gd name="T7" fmla="*/ 61 h 61"/>
                <a:gd name="T8" fmla="*/ 86 w 86"/>
                <a:gd name="T9" fmla="*/ 25 h 61"/>
                <a:gd name="T10" fmla="*/ 44 w 86"/>
                <a:gd name="T11" fmla="*/ 31 h 61"/>
                <a:gd name="T12" fmla="*/ 19 w 86"/>
                <a:gd name="T13" fmla="*/ 29 h 61"/>
                <a:gd name="T14" fmla="*/ 9 w 86"/>
                <a:gd name="T15" fmla="*/ 17 h 61"/>
                <a:gd name="T16" fmla="*/ 13 w 86"/>
                <a:gd name="T17" fmla="*/ 0 h 61"/>
                <a:gd name="T18" fmla="*/ 5 w 86"/>
                <a:gd name="T19" fmla="*/ 2 h 61"/>
                <a:gd name="T20" fmla="*/ 5 w 86"/>
                <a:gd name="T21" fmla="*/ 2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6" h="61">
                  <a:moveTo>
                    <a:pt x="5" y="2"/>
                  </a:moveTo>
                  <a:lnTo>
                    <a:pt x="0" y="19"/>
                  </a:lnTo>
                  <a:lnTo>
                    <a:pt x="7" y="38"/>
                  </a:lnTo>
                  <a:lnTo>
                    <a:pt x="32" y="61"/>
                  </a:lnTo>
                  <a:lnTo>
                    <a:pt x="86" y="25"/>
                  </a:lnTo>
                  <a:lnTo>
                    <a:pt x="44" y="31"/>
                  </a:lnTo>
                  <a:lnTo>
                    <a:pt x="19" y="29"/>
                  </a:lnTo>
                  <a:lnTo>
                    <a:pt x="9" y="17"/>
                  </a:lnTo>
                  <a:lnTo>
                    <a:pt x="13" y="0"/>
                  </a:lnTo>
                  <a:lnTo>
                    <a:pt x="5" y="2"/>
                  </a:lnTo>
                  <a:lnTo>
                    <a:pt x="5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92" name="Freeform 94"/>
            <p:cNvSpPr>
              <a:spLocks/>
            </p:cNvSpPr>
            <p:nvPr/>
          </p:nvSpPr>
          <p:spPr bwMode="auto">
            <a:xfrm>
              <a:off x="4924" y="2062"/>
              <a:ext cx="52" cy="121"/>
            </a:xfrm>
            <a:custGeom>
              <a:avLst/>
              <a:gdLst>
                <a:gd name="T0" fmla="*/ 0 w 105"/>
                <a:gd name="T1" fmla="*/ 241 h 241"/>
                <a:gd name="T2" fmla="*/ 13 w 105"/>
                <a:gd name="T3" fmla="*/ 207 h 241"/>
                <a:gd name="T4" fmla="*/ 13 w 105"/>
                <a:gd name="T5" fmla="*/ 111 h 241"/>
                <a:gd name="T6" fmla="*/ 48 w 105"/>
                <a:gd name="T7" fmla="*/ 39 h 241"/>
                <a:gd name="T8" fmla="*/ 80 w 105"/>
                <a:gd name="T9" fmla="*/ 0 h 241"/>
                <a:gd name="T10" fmla="*/ 105 w 105"/>
                <a:gd name="T11" fmla="*/ 16 h 241"/>
                <a:gd name="T12" fmla="*/ 59 w 105"/>
                <a:gd name="T13" fmla="*/ 44 h 241"/>
                <a:gd name="T14" fmla="*/ 31 w 105"/>
                <a:gd name="T15" fmla="*/ 90 h 241"/>
                <a:gd name="T16" fmla="*/ 23 w 105"/>
                <a:gd name="T17" fmla="*/ 117 h 241"/>
                <a:gd name="T18" fmla="*/ 35 w 105"/>
                <a:gd name="T19" fmla="*/ 186 h 241"/>
                <a:gd name="T20" fmla="*/ 29 w 105"/>
                <a:gd name="T21" fmla="*/ 207 h 241"/>
                <a:gd name="T22" fmla="*/ 0 w 105"/>
                <a:gd name="T23" fmla="*/ 241 h 241"/>
                <a:gd name="T24" fmla="*/ 0 w 105"/>
                <a:gd name="T25" fmla="*/ 241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5" h="241">
                  <a:moveTo>
                    <a:pt x="0" y="241"/>
                  </a:moveTo>
                  <a:lnTo>
                    <a:pt x="13" y="207"/>
                  </a:lnTo>
                  <a:lnTo>
                    <a:pt x="13" y="111"/>
                  </a:lnTo>
                  <a:lnTo>
                    <a:pt x="48" y="39"/>
                  </a:lnTo>
                  <a:lnTo>
                    <a:pt x="80" y="0"/>
                  </a:lnTo>
                  <a:lnTo>
                    <a:pt x="105" y="16"/>
                  </a:lnTo>
                  <a:lnTo>
                    <a:pt x="59" y="44"/>
                  </a:lnTo>
                  <a:lnTo>
                    <a:pt x="31" y="90"/>
                  </a:lnTo>
                  <a:lnTo>
                    <a:pt x="23" y="117"/>
                  </a:lnTo>
                  <a:lnTo>
                    <a:pt x="35" y="186"/>
                  </a:lnTo>
                  <a:lnTo>
                    <a:pt x="29" y="207"/>
                  </a:lnTo>
                  <a:lnTo>
                    <a:pt x="0" y="241"/>
                  </a:lnTo>
                  <a:lnTo>
                    <a:pt x="0" y="24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93" name="Freeform 95"/>
            <p:cNvSpPr>
              <a:spLocks/>
            </p:cNvSpPr>
            <p:nvPr/>
          </p:nvSpPr>
          <p:spPr bwMode="auto">
            <a:xfrm>
              <a:off x="4581" y="2947"/>
              <a:ext cx="190" cy="161"/>
            </a:xfrm>
            <a:custGeom>
              <a:avLst/>
              <a:gdLst>
                <a:gd name="T0" fmla="*/ 25 w 381"/>
                <a:gd name="T1" fmla="*/ 6 h 321"/>
                <a:gd name="T2" fmla="*/ 46 w 381"/>
                <a:gd name="T3" fmla="*/ 29 h 321"/>
                <a:gd name="T4" fmla="*/ 80 w 381"/>
                <a:gd name="T5" fmla="*/ 32 h 321"/>
                <a:gd name="T6" fmla="*/ 146 w 381"/>
                <a:gd name="T7" fmla="*/ 0 h 321"/>
                <a:gd name="T8" fmla="*/ 195 w 381"/>
                <a:gd name="T9" fmla="*/ 8 h 321"/>
                <a:gd name="T10" fmla="*/ 134 w 381"/>
                <a:gd name="T11" fmla="*/ 61 h 321"/>
                <a:gd name="T12" fmla="*/ 136 w 381"/>
                <a:gd name="T13" fmla="*/ 96 h 321"/>
                <a:gd name="T14" fmla="*/ 159 w 381"/>
                <a:gd name="T15" fmla="*/ 107 h 321"/>
                <a:gd name="T16" fmla="*/ 195 w 381"/>
                <a:gd name="T17" fmla="*/ 94 h 321"/>
                <a:gd name="T18" fmla="*/ 251 w 381"/>
                <a:gd name="T19" fmla="*/ 54 h 321"/>
                <a:gd name="T20" fmla="*/ 274 w 381"/>
                <a:gd name="T21" fmla="*/ 46 h 321"/>
                <a:gd name="T22" fmla="*/ 304 w 381"/>
                <a:gd name="T23" fmla="*/ 55 h 321"/>
                <a:gd name="T24" fmla="*/ 278 w 381"/>
                <a:gd name="T25" fmla="*/ 69 h 321"/>
                <a:gd name="T26" fmla="*/ 291 w 381"/>
                <a:gd name="T27" fmla="*/ 84 h 321"/>
                <a:gd name="T28" fmla="*/ 318 w 381"/>
                <a:gd name="T29" fmla="*/ 76 h 321"/>
                <a:gd name="T30" fmla="*/ 283 w 381"/>
                <a:gd name="T31" fmla="*/ 103 h 321"/>
                <a:gd name="T32" fmla="*/ 209 w 381"/>
                <a:gd name="T33" fmla="*/ 199 h 321"/>
                <a:gd name="T34" fmla="*/ 211 w 381"/>
                <a:gd name="T35" fmla="*/ 224 h 321"/>
                <a:gd name="T36" fmla="*/ 235 w 381"/>
                <a:gd name="T37" fmla="*/ 237 h 321"/>
                <a:gd name="T38" fmla="*/ 279 w 381"/>
                <a:gd name="T39" fmla="*/ 199 h 321"/>
                <a:gd name="T40" fmla="*/ 348 w 381"/>
                <a:gd name="T41" fmla="*/ 124 h 321"/>
                <a:gd name="T42" fmla="*/ 366 w 381"/>
                <a:gd name="T43" fmla="*/ 120 h 321"/>
                <a:gd name="T44" fmla="*/ 346 w 381"/>
                <a:gd name="T45" fmla="*/ 145 h 321"/>
                <a:gd name="T46" fmla="*/ 360 w 381"/>
                <a:gd name="T47" fmla="*/ 159 h 321"/>
                <a:gd name="T48" fmla="*/ 381 w 381"/>
                <a:gd name="T49" fmla="*/ 143 h 321"/>
                <a:gd name="T50" fmla="*/ 352 w 381"/>
                <a:gd name="T51" fmla="*/ 201 h 321"/>
                <a:gd name="T52" fmla="*/ 320 w 381"/>
                <a:gd name="T53" fmla="*/ 247 h 321"/>
                <a:gd name="T54" fmla="*/ 281 w 381"/>
                <a:gd name="T55" fmla="*/ 300 h 321"/>
                <a:gd name="T56" fmla="*/ 281 w 381"/>
                <a:gd name="T57" fmla="*/ 321 h 321"/>
                <a:gd name="T58" fmla="*/ 274 w 381"/>
                <a:gd name="T59" fmla="*/ 306 h 321"/>
                <a:gd name="T60" fmla="*/ 291 w 381"/>
                <a:gd name="T61" fmla="*/ 273 h 321"/>
                <a:gd name="T62" fmla="*/ 352 w 381"/>
                <a:gd name="T63" fmla="*/ 174 h 321"/>
                <a:gd name="T64" fmla="*/ 341 w 381"/>
                <a:gd name="T65" fmla="*/ 163 h 321"/>
                <a:gd name="T66" fmla="*/ 318 w 381"/>
                <a:gd name="T67" fmla="*/ 174 h 321"/>
                <a:gd name="T68" fmla="*/ 253 w 381"/>
                <a:gd name="T69" fmla="*/ 237 h 321"/>
                <a:gd name="T70" fmla="*/ 224 w 381"/>
                <a:gd name="T71" fmla="*/ 249 h 321"/>
                <a:gd name="T72" fmla="*/ 199 w 381"/>
                <a:gd name="T73" fmla="*/ 231 h 321"/>
                <a:gd name="T74" fmla="*/ 201 w 381"/>
                <a:gd name="T75" fmla="*/ 191 h 321"/>
                <a:gd name="T76" fmla="*/ 274 w 381"/>
                <a:gd name="T77" fmla="*/ 101 h 321"/>
                <a:gd name="T78" fmla="*/ 268 w 381"/>
                <a:gd name="T79" fmla="*/ 69 h 321"/>
                <a:gd name="T80" fmla="*/ 239 w 381"/>
                <a:gd name="T81" fmla="*/ 82 h 321"/>
                <a:gd name="T82" fmla="*/ 188 w 381"/>
                <a:gd name="T83" fmla="*/ 115 h 321"/>
                <a:gd name="T84" fmla="*/ 140 w 381"/>
                <a:gd name="T85" fmla="*/ 115 h 321"/>
                <a:gd name="T86" fmla="*/ 123 w 381"/>
                <a:gd name="T87" fmla="*/ 94 h 321"/>
                <a:gd name="T88" fmla="*/ 126 w 381"/>
                <a:gd name="T89" fmla="*/ 54 h 321"/>
                <a:gd name="T90" fmla="*/ 176 w 381"/>
                <a:gd name="T91" fmla="*/ 13 h 321"/>
                <a:gd name="T92" fmla="*/ 75 w 381"/>
                <a:gd name="T93" fmla="*/ 42 h 321"/>
                <a:gd name="T94" fmla="*/ 31 w 381"/>
                <a:gd name="T95" fmla="*/ 36 h 321"/>
                <a:gd name="T96" fmla="*/ 0 w 381"/>
                <a:gd name="T97" fmla="*/ 17 h 321"/>
                <a:gd name="T98" fmla="*/ 25 w 381"/>
                <a:gd name="T99" fmla="*/ 6 h 321"/>
                <a:gd name="T100" fmla="*/ 25 w 381"/>
                <a:gd name="T101" fmla="*/ 6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81" h="321">
                  <a:moveTo>
                    <a:pt x="25" y="6"/>
                  </a:moveTo>
                  <a:lnTo>
                    <a:pt x="46" y="29"/>
                  </a:lnTo>
                  <a:lnTo>
                    <a:pt x="80" y="32"/>
                  </a:lnTo>
                  <a:lnTo>
                    <a:pt x="146" y="0"/>
                  </a:lnTo>
                  <a:lnTo>
                    <a:pt x="195" y="8"/>
                  </a:lnTo>
                  <a:lnTo>
                    <a:pt x="134" y="61"/>
                  </a:lnTo>
                  <a:lnTo>
                    <a:pt x="136" y="96"/>
                  </a:lnTo>
                  <a:lnTo>
                    <a:pt x="159" y="107"/>
                  </a:lnTo>
                  <a:lnTo>
                    <a:pt x="195" y="94"/>
                  </a:lnTo>
                  <a:lnTo>
                    <a:pt x="251" y="54"/>
                  </a:lnTo>
                  <a:lnTo>
                    <a:pt x="274" y="46"/>
                  </a:lnTo>
                  <a:lnTo>
                    <a:pt x="304" y="55"/>
                  </a:lnTo>
                  <a:lnTo>
                    <a:pt x="278" y="69"/>
                  </a:lnTo>
                  <a:lnTo>
                    <a:pt x="291" y="84"/>
                  </a:lnTo>
                  <a:lnTo>
                    <a:pt x="318" y="76"/>
                  </a:lnTo>
                  <a:lnTo>
                    <a:pt x="283" y="103"/>
                  </a:lnTo>
                  <a:lnTo>
                    <a:pt x="209" y="199"/>
                  </a:lnTo>
                  <a:lnTo>
                    <a:pt x="211" y="224"/>
                  </a:lnTo>
                  <a:lnTo>
                    <a:pt x="235" y="237"/>
                  </a:lnTo>
                  <a:lnTo>
                    <a:pt x="279" y="199"/>
                  </a:lnTo>
                  <a:lnTo>
                    <a:pt x="348" y="124"/>
                  </a:lnTo>
                  <a:lnTo>
                    <a:pt x="366" y="120"/>
                  </a:lnTo>
                  <a:lnTo>
                    <a:pt x="346" y="145"/>
                  </a:lnTo>
                  <a:lnTo>
                    <a:pt x="360" y="159"/>
                  </a:lnTo>
                  <a:lnTo>
                    <a:pt x="381" y="143"/>
                  </a:lnTo>
                  <a:lnTo>
                    <a:pt x="352" y="201"/>
                  </a:lnTo>
                  <a:lnTo>
                    <a:pt x="320" y="247"/>
                  </a:lnTo>
                  <a:lnTo>
                    <a:pt x="281" y="300"/>
                  </a:lnTo>
                  <a:lnTo>
                    <a:pt x="281" y="321"/>
                  </a:lnTo>
                  <a:lnTo>
                    <a:pt x="274" y="306"/>
                  </a:lnTo>
                  <a:lnTo>
                    <a:pt x="291" y="273"/>
                  </a:lnTo>
                  <a:lnTo>
                    <a:pt x="352" y="174"/>
                  </a:lnTo>
                  <a:lnTo>
                    <a:pt x="341" y="163"/>
                  </a:lnTo>
                  <a:lnTo>
                    <a:pt x="318" y="174"/>
                  </a:lnTo>
                  <a:lnTo>
                    <a:pt x="253" y="237"/>
                  </a:lnTo>
                  <a:lnTo>
                    <a:pt x="224" y="249"/>
                  </a:lnTo>
                  <a:lnTo>
                    <a:pt x="199" y="231"/>
                  </a:lnTo>
                  <a:lnTo>
                    <a:pt x="201" y="191"/>
                  </a:lnTo>
                  <a:lnTo>
                    <a:pt x="274" y="101"/>
                  </a:lnTo>
                  <a:lnTo>
                    <a:pt x="268" y="69"/>
                  </a:lnTo>
                  <a:lnTo>
                    <a:pt x="239" y="82"/>
                  </a:lnTo>
                  <a:lnTo>
                    <a:pt x="188" y="115"/>
                  </a:lnTo>
                  <a:lnTo>
                    <a:pt x="140" y="115"/>
                  </a:lnTo>
                  <a:lnTo>
                    <a:pt x="123" y="94"/>
                  </a:lnTo>
                  <a:lnTo>
                    <a:pt x="126" y="54"/>
                  </a:lnTo>
                  <a:lnTo>
                    <a:pt x="176" y="13"/>
                  </a:lnTo>
                  <a:lnTo>
                    <a:pt x="75" y="42"/>
                  </a:lnTo>
                  <a:lnTo>
                    <a:pt x="31" y="36"/>
                  </a:lnTo>
                  <a:lnTo>
                    <a:pt x="0" y="17"/>
                  </a:lnTo>
                  <a:lnTo>
                    <a:pt x="25" y="6"/>
                  </a:lnTo>
                  <a:lnTo>
                    <a:pt x="25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94" name="Freeform 96"/>
            <p:cNvSpPr>
              <a:spLocks/>
            </p:cNvSpPr>
            <p:nvPr/>
          </p:nvSpPr>
          <p:spPr bwMode="auto">
            <a:xfrm>
              <a:off x="4783" y="2979"/>
              <a:ext cx="30" cy="33"/>
            </a:xfrm>
            <a:custGeom>
              <a:avLst/>
              <a:gdLst>
                <a:gd name="T0" fmla="*/ 0 w 59"/>
                <a:gd name="T1" fmla="*/ 0 h 65"/>
                <a:gd name="T2" fmla="*/ 36 w 59"/>
                <a:gd name="T3" fmla="*/ 10 h 65"/>
                <a:gd name="T4" fmla="*/ 59 w 59"/>
                <a:gd name="T5" fmla="*/ 33 h 65"/>
                <a:gd name="T6" fmla="*/ 57 w 59"/>
                <a:gd name="T7" fmla="*/ 65 h 65"/>
                <a:gd name="T8" fmla="*/ 40 w 59"/>
                <a:gd name="T9" fmla="*/ 36 h 65"/>
                <a:gd name="T10" fmla="*/ 0 w 59"/>
                <a:gd name="T11" fmla="*/ 0 h 65"/>
                <a:gd name="T12" fmla="*/ 0 w 59"/>
                <a:gd name="T13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" h="65">
                  <a:moveTo>
                    <a:pt x="0" y="0"/>
                  </a:moveTo>
                  <a:lnTo>
                    <a:pt x="36" y="10"/>
                  </a:lnTo>
                  <a:lnTo>
                    <a:pt x="59" y="33"/>
                  </a:lnTo>
                  <a:lnTo>
                    <a:pt x="57" y="65"/>
                  </a:lnTo>
                  <a:lnTo>
                    <a:pt x="40" y="3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95" name="Freeform 97"/>
            <p:cNvSpPr>
              <a:spLocks/>
            </p:cNvSpPr>
            <p:nvPr/>
          </p:nvSpPr>
          <p:spPr bwMode="auto">
            <a:xfrm>
              <a:off x="4743" y="2978"/>
              <a:ext cx="29" cy="15"/>
            </a:xfrm>
            <a:custGeom>
              <a:avLst/>
              <a:gdLst>
                <a:gd name="T0" fmla="*/ 0 w 60"/>
                <a:gd name="T1" fmla="*/ 14 h 31"/>
                <a:gd name="T2" fmla="*/ 29 w 60"/>
                <a:gd name="T3" fmla="*/ 0 h 31"/>
                <a:gd name="T4" fmla="*/ 60 w 60"/>
                <a:gd name="T5" fmla="*/ 17 h 31"/>
                <a:gd name="T6" fmla="*/ 60 w 60"/>
                <a:gd name="T7" fmla="*/ 31 h 31"/>
                <a:gd name="T8" fmla="*/ 27 w 60"/>
                <a:gd name="T9" fmla="*/ 15 h 31"/>
                <a:gd name="T10" fmla="*/ 0 w 60"/>
                <a:gd name="T11" fmla="*/ 14 h 31"/>
                <a:gd name="T12" fmla="*/ 0 w 60"/>
                <a:gd name="T13" fmla="*/ 14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31">
                  <a:moveTo>
                    <a:pt x="0" y="14"/>
                  </a:moveTo>
                  <a:lnTo>
                    <a:pt x="29" y="0"/>
                  </a:lnTo>
                  <a:lnTo>
                    <a:pt x="60" y="17"/>
                  </a:lnTo>
                  <a:lnTo>
                    <a:pt x="60" y="31"/>
                  </a:lnTo>
                  <a:lnTo>
                    <a:pt x="27" y="15"/>
                  </a:lnTo>
                  <a:lnTo>
                    <a:pt x="0" y="1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96" name="Freeform 98"/>
            <p:cNvSpPr>
              <a:spLocks/>
            </p:cNvSpPr>
            <p:nvPr/>
          </p:nvSpPr>
          <p:spPr bwMode="auto">
            <a:xfrm>
              <a:off x="4215" y="3002"/>
              <a:ext cx="801" cy="375"/>
            </a:xfrm>
            <a:custGeom>
              <a:avLst/>
              <a:gdLst>
                <a:gd name="T0" fmla="*/ 35 w 1604"/>
                <a:gd name="T1" fmla="*/ 0 h 750"/>
                <a:gd name="T2" fmla="*/ 0 w 1604"/>
                <a:gd name="T3" fmla="*/ 69 h 750"/>
                <a:gd name="T4" fmla="*/ 12 w 1604"/>
                <a:gd name="T5" fmla="*/ 170 h 750"/>
                <a:gd name="T6" fmla="*/ 52 w 1604"/>
                <a:gd name="T7" fmla="*/ 398 h 750"/>
                <a:gd name="T8" fmla="*/ 448 w 1604"/>
                <a:gd name="T9" fmla="*/ 407 h 750"/>
                <a:gd name="T10" fmla="*/ 637 w 1604"/>
                <a:gd name="T11" fmla="*/ 545 h 750"/>
                <a:gd name="T12" fmla="*/ 815 w 1604"/>
                <a:gd name="T13" fmla="*/ 629 h 750"/>
                <a:gd name="T14" fmla="*/ 961 w 1604"/>
                <a:gd name="T15" fmla="*/ 721 h 750"/>
                <a:gd name="T16" fmla="*/ 1175 w 1604"/>
                <a:gd name="T17" fmla="*/ 750 h 750"/>
                <a:gd name="T18" fmla="*/ 1405 w 1604"/>
                <a:gd name="T19" fmla="*/ 717 h 750"/>
                <a:gd name="T20" fmla="*/ 1521 w 1604"/>
                <a:gd name="T21" fmla="*/ 595 h 750"/>
                <a:gd name="T22" fmla="*/ 1604 w 1604"/>
                <a:gd name="T23" fmla="*/ 442 h 750"/>
                <a:gd name="T24" fmla="*/ 1502 w 1604"/>
                <a:gd name="T25" fmla="*/ 516 h 750"/>
                <a:gd name="T26" fmla="*/ 1449 w 1604"/>
                <a:gd name="T27" fmla="*/ 323 h 750"/>
                <a:gd name="T28" fmla="*/ 1378 w 1604"/>
                <a:gd name="T29" fmla="*/ 170 h 750"/>
                <a:gd name="T30" fmla="*/ 1380 w 1604"/>
                <a:gd name="T31" fmla="*/ 321 h 750"/>
                <a:gd name="T32" fmla="*/ 1420 w 1604"/>
                <a:gd name="T33" fmla="*/ 407 h 750"/>
                <a:gd name="T34" fmla="*/ 1433 w 1604"/>
                <a:gd name="T35" fmla="*/ 551 h 750"/>
                <a:gd name="T36" fmla="*/ 1410 w 1604"/>
                <a:gd name="T37" fmla="*/ 514 h 750"/>
                <a:gd name="T38" fmla="*/ 1378 w 1604"/>
                <a:gd name="T39" fmla="*/ 566 h 750"/>
                <a:gd name="T40" fmla="*/ 1326 w 1604"/>
                <a:gd name="T41" fmla="*/ 371 h 750"/>
                <a:gd name="T42" fmla="*/ 1290 w 1604"/>
                <a:gd name="T43" fmla="*/ 505 h 750"/>
                <a:gd name="T44" fmla="*/ 1213 w 1604"/>
                <a:gd name="T45" fmla="*/ 600 h 750"/>
                <a:gd name="T46" fmla="*/ 1284 w 1604"/>
                <a:gd name="T47" fmla="*/ 635 h 750"/>
                <a:gd name="T48" fmla="*/ 1342 w 1604"/>
                <a:gd name="T49" fmla="*/ 566 h 750"/>
                <a:gd name="T50" fmla="*/ 1370 w 1604"/>
                <a:gd name="T51" fmla="*/ 608 h 750"/>
                <a:gd name="T52" fmla="*/ 1401 w 1604"/>
                <a:gd name="T53" fmla="*/ 658 h 750"/>
                <a:gd name="T54" fmla="*/ 1257 w 1604"/>
                <a:gd name="T55" fmla="*/ 679 h 750"/>
                <a:gd name="T56" fmla="*/ 1058 w 1604"/>
                <a:gd name="T57" fmla="*/ 685 h 750"/>
                <a:gd name="T58" fmla="*/ 936 w 1604"/>
                <a:gd name="T59" fmla="*/ 665 h 750"/>
                <a:gd name="T60" fmla="*/ 699 w 1604"/>
                <a:gd name="T61" fmla="*/ 491 h 750"/>
                <a:gd name="T62" fmla="*/ 704 w 1604"/>
                <a:gd name="T63" fmla="*/ 419 h 750"/>
                <a:gd name="T64" fmla="*/ 840 w 1604"/>
                <a:gd name="T65" fmla="*/ 398 h 750"/>
                <a:gd name="T66" fmla="*/ 892 w 1604"/>
                <a:gd name="T67" fmla="*/ 323 h 750"/>
                <a:gd name="T68" fmla="*/ 867 w 1604"/>
                <a:gd name="T69" fmla="*/ 314 h 750"/>
                <a:gd name="T70" fmla="*/ 741 w 1604"/>
                <a:gd name="T71" fmla="*/ 359 h 750"/>
                <a:gd name="T72" fmla="*/ 295 w 1604"/>
                <a:gd name="T73" fmla="*/ 315 h 750"/>
                <a:gd name="T74" fmla="*/ 83 w 1604"/>
                <a:gd name="T75" fmla="*/ 363 h 750"/>
                <a:gd name="T76" fmla="*/ 29 w 1604"/>
                <a:gd name="T77" fmla="*/ 136 h 750"/>
                <a:gd name="T78" fmla="*/ 29 w 1604"/>
                <a:gd name="T79" fmla="*/ 55 h 750"/>
                <a:gd name="T80" fmla="*/ 35 w 1604"/>
                <a:gd name="T81" fmla="*/ 0 h 750"/>
                <a:gd name="T82" fmla="*/ 35 w 1604"/>
                <a:gd name="T83" fmla="*/ 0 h 7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604" h="750">
                  <a:moveTo>
                    <a:pt x="35" y="0"/>
                  </a:moveTo>
                  <a:lnTo>
                    <a:pt x="0" y="69"/>
                  </a:lnTo>
                  <a:lnTo>
                    <a:pt x="12" y="170"/>
                  </a:lnTo>
                  <a:lnTo>
                    <a:pt x="52" y="398"/>
                  </a:lnTo>
                  <a:lnTo>
                    <a:pt x="448" y="407"/>
                  </a:lnTo>
                  <a:lnTo>
                    <a:pt x="637" y="545"/>
                  </a:lnTo>
                  <a:lnTo>
                    <a:pt x="815" y="629"/>
                  </a:lnTo>
                  <a:lnTo>
                    <a:pt x="961" y="721"/>
                  </a:lnTo>
                  <a:lnTo>
                    <a:pt x="1175" y="750"/>
                  </a:lnTo>
                  <a:lnTo>
                    <a:pt x="1405" y="717"/>
                  </a:lnTo>
                  <a:lnTo>
                    <a:pt x="1521" y="595"/>
                  </a:lnTo>
                  <a:lnTo>
                    <a:pt x="1604" y="442"/>
                  </a:lnTo>
                  <a:lnTo>
                    <a:pt x="1502" y="516"/>
                  </a:lnTo>
                  <a:lnTo>
                    <a:pt x="1449" y="323"/>
                  </a:lnTo>
                  <a:lnTo>
                    <a:pt x="1378" y="170"/>
                  </a:lnTo>
                  <a:lnTo>
                    <a:pt x="1380" y="321"/>
                  </a:lnTo>
                  <a:lnTo>
                    <a:pt x="1420" y="407"/>
                  </a:lnTo>
                  <a:lnTo>
                    <a:pt x="1433" y="551"/>
                  </a:lnTo>
                  <a:lnTo>
                    <a:pt x="1410" y="514"/>
                  </a:lnTo>
                  <a:lnTo>
                    <a:pt x="1378" y="566"/>
                  </a:lnTo>
                  <a:lnTo>
                    <a:pt x="1326" y="371"/>
                  </a:lnTo>
                  <a:lnTo>
                    <a:pt x="1290" y="505"/>
                  </a:lnTo>
                  <a:lnTo>
                    <a:pt x="1213" y="600"/>
                  </a:lnTo>
                  <a:lnTo>
                    <a:pt x="1284" y="635"/>
                  </a:lnTo>
                  <a:lnTo>
                    <a:pt x="1342" y="566"/>
                  </a:lnTo>
                  <a:lnTo>
                    <a:pt x="1370" y="608"/>
                  </a:lnTo>
                  <a:lnTo>
                    <a:pt x="1401" y="658"/>
                  </a:lnTo>
                  <a:lnTo>
                    <a:pt x="1257" y="679"/>
                  </a:lnTo>
                  <a:lnTo>
                    <a:pt x="1058" y="685"/>
                  </a:lnTo>
                  <a:lnTo>
                    <a:pt x="936" y="665"/>
                  </a:lnTo>
                  <a:lnTo>
                    <a:pt x="699" y="491"/>
                  </a:lnTo>
                  <a:lnTo>
                    <a:pt x="704" y="419"/>
                  </a:lnTo>
                  <a:lnTo>
                    <a:pt x="840" y="398"/>
                  </a:lnTo>
                  <a:lnTo>
                    <a:pt x="892" y="323"/>
                  </a:lnTo>
                  <a:lnTo>
                    <a:pt x="867" y="314"/>
                  </a:lnTo>
                  <a:lnTo>
                    <a:pt x="741" y="359"/>
                  </a:lnTo>
                  <a:lnTo>
                    <a:pt x="295" y="315"/>
                  </a:lnTo>
                  <a:lnTo>
                    <a:pt x="83" y="363"/>
                  </a:lnTo>
                  <a:lnTo>
                    <a:pt x="29" y="136"/>
                  </a:lnTo>
                  <a:lnTo>
                    <a:pt x="29" y="55"/>
                  </a:lnTo>
                  <a:lnTo>
                    <a:pt x="35" y="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97" name="Freeform 99"/>
            <p:cNvSpPr>
              <a:spLocks/>
            </p:cNvSpPr>
            <p:nvPr/>
          </p:nvSpPr>
          <p:spPr bwMode="auto">
            <a:xfrm>
              <a:off x="4262" y="3012"/>
              <a:ext cx="288" cy="147"/>
            </a:xfrm>
            <a:custGeom>
              <a:avLst/>
              <a:gdLst>
                <a:gd name="T0" fmla="*/ 0 w 576"/>
                <a:gd name="T1" fmla="*/ 295 h 295"/>
                <a:gd name="T2" fmla="*/ 164 w 576"/>
                <a:gd name="T3" fmla="*/ 128 h 295"/>
                <a:gd name="T4" fmla="*/ 344 w 576"/>
                <a:gd name="T5" fmla="*/ 57 h 295"/>
                <a:gd name="T6" fmla="*/ 576 w 576"/>
                <a:gd name="T7" fmla="*/ 0 h 295"/>
                <a:gd name="T8" fmla="*/ 331 w 576"/>
                <a:gd name="T9" fmla="*/ 103 h 295"/>
                <a:gd name="T10" fmla="*/ 174 w 576"/>
                <a:gd name="T11" fmla="*/ 207 h 295"/>
                <a:gd name="T12" fmla="*/ 383 w 576"/>
                <a:gd name="T13" fmla="*/ 145 h 295"/>
                <a:gd name="T14" fmla="*/ 228 w 576"/>
                <a:gd name="T15" fmla="*/ 216 h 295"/>
                <a:gd name="T16" fmla="*/ 400 w 576"/>
                <a:gd name="T17" fmla="*/ 174 h 295"/>
                <a:gd name="T18" fmla="*/ 279 w 576"/>
                <a:gd name="T19" fmla="*/ 239 h 295"/>
                <a:gd name="T20" fmla="*/ 329 w 576"/>
                <a:gd name="T21" fmla="*/ 272 h 295"/>
                <a:gd name="T22" fmla="*/ 117 w 576"/>
                <a:gd name="T23" fmla="*/ 237 h 295"/>
                <a:gd name="T24" fmla="*/ 0 w 576"/>
                <a:gd name="T25" fmla="*/ 295 h 295"/>
                <a:gd name="T26" fmla="*/ 0 w 576"/>
                <a:gd name="T27" fmla="*/ 29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76" h="295">
                  <a:moveTo>
                    <a:pt x="0" y="295"/>
                  </a:moveTo>
                  <a:lnTo>
                    <a:pt x="164" y="128"/>
                  </a:lnTo>
                  <a:lnTo>
                    <a:pt x="344" y="57"/>
                  </a:lnTo>
                  <a:lnTo>
                    <a:pt x="576" y="0"/>
                  </a:lnTo>
                  <a:lnTo>
                    <a:pt x="331" y="103"/>
                  </a:lnTo>
                  <a:lnTo>
                    <a:pt x="174" y="207"/>
                  </a:lnTo>
                  <a:lnTo>
                    <a:pt x="383" y="145"/>
                  </a:lnTo>
                  <a:lnTo>
                    <a:pt x="228" y="216"/>
                  </a:lnTo>
                  <a:lnTo>
                    <a:pt x="400" y="174"/>
                  </a:lnTo>
                  <a:lnTo>
                    <a:pt x="279" y="239"/>
                  </a:lnTo>
                  <a:lnTo>
                    <a:pt x="329" y="272"/>
                  </a:lnTo>
                  <a:lnTo>
                    <a:pt x="117" y="237"/>
                  </a:lnTo>
                  <a:lnTo>
                    <a:pt x="0" y="295"/>
                  </a:lnTo>
                  <a:lnTo>
                    <a:pt x="0" y="29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98" name="Freeform 100"/>
            <p:cNvSpPr>
              <a:spLocks/>
            </p:cNvSpPr>
            <p:nvPr/>
          </p:nvSpPr>
          <p:spPr bwMode="auto">
            <a:xfrm>
              <a:off x="4567" y="3099"/>
              <a:ext cx="86" cy="70"/>
            </a:xfrm>
            <a:custGeom>
              <a:avLst/>
              <a:gdLst>
                <a:gd name="T0" fmla="*/ 173 w 173"/>
                <a:gd name="T1" fmla="*/ 0 h 142"/>
                <a:gd name="T2" fmla="*/ 46 w 173"/>
                <a:gd name="T3" fmla="*/ 90 h 142"/>
                <a:gd name="T4" fmla="*/ 46 w 173"/>
                <a:gd name="T5" fmla="*/ 142 h 142"/>
                <a:gd name="T6" fmla="*/ 0 w 173"/>
                <a:gd name="T7" fmla="*/ 107 h 142"/>
                <a:gd name="T8" fmla="*/ 33 w 173"/>
                <a:gd name="T9" fmla="*/ 36 h 142"/>
                <a:gd name="T10" fmla="*/ 173 w 173"/>
                <a:gd name="T11" fmla="*/ 0 h 142"/>
                <a:gd name="T12" fmla="*/ 173 w 173"/>
                <a:gd name="T13" fmla="*/ 0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3" h="142">
                  <a:moveTo>
                    <a:pt x="173" y="0"/>
                  </a:moveTo>
                  <a:lnTo>
                    <a:pt x="46" y="90"/>
                  </a:lnTo>
                  <a:lnTo>
                    <a:pt x="46" y="142"/>
                  </a:lnTo>
                  <a:lnTo>
                    <a:pt x="0" y="107"/>
                  </a:lnTo>
                  <a:lnTo>
                    <a:pt x="33" y="36"/>
                  </a:lnTo>
                  <a:lnTo>
                    <a:pt x="173" y="0"/>
                  </a:lnTo>
                  <a:lnTo>
                    <a:pt x="17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99" name="Freeform 101"/>
            <p:cNvSpPr>
              <a:spLocks/>
            </p:cNvSpPr>
            <p:nvPr/>
          </p:nvSpPr>
          <p:spPr bwMode="auto">
            <a:xfrm>
              <a:off x="4616" y="3088"/>
              <a:ext cx="78" cy="139"/>
            </a:xfrm>
            <a:custGeom>
              <a:avLst/>
              <a:gdLst>
                <a:gd name="T0" fmla="*/ 155 w 155"/>
                <a:gd name="T1" fmla="*/ 0 h 277"/>
                <a:gd name="T2" fmla="*/ 124 w 155"/>
                <a:gd name="T3" fmla="*/ 50 h 277"/>
                <a:gd name="T4" fmla="*/ 124 w 155"/>
                <a:gd name="T5" fmla="*/ 122 h 277"/>
                <a:gd name="T6" fmla="*/ 78 w 155"/>
                <a:gd name="T7" fmla="*/ 220 h 277"/>
                <a:gd name="T8" fmla="*/ 0 w 155"/>
                <a:gd name="T9" fmla="*/ 277 h 277"/>
                <a:gd name="T10" fmla="*/ 111 w 155"/>
                <a:gd name="T11" fmla="*/ 226 h 277"/>
                <a:gd name="T12" fmla="*/ 151 w 155"/>
                <a:gd name="T13" fmla="*/ 107 h 277"/>
                <a:gd name="T14" fmla="*/ 155 w 155"/>
                <a:gd name="T15" fmla="*/ 0 h 277"/>
                <a:gd name="T16" fmla="*/ 155 w 155"/>
                <a:gd name="T17" fmla="*/ 0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5" h="277">
                  <a:moveTo>
                    <a:pt x="155" y="0"/>
                  </a:moveTo>
                  <a:lnTo>
                    <a:pt x="124" y="50"/>
                  </a:lnTo>
                  <a:lnTo>
                    <a:pt x="124" y="122"/>
                  </a:lnTo>
                  <a:lnTo>
                    <a:pt x="78" y="220"/>
                  </a:lnTo>
                  <a:lnTo>
                    <a:pt x="0" y="277"/>
                  </a:lnTo>
                  <a:lnTo>
                    <a:pt x="111" y="226"/>
                  </a:lnTo>
                  <a:lnTo>
                    <a:pt x="151" y="107"/>
                  </a:lnTo>
                  <a:lnTo>
                    <a:pt x="155" y="0"/>
                  </a:lnTo>
                  <a:lnTo>
                    <a:pt x="15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100" name="Freeform 102"/>
            <p:cNvSpPr>
              <a:spLocks/>
            </p:cNvSpPr>
            <p:nvPr/>
          </p:nvSpPr>
          <p:spPr bwMode="auto">
            <a:xfrm>
              <a:off x="4808" y="3042"/>
              <a:ext cx="81" cy="117"/>
            </a:xfrm>
            <a:custGeom>
              <a:avLst/>
              <a:gdLst>
                <a:gd name="T0" fmla="*/ 0 w 162"/>
                <a:gd name="T1" fmla="*/ 37 h 234"/>
                <a:gd name="T2" fmla="*/ 112 w 162"/>
                <a:gd name="T3" fmla="*/ 115 h 234"/>
                <a:gd name="T4" fmla="*/ 162 w 162"/>
                <a:gd name="T5" fmla="*/ 234 h 234"/>
                <a:gd name="T6" fmla="*/ 141 w 162"/>
                <a:gd name="T7" fmla="*/ 100 h 234"/>
                <a:gd name="T8" fmla="*/ 45 w 162"/>
                <a:gd name="T9" fmla="*/ 0 h 234"/>
                <a:gd name="T10" fmla="*/ 0 w 162"/>
                <a:gd name="T11" fmla="*/ 37 h 234"/>
                <a:gd name="T12" fmla="*/ 0 w 162"/>
                <a:gd name="T13" fmla="*/ 37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2" h="234">
                  <a:moveTo>
                    <a:pt x="0" y="37"/>
                  </a:moveTo>
                  <a:lnTo>
                    <a:pt x="112" y="115"/>
                  </a:lnTo>
                  <a:lnTo>
                    <a:pt x="162" y="234"/>
                  </a:lnTo>
                  <a:lnTo>
                    <a:pt x="141" y="100"/>
                  </a:lnTo>
                  <a:lnTo>
                    <a:pt x="45" y="0"/>
                  </a:lnTo>
                  <a:lnTo>
                    <a:pt x="0" y="37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101" name="Freeform 103"/>
            <p:cNvSpPr>
              <a:spLocks/>
            </p:cNvSpPr>
            <p:nvPr/>
          </p:nvSpPr>
          <p:spPr bwMode="auto">
            <a:xfrm>
              <a:off x="4882" y="3036"/>
              <a:ext cx="131" cy="70"/>
            </a:xfrm>
            <a:custGeom>
              <a:avLst/>
              <a:gdLst>
                <a:gd name="T0" fmla="*/ 0 w 260"/>
                <a:gd name="T1" fmla="*/ 19 h 139"/>
                <a:gd name="T2" fmla="*/ 117 w 260"/>
                <a:gd name="T3" fmla="*/ 139 h 139"/>
                <a:gd name="T4" fmla="*/ 80 w 260"/>
                <a:gd name="T5" fmla="*/ 57 h 139"/>
                <a:gd name="T6" fmla="*/ 134 w 260"/>
                <a:gd name="T7" fmla="*/ 38 h 139"/>
                <a:gd name="T8" fmla="*/ 247 w 260"/>
                <a:gd name="T9" fmla="*/ 86 h 139"/>
                <a:gd name="T10" fmla="*/ 260 w 260"/>
                <a:gd name="T11" fmla="*/ 40 h 139"/>
                <a:gd name="T12" fmla="*/ 210 w 260"/>
                <a:gd name="T13" fmla="*/ 0 h 139"/>
                <a:gd name="T14" fmla="*/ 90 w 260"/>
                <a:gd name="T15" fmla="*/ 0 h 139"/>
                <a:gd name="T16" fmla="*/ 0 w 260"/>
                <a:gd name="T17" fmla="*/ 19 h 139"/>
                <a:gd name="T18" fmla="*/ 0 w 260"/>
                <a:gd name="T19" fmla="*/ 19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0" h="139">
                  <a:moveTo>
                    <a:pt x="0" y="19"/>
                  </a:moveTo>
                  <a:lnTo>
                    <a:pt x="117" y="139"/>
                  </a:lnTo>
                  <a:lnTo>
                    <a:pt x="80" y="57"/>
                  </a:lnTo>
                  <a:lnTo>
                    <a:pt x="134" y="38"/>
                  </a:lnTo>
                  <a:lnTo>
                    <a:pt x="247" y="86"/>
                  </a:lnTo>
                  <a:lnTo>
                    <a:pt x="260" y="40"/>
                  </a:lnTo>
                  <a:lnTo>
                    <a:pt x="210" y="0"/>
                  </a:lnTo>
                  <a:lnTo>
                    <a:pt x="90" y="0"/>
                  </a:lnTo>
                  <a:lnTo>
                    <a:pt x="0" y="19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102" name="Freeform 104"/>
            <p:cNvSpPr>
              <a:spLocks/>
            </p:cNvSpPr>
            <p:nvPr/>
          </p:nvSpPr>
          <p:spPr bwMode="auto">
            <a:xfrm>
              <a:off x="5023" y="3010"/>
              <a:ext cx="237" cy="182"/>
            </a:xfrm>
            <a:custGeom>
              <a:avLst/>
              <a:gdLst>
                <a:gd name="T0" fmla="*/ 54 w 475"/>
                <a:gd name="T1" fmla="*/ 134 h 366"/>
                <a:gd name="T2" fmla="*/ 0 w 475"/>
                <a:gd name="T3" fmla="*/ 237 h 366"/>
                <a:gd name="T4" fmla="*/ 31 w 475"/>
                <a:gd name="T5" fmla="*/ 312 h 366"/>
                <a:gd name="T6" fmla="*/ 260 w 475"/>
                <a:gd name="T7" fmla="*/ 362 h 366"/>
                <a:gd name="T8" fmla="*/ 366 w 475"/>
                <a:gd name="T9" fmla="*/ 366 h 366"/>
                <a:gd name="T10" fmla="*/ 469 w 475"/>
                <a:gd name="T11" fmla="*/ 320 h 366"/>
                <a:gd name="T12" fmla="*/ 448 w 475"/>
                <a:gd name="T13" fmla="*/ 276 h 366"/>
                <a:gd name="T14" fmla="*/ 475 w 475"/>
                <a:gd name="T15" fmla="*/ 170 h 366"/>
                <a:gd name="T16" fmla="*/ 463 w 475"/>
                <a:gd name="T17" fmla="*/ 0 h 366"/>
                <a:gd name="T18" fmla="*/ 446 w 475"/>
                <a:gd name="T19" fmla="*/ 61 h 366"/>
                <a:gd name="T20" fmla="*/ 452 w 475"/>
                <a:gd name="T21" fmla="*/ 165 h 366"/>
                <a:gd name="T22" fmla="*/ 417 w 475"/>
                <a:gd name="T23" fmla="*/ 264 h 366"/>
                <a:gd name="T24" fmla="*/ 341 w 475"/>
                <a:gd name="T25" fmla="*/ 308 h 366"/>
                <a:gd name="T26" fmla="*/ 241 w 475"/>
                <a:gd name="T27" fmla="*/ 287 h 366"/>
                <a:gd name="T28" fmla="*/ 379 w 475"/>
                <a:gd name="T29" fmla="*/ 205 h 366"/>
                <a:gd name="T30" fmla="*/ 222 w 475"/>
                <a:gd name="T31" fmla="*/ 258 h 366"/>
                <a:gd name="T32" fmla="*/ 394 w 475"/>
                <a:gd name="T33" fmla="*/ 149 h 366"/>
                <a:gd name="T34" fmla="*/ 176 w 475"/>
                <a:gd name="T35" fmla="*/ 228 h 366"/>
                <a:gd name="T36" fmla="*/ 362 w 475"/>
                <a:gd name="T37" fmla="*/ 113 h 366"/>
                <a:gd name="T38" fmla="*/ 184 w 475"/>
                <a:gd name="T39" fmla="*/ 170 h 366"/>
                <a:gd name="T40" fmla="*/ 316 w 475"/>
                <a:gd name="T41" fmla="*/ 77 h 366"/>
                <a:gd name="T42" fmla="*/ 182 w 475"/>
                <a:gd name="T43" fmla="*/ 107 h 366"/>
                <a:gd name="T44" fmla="*/ 54 w 475"/>
                <a:gd name="T45" fmla="*/ 134 h 366"/>
                <a:gd name="T46" fmla="*/ 54 w 475"/>
                <a:gd name="T47" fmla="*/ 134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75" h="366">
                  <a:moveTo>
                    <a:pt x="54" y="134"/>
                  </a:moveTo>
                  <a:lnTo>
                    <a:pt x="0" y="237"/>
                  </a:lnTo>
                  <a:lnTo>
                    <a:pt x="31" y="312"/>
                  </a:lnTo>
                  <a:lnTo>
                    <a:pt x="260" y="362"/>
                  </a:lnTo>
                  <a:lnTo>
                    <a:pt x="366" y="366"/>
                  </a:lnTo>
                  <a:lnTo>
                    <a:pt x="469" y="320"/>
                  </a:lnTo>
                  <a:lnTo>
                    <a:pt x="448" y="276"/>
                  </a:lnTo>
                  <a:lnTo>
                    <a:pt x="475" y="170"/>
                  </a:lnTo>
                  <a:lnTo>
                    <a:pt x="463" y="0"/>
                  </a:lnTo>
                  <a:lnTo>
                    <a:pt x="446" y="61"/>
                  </a:lnTo>
                  <a:lnTo>
                    <a:pt x="452" y="165"/>
                  </a:lnTo>
                  <a:lnTo>
                    <a:pt x="417" y="264"/>
                  </a:lnTo>
                  <a:lnTo>
                    <a:pt x="341" y="308"/>
                  </a:lnTo>
                  <a:lnTo>
                    <a:pt x="241" y="287"/>
                  </a:lnTo>
                  <a:lnTo>
                    <a:pt x="379" y="205"/>
                  </a:lnTo>
                  <a:lnTo>
                    <a:pt x="222" y="258"/>
                  </a:lnTo>
                  <a:lnTo>
                    <a:pt x="394" y="149"/>
                  </a:lnTo>
                  <a:lnTo>
                    <a:pt x="176" y="228"/>
                  </a:lnTo>
                  <a:lnTo>
                    <a:pt x="362" y="113"/>
                  </a:lnTo>
                  <a:lnTo>
                    <a:pt x="184" y="170"/>
                  </a:lnTo>
                  <a:lnTo>
                    <a:pt x="316" y="77"/>
                  </a:lnTo>
                  <a:lnTo>
                    <a:pt x="182" y="107"/>
                  </a:lnTo>
                  <a:lnTo>
                    <a:pt x="54" y="134"/>
                  </a:lnTo>
                  <a:lnTo>
                    <a:pt x="54" y="1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103" name="Freeform 105"/>
            <p:cNvSpPr>
              <a:spLocks/>
            </p:cNvSpPr>
            <p:nvPr/>
          </p:nvSpPr>
          <p:spPr bwMode="auto">
            <a:xfrm>
              <a:off x="5224" y="2775"/>
              <a:ext cx="89" cy="402"/>
            </a:xfrm>
            <a:custGeom>
              <a:avLst/>
              <a:gdLst>
                <a:gd name="T0" fmla="*/ 157 w 178"/>
                <a:gd name="T1" fmla="*/ 30 h 803"/>
                <a:gd name="T2" fmla="*/ 147 w 178"/>
                <a:gd name="T3" fmla="*/ 243 h 803"/>
                <a:gd name="T4" fmla="*/ 117 w 178"/>
                <a:gd name="T5" fmla="*/ 472 h 803"/>
                <a:gd name="T6" fmla="*/ 119 w 178"/>
                <a:gd name="T7" fmla="*/ 703 h 803"/>
                <a:gd name="T8" fmla="*/ 90 w 178"/>
                <a:gd name="T9" fmla="*/ 772 h 803"/>
                <a:gd name="T10" fmla="*/ 0 w 178"/>
                <a:gd name="T11" fmla="*/ 795 h 803"/>
                <a:gd name="T12" fmla="*/ 82 w 178"/>
                <a:gd name="T13" fmla="*/ 803 h 803"/>
                <a:gd name="T14" fmla="*/ 128 w 178"/>
                <a:gd name="T15" fmla="*/ 740 h 803"/>
                <a:gd name="T16" fmla="*/ 140 w 178"/>
                <a:gd name="T17" fmla="*/ 600 h 803"/>
                <a:gd name="T18" fmla="*/ 178 w 178"/>
                <a:gd name="T19" fmla="*/ 0 h 803"/>
                <a:gd name="T20" fmla="*/ 157 w 178"/>
                <a:gd name="T21" fmla="*/ 30 h 803"/>
                <a:gd name="T22" fmla="*/ 157 w 178"/>
                <a:gd name="T23" fmla="*/ 30 h 8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8" h="803">
                  <a:moveTo>
                    <a:pt x="157" y="30"/>
                  </a:moveTo>
                  <a:lnTo>
                    <a:pt x="147" y="243"/>
                  </a:lnTo>
                  <a:lnTo>
                    <a:pt x="117" y="472"/>
                  </a:lnTo>
                  <a:lnTo>
                    <a:pt x="119" y="703"/>
                  </a:lnTo>
                  <a:lnTo>
                    <a:pt x="90" y="772"/>
                  </a:lnTo>
                  <a:lnTo>
                    <a:pt x="0" y="795"/>
                  </a:lnTo>
                  <a:lnTo>
                    <a:pt x="82" y="803"/>
                  </a:lnTo>
                  <a:lnTo>
                    <a:pt x="128" y="740"/>
                  </a:lnTo>
                  <a:lnTo>
                    <a:pt x="140" y="600"/>
                  </a:lnTo>
                  <a:lnTo>
                    <a:pt x="178" y="0"/>
                  </a:lnTo>
                  <a:lnTo>
                    <a:pt x="157" y="30"/>
                  </a:lnTo>
                  <a:lnTo>
                    <a:pt x="157" y="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104" name="Freeform 106"/>
            <p:cNvSpPr>
              <a:spLocks/>
            </p:cNvSpPr>
            <p:nvPr/>
          </p:nvSpPr>
          <p:spPr bwMode="auto">
            <a:xfrm>
              <a:off x="4192" y="3144"/>
              <a:ext cx="401" cy="733"/>
            </a:xfrm>
            <a:custGeom>
              <a:avLst/>
              <a:gdLst>
                <a:gd name="T0" fmla="*/ 802 w 802"/>
                <a:gd name="T1" fmla="*/ 270 h 1465"/>
                <a:gd name="T2" fmla="*/ 597 w 802"/>
                <a:gd name="T3" fmla="*/ 380 h 1465"/>
                <a:gd name="T4" fmla="*/ 350 w 802"/>
                <a:gd name="T5" fmla="*/ 388 h 1465"/>
                <a:gd name="T6" fmla="*/ 280 w 802"/>
                <a:gd name="T7" fmla="*/ 421 h 1465"/>
                <a:gd name="T8" fmla="*/ 249 w 802"/>
                <a:gd name="T9" fmla="*/ 401 h 1465"/>
                <a:gd name="T10" fmla="*/ 220 w 802"/>
                <a:gd name="T11" fmla="*/ 466 h 1465"/>
                <a:gd name="T12" fmla="*/ 159 w 802"/>
                <a:gd name="T13" fmla="*/ 994 h 1465"/>
                <a:gd name="T14" fmla="*/ 40 w 802"/>
                <a:gd name="T15" fmla="*/ 1465 h 1465"/>
                <a:gd name="T16" fmla="*/ 65 w 802"/>
                <a:gd name="T17" fmla="*/ 1178 h 1465"/>
                <a:gd name="T18" fmla="*/ 134 w 802"/>
                <a:gd name="T19" fmla="*/ 881 h 1465"/>
                <a:gd name="T20" fmla="*/ 157 w 802"/>
                <a:gd name="T21" fmla="*/ 440 h 1465"/>
                <a:gd name="T22" fmla="*/ 130 w 802"/>
                <a:gd name="T23" fmla="*/ 329 h 1465"/>
                <a:gd name="T24" fmla="*/ 213 w 802"/>
                <a:gd name="T25" fmla="*/ 394 h 1465"/>
                <a:gd name="T26" fmla="*/ 257 w 802"/>
                <a:gd name="T27" fmla="*/ 363 h 1465"/>
                <a:gd name="T28" fmla="*/ 121 w 802"/>
                <a:gd name="T29" fmla="*/ 229 h 1465"/>
                <a:gd name="T30" fmla="*/ 25 w 802"/>
                <a:gd name="T31" fmla="*/ 107 h 1465"/>
                <a:gd name="T32" fmla="*/ 0 w 802"/>
                <a:gd name="T33" fmla="*/ 0 h 1465"/>
                <a:gd name="T34" fmla="*/ 111 w 802"/>
                <a:gd name="T35" fmla="*/ 166 h 1465"/>
                <a:gd name="T36" fmla="*/ 236 w 802"/>
                <a:gd name="T37" fmla="*/ 300 h 1465"/>
                <a:gd name="T38" fmla="*/ 331 w 802"/>
                <a:gd name="T39" fmla="*/ 357 h 1465"/>
                <a:gd name="T40" fmla="*/ 389 w 802"/>
                <a:gd name="T41" fmla="*/ 335 h 1465"/>
                <a:gd name="T42" fmla="*/ 276 w 802"/>
                <a:gd name="T43" fmla="*/ 229 h 1465"/>
                <a:gd name="T44" fmla="*/ 249 w 802"/>
                <a:gd name="T45" fmla="*/ 164 h 1465"/>
                <a:gd name="T46" fmla="*/ 385 w 802"/>
                <a:gd name="T47" fmla="*/ 250 h 1465"/>
                <a:gd name="T48" fmla="*/ 511 w 802"/>
                <a:gd name="T49" fmla="*/ 321 h 1465"/>
                <a:gd name="T50" fmla="*/ 584 w 802"/>
                <a:gd name="T51" fmla="*/ 321 h 1465"/>
                <a:gd name="T52" fmla="*/ 666 w 802"/>
                <a:gd name="T53" fmla="*/ 281 h 1465"/>
                <a:gd name="T54" fmla="*/ 706 w 802"/>
                <a:gd name="T55" fmla="*/ 243 h 1465"/>
                <a:gd name="T56" fmla="*/ 802 w 802"/>
                <a:gd name="T57" fmla="*/ 270 h 1465"/>
                <a:gd name="T58" fmla="*/ 802 w 802"/>
                <a:gd name="T59" fmla="*/ 270 h 1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802" h="1465">
                  <a:moveTo>
                    <a:pt x="802" y="270"/>
                  </a:moveTo>
                  <a:lnTo>
                    <a:pt x="597" y="380"/>
                  </a:lnTo>
                  <a:lnTo>
                    <a:pt x="350" y="388"/>
                  </a:lnTo>
                  <a:lnTo>
                    <a:pt x="280" y="421"/>
                  </a:lnTo>
                  <a:lnTo>
                    <a:pt x="249" y="401"/>
                  </a:lnTo>
                  <a:lnTo>
                    <a:pt x="220" y="466"/>
                  </a:lnTo>
                  <a:lnTo>
                    <a:pt x="159" y="994"/>
                  </a:lnTo>
                  <a:lnTo>
                    <a:pt x="40" y="1465"/>
                  </a:lnTo>
                  <a:lnTo>
                    <a:pt x="65" y="1178"/>
                  </a:lnTo>
                  <a:lnTo>
                    <a:pt x="134" y="881"/>
                  </a:lnTo>
                  <a:lnTo>
                    <a:pt x="157" y="440"/>
                  </a:lnTo>
                  <a:lnTo>
                    <a:pt x="130" y="329"/>
                  </a:lnTo>
                  <a:lnTo>
                    <a:pt x="213" y="394"/>
                  </a:lnTo>
                  <a:lnTo>
                    <a:pt x="257" y="363"/>
                  </a:lnTo>
                  <a:lnTo>
                    <a:pt x="121" y="229"/>
                  </a:lnTo>
                  <a:lnTo>
                    <a:pt x="25" y="107"/>
                  </a:lnTo>
                  <a:lnTo>
                    <a:pt x="0" y="0"/>
                  </a:lnTo>
                  <a:lnTo>
                    <a:pt x="111" y="166"/>
                  </a:lnTo>
                  <a:lnTo>
                    <a:pt x="236" y="300"/>
                  </a:lnTo>
                  <a:lnTo>
                    <a:pt x="331" y="357"/>
                  </a:lnTo>
                  <a:lnTo>
                    <a:pt x="389" y="335"/>
                  </a:lnTo>
                  <a:lnTo>
                    <a:pt x="276" y="229"/>
                  </a:lnTo>
                  <a:lnTo>
                    <a:pt x="249" y="164"/>
                  </a:lnTo>
                  <a:lnTo>
                    <a:pt x="385" y="250"/>
                  </a:lnTo>
                  <a:lnTo>
                    <a:pt x="511" y="321"/>
                  </a:lnTo>
                  <a:lnTo>
                    <a:pt x="584" y="321"/>
                  </a:lnTo>
                  <a:lnTo>
                    <a:pt x="666" y="281"/>
                  </a:lnTo>
                  <a:lnTo>
                    <a:pt x="706" y="243"/>
                  </a:lnTo>
                  <a:lnTo>
                    <a:pt x="802" y="270"/>
                  </a:lnTo>
                  <a:lnTo>
                    <a:pt x="802" y="27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105" name="Freeform 107"/>
            <p:cNvSpPr>
              <a:spLocks/>
            </p:cNvSpPr>
            <p:nvPr/>
          </p:nvSpPr>
          <p:spPr bwMode="auto">
            <a:xfrm>
              <a:off x="3742" y="2981"/>
              <a:ext cx="487" cy="158"/>
            </a:xfrm>
            <a:custGeom>
              <a:avLst/>
              <a:gdLst>
                <a:gd name="T0" fmla="*/ 974 w 974"/>
                <a:gd name="T1" fmla="*/ 191 h 315"/>
                <a:gd name="T2" fmla="*/ 804 w 974"/>
                <a:gd name="T3" fmla="*/ 205 h 315"/>
                <a:gd name="T4" fmla="*/ 675 w 974"/>
                <a:gd name="T5" fmla="*/ 254 h 315"/>
                <a:gd name="T6" fmla="*/ 396 w 974"/>
                <a:gd name="T7" fmla="*/ 315 h 315"/>
                <a:gd name="T8" fmla="*/ 218 w 974"/>
                <a:gd name="T9" fmla="*/ 298 h 315"/>
                <a:gd name="T10" fmla="*/ 71 w 974"/>
                <a:gd name="T11" fmla="*/ 245 h 315"/>
                <a:gd name="T12" fmla="*/ 6 w 974"/>
                <a:gd name="T13" fmla="*/ 183 h 315"/>
                <a:gd name="T14" fmla="*/ 0 w 974"/>
                <a:gd name="T15" fmla="*/ 111 h 315"/>
                <a:gd name="T16" fmla="*/ 77 w 974"/>
                <a:gd name="T17" fmla="*/ 50 h 315"/>
                <a:gd name="T18" fmla="*/ 34 w 974"/>
                <a:gd name="T19" fmla="*/ 113 h 315"/>
                <a:gd name="T20" fmla="*/ 42 w 974"/>
                <a:gd name="T21" fmla="*/ 174 h 315"/>
                <a:gd name="T22" fmla="*/ 119 w 974"/>
                <a:gd name="T23" fmla="*/ 237 h 315"/>
                <a:gd name="T24" fmla="*/ 239 w 974"/>
                <a:gd name="T25" fmla="*/ 277 h 315"/>
                <a:gd name="T26" fmla="*/ 392 w 974"/>
                <a:gd name="T27" fmla="*/ 298 h 315"/>
                <a:gd name="T28" fmla="*/ 427 w 974"/>
                <a:gd name="T29" fmla="*/ 283 h 315"/>
                <a:gd name="T30" fmla="*/ 526 w 974"/>
                <a:gd name="T31" fmla="*/ 268 h 315"/>
                <a:gd name="T32" fmla="*/ 419 w 974"/>
                <a:gd name="T33" fmla="*/ 237 h 315"/>
                <a:gd name="T34" fmla="*/ 473 w 974"/>
                <a:gd name="T35" fmla="*/ 178 h 315"/>
                <a:gd name="T36" fmla="*/ 455 w 974"/>
                <a:gd name="T37" fmla="*/ 78 h 315"/>
                <a:gd name="T38" fmla="*/ 421 w 974"/>
                <a:gd name="T39" fmla="*/ 36 h 315"/>
                <a:gd name="T40" fmla="*/ 712 w 974"/>
                <a:gd name="T41" fmla="*/ 11 h 315"/>
                <a:gd name="T42" fmla="*/ 786 w 974"/>
                <a:gd name="T43" fmla="*/ 0 h 315"/>
                <a:gd name="T44" fmla="*/ 890 w 974"/>
                <a:gd name="T45" fmla="*/ 44 h 315"/>
                <a:gd name="T46" fmla="*/ 972 w 974"/>
                <a:gd name="T47" fmla="*/ 44 h 315"/>
                <a:gd name="T48" fmla="*/ 974 w 974"/>
                <a:gd name="T49" fmla="*/ 191 h 315"/>
                <a:gd name="T50" fmla="*/ 974 w 974"/>
                <a:gd name="T51" fmla="*/ 191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974" h="315">
                  <a:moveTo>
                    <a:pt x="974" y="191"/>
                  </a:moveTo>
                  <a:lnTo>
                    <a:pt x="804" y="205"/>
                  </a:lnTo>
                  <a:lnTo>
                    <a:pt x="675" y="254"/>
                  </a:lnTo>
                  <a:lnTo>
                    <a:pt x="396" y="315"/>
                  </a:lnTo>
                  <a:lnTo>
                    <a:pt x="218" y="298"/>
                  </a:lnTo>
                  <a:lnTo>
                    <a:pt x="71" y="245"/>
                  </a:lnTo>
                  <a:lnTo>
                    <a:pt x="6" y="183"/>
                  </a:lnTo>
                  <a:lnTo>
                    <a:pt x="0" y="111"/>
                  </a:lnTo>
                  <a:lnTo>
                    <a:pt x="77" y="50"/>
                  </a:lnTo>
                  <a:lnTo>
                    <a:pt x="34" y="113"/>
                  </a:lnTo>
                  <a:lnTo>
                    <a:pt x="42" y="174"/>
                  </a:lnTo>
                  <a:lnTo>
                    <a:pt x="119" y="237"/>
                  </a:lnTo>
                  <a:lnTo>
                    <a:pt x="239" y="277"/>
                  </a:lnTo>
                  <a:lnTo>
                    <a:pt x="392" y="298"/>
                  </a:lnTo>
                  <a:lnTo>
                    <a:pt x="427" y="283"/>
                  </a:lnTo>
                  <a:lnTo>
                    <a:pt x="526" y="268"/>
                  </a:lnTo>
                  <a:lnTo>
                    <a:pt x="419" y="237"/>
                  </a:lnTo>
                  <a:lnTo>
                    <a:pt x="473" y="178"/>
                  </a:lnTo>
                  <a:lnTo>
                    <a:pt x="455" y="78"/>
                  </a:lnTo>
                  <a:lnTo>
                    <a:pt x="421" y="36"/>
                  </a:lnTo>
                  <a:lnTo>
                    <a:pt x="712" y="11"/>
                  </a:lnTo>
                  <a:lnTo>
                    <a:pt x="786" y="0"/>
                  </a:lnTo>
                  <a:lnTo>
                    <a:pt x="890" y="44"/>
                  </a:lnTo>
                  <a:lnTo>
                    <a:pt x="972" y="44"/>
                  </a:lnTo>
                  <a:lnTo>
                    <a:pt x="974" y="191"/>
                  </a:lnTo>
                  <a:lnTo>
                    <a:pt x="974" y="19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106" name="Freeform 108"/>
            <p:cNvSpPr>
              <a:spLocks/>
            </p:cNvSpPr>
            <p:nvPr/>
          </p:nvSpPr>
          <p:spPr bwMode="auto">
            <a:xfrm>
              <a:off x="4212" y="2944"/>
              <a:ext cx="384" cy="65"/>
            </a:xfrm>
            <a:custGeom>
              <a:avLst/>
              <a:gdLst>
                <a:gd name="T0" fmla="*/ 0 w 770"/>
                <a:gd name="T1" fmla="*/ 130 h 130"/>
                <a:gd name="T2" fmla="*/ 79 w 770"/>
                <a:gd name="T3" fmla="*/ 84 h 130"/>
                <a:gd name="T4" fmla="*/ 343 w 770"/>
                <a:gd name="T5" fmla="*/ 96 h 130"/>
                <a:gd name="T6" fmla="*/ 565 w 770"/>
                <a:gd name="T7" fmla="*/ 44 h 130"/>
                <a:gd name="T8" fmla="*/ 758 w 770"/>
                <a:gd name="T9" fmla="*/ 0 h 130"/>
                <a:gd name="T10" fmla="*/ 770 w 770"/>
                <a:gd name="T11" fmla="*/ 33 h 130"/>
                <a:gd name="T12" fmla="*/ 488 w 770"/>
                <a:gd name="T13" fmla="*/ 88 h 130"/>
                <a:gd name="T14" fmla="*/ 332 w 770"/>
                <a:gd name="T15" fmla="*/ 121 h 130"/>
                <a:gd name="T16" fmla="*/ 96 w 770"/>
                <a:gd name="T17" fmla="*/ 113 h 130"/>
                <a:gd name="T18" fmla="*/ 0 w 770"/>
                <a:gd name="T19" fmla="*/ 130 h 130"/>
                <a:gd name="T20" fmla="*/ 0 w 770"/>
                <a:gd name="T21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70" h="130">
                  <a:moveTo>
                    <a:pt x="0" y="130"/>
                  </a:moveTo>
                  <a:lnTo>
                    <a:pt x="79" y="84"/>
                  </a:lnTo>
                  <a:lnTo>
                    <a:pt x="343" y="96"/>
                  </a:lnTo>
                  <a:lnTo>
                    <a:pt x="565" y="44"/>
                  </a:lnTo>
                  <a:lnTo>
                    <a:pt x="758" y="0"/>
                  </a:lnTo>
                  <a:lnTo>
                    <a:pt x="770" y="33"/>
                  </a:lnTo>
                  <a:lnTo>
                    <a:pt x="488" y="88"/>
                  </a:lnTo>
                  <a:lnTo>
                    <a:pt x="332" y="121"/>
                  </a:lnTo>
                  <a:lnTo>
                    <a:pt x="96" y="113"/>
                  </a:lnTo>
                  <a:lnTo>
                    <a:pt x="0" y="130"/>
                  </a:lnTo>
                  <a:lnTo>
                    <a:pt x="0" y="1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107" name="Freeform 109"/>
            <p:cNvSpPr>
              <a:spLocks/>
            </p:cNvSpPr>
            <p:nvPr/>
          </p:nvSpPr>
          <p:spPr bwMode="auto">
            <a:xfrm>
              <a:off x="4456" y="3144"/>
              <a:ext cx="800" cy="303"/>
            </a:xfrm>
            <a:custGeom>
              <a:avLst/>
              <a:gdLst>
                <a:gd name="T0" fmla="*/ 64 w 1602"/>
                <a:gd name="T1" fmla="*/ 331 h 604"/>
                <a:gd name="T2" fmla="*/ 125 w 1602"/>
                <a:gd name="T3" fmla="*/ 419 h 604"/>
                <a:gd name="T4" fmla="*/ 220 w 1602"/>
                <a:gd name="T5" fmla="*/ 474 h 604"/>
                <a:gd name="T6" fmla="*/ 439 w 1602"/>
                <a:gd name="T7" fmla="*/ 533 h 604"/>
                <a:gd name="T8" fmla="*/ 733 w 1602"/>
                <a:gd name="T9" fmla="*/ 533 h 604"/>
                <a:gd name="T10" fmla="*/ 1103 w 1602"/>
                <a:gd name="T11" fmla="*/ 419 h 604"/>
                <a:gd name="T12" fmla="*/ 1543 w 1602"/>
                <a:gd name="T13" fmla="*/ 317 h 604"/>
                <a:gd name="T14" fmla="*/ 1581 w 1602"/>
                <a:gd name="T15" fmla="*/ 289 h 604"/>
                <a:gd name="T16" fmla="*/ 1569 w 1602"/>
                <a:gd name="T17" fmla="*/ 191 h 604"/>
                <a:gd name="T18" fmla="*/ 1439 w 1602"/>
                <a:gd name="T19" fmla="*/ 120 h 604"/>
                <a:gd name="T20" fmla="*/ 1171 w 1602"/>
                <a:gd name="T21" fmla="*/ 101 h 604"/>
                <a:gd name="T22" fmla="*/ 1087 w 1602"/>
                <a:gd name="T23" fmla="*/ 208 h 604"/>
                <a:gd name="T24" fmla="*/ 1145 w 1602"/>
                <a:gd name="T25" fmla="*/ 101 h 604"/>
                <a:gd name="T26" fmla="*/ 1147 w 1602"/>
                <a:gd name="T27" fmla="*/ 0 h 604"/>
                <a:gd name="T28" fmla="*/ 1171 w 1602"/>
                <a:gd name="T29" fmla="*/ 19 h 604"/>
                <a:gd name="T30" fmla="*/ 1171 w 1602"/>
                <a:gd name="T31" fmla="*/ 76 h 604"/>
                <a:gd name="T32" fmla="*/ 1422 w 1602"/>
                <a:gd name="T33" fmla="*/ 101 h 604"/>
                <a:gd name="T34" fmla="*/ 1522 w 1602"/>
                <a:gd name="T35" fmla="*/ 134 h 604"/>
                <a:gd name="T36" fmla="*/ 1581 w 1602"/>
                <a:gd name="T37" fmla="*/ 191 h 604"/>
                <a:gd name="T38" fmla="*/ 1602 w 1602"/>
                <a:gd name="T39" fmla="*/ 289 h 604"/>
                <a:gd name="T40" fmla="*/ 1583 w 1602"/>
                <a:gd name="T41" fmla="*/ 392 h 604"/>
                <a:gd name="T42" fmla="*/ 1374 w 1602"/>
                <a:gd name="T43" fmla="*/ 499 h 604"/>
                <a:gd name="T44" fmla="*/ 787 w 1602"/>
                <a:gd name="T45" fmla="*/ 604 h 604"/>
                <a:gd name="T46" fmla="*/ 557 w 1602"/>
                <a:gd name="T47" fmla="*/ 591 h 604"/>
                <a:gd name="T48" fmla="*/ 349 w 1602"/>
                <a:gd name="T49" fmla="*/ 547 h 604"/>
                <a:gd name="T50" fmla="*/ 94 w 1602"/>
                <a:gd name="T51" fmla="*/ 451 h 604"/>
                <a:gd name="T52" fmla="*/ 0 w 1602"/>
                <a:gd name="T53" fmla="*/ 373 h 604"/>
                <a:gd name="T54" fmla="*/ 64 w 1602"/>
                <a:gd name="T55" fmla="*/ 331 h 604"/>
                <a:gd name="T56" fmla="*/ 64 w 1602"/>
                <a:gd name="T57" fmla="*/ 331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602" h="604">
                  <a:moveTo>
                    <a:pt x="64" y="331"/>
                  </a:moveTo>
                  <a:lnTo>
                    <a:pt x="125" y="419"/>
                  </a:lnTo>
                  <a:lnTo>
                    <a:pt x="220" y="474"/>
                  </a:lnTo>
                  <a:lnTo>
                    <a:pt x="439" y="533"/>
                  </a:lnTo>
                  <a:lnTo>
                    <a:pt x="733" y="533"/>
                  </a:lnTo>
                  <a:lnTo>
                    <a:pt x="1103" y="419"/>
                  </a:lnTo>
                  <a:lnTo>
                    <a:pt x="1543" y="317"/>
                  </a:lnTo>
                  <a:lnTo>
                    <a:pt x="1581" y="289"/>
                  </a:lnTo>
                  <a:lnTo>
                    <a:pt x="1569" y="191"/>
                  </a:lnTo>
                  <a:lnTo>
                    <a:pt x="1439" y="120"/>
                  </a:lnTo>
                  <a:lnTo>
                    <a:pt x="1171" y="101"/>
                  </a:lnTo>
                  <a:lnTo>
                    <a:pt x="1087" y="208"/>
                  </a:lnTo>
                  <a:lnTo>
                    <a:pt x="1145" y="101"/>
                  </a:lnTo>
                  <a:lnTo>
                    <a:pt x="1147" y="0"/>
                  </a:lnTo>
                  <a:lnTo>
                    <a:pt x="1171" y="19"/>
                  </a:lnTo>
                  <a:lnTo>
                    <a:pt x="1171" y="76"/>
                  </a:lnTo>
                  <a:lnTo>
                    <a:pt x="1422" y="101"/>
                  </a:lnTo>
                  <a:lnTo>
                    <a:pt x="1522" y="134"/>
                  </a:lnTo>
                  <a:lnTo>
                    <a:pt x="1581" y="191"/>
                  </a:lnTo>
                  <a:lnTo>
                    <a:pt x="1602" y="289"/>
                  </a:lnTo>
                  <a:lnTo>
                    <a:pt x="1583" y="392"/>
                  </a:lnTo>
                  <a:lnTo>
                    <a:pt x="1374" y="499"/>
                  </a:lnTo>
                  <a:lnTo>
                    <a:pt x="787" y="604"/>
                  </a:lnTo>
                  <a:lnTo>
                    <a:pt x="557" y="591"/>
                  </a:lnTo>
                  <a:lnTo>
                    <a:pt x="349" y="547"/>
                  </a:lnTo>
                  <a:lnTo>
                    <a:pt x="94" y="451"/>
                  </a:lnTo>
                  <a:lnTo>
                    <a:pt x="0" y="373"/>
                  </a:lnTo>
                  <a:lnTo>
                    <a:pt x="64" y="331"/>
                  </a:lnTo>
                  <a:lnTo>
                    <a:pt x="64" y="33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108" name="Freeform 110"/>
            <p:cNvSpPr>
              <a:spLocks/>
            </p:cNvSpPr>
            <p:nvPr/>
          </p:nvSpPr>
          <p:spPr bwMode="auto">
            <a:xfrm>
              <a:off x="4859" y="3426"/>
              <a:ext cx="99" cy="311"/>
            </a:xfrm>
            <a:custGeom>
              <a:avLst/>
              <a:gdLst>
                <a:gd name="T0" fmla="*/ 63 w 197"/>
                <a:gd name="T1" fmla="*/ 8 h 623"/>
                <a:gd name="T2" fmla="*/ 6 w 197"/>
                <a:gd name="T3" fmla="*/ 61 h 623"/>
                <a:gd name="T4" fmla="*/ 48 w 197"/>
                <a:gd name="T5" fmla="*/ 80 h 623"/>
                <a:gd name="T6" fmla="*/ 4 w 197"/>
                <a:gd name="T7" fmla="*/ 113 h 623"/>
                <a:gd name="T8" fmla="*/ 50 w 197"/>
                <a:gd name="T9" fmla="*/ 134 h 623"/>
                <a:gd name="T10" fmla="*/ 0 w 197"/>
                <a:gd name="T11" fmla="*/ 172 h 623"/>
                <a:gd name="T12" fmla="*/ 38 w 197"/>
                <a:gd name="T13" fmla="*/ 191 h 623"/>
                <a:gd name="T14" fmla="*/ 6 w 197"/>
                <a:gd name="T15" fmla="*/ 220 h 623"/>
                <a:gd name="T16" fmla="*/ 42 w 197"/>
                <a:gd name="T17" fmla="*/ 243 h 623"/>
                <a:gd name="T18" fmla="*/ 9 w 197"/>
                <a:gd name="T19" fmla="*/ 258 h 623"/>
                <a:gd name="T20" fmla="*/ 34 w 197"/>
                <a:gd name="T21" fmla="*/ 289 h 623"/>
                <a:gd name="T22" fmla="*/ 6 w 197"/>
                <a:gd name="T23" fmla="*/ 310 h 623"/>
                <a:gd name="T24" fmla="*/ 34 w 197"/>
                <a:gd name="T25" fmla="*/ 333 h 623"/>
                <a:gd name="T26" fmla="*/ 9 w 197"/>
                <a:gd name="T27" fmla="*/ 354 h 623"/>
                <a:gd name="T28" fmla="*/ 31 w 197"/>
                <a:gd name="T29" fmla="*/ 369 h 623"/>
                <a:gd name="T30" fmla="*/ 4 w 197"/>
                <a:gd name="T31" fmla="*/ 384 h 623"/>
                <a:gd name="T32" fmla="*/ 29 w 197"/>
                <a:gd name="T33" fmla="*/ 411 h 623"/>
                <a:gd name="T34" fmla="*/ 6 w 197"/>
                <a:gd name="T35" fmla="*/ 430 h 623"/>
                <a:gd name="T36" fmla="*/ 31 w 197"/>
                <a:gd name="T37" fmla="*/ 451 h 623"/>
                <a:gd name="T38" fmla="*/ 8 w 197"/>
                <a:gd name="T39" fmla="*/ 470 h 623"/>
                <a:gd name="T40" fmla="*/ 32 w 197"/>
                <a:gd name="T41" fmla="*/ 495 h 623"/>
                <a:gd name="T42" fmla="*/ 9 w 197"/>
                <a:gd name="T43" fmla="*/ 518 h 623"/>
                <a:gd name="T44" fmla="*/ 36 w 197"/>
                <a:gd name="T45" fmla="*/ 543 h 623"/>
                <a:gd name="T46" fmla="*/ 9 w 197"/>
                <a:gd name="T47" fmla="*/ 551 h 623"/>
                <a:gd name="T48" fmla="*/ 17 w 197"/>
                <a:gd name="T49" fmla="*/ 572 h 623"/>
                <a:gd name="T50" fmla="*/ 4 w 197"/>
                <a:gd name="T51" fmla="*/ 595 h 623"/>
                <a:gd name="T52" fmla="*/ 17 w 197"/>
                <a:gd name="T53" fmla="*/ 604 h 623"/>
                <a:gd name="T54" fmla="*/ 84 w 197"/>
                <a:gd name="T55" fmla="*/ 623 h 623"/>
                <a:gd name="T56" fmla="*/ 172 w 197"/>
                <a:gd name="T57" fmla="*/ 612 h 623"/>
                <a:gd name="T58" fmla="*/ 193 w 197"/>
                <a:gd name="T59" fmla="*/ 591 h 623"/>
                <a:gd name="T60" fmla="*/ 163 w 197"/>
                <a:gd name="T61" fmla="*/ 578 h 623"/>
                <a:gd name="T62" fmla="*/ 189 w 197"/>
                <a:gd name="T63" fmla="*/ 553 h 623"/>
                <a:gd name="T64" fmla="*/ 170 w 197"/>
                <a:gd name="T65" fmla="*/ 537 h 623"/>
                <a:gd name="T66" fmla="*/ 191 w 197"/>
                <a:gd name="T67" fmla="*/ 511 h 623"/>
                <a:gd name="T68" fmla="*/ 164 w 197"/>
                <a:gd name="T69" fmla="*/ 495 h 623"/>
                <a:gd name="T70" fmla="*/ 193 w 197"/>
                <a:gd name="T71" fmla="*/ 470 h 623"/>
                <a:gd name="T72" fmla="*/ 168 w 197"/>
                <a:gd name="T73" fmla="*/ 453 h 623"/>
                <a:gd name="T74" fmla="*/ 193 w 197"/>
                <a:gd name="T75" fmla="*/ 430 h 623"/>
                <a:gd name="T76" fmla="*/ 164 w 197"/>
                <a:gd name="T77" fmla="*/ 402 h 623"/>
                <a:gd name="T78" fmla="*/ 193 w 197"/>
                <a:gd name="T79" fmla="*/ 381 h 623"/>
                <a:gd name="T80" fmla="*/ 166 w 197"/>
                <a:gd name="T81" fmla="*/ 365 h 623"/>
                <a:gd name="T82" fmla="*/ 191 w 197"/>
                <a:gd name="T83" fmla="*/ 348 h 623"/>
                <a:gd name="T84" fmla="*/ 166 w 197"/>
                <a:gd name="T85" fmla="*/ 333 h 623"/>
                <a:gd name="T86" fmla="*/ 193 w 197"/>
                <a:gd name="T87" fmla="*/ 308 h 623"/>
                <a:gd name="T88" fmla="*/ 163 w 197"/>
                <a:gd name="T89" fmla="*/ 287 h 623"/>
                <a:gd name="T90" fmla="*/ 195 w 197"/>
                <a:gd name="T91" fmla="*/ 268 h 623"/>
                <a:gd name="T92" fmla="*/ 170 w 197"/>
                <a:gd name="T93" fmla="*/ 252 h 623"/>
                <a:gd name="T94" fmla="*/ 191 w 197"/>
                <a:gd name="T95" fmla="*/ 231 h 623"/>
                <a:gd name="T96" fmla="*/ 164 w 197"/>
                <a:gd name="T97" fmla="*/ 220 h 623"/>
                <a:gd name="T98" fmla="*/ 191 w 197"/>
                <a:gd name="T99" fmla="*/ 197 h 623"/>
                <a:gd name="T100" fmla="*/ 166 w 197"/>
                <a:gd name="T101" fmla="*/ 182 h 623"/>
                <a:gd name="T102" fmla="*/ 195 w 197"/>
                <a:gd name="T103" fmla="*/ 166 h 623"/>
                <a:gd name="T104" fmla="*/ 166 w 197"/>
                <a:gd name="T105" fmla="*/ 145 h 623"/>
                <a:gd name="T106" fmla="*/ 193 w 197"/>
                <a:gd name="T107" fmla="*/ 128 h 623"/>
                <a:gd name="T108" fmla="*/ 159 w 197"/>
                <a:gd name="T109" fmla="*/ 107 h 623"/>
                <a:gd name="T110" fmla="*/ 197 w 197"/>
                <a:gd name="T111" fmla="*/ 82 h 623"/>
                <a:gd name="T112" fmla="*/ 168 w 197"/>
                <a:gd name="T113" fmla="*/ 63 h 623"/>
                <a:gd name="T114" fmla="*/ 197 w 197"/>
                <a:gd name="T115" fmla="*/ 42 h 623"/>
                <a:gd name="T116" fmla="*/ 149 w 197"/>
                <a:gd name="T117" fmla="*/ 0 h 623"/>
                <a:gd name="T118" fmla="*/ 63 w 197"/>
                <a:gd name="T119" fmla="*/ 8 h 623"/>
                <a:gd name="T120" fmla="*/ 63 w 197"/>
                <a:gd name="T121" fmla="*/ 8 h 6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97" h="623">
                  <a:moveTo>
                    <a:pt x="63" y="8"/>
                  </a:moveTo>
                  <a:lnTo>
                    <a:pt x="6" y="61"/>
                  </a:lnTo>
                  <a:lnTo>
                    <a:pt x="48" y="80"/>
                  </a:lnTo>
                  <a:lnTo>
                    <a:pt x="4" y="113"/>
                  </a:lnTo>
                  <a:lnTo>
                    <a:pt x="50" y="134"/>
                  </a:lnTo>
                  <a:lnTo>
                    <a:pt x="0" y="172"/>
                  </a:lnTo>
                  <a:lnTo>
                    <a:pt x="38" y="191"/>
                  </a:lnTo>
                  <a:lnTo>
                    <a:pt x="6" y="220"/>
                  </a:lnTo>
                  <a:lnTo>
                    <a:pt x="42" y="243"/>
                  </a:lnTo>
                  <a:lnTo>
                    <a:pt x="9" y="258"/>
                  </a:lnTo>
                  <a:lnTo>
                    <a:pt x="34" y="289"/>
                  </a:lnTo>
                  <a:lnTo>
                    <a:pt x="6" y="310"/>
                  </a:lnTo>
                  <a:lnTo>
                    <a:pt x="34" y="333"/>
                  </a:lnTo>
                  <a:lnTo>
                    <a:pt x="9" y="354"/>
                  </a:lnTo>
                  <a:lnTo>
                    <a:pt x="31" y="369"/>
                  </a:lnTo>
                  <a:lnTo>
                    <a:pt x="4" y="384"/>
                  </a:lnTo>
                  <a:lnTo>
                    <a:pt x="29" y="411"/>
                  </a:lnTo>
                  <a:lnTo>
                    <a:pt x="6" y="430"/>
                  </a:lnTo>
                  <a:lnTo>
                    <a:pt x="31" y="451"/>
                  </a:lnTo>
                  <a:lnTo>
                    <a:pt x="8" y="470"/>
                  </a:lnTo>
                  <a:lnTo>
                    <a:pt x="32" y="495"/>
                  </a:lnTo>
                  <a:lnTo>
                    <a:pt x="9" y="518"/>
                  </a:lnTo>
                  <a:lnTo>
                    <a:pt x="36" y="543"/>
                  </a:lnTo>
                  <a:lnTo>
                    <a:pt x="9" y="551"/>
                  </a:lnTo>
                  <a:lnTo>
                    <a:pt x="17" y="572"/>
                  </a:lnTo>
                  <a:lnTo>
                    <a:pt x="4" y="595"/>
                  </a:lnTo>
                  <a:lnTo>
                    <a:pt x="17" y="604"/>
                  </a:lnTo>
                  <a:lnTo>
                    <a:pt x="84" y="623"/>
                  </a:lnTo>
                  <a:lnTo>
                    <a:pt x="172" y="612"/>
                  </a:lnTo>
                  <a:lnTo>
                    <a:pt x="193" y="591"/>
                  </a:lnTo>
                  <a:lnTo>
                    <a:pt x="163" y="578"/>
                  </a:lnTo>
                  <a:lnTo>
                    <a:pt x="189" y="553"/>
                  </a:lnTo>
                  <a:lnTo>
                    <a:pt x="170" y="537"/>
                  </a:lnTo>
                  <a:lnTo>
                    <a:pt x="191" y="511"/>
                  </a:lnTo>
                  <a:lnTo>
                    <a:pt x="164" y="495"/>
                  </a:lnTo>
                  <a:lnTo>
                    <a:pt x="193" y="470"/>
                  </a:lnTo>
                  <a:lnTo>
                    <a:pt x="168" y="453"/>
                  </a:lnTo>
                  <a:lnTo>
                    <a:pt x="193" y="430"/>
                  </a:lnTo>
                  <a:lnTo>
                    <a:pt x="164" y="402"/>
                  </a:lnTo>
                  <a:lnTo>
                    <a:pt x="193" y="381"/>
                  </a:lnTo>
                  <a:lnTo>
                    <a:pt x="166" y="365"/>
                  </a:lnTo>
                  <a:lnTo>
                    <a:pt x="191" y="348"/>
                  </a:lnTo>
                  <a:lnTo>
                    <a:pt x="166" y="333"/>
                  </a:lnTo>
                  <a:lnTo>
                    <a:pt x="193" y="308"/>
                  </a:lnTo>
                  <a:lnTo>
                    <a:pt x="163" y="287"/>
                  </a:lnTo>
                  <a:lnTo>
                    <a:pt x="195" y="268"/>
                  </a:lnTo>
                  <a:lnTo>
                    <a:pt x="170" y="252"/>
                  </a:lnTo>
                  <a:lnTo>
                    <a:pt x="191" y="231"/>
                  </a:lnTo>
                  <a:lnTo>
                    <a:pt x="164" y="220"/>
                  </a:lnTo>
                  <a:lnTo>
                    <a:pt x="191" y="197"/>
                  </a:lnTo>
                  <a:lnTo>
                    <a:pt x="166" y="182"/>
                  </a:lnTo>
                  <a:lnTo>
                    <a:pt x="195" y="166"/>
                  </a:lnTo>
                  <a:lnTo>
                    <a:pt x="166" y="145"/>
                  </a:lnTo>
                  <a:lnTo>
                    <a:pt x="193" y="128"/>
                  </a:lnTo>
                  <a:lnTo>
                    <a:pt x="159" y="107"/>
                  </a:lnTo>
                  <a:lnTo>
                    <a:pt x="197" y="82"/>
                  </a:lnTo>
                  <a:lnTo>
                    <a:pt x="168" y="63"/>
                  </a:lnTo>
                  <a:lnTo>
                    <a:pt x="197" y="42"/>
                  </a:lnTo>
                  <a:lnTo>
                    <a:pt x="149" y="0"/>
                  </a:lnTo>
                  <a:lnTo>
                    <a:pt x="63" y="8"/>
                  </a:lnTo>
                  <a:lnTo>
                    <a:pt x="63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109" name="Freeform 111"/>
            <p:cNvSpPr>
              <a:spLocks/>
            </p:cNvSpPr>
            <p:nvPr/>
          </p:nvSpPr>
          <p:spPr bwMode="auto">
            <a:xfrm>
              <a:off x="4538" y="3694"/>
              <a:ext cx="341" cy="123"/>
            </a:xfrm>
            <a:custGeom>
              <a:avLst/>
              <a:gdLst>
                <a:gd name="T0" fmla="*/ 681 w 681"/>
                <a:gd name="T1" fmla="*/ 46 h 245"/>
                <a:gd name="T2" fmla="*/ 46 w 681"/>
                <a:gd name="T3" fmla="*/ 0 h 245"/>
                <a:gd name="T4" fmla="*/ 0 w 681"/>
                <a:gd name="T5" fmla="*/ 56 h 245"/>
                <a:gd name="T6" fmla="*/ 34 w 681"/>
                <a:gd name="T7" fmla="*/ 90 h 245"/>
                <a:gd name="T8" fmla="*/ 4 w 681"/>
                <a:gd name="T9" fmla="*/ 151 h 245"/>
                <a:gd name="T10" fmla="*/ 23 w 681"/>
                <a:gd name="T11" fmla="*/ 211 h 245"/>
                <a:gd name="T12" fmla="*/ 59 w 681"/>
                <a:gd name="T13" fmla="*/ 245 h 245"/>
                <a:gd name="T14" fmla="*/ 121 w 681"/>
                <a:gd name="T15" fmla="*/ 234 h 245"/>
                <a:gd name="T16" fmla="*/ 170 w 681"/>
                <a:gd name="T17" fmla="*/ 192 h 245"/>
                <a:gd name="T18" fmla="*/ 172 w 681"/>
                <a:gd name="T19" fmla="*/ 140 h 245"/>
                <a:gd name="T20" fmla="*/ 155 w 681"/>
                <a:gd name="T21" fmla="*/ 96 h 245"/>
                <a:gd name="T22" fmla="*/ 432 w 681"/>
                <a:gd name="T23" fmla="*/ 142 h 245"/>
                <a:gd name="T24" fmla="*/ 467 w 681"/>
                <a:gd name="T25" fmla="*/ 119 h 245"/>
                <a:gd name="T26" fmla="*/ 54 w 681"/>
                <a:gd name="T27" fmla="*/ 63 h 245"/>
                <a:gd name="T28" fmla="*/ 69 w 681"/>
                <a:gd name="T29" fmla="*/ 33 h 245"/>
                <a:gd name="T30" fmla="*/ 662 w 681"/>
                <a:gd name="T31" fmla="*/ 60 h 245"/>
                <a:gd name="T32" fmla="*/ 681 w 681"/>
                <a:gd name="T33" fmla="*/ 46 h 245"/>
                <a:gd name="T34" fmla="*/ 681 w 681"/>
                <a:gd name="T35" fmla="*/ 46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81" h="245">
                  <a:moveTo>
                    <a:pt x="681" y="46"/>
                  </a:moveTo>
                  <a:lnTo>
                    <a:pt x="46" y="0"/>
                  </a:lnTo>
                  <a:lnTo>
                    <a:pt x="0" y="56"/>
                  </a:lnTo>
                  <a:lnTo>
                    <a:pt x="34" y="90"/>
                  </a:lnTo>
                  <a:lnTo>
                    <a:pt x="4" y="151"/>
                  </a:lnTo>
                  <a:lnTo>
                    <a:pt x="23" y="211"/>
                  </a:lnTo>
                  <a:lnTo>
                    <a:pt x="59" y="245"/>
                  </a:lnTo>
                  <a:lnTo>
                    <a:pt x="121" y="234"/>
                  </a:lnTo>
                  <a:lnTo>
                    <a:pt x="170" y="192"/>
                  </a:lnTo>
                  <a:lnTo>
                    <a:pt x="172" y="140"/>
                  </a:lnTo>
                  <a:lnTo>
                    <a:pt x="155" y="96"/>
                  </a:lnTo>
                  <a:lnTo>
                    <a:pt x="432" y="142"/>
                  </a:lnTo>
                  <a:lnTo>
                    <a:pt x="467" y="119"/>
                  </a:lnTo>
                  <a:lnTo>
                    <a:pt x="54" y="63"/>
                  </a:lnTo>
                  <a:lnTo>
                    <a:pt x="69" y="33"/>
                  </a:lnTo>
                  <a:lnTo>
                    <a:pt x="662" y="60"/>
                  </a:lnTo>
                  <a:lnTo>
                    <a:pt x="681" y="46"/>
                  </a:lnTo>
                  <a:lnTo>
                    <a:pt x="681" y="4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110" name="Freeform 112"/>
            <p:cNvSpPr>
              <a:spLocks/>
            </p:cNvSpPr>
            <p:nvPr/>
          </p:nvSpPr>
          <p:spPr bwMode="auto">
            <a:xfrm>
              <a:off x="4545" y="3714"/>
              <a:ext cx="387" cy="253"/>
            </a:xfrm>
            <a:custGeom>
              <a:avLst/>
              <a:gdLst>
                <a:gd name="T0" fmla="*/ 653 w 775"/>
                <a:gd name="T1" fmla="*/ 0 h 504"/>
                <a:gd name="T2" fmla="*/ 37 w 775"/>
                <a:gd name="T3" fmla="*/ 229 h 504"/>
                <a:gd name="T4" fmla="*/ 0 w 775"/>
                <a:gd name="T5" fmla="*/ 294 h 504"/>
                <a:gd name="T6" fmla="*/ 46 w 775"/>
                <a:gd name="T7" fmla="*/ 319 h 504"/>
                <a:gd name="T8" fmla="*/ 18 w 775"/>
                <a:gd name="T9" fmla="*/ 401 h 504"/>
                <a:gd name="T10" fmla="*/ 41 w 775"/>
                <a:gd name="T11" fmla="*/ 447 h 504"/>
                <a:gd name="T12" fmla="*/ 102 w 775"/>
                <a:gd name="T13" fmla="*/ 504 h 504"/>
                <a:gd name="T14" fmla="*/ 167 w 775"/>
                <a:gd name="T15" fmla="*/ 497 h 504"/>
                <a:gd name="T16" fmla="*/ 220 w 775"/>
                <a:gd name="T17" fmla="*/ 443 h 504"/>
                <a:gd name="T18" fmla="*/ 209 w 775"/>
                <a:gd name="T19" fmla="*/ 365 h 504"/>
                <a:gd name="T20" fmla="*/ 178 w 775"/>
                <a:gd name="T21" fmla="*/ 317 h 504"/>
                <a:gd name="T22" fmla="*/ 174 w 775"/>
                <a:gd name="T23" fmla="*/ 304 h 504"/>
                <a:gd name="T24" fmla="*/ 661 w 775"/>
                <a:gd name="T25" fmla="*/ 174 h 504"/>
                <a:gd name="T26" fmla="*/ 708 w 775"/>
                <a:gd name="T27" fmla="*/ 193 h 504"/>
                <a:gd name="T28" fmla="*/ 775 w 775"/>
                <a:gd name="T29" fmla="*/ 185 h 504"/>
                <a:gd name="T30" fmla="*/ 775 w 775"/>
                <a:gd name="T31" fmla="*/ 61 h 504"/>
                <a:gd name="T32" fmla="*/ 731 w 775"/>
                <a:gd name="T33" fmla="*/ 66 h 504"/>
                <a:gd name="T34" fmla="*/ 718 w 775"/>
                <a:gd name="T35" fmla="*/ 131 h 504"/>
                <a:gd name="T36" fmla="*/ 687 w 775"/>
                <a:gd name="T37" fmla="*/ 137 h 504"/>
                <a:gd name="T38" fmla="*/ 661 w 775"/>
                <a:gd name="T39" fmla="*/ 66 h 504"/>
                <a:gd name="T40" fmla="*/ 641 w 775"/>
                <a:gd name="T41" fmla="*/ 135 h 504"/>
                <a:gd name="T42" fmla="*/ 67 w 775"/>
                <a:gd name="T43" fmla="*/ 298 h 504"/>
                <a:gd name="T44" fmla="*/ 81 w 775"/>
                <a:gd name="T45" fmla="*/ 242 h 504"/>
                <a:gd name="T46" fmla="*/ 620 w 775"/>
                <a:gd name="T47" fmla="*/ 44 h 504"/>
                <a:gd name="T48" fmla="*/ 685 w 775"/>
                <a:gd name="T49" fmla="*/ 26 h 504"/>
                <a:gd name="T50" fmla="*/ 653 w 775"/>
                <a:gd name="T51" fmla="*/ 0 h 504"/>
                <a:gd name="T52" fmla="*/ 653 w 775"/>
                <a:gd name="T53" fmla="*/ 0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75" h="504">
                  <a:moveTo>
                    <a:pt x="653" y="0"/>
                  </a:moveTo>
                  <a:lnTo>
                    <a:pt x="37" y="229"/>
                  </a:lnTo>
                  <a:lnTo>
                    <a:pt x="0" y="294"/>
                  </a:lnTo>
                  <a:lnTo>
                    <a:pt x="46" y="319"/>
                  </a:lnTo>
                  <a:lnTo>
                    <a:pt x="18" y="401"/>
                  </a:lnTo>
                  <a:lnTo>
                    <a:pt x="41" y="447"/>
                  </a:lnTo>
                  <a:lnTo>
                    <a:pt x="102" y="504"/>
                  </a:lnTo>
                  <a:lnTo>
                    <a:pt x="167" y="497"/>
                  </a:lnTo>
                  <a:lnTo>
                    <a:pt x="220" y="443"/>
                  </a:lnTo>
                  <a:lnTo>
                    <a:pt x="209" y="365"/>
                  </a:lnTo>
                  <a:lnTo>
                    <a:pt x="178" y="317"/>
                  </a:lnTo>
                  <a:lnTo>
                    <a:pt x="174" y="304"/>
                  </a:lnTo>
                  <a:lnTo>
                    <a:pt x="661" y="174"/>
                  </a:lnTo>
                  <a:lnTo>
                    <a:pt x="708" y="193"/>
                  </a:lnTo>
                  <a:lnTo>
                    <a:pt x="775" y="185"/>
                  </a:lnTo>
                  <a:lnTo>
                    <a:pt x="775" y="61"/>
                  </a:lnTo>
                  <a:lnTo>
                    <a:pt x="731" y="66"/>
                  </a:lnTo>
                  <a:lnTo>
                    <a:pt x="718" y="131"/>
                  </a:lnTo>
                  <a:lnTo>
                    <a:pt x="687" y="137"/>
                  </a:lnTo>
                  <a:lnTo>
                    <a:pt x="661" y="66"/>
                  </a:lnTo>
                  <a:lnTo>
                    <a:pt x="641" y="135"/>
                  </a:lnTo>
                  <a:lnTo>
                    <a:pt x="67" y="298"/>
                  </a:lnTo>
                  <a:lnTo>
                    <a:pt x="81" y="242"/>
                  </a:lnTo>
                  <a:lnTo>
                    <a:pt x="620" y="44"/>
                  </a:lnTo>
                  <a:lnTo>
                    <a:pt x="685" y="26"/>
                  </a:lnTo>
                  <a:lnTo>
                    <a:pt x="653" y="0"/>
                  </a:lnTo>
                  <a:lnTo>
                    <a:pt x="65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111" name="Freeform 113"/>
            <p:cNvSpPr>
              <a:spLocks/>
            </p:cNvSpPr>
            <p:nvPr/>
          </p:nvSpPr>
          <p:spPr bwMode="auto">
            <a:xfrm>
              <a:off x="4918" y="3752"/>
              <a:ext cx="217" cy="257"/>
            </a:xfrm>
            <a:custGeom>
              <a:avLst/>
              <a:gdLst>
                <a:gd name="T0" fmla="*/ 0 w 434"/>
                <a:gd name="T1" fmla="*/ 107 h 514"/>
                <a:gd name="T2" fmla="*/ 264 w 434"/>
                <a:gd name="T3" fmla="*/ 318 h 514"/>
                <a:gd name="T4" fmla="*/ 271 w 434"/>
                <a:gd name="T5" fmla="*/ 398 h 514"/>
                <a:gd name="T6" fmla="*/ 262 w 434"/>
                <a:gd name="T7" fmla="*/ 444 h 514"/>
                <a:gd name="T8" fmla="*/ 292 w 434"/>
                <a:gd name="T9" fmla="*/ 493 h 514"/>
                <a:gd name="T10" fmla="*/ 356 w 434"/>
                <a:gd name="T11" fmla="*/ 514 h 514"/>
                <a:gd name="T12" fmla="*/ 419 w 434"/>
                <a:gd name="T13" fmla="*/ 476 h 514"/>
                <a:gd name="T14" fmla="*/ 434 w 434"/>
                <a:gd name="T15" fmla="*/ 400 h 514"/>
                <a:gd name="T16" fmla="*/ 396 w 434"/>
                <a:gd name="T17" fmla="*/ 327 h 514"/>
                <a:gd name="T18" fmla="*/ 344 w 434"/>
                <a:gd name="T19" fmla="*/ 327 h 514"/>
                <a:gd name="T20" fmla="*/ 289 w 434"/>
                <a:gd name="T21" fmla="*/ 321 h 514"/>
                <a:gd name="T22" fmla="*/ 323 w 434"/>
                <a:gd name="T23" fmla="*/ 266 h 514"/>
                <a:gd name="T24" fmla="*/ 59 w 434"/>
                <a:gd name="T25" fmla="*/ 0 h 514"/>
                <a:gd name="T26" fmla="*/ 59 w 434"/>
                <a:gd name="T27" fmla="*/ 73 h 514"/>
                <a:gd name="T28" fmla="*/ 15 w 434"/>
                <a:gd name="T29" fmla="*/ 59 h 514"/>
                <a:gd name="T30" fmla="*/ 0 w 434"/>
                <a:gd name="T31" fmla="*/ 107 h 514"/>
                <a:gd name="T32" fmla="*/ 0 w 434"/>
                <a:gd name="T33" fmla="*/ 107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34" h="514">
                  <a:moveTo>
                    <a:pt x="0" y="107"/>
                  </a:moveTo>
                  <a:lnTo>
                    <a:pt x="264" y="318"/>
                  </a:lnTo>
                  <a:lnTo>
                    <a:pt x="271" y="398"/>
                  </a:lnTo>
                  <a:lnTo>
                    <a:pt x="262" y="444"/>
                  </a:lnTo>
                  <a:lnTo>
                    <a:pt x="292" y="493"/>
                  </a:lnTo>
                  <a:lnTo>
                    <a:pt x="356" y="514"/>
                  </a:lnTo>
                  <a:lnTo>
                    <a:pt x="419" y="476"/>
                  </a:lnTo>
                  <a:lnTo>
                    <a:pt x="434" y="400"/>
                  </a:lnTo>
                  <a:lnTo>
                    <a:pt x="396" y="327"/>
                  </a:lnTo>
                  <a:lnTo>
                    <a:pt x="344" y="327"/>
                  </a:lnTo>
                  <a:lnTo>
                    <a:pt x="289" y="321"/>
                  </a:lnTo>
                  <a:lnTo>
                    <a:pt x="323" y="266"/>
                  </a:lnTo>
                  <a:lnTo>
                    <a:pt x="59" y="0"/>
                  </a:lnTo>
                  <a:lnTo>
                    <a:pt x="59" y="73"/>
                  </a:lnTo>
                  <a:lnTo>
                    <a:pt x="15" y="59"/>
                  </a:lnTo>
                  <a:lnTo>
                    <a:pt x="0" y="107"/>
                  </a:lnTo>
                  <a:lnTo>
                    <a:pt x="0" y="10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112" name="Freeform 114"/>
            <p:cNvSpPr>
              <a:spLocks/>
            </p:cNvSpPr>
            <p:nvPr/>
          </p:nvSpPr>
          <p:spPr bwMode="auto">
            <a:xfrm>
              <a:off x="4945" y="3725"/>
              <a:ext cx="458" cy="147"/>
            </a:xfrm>
            <a:custGeom>
              <a:avLst/>
              <a:gdLst>
                <a:gd name="T0" fmla="*/ 0 w 917"/>
                <a:gd name="T1" fmla="*/ 7 h 294"/>
                <a:gd name="T2" fmla="*/ 270 w 917"/>
                <a:gd name="T3" fmla="*/ 286 h 294"/>
                <a:gd name="T4" fmla="*/ 149 w 917"/>
                <a:gd name="T5" fmla="*/ 135 h 294"/>
                <a:gd name="T6" fmla="*/ 748 w 917"/>
                <a:gd name="T7" fmla="*/ 139 h 294"/>
                <a:gd name="T8" fmla="*/ 737 w 917"/>
                <a:gd name="T9" fmla="*/ 189 h 294"/>
                <a:gd name="T10" fmla="*/ 745 w 917"/>
                <a:gd name="T11" fmla="*/ 239 h 294"/>
                <a:gd name="T12" fmla="*/ 783 w 917"/>
                <a:gd name="T13" fmla="*/ 271 h 294"/>
                <a:gd name="T14" fmla="*/ 735 w 917"/>
                <a:gd name="T15" fmla="*/ 286 h 294"/>
                <a:gd name="T16" fmla="*/ 857 w 917"/>
                <a:gd name="T17" fmla="*/ 294 h 294"/>
                <a:gd name="T18" fmla="*/ 909 w 917"/>
                <a:gd name="T19" fmla="*/ 254 h 294"/>
                <a:gd name="T20" fmla="*/ 917 w 917"/>
                <a:gd name="T21" fmla="*/ 195 h 294"/>
                <a:gd name="T22" fmla="*/ 882 w 917"/>
                <a:gd name="T23" fmla="*/ 135 h 294"/>
                <a:gd name="T24" fmla="*/ 817 w 917"/>
                <a:gd name="T25" fmla="*/ 124 h 294"/>
                <a:gd name="T26" fmla="*/ 787 w 917"/>
                <a:gd name="T27" fmla="*/ 57 h 294"/>
                <a:gd name="T28" fmla="*/ 86 w 917"/>
                <a:gd name="T29" fmla="*/ 0 h 294"/>
                <a:gd name="T30" fmla="*/ 67 w 917"/>
                <a:gd name="T31" fmla="*/ 19 h 294"/>
                <a:gd name="T32" fmla="*/ 777 w 917"/>
                <a:gd name="T33" fmla="*/ 74 h 294"/>
                <a:gd name="T34" fmla="*/ 790 w 917"/>
                <a:gd name="T35" fmla="*/ 107 h 294"/>
                <a:gd name="T36" fmla="*/ 107 w 917"/>
                <a:gd name="T37" fmla="*/ 89 h 294"/>
                <a:gd name="T38" fmla="*/ 16 w 917"/>
                <a:gd name="T39" fmla="*/ 5 h 294"/>
                <a:gd name="T40" fmla="*/ 0 w 917"/>
                <a:gd name="T41" fmla="*/ 7 h 294"/>
                <a:gd name="T42" fmla="*/ 0 w 917"/>
                <a:gd name="T43" fmla="*/ 7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17" h="294">
                  <a:moveTo>
                    <a:pt x="0" y="7"/>
                  </a:moveTo>
                  <a:lnTo>
                    <a:pt x="270" y="286"/>
                  </a:lnTo>
                  <a:lnTo>
                    <a:pt x="149" y="135"/>
                  </a:lnTo>
                  <a:lnTo>
                    <a:pt x="748" y="139"/>
                  </a:lnTo>
                  <a:lnTo>
                    <a:pt x="737" y="189"/>
                  </a:lnTo>
                  <a:lnTo>
                    <a:pt x="745" y="239"/>
                  </a:lnTo>
                  <a:lnTo>
                    <a:pt x="783" y="271"/>
                  </a:lnTo>
                  <a:lnTo>
                    <a:pt x="735" y="286"/>
                  </a:lnTo>
                  <a:lnTo>
                    <a:pt x="857" y="294"/>
                  </a:lnTo>
                  <a:lnTo>
                    <a:pt x="909" y="254"/>
                  </a:lnTo>
                  <a:lnTo>
                    <a:pt x="917" y="195"/>
                  </a:lnTo>
                  <a:lnTo>
                    <a:pt x="882" y="135"/>
                  </a:lnTo>
                  <a:lnTo>
                    <a:pt x="817" y="124"/>
                  </a:lnTo>
                  <a:lnTo>
                    <a:pt x="787" y="57"/>
                  </a:lnTo>
                  <a:lnTo>
                    <a:pt x="86" y="0"/>
                  </a:lnTo>
                  <a:lnTo>
                    <a:pt x="67" y="19"/>
                  </a:lnTo>
                  <a:lnTo>
                    <a:pt x="777" y="74"/>
                  </a:lnTo>
                  <a:lnTo>
                    <a:pt x="790" y="107"/>
                  </a:lnTo>
                  <a:lnTo>
                    <a:pt x="107" y="89"/>
                  </a:lnTo>
                  <a:lnTo>
                    <a:pt x="16" y="5"/>
                  </a:lnTo>
                  <a:lnTo>
                    <a:pt x="0" y="7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113" name="Freeform 115"/>
            <p:cNvSpPr>
              <a:spLocks/>
            </p:cNvSpPr>
            <p:nvPr/>
          </p:nvSpPr>
          <p:spPr bwMode="auto">
            <a:xfrm>
              <a:off x="4952" y="3651"/>
              <a:ext cx="88" cy="78"/>
            </a:xfrm>
            <a:custGeom>
              <a:avLst/>
              <a:gdLst>
                <a:gd name="T0" fmla="*/ 0 w 176"/>
                <a:gd name="T1" fmla="*/ 119 h 155"/>
                <a:gd name="T2" fmla="*/ 120 w 176"/>
                <a:gd name="T3" fmla="*/ 0 h 155"/>
                <a:gd name="T4" fmla="*/ 158 w 176"/>
                <a:gd name="T5" fmla="*/ 27 h 155"/>
                <a:gd name="T6" fmla="*/ 176 w 176"/>
                <a:gd name="T7" fmla="*/ 75 h 155"/>
                <a:gd name="T8" fmla="*/ 154 w 176"/>
                <a:gd name="T9" fmla="*/ 98 h 155"/>
                <a:gd name="T10" fmla="*/ 122 w 176"/>
                <a:gd name="T11" fmla="*/ 35 h 155"/>
                <a:gd name="T12" fmla="*/ 11 w 176"/>
                <a:gd name="T13" fmla="*/ 155 h 155"/>
                <a:gd name="T14" fmla="*/ 0 w 176"/>
                <a:gd name="T15" fmla="*/ 119 h 155"/>
                <a:gd name="T16" fmla="*/ 0 w 176"/>
                <a:gd name="T17" fmla="*/ 119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6" h="155">
                  <a:moveTo>
                    <a:pt x="0" y="119"/>
                  </a:moveTo>
                  <a:lnTo>
                    <a:pt x="120" y="0"/>
                  </a:lnTo>
                  <a:lnTo>
                    <a:pt x="158" y="27"/>
                  </a:lnTo>
                  <a:lnTo>
                    <a:pt x="176" y="75"/>
                  </a:lnTo>
                  <a:lnTo>
                    <a:pt x="154" y="98"/>
                  </a:lnTo>
                  <a:lnTo>
                    <a:pt x="122" y="35"/>
                  </a:lnTo>
                  <a:lnTo>
                    <a:pt x="11" y="155"/>
                  </a:lnTo>
                  <a:lnTo>
                    <a:pt x="0" y="119"/>
                  </a:lnTo>
                  <a:lnTo>
                    <a:pt x="0" y="11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114" name="Freeform 116"/>
            <p:cNvSpPr>
              <a:spLocks/>
            </p:cNvSpPr>
            <p:nvPr/>
          </p:nvSpPr>
          <p:spPr bwMode="auto">
            <a:xfrm>
              <a:off x="5011" y="3685"/>
              <a:ext cx="60" cy="45"/>
            </a:xfrm>
            <a:custGeom>
              <a:avLst/>
              <a:gdLst>
                <a:gd name="T0" fmla="*/ 40 w 121"/>
                <a:gd name="T1" fmla="*/ 0 h 90"/>
                <a:gd name="T2" fmla="*/ 0 w 121"/>
                <a:gd name="T3" fmla="*/ 63 h 90"/>
                <a:gd name="T4" fmla="*/ 23 w 121"/>
                <a:gd name="T5" fmla="*/ 90 h 90"/>
                <a:gd name="T6" fmla="*/ 121 w 121"/>
                <a:gd name="T7" fmla="*/ 88 h 90"/>
                <a:gd name="T8" fmla="*/ 115 w 121"/>
                <a:gd name="T9" fmla="*/ 40 h 90"/>
                <a:gd name="T10" fmla="*/ 90 w 121"/>
                <a:gd name="T11" fmla="*/ 14 h 90"/>
                <a:gd name="T12" fmla="*/ 40 w 121"/>
                <a:gd name="T13" fmla="*/ 0 h 90"/>
                <a:gd name="T14" fmla="*/ 40 w 121"/>
                <a:gd name="T15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1" h="90">
                  <a:moveTo>
                    <a:pt x="40" y="0"/>
                  </a:moveTo>
                  <a:lnTo>
                    <a:pt x="0" y="63"/>
                  </a:lnTo>
                  <a:lnTo>
                    <a:pt x="23" y="90"/>
                  </a:lnTo>
                  <a:lnTo>
                    <a:pt x="121" y="88"/>
                  </a:lnTo>
                  <a:lnTo>
                    <a:pt x="115" y="40"/>
                  </a:lnTo>
                  <a:lnTo>
                    <a:pt x="90" y="14"/>
                  </a:lnTo>
                  <a:lnTo>
                    <a:pt x="40" y="0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115" name="Freeform 117"/>
            <p:cNvSpPr>
              <a:spLocks/>
            </p:cNvSpPr>
            <p:nvPr/>
          </p:nvSpPr>
          <p:spPr bwMode="auto">
            <a:xfrm>
              <a:off x="5092" y="3894"/>
              <a:ext cx="59" cy="104"/>
            </a:xfrm>
            <a:custGeom>
              <a:avLst/>
              <a:gdLst>
                <a:gd name="T0" fmla="*/ 2 w 118"/>
                <a:gd name="T1" fmla="*/ 0 h 208"/>
                <a:gd name="T2" fmla="*/ 80 w 118"/>
                <a:gd name="T3" fmla="*/ 21 h 208"/>
                <a:gd name="T4" fmla="*/ 113 w 118"/>
                <a:gd name="T5" fmla="*/ 73 h 208"/>
                <a:gd name="T6" fmla="*/ 118 w 118"/>
                <a:gd name="T7" fmla="*/ 117 h 208"/>
                <a:gd name="T8" fmla="*/ 103 w 118"/>
                <a:gd name="T9" fmla="*/ 180 h 208"/>
                <a:gd name="T10" fmla="*/ 71 w 118"/>
                <a:gd name="T11" fmla="*/ 208 h 208"/>
                <a:gd name="T12" fmla="*/ 103 w 118"/>
                <a:gd name="T13" fmla="*/ 140 h 208"/>
                <a:gd name="T14" fmla="*/ 90 w 118"/>
                <a:gd name="T15" fmla="*/ 78 h 208"/>
                <a:gd name="T16" fmla="*/ 59 w 118"/>
                <a:gd name="T17" fmla="*/ 38 h 208"/>
                <a:gd name="T18" fmla="*/ 0 w 118"/>
                <a:gd name="T19" fmla="*/ 27 h 208"/>
                <a:gd name="T20" fmla="*/ 2 w 118"/>
                <a:gd name="T21" fmla="*/ 0 h 208"/>
                <a:gd name="T22" fmla="*/ 2 w 118"/>
                <a:gd name="T23" fmla="*/ 0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8" h="208">
                  <a:moveTo>
                    <a:pt x="2" y="0"/>
                  </a:moveTo>
                  <a:lnTo>
                    <a:pt x="80" y="21"/>
                  </a:lnTo>
                  <a:lnTo>
                    <a:pt x="113" y="73"/>
                  </a:lnTo>
                  <a:lnTo>
                    <a:pt x="118" y="117"/>
                  </a:lnTo>
                  <a:lnTo>
                    <a:pt x="103" y="180"/>
                  </a:lnTo>
                  <a:lnTo>
                    <a:pt x="71" y="208"/>
                  </a:lnTo>
                  <a:lnTo>
                    <a:pt x="103" y="140"/>
                  </a:lnTo>
                  <a:lnTo>
                    <a:pt x="90" y="78"/>
                  </a:lnTo>
                  <a:lnTo>
                    <a:pt x="59" y="38"/>
                  </a:lnTo>
                  <a:lnTo>
                    <a:pt x="0" y="27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116" name="Freeform 118"/>
            <p:cNvSpPr>
              <a:spLocks/>
            </p:cNvSpPr>
            <p:nvPr/>
          </p:nvSpPr>
          <p:spPr bwMode="auto">
            <a:xfrm>
              <a:off x="3981" y="3069"/>
              <a:ext cx="241" cy="955"/>
            </a:xfrm>
            <a:custGeom>
              <a:avLst/>
              <a:gdLst>
                <a:gd name="T0" fmla="*/ 333 w 483"/>
                <a:gd name="T1" fmla="*/ 0 h 1910"/>
                <a:gd name="T2" fmla="*/ 249 w 483"/>
                <a:gd name="T3" fmla="*/ 134 h 1910"/>
                <a:gd name="T4" fmla="*/ 226 w 483"/>
                <a:gd name="T5" fmla="*/ 319 h 1910"/>
                <a:gd name="T6" fmla="*/ 90 w 483"/>
                <a:gd name="T7" fmla="*/ 1155 h 1910"/>
                <a:gd name="T8" fmla="*/ 0 w 483"/>
                <a:gd name="T9" fmla="*/ 1472 h 1910"/>
                <a:gd name="T10" fmla="*/ 226 w 483"/>
                <a:gd name="T11" fmla="*/ 1579 h 1910"/>
                <a:gd name="T12" fmla="*/ 173 w 483"/>
                <a:gd name="T13" fmla="*/ 1732 h 1910"/>
                <a:gd name="T14" fmla="*/ 94 w 483"/>
                <a:gd name="T15" fmla="*/ 1839 h 1910"/>
                <a:gd name="T16" fmla="*/ 140 w 483"/>
                <a:gd name="T17" fmla="*/ 1847 h 1910"/>
                <a:gd name="T18" fmla="*/ 176 w 483"/>
                <a:gd name="T19" fmla="*/ 1910 h 1910"/>
                <a:gd name="T20" fmla="*/ 402 w 483"/>
                <a:gd name="T21" fmla="*/ 1809 h 1910"/>
                <a:gd name="T22" fmla="*/ 483 w 483"/>
                <a:gd name="T23" fmla="*/ 1749 h 1910"/>
                <a:gd name="T24" fmla="*/ 448 w 483"/>
                <a:gd name="T25" fmla="*/ 1644 h 1910"/>
                <a:gd name="T26" fmla="*/ 226 w 483"/>
                <a:gd name="T27" fmla="*/ 1531 h 1910"/>
                <a:gd name="T28" fmla="*/ 25 w 483"/>
                <a:gd name="T29" fmla="*/ 1466 h 1910"/>
                <a:gd name="T30" fmla="*/ 111 w 483"/>
                <a:gd name="T31" fmla="*/ 1120 h 1910"/>
                <a:gd name="T32" fmla="*/ 228 w 483"/>
                <a:gd name="T33" fmla="*/ 466 h 1910"/>
                <a:gd name="T34" fmla="*/ 253 w 483"/>
                <a:gd name="T35" fmla="*/ 325 h 1910"/>
                <a:gd name="T36" fmla="*/ 270 w 483"/>
                <a:gd name="T37" fmla="*/ 139 h 1910"/>
                <a:gd name="T38" fmla="*/ 310 w 483"/>
                <a:gd name="T39" fmla="*/ 61 h 1910"/>
                <a:gd name="T40" fmla="*/ 379 w 483"/>
                <a:gd name="T41" fmla="*/ 9 h 1910"/>
                <a:gd name="T42" fmla="*/ 333 w 483"/>
                <a:gd name="T43" fmla="*/ 0 h 1910"/>
                <a:gd name="T44" fmla="*/ 333 w 483"/>
                <a:gd name="T45" fmla="*/ 0 h 19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83" h="1910">
                  <a:moveTo>
                    <a:pt x="333" y="0"/>
                  </a:moveTo>
                  <a:lnTo>
                    <a:pt x="249" y="134"/>
                  </a:lnTo>
                  <a:lnTo>
                    <a:pt x="226" y="319"/>
                  </a:lnTo>
                  <a:lnTo>
                    <a:pt x="90" y="1155"/>
                  </a:lnTo>
                  <a:lnTo>
                    <a:pt x="0" y="1472"/>
                  </a:lnTo>
                  <a:lnTo>
                    <a:pt x="226" y="1579"/>
                  </a:lnTo>
                  <a:lnTo>
                    <a:pt x="173" y="1732"/>
                  </a:lnTo>
                  <a:lnTo>
                    <a:pt x="94" y="1839"/>
                  </a:lnTo>
                  <a:lnTo>
                    <a:pt x="140" y="1847"/>
                  </a:lnTo>
                  <a:lnTo>
                    <a:pt x="176" y="1910"/>
                  </a:lnTo>
                  <a:lnTo>
                    <a:pt x="402" y="1809"/>
                  </a:lnTo>
                  <a:lnTo>
                    <a:pt x="483" y="1749"/>
                  </a:lnTo>
                  <a:lnTo>
                    <a:pt x="448" y="1644"/>
                  </a:lnTo>
                  <a:lnTo>
                    <a:pt x="226" y="1531"/>
                  </a:lnTo>
                  <a:lnTo>
                    <a:pt x="25" y="1466"/>
                  </a:lnTo>
                  <a:lnTo>
                    <a:pt x="111" y="1120"/>
                  </a:lnTo>
                  <a:lnTo>
                    <a:pt x="228" y="466"/>
                  </a:lnTo>
                  <a:lnTo>
                    <a:pt x="253" y="325"/>
                  </a:lnTo>
                  <a:lnTo>
                    <a:pt x="270" y="139"/>
                  </a:lnTo>
                  <a:lnTo>
                    <a:pt x="310" y="61"/>
                  </a:lnTo>
                  <a:lnTo>
                    <a:pt x="379" y="9"/>
                  </a:lnTo>
                  <a:lnTo>
                    <a:pt x="333" y="0"/>
                  </a:lnTo>
                  <a:lnTo>
                    <a:pt x="33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117" name="Freeform 119"/>
            <p:cNvSpPr>
              <a:spLocks/>
            </p:cNvSpPr>
            <p:nvPr/>
          </p:nvSpPr>
          <p:spPr bwMode="auto">
            <a:xfrm>
              <a:off x="3852" y="3929"/>
              <a:ext cx="398" cy="229"/>
            </a:xfrm>
            <a:custGeom>
              <a:avLst/>
              <a:gdLst>
                <a:gd name="T0" fmla="*/ 337 w 796"/>
                <a:gd name="T1" fmla="*/ 114 h 457"/>
                <a:gd name="T2" fmla="*/ 216 w 796"/>
                <a:gd name="T3" fmla="*/ 229 h 457"/>
                <a:gd name="T4" fmla="*/ 80 w 796"/>
                <a:gd name="T5" fmla="*/ 290 h 457"/>
                <a:gd name="T6" fmla="*/ 23 w 796"/>
                <a:gd name="T7" fmla="*/ 348 h 457"/>
                <a:gd name="T8" fmla="*/ 0 w 796"/>
                <a:gd name="T9" fmla="*/ 409 h 457"/>
                <a:gd name="T10" fmla="*/ 27 w 796"/>
                <a:gd name="T11" fmla="*/ 447 h 457"/>
                <a:gd name="T12" fmla="*/ 209 w 796"/>
                <a:gd name="T13" fmla="*/ 457 h 457"/>
                <a:gd name="T14" fmla="*/ 323 w 796"/>
                <a:gd name="T15" fmla="*/ 432 h 457"/>
                <a:gd name="T16" fmla="*/ 444 w 796"/>
                <a:gd name="T17" fmla="*/ 373 h 457"/>
                <a:gd name="T18" fmla="*/ 540 w 796"/>
                <a:gd name="T19" fmla="*/ 315 h 457"/>
                <a:gd name="T20" fmla="*/ 599 w 796"/>
                <a:gd name="T21" fmla="*/ 310 h 457"/>
                <a:gd name="T22" fmla="*/ 609 w 796"/>
                <a:gd name="T23" fmla="*/ 342 h 457"/>
                <a:gd name="T24" fmla="*/ 769 w 796"/>
                <a:gd name="T25" fmla="*/ 313 h 457"/>
                <a:gd name="T26" fmla="*/ 796 w 796"/>
                <a:gd name="T27" fmla="*/ 290 h 457"/>
                <a:gd name="T28" fmla="*/ 794 w 796"/>
                <a:gd name="T29" fmla="*/ 256 h 457"/>
                <a:gd name="T30" fmla="*/ 704 w 796"/>
                <a:gd name="T31" fmla="*/ 264 h 457"/>
                <a:gd name="T32" fmla="*/ 777 w 796"/>
                <a:gd name="T33" fmla="*/ 235 h 457"/>
                <a:gd name="T34" fmla="*/ 796 w 796"/>
                <a:gd name="T35" fmla="*/ 168 h 457"/>
                <a:gd name="T36" fmla="*/ 771 w 796"/>
                <a:gd name="T37" fmla="*/ 27 h 457"/>
                <a:gd name="T38" fmla="*/ 737 w 796"/>
                <a:gd name="T39" fmla="*/ 0 h 457"/>
                <a:gd name="T40" fmla="*/ 762 w 796"/>
                <a:gd name="T41" fmla="*/ 48 h 457"/>
                <a:gd name="T42" fmla="*/ 775 w 796"/>
                <a:gd name="T43" fmla="*/ 168 h 457"/>
                <a:gd name="T44" fmla="*/ 741 w 796"/>
                <a:gd name="T45" fmla="*/ 231 h 457"/>
                <a:gd name="T46" fmla="*/ 589 w 796"/>
                <a:gd name="T47" fmla="*/ 266 h 457"/>
                <a:gd name="T48" fmla="*/ 538 w 796"/>
                <a:gd name="T49" fmla="*/ 273 h 457"/>
                <a:gd name="T50" fmla="*/ 454 w 796"/>
                <a:gd name="T51" fmla="*/ 325 h 457"/>
                <a:gd name="T52" fmla="*/ 356 w 796"/>
                <a:gd name="T53" fmla="*/ 396 h 457"/>
                <a:gd name="T54" fmla="*/ 218 w 796"/>
                <a:gd name="T55" fmla="*/ 430 h 457"/>
                <a:gd name="T56" fmla="*/ 48 w 796"/>
                <a:gd name="T57" fmla="*/ 428 h 457"/>
                <a:gd name="T58" fmla="*/ 31 w 796"/>
                <a:gd name="T59" fmla="*/ 376 h 457"/>
                <a:gd name="T60" fmla="*/ 105 w 796"/>
                <a:gd name="T61" fmla="*/ 302 h 457"/>
                <a:gd name="T62" fmla="*/ 241 w 796"/>
                <a:gd name="T63" fmla="*/ 298 h 457"/>
                <a:gd name="T64" fmla="*/ 189 w 796"/>
                <a:gd name="T65" fmla="*/ 269 h 457"/>
                <a:gd name="T66" fmla="*/ 277 w 796"/>
                <a:gd name="T67" fmla="*/ 212 h 457"/>
                <a:gd name="T68" fmla="*/ 371 w 796"/>
                <a:gd name="T69" fmla="*/ 229 h 457"/>
                <a:gd name="T70" fmla="*/ 411 w 796"/>
                <a:gd name="T71" fmla="*/ 168 h 457"/>
                <a:gd name="T72" fmla="*/ 385 w 796"/>
                <a:gd name="T73" fmla="*/ 139 h 457"/>
                <a:gd name="T74" fmla="*/ 337 w 796"/>
                <a:gd name="T75" fmla="*/ 114 h 457"/>
                <a:gd name="T76" fmla="*/ 337 w 796"/>
                <a:gd name="T77" fmla="*/ 114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796" h="457">
                  <a:moveTo>
                    <a:pt x="337" y="114"/>
                  </a:moveTo>
                  <a:lnTo>
                    <a:pt x="216" y="229"/>
                  </a:lnTo>
                  <a:lnTo>
                    <a:pt x="80" y="290"/>
                  </a:lnTo>
                  <a:lnTo>
                    <a:pt x="23" y="348"/>
                  </a:lnTo>
                  <a:lnTo>
                    <a:pt x="0" y="409"/>
                  </a:lnTo>
                  <a:lnTo>
                    <a:pt x="27" y="447"/>
                  </a:lnTo>
                  <a:lnTo>
                    <a:pt x="209" y="457"/>
                  </a:lnTo>
                  <a:lnTo>
                    <a:pt x="323" y="432"/>
                  </a:lnTo>
                  <a:lnTo>
                    <a:pt x="444" y="373"/>
                  </a:lnTo>
                  <a:lnTo>
                    <a:pt x="540" y="315"/>
                  </a:lnTo>
                  <a:lnTo>
                    <a:pt x="599" y="310"/>
                  </a:lnTo>
                  <a:lnTo>
                    <a:pt x="609" y="342"/>
                  </a:lnTo>
                  <a:lnTo>
                    <a:pt x="769" y="313"/>
                  </a:lnTo>
                  <a:lnTo>
                    <a:pt x="796" y="290"/>
                  </a:lnTo>
                  <a:lnTo>
                    <a:pt x="794" y="256"/>
                  </a:lnTo>
                  <a:lnTo>
                    <a:pt x="704" y="264"/>
                  </a:lnTo>
                  <a:lnTo>
                    <a:pt x="777" y="235"/>
                  </a:lnTo>
                  <a:lnTo>
                    <a:pt x="796" y="168"/>
                  </a:lnTo>
                  <a:lnTo>
                    <a:pt x="771" y="27"/>
                  </a:lnTo>
                  <a:lnTo>
                    <a:pt x="737" y="0"/>
                  </a:lnTo>
                  <a:lnTo>
                    <a:pt x="762" y="48"/>
                  </a:lnTo>
                  <a:lnTo>
                    <a:pt x="775" y="168"/>
                  </a:lnTo>
                  <a:lnTo>
                    <a:pt x="741" y="231"/>
                  </a:lnTo>
                  <a:lnTo>
                    <a:pt x="589" y="266"/>
                  </a:lnTo>
                  <a:lnTo>
                    <a:pt x="538" y="273"/>
                  </a:lnTo>
                  <a:lnTo>
                    <a:pt x="454" y="325"/>
                  </a:lnTo>
                  <a:lnTo>
                    <a:pt x="356" y="396"/>
                  </a:lnTo>
                  <a:lnTo>
                    <a:pt x="218" y="430"/>
                  </a:lnTo>
                  <a:lnTo>
                    <a:pt x="48" y="428"/>
                  </a:lnTo>
                  <a:lnTo>
                    <a:pt x="31" y="376"/>
                  </a:lnTo>
                  <a:lnTo>
                    <a:pt x="105" y="302"/>
                  </a:lnTo>
                  <a:lnTo>
                    <a:pt x="241" y="298"/>
                  </a:lnTo>
                  <a:lnTo>
                    <a:pt x="189" y="269"/>
                  </a:lnTo>
                  <a:lnTo>
                    <a:pt x="277" y="212"/>
                  </a:lnTo>
                  <a:lnTo>
                    <a:pt x="371" y="229"/>
                  </a:lnTo>
                  <a:lnTo>
                    <a:pt x="411" y="168"/>
                  </a:lnTo>
                  <a:lnTo>
                    <a:pt x="385" y="139"/>
                  </a:lnTo>
                  <a:lnTo>
                    <a:pt x="337" y="114"/>
                  </a:lnTo>
                  <a:lnTo>
                    <a:pt x="337" y="1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118" name="Freeform 120"/>
            <p:cNvSpPr>
              <a:spLocks/>
            </p:cNvSpPr>
            <p:nvPr/>
          </p:nvSpPr>
          <p:spPr bwMode="auto">
            <a:xfrm>
              <a:off x="3888" y="4075"/>
              <a:ext cx="231" cy="60"/>
            </a:xfrm>
            <a:custGeom>
              <a:avLst/>
              <a:gdLst>
                <a:gd name="T0" fmla="*/ 0 w 461"/>
                <a:gd name="T1" fmla="*/ 121 h 121"/>
                <a:gd name="T2" fmla="*/ 189 w 461"/>
                <a:gd name="T3" fmla="*/ 113 h 121"/>
                <a:gd name="T4" fmla="*/ 340 w 461"/>
                <a:gd name="T5" fmla="*/ 77 h 121"/>
                <a:gd name="T6" fmla="*/ 461 w 461"/>
                <a:gd name="T7" fmla="*/ 0 h 121"/>
                <a:gd name="T8" fmla="*/ 319 w 461"/>
                <a:gd name="T9" fmla="*/ 62 h 121"/>
                <a:gd name="T10" fmla="*/ 193 w 461"/>
                <a:gd name="T11" fmla="*/ 92 h 121"/>
                <a:gd name="T12" fmla="*/ 67 w 461"/>
                <a:gd name="T13" fmla="*/ 100 h 121"/>
                <a:gd name="T14" fmla="*/ 0 w 461"/>
                <a:gd name="T15" fmla="*/ 121 h 121"/>
                <a:gd name="T16" fmla="*/ 0 w 461"/>
                <a:gd name="T1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1" h="121">
                  <a:moveTo>
                    <a:pt x="0" y="121"/>
                  </a:moveTo>
                  <a:lnTo>
                    <a:pt x="189" y="113"/>
                  </a:lnTo>
                  <a:lnTo>
                    <a:pt x="340" y="77"/>
                  </a:lnTo>
                  <a:lnTo>
                    <a:pt x="461" y="0"/>
                  </a:lnTo>
                  <a:lnTo>
                    <a:pt x="319" y="62"/>
                  </a:lnTo>
                  <a:lnTo>
                    <a:pt x="193" y="92"/>
                  </a:lnTo>
                  <a:lnTo>
                    <a:pt x="67" y="100"/>
                  </a:lnTo>
                  <a:lnTo>
                    <a:pt x="0" y="121"/>
                  </a:lnTo>
                  <a:lnTo>
                    <a:pt x="0" y="12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119" name="Freeform 121"/>
            <p:cNvSpPr>
              <a:spLocks/>
            </p:cNvSpPr>
            <p:nvPr/>
          </p:nvSpPr>
          <p:spPr bwMode="auto">
            <a:xfrm>
              <a:off x="3797" y="2978"/>
              <a:ext cx="228" cy="98"/>
            </a:xfrm>
            <a:custGeom>
              <a:avLst/>
              <a:gdLst>
                <a:gd name="T0" fmla="*/ 0 w 455"/>
                <a:gd name="T1" fmla="*/ 37 h 195"/>
                <a:gd name="T2" fmla="*/ 107 w 455"/>
                <a:gd name="T3" fmla="*/ 0 h 195"/>
                <a:gd name="T4" fmla="*/ 254 w 455"/>
                <a:gd name="T5" fmla="*/ 12 h 195"/>
                <a:gd name="T6" fmla="*/ 386 w 455"/>
                <a:gd name="T7" fmla="*/ 23 h 195"/>
                <a:gd name="T8" fmla="*/ 455 w 455"/>
                <a:gd name="T9" fmla="*/ 27 h 195"/>
                <a:gd name="T10" fmla="*/ 291 w 455"/>
                <a:gd name="T11" fmla="*/ 35 h 195"/>
                <a:gd name="T12" fmla="*/ 207 w 455"/>
                <a:gd name="T13" fmla="*/ 35 h 195"/>
                <a:gd name="T14" fmla="*/ 209 w 455"/>
                <a:gd name="T15" fmla="*/ 119 h 195"/>
                <a:gd name="T16" fmla="*/ 195 w 455"/>
                <a:gd name="T17" fmla="*/ 195 h 195"/>
                <a:gd name="T18" fmla="*/ 184 w 455"/>
                <a:gd name="T19" fmla="*/ 50 h 195"/>
                <a:gd name="T20" fmla="*/ 145 w 455"/>
                <a:gd name="T21" fmla="*/ 29 h 195"/>
                <a:gd name="T22" fmla="*/ 140 w 455"/>
                <a:gd name="T23" fmla="*/ 84 h 195"/>
                <a:gd name="T24" fmla="*/ 109 w 455"/>
                <a:gd name="T25" fmla="*/ 29 h 195"/>
                <a:gd name="T26" fmla="*/ 0 w 455"/>
                <a:gd name="T27" fmla="*/ 37 h 195"/>
                <a:gd name="T28" fmla="*/ 0 w 455"/>
                <a:gd name="T29" fmla="*/ 37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55" h="195">
                  <a:moveTo>
                    <a:pt x="0" y="37"/>
                  </a:moveTo>
                  <a:lnTo>
                    <a:pt x="107" y="0"/>
                  </a:lnTo>
                  <a:lnTo>
                    <a:pt x="254" y="12"/>
                  </a:lnTo>
                  <a:lnTo>
                    <a:pt x="386" y="23"/>
                  </a:lnTo>
                  <a:lnTo>
                    <a:pt x="455" y="27"/>
                  </a:lnTo>
                  <a:lnTo>
                    <a:pt x="291" y="35"/>
                  </a:lnTo>
                  <a:lnTo>
                    <a:pt x="207" y="35"/>
                  </a:lnTo>
                  <a:lnTo>
                    <a:pt x="209" y="119"/>
                  </a:lnTo>
                  <a:lnTo>
                    <a:pt x="195" y="195"/>
                  </a:lnTo>
                  <a:lnTo>
                    <a:pt x="184" y="50"/>
                  </a:lnTo>
                  <a:lnTo>
                    <a:pt x="145" y="29"/>
                  </a:lnTo>
                  <a:lnTo>
                    <a:pt x="140" y="84"/>
                  </a:lnTo>
                  <a:lnTo>
                    <a:pt x="109" y="29"/>
                  </a:lnTo>
                  <a:lnTo>
                    <a:pt x="0" y="37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120" name="Freeform 122"/>
            <p:cNvSpPr>
              <a:spLocks/>
            </p:cNvSpPr>
            <p:nvPr/>
          </p:nvSpPr>
          <p:spPr bwMode="auto">
            <a:xfrm>
              <a:off x="3867" y="3022"/>
              <a:ext cx="32" cy="94"/>
            </a:xfrm>
            <a:custGeom>
              <a:avLst/>
              <a:gdLst>
                <a:gd name="T0" fmla="*/ 17 w 63"/>
                <a:gd name="T1" fmla="*/ 0 h 188"/>
                <a:gd name="T2" fmla="*/ 0 w 63"/>
                <a:gd name="T3" fmla="*/ 63 h 188"/>
                <a:gd name="T4" fmla="*/ 23 w 63"/>
                <a:gd name="T5" fmla="*/ 144 h 188"/>
                <a:gd name="T6" fmla="*/ 63 w 63"/>
                <a:gd name="T7" fmla="*/ 188 h 188"/>
                <a:gd name="T8" fmla="*/ 46 w 63"/>
                <a:gd name="T9" fmla="*/ 123 h 188"/>
                <a:gd name="T10" fmla="*/ 17 w 63"/>
                <a:gd name="T11" fmla="*/ 0 h 188"/>
                <a:gd name="T12" fmla="*/ 17 w 63"/>
                <a:gd name="T13" fmla="*/ 0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3" h="188">
                  <a:moveTo>
                    <a:pt x="17" y="0"/>
                  </a:moveTo>
                  <a:lnTo>
                    <a:pt x="0" y="63"/>
                  </a:lnTo>
                  <a:lnTo>
                    <a:pt x="23" y="144"/>
                  </a:lnTo>
                  <a:lnTo>
                    <a:pt x="63" y="188"/>
                  </a:lnTo>
                  <a:lnTo>
                    <a:pt x="46" y="123"/>
                  </a:lnTo>
                  <a:lnTo>
                    <a:pt x="17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121" name="Freeform 123"/>
            <p:cNvSpPr>
              <a:spLocks/>
            </p:cNvSpPr>
            <p:nvPr/>
          </p:nvSpPr>
          <p:spPr bwMode="auto">
            <a:xfrm>
              <a:off x="5129" y="2164"/>
              <a:ext cx="40" cy="64"/>
            </a:xfrm>
            <a:custGeom>
              <a:avLst/>
              <a:gdLst>
                <a:gd name="T0" fmla="*/ 44 w 81"/>
                <a:gd name="T1" fmla="*/ 0 h 128"/>
                <a:gd name="T2" fmla="*/ 18 w 81"/>
                <a:gd name="T3" fmla="*/ 17 h 128"/>
                <a:gd name="T4" fmla="*/ 0 w 81"/>
                <a:gd name="T5" fmla="*/ 48 h 128"/>
                <a:gd name="T6" fmla="*/ 4 w 81"/>
                <a:gd name="T7" fmla="*/ 82 h 128"/>
                <a:gd name="T8" fmla="*/ 22 w 81"/>
                <a:gd name="T9" fmla="*/ 92 h 128"/>
                <a:gd name="T10" fmla="*/ 0 w 81"/>
                <a:gd name="T11" fmla="*/ 113 h 128"/>
                <a:gd name="T12" fmla="*/ 12 w 81"/>
                <a:gd name="T13" fmla="*/ 128 h 128"/>
                <a:gd name="T14" fmla="*/ 35 w 81"/>
                <a:gd name="T15" fmla="*/ 128 h 128"/>
                <a:gd name="T16" fmla="*/ 46 w 81"/>
                <a:gd name="T17" fmla="*/ 103 h 128"/>
                <a:gd name="T18" fmla="*/ 16 w 81"/>
                <a:gd name="T19" fmla="*/ 65 h 128"/>
                <a:gd name="T20" fmla="*/ 20 w 81"/>
                <a:gd name="T21" fmla="*/ 38 h 128"/>
                <a:gd name="T22" fmla="*/ 35 w 81"/>
                <a:gd name="T23" fmla="*/ 38 h 128"/>
                <a:gd name="T24" fmla="*/ 41 w 81"/>
                <a:gd name="T25" fmla="*/ 23 h 128"/>
                <a:gd name="T26" fmla="*/ 64 w 81"/>
                <a:gd name="T27" fmla="*/ 27 h 128"/>
                <a:gd name="T28" fmla="*/ 81 w 81"/>
                <a:gd name="T29" fmla="*/ 31 h 128"/>
                <a:gd name="T30" fmla="*/ 44 w 81"/>
                <a:gd name="T31" fmla="*/ 0 h 128"/>
                <a:gd name="T32" fmla="*/ 44 w 81"/>
                <a:gd name="T33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1" h="128">
                  <a:moveTo>
                    <a:pt x="44" y="0"/>
                  </a:moveTo>
                  <a:lnTo>
                    <a:pt x="18" y="17"/>
                  </a:lnTo>
                  <a:lnTo>
                    <a:pt x="0" y="48"/>
                  </a:lnTo>
                  <a:lnTo>
                    <a:pt x="4" y="82"/>
                  </a:lnTo>
                  <a:lnTo>
                    <a:pt x="22" y="92"/>
                  </a:lnTo>
                  <a:lnTo>
                    <a:pt x="0" y="113"/>
                  </a:lnTo>
                  <a:lnTo>
                    <a:pt x="12" y="128"/>
                  </a:lnTo>
                  <a:lnTo>
                    <a:pt x="35" y="128"/>
                  </a:lnTo>
                  <a:lnTo>
                    <a:pt x="46" y="103"/>
                  </a:lnTo>
                  <a:lnTo>
                    <a:pt x="16" y="65"/>
                  </a:lnTo>
                  <a:lnTo>
                    <a:pt x="20" y="38"/>
                  </a:lnTo>
                  <a:lnTo>
                    <a:pt x="35" y="38"/>
                  </a:lnTo>
                  <a:lnTo>
                    <a:pt x="41" y="23"/>
                  </a:lnTo>
                  <a:lnTo>
                    <a:pt x="64" y="27"/>
                  </a:lnTo>
                  <a:lnTo>
                    <a:pt x="81" y="31"/>
                  </a:lnTo>
                  <a:lnTo>
                    <a:pt x="44" y="0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122" name="Freeform 124"/>
            <p:cNvSpPr>
              <a:spLocks/>
            </p:cNvSpPr>
            <p:nvPr/>
          </p:nvSpPr>
          <p:spPr bwMode="auto">
            <a:xfrm>
              <a:off x="5135" y="2197"/>
              <a:ext cx="25" cy="16"/>
            </a:xfrm>
            <a:custGeom>
              <a:avLst/>
              <a:gdLst>
                <a:gd name="T0" fmla="*/ 19 w 50"/>
                <a:gd name="T1" fmla="*/ 0 h 32"/>
                <a:gd name="T2" fmla="*/ 40 w 50"/>
                <a:gd name="T3" fmla="*/ 0 h 32"/>
                <a:gd name="T4" fmla="*/ 50 w 50"/>
                <a:gd name="T5" fmla="*/ 15 h 32"/>
                <a:gd name="T6" fmla="*/ 50 w 50"/>
                <a:gd name="T7" fmla="*/ 32 h 32"/>
                <a:gd name="T8" fmla="*/ 32 w 50"/>
                <a:gd name="T9" fmla="*/ 17 h 32"/>
                <a:gd name="T10" fmla="*/ 6 w 50"/>
                <a:gd name="T11" fmla="*/ 11 h 32"/>
                <a:gd name="T12" fmla="*/ 0 w 50"/>
                <a:gd name="T13" fmla="*/ 2 h 32"/>
                <a:gd name="T14" fmla="*/ 19 w 50"/>
                <a:gd name="T15" fmla="*/ 0 h 32"/>
                <a:gd name="T16" fmla="*/ 19 w 50"/>
                <a:gd name="T17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32">
                  <a:moveTo>
                    <a:pt x="19" y="0"/>
                  </a:moveTo>
                  <a:lnTo>
                    <a:pt x="40" y="0"/>
                  </a:lnTo>
                  <a:lnTo>
                    <a:pt x="50" y="15"/>
                  </a:lnTo>
                  <a:lnTo>
                    <a:pt x="50" y="32"/>
                  </a:lnTo>
                  <a:lnTo>
                    <a:pt x="32" y="17"/>
                  </a:lnTo>
                  <a:lnTo>
                    <a:pt x="6" y="11"/>
                  </a:lnTo>
                  <a:lnTo>
                    <a:pt x="0" y="2"/>
                  </a:lnTo>
                  <a:lnTo>
                    <a:pt x="19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123" name="Freeform 125"/>
            <p:cNvSpPr>
              <a:spLocks/>
            </p:cNvSpPr>
            <p:nvPr/>
          </p:nvSpPr>
          <p:spPr bwMode="auto">
            <a:xfrm>
              <a:off x="4991" y="2251"/>
              <a:ext cx="56" cy="76"/>
            </a:xfrm>
            <a:custGeom>
              <a:avLst/>
              <a:gdLst>
                <a:gd name="T0" fmla="*/ 0 w 111"/>
                <a:gd name="T1" fmla="*/ 0 h 151"/>
                <a:gd name="T2" fmla="*/ 42 w 111"/>
                <a:gd name="T3" fmla="*/ 21 h 151"/>
                <a:gd name="T4" fmla="*/ 71 w 111"/>
                <a:gd name="T5" fmla="*/ 32 h 151"/>
                <a:gd name="T6" fmla="*/ 98 w 111"/>
                <a:gd name="T7" fmla="*/ 34 h 151"/>
                <a:gd name="T8" fmla="*/ 111 w 111"/>
                <a:gd name="T9" fmla="*/ 76 h 151"/>
                <a:gd name="T10" fmla="*/ 111 w 111"/>
                <a:gd name="T11" fmla="*/ 103 h 151"/>
                <a:gd name="T12" fmla="*/ 71 w 111"/>
                <a:gd name="T13" fmla="*/ 151 h 151"/>
                <a:gd name="T14" fmla="*/ 65 w 111"/>
                <a:gd name="T15" fmla="*/ 111 h 151"/>
                <a:gd name="T16" fmla="*/ 52 w 111"/>
                <a:gd name="T17" fmla="*/ 90 h 151"/>
                <a:gd name="T18" fmla="*/ 44 w 111"/>
                <a:gd name="T19" fmla="*/ 59 h 151"/>
                <a:gd name="T20" fmla="*/ 4 w 111"/>
                <a:gd name="T21" fmla="*/ 36 h 151"/>
                <a:gd name="T22" fmla="*/ 0 w 111"/>
                <a:gd name="T23" fmla="*/ 0 h 151"/>
                <a:gd name="T24" fmla="*/ 0 w 111"/>
                <a:gd name="T25" fmla="*/ 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1" h="151">
                  <a:moveTo>
                    <a:pt x="0" y="0"/>
                  </a:moveTo>
                  <a:lnTo>
                    <a:pt x="42" y="21"/>
                  </a:lnTo>
                  <a:lnTo>
                    <a:pt x="71" y="32"/>
                  </a:lnTo>
                  <a:lnTo>
                    <a:pt x="98" y="34"/>
                  </a:lnTo>
                  <a:lnTo>
                    <a:pt x="111" y="76"/>
                  </a:lnTo>
                  <a:lnTo>
                    <a:pt x="111" y="103"/>
                  </a:lnTo>
                  <a:lnTo>
                    <a:pt x="71" y="151"/>
                  </a:lnTo>
                  <a:lnTo>
                    <a:pt x="65" y="111"/>
                  </a:lnTo>
                  <a:lnTo>
                    <a:pt x="52" y="90"/>
                  </a:lnTo>
                  <a:lnTo>
                    <a:pt x="44" y="59"/>
                  </a:lnTo>
                  <a:lnTo>
                    <a:pt x="4" y="3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084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124" name="Freeform 126"/>
            <p:cNvSpPr>
              <a:spLocks/>
            </p:cNvSpPr>
            <p:nvPr/>
          </p:nvSpPr>
          <p:spPr bwMode="auto">
            <a:xfrm>
              <a:off x="4945" y="2252"/>
              <a:ext cx="94" cy="66"/>
            </a:xfrm>
            <a:custGeom>
              <a:avLst/>
              <a:gdLst>
                <a:gd name="T0" fmla="*/ 100 w 190"/>
                <a:gd name="T1" fmla="*/ 0 h 132"/>
                <a:gd name="T2" fmla="*/ 102 w 190"/>
                <a:gd name="T3" fmla="*/ 30 h 132"/>
                <a:gd name="T4" fmla="*/ 149 w 190"/>
                <a:gd name="T5" fmla="*/ 55 h 132"/>
                <a:gd name="T6" fmla="*/ 142 w 190"/>
                <a:gd name="T7" fmla="*/ 76 h 132"/>
                <a:gd name="T8" fmla="*/ 98 w 190"/>
                <a:gd name="T9" fmla="*/ 94 h 132"/>
                <a:gd name="T10" fmla="*/ 19 w 190"/>
                <a:gd name="T11" fmla="*/ 101 h 132"/>
                <a:gd name="T12" fmla="*/ 16 w 190"/>
                <a:gd name="T13" fmla="*/ 59 h 132"/>
                <a:gd name="T14" fmla="*/ 0 w 190"/>
                <a:gd name="T15" fmla="*/ 55 h 132"/>
                <a:gd name="T16" fmla="*/ 6 w 190"/>
                <a:gd name="T17" fmla="*/ 113 h 132"/>
                <a:gd name="T18" fmla="*/ 54 w 190"/>
                <a:gd name="T19" fmla="*/ 117 h 132"/>
                <a:gd name="T20" fmla="*/ 119 w 190"/>
                <a:gd name="T21" fmla="*/ 101 h 132"/>
                <a:gd name="T22" fmla="*/ 155 w 190"/>
                <a:gd name="T23" fmla="*/ 86 h 132"/>
                <a:gd name="T24" fmla="*/ 172 w 190"/>
                <a:gd name="T25" fmla="*/ 105 h 132"/>
                <a:gd name="T26" fmla="*/ 174 w 190"/>
                <a:gd name="T27" fmla="*/ 132 h 132"/>
                <a:gd name="T28" fmla="*/ 190 w 190"/>
                <a:gd name="T29" fmla="*/ 94 h 132"/>
                <a:gd name="T30" fmla="*/ 165 w 190"/>
                <a:gd name="T31" fmla="*/ 42 h 132"/>
                <a:gd name="T32" fmla="*/ 125 w 190"/>
                <a:gd name="T33" fmla="*/ 23 h 132"/>
                <a:gd name="T34" fmla="*/ 100 w 190"/>
                <a:gd name="T35" fmla="*/ 0 h 132"/>
                <a:gd name="T36" fmla="*/ 100 w 190"/>
                <a:gd name="T37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90" h="132">
                  <a:moveTo>
                    <a:pt x="100" y="0"/>
                  </a:moveTo>
                  <a:lnTo>
                    <a:pt x="102" y="30"/>
                  </a:lnTo>
                  <a:lnTo>
                    <a:pt x="149" y="55"/>
                  </a:lnTo>
                  <a:lnTo>
                    <a:pt x="142" y="76"/>
                  </a:lnTo>
                  <a:lnTo>
                    <a:pt x="98" y="94"/>
                  </a:lnTo>
                  <a:lnTo>
                    <a:pt x="19" y="101"/>
                  </a:lnTo>
                  <a:lnTo>
                    <a:pt x="16" y="59"/>
                  </a:lnTo>
                  <a:lnTo>
                    <a:pt x="0" y="55"/>
                  </a:lnTo>
                  <a:lnTo>
                    <a:pt x="6" y="113"/>
                  </a:lnTo>
                  <a:lnTo>
                    <a:pt x="54" y="117"/>
                  </a:lnTo>
                  <a:lnTo>
                    <a:pt x="119" y="101"/>
                  </a:lnTo>
                  <a:lnTo>
                    <a:pt x="155" y="86"/>
                  </a:lnTo>
                  <a:lnTo>
                    <a:pt x="172" y="105"/>
                  </a:lnTo>
                  <a:lnTo>
                    <a:pt x="174" y="132"/>
                  </a:lnTo>
                  <a:lnTo>
                    <a:pt x="190" y="94"/>
                  </a:lnTo>
                  <a:lnTo>
                    <a:pt x="165" y="42"/>
                  </a:lnTo>
                  <a:lnTo>
                    <a:pt x="125" y="23"/>
                  </a:lnTo>
                  <a:lnTo>
                    <a:pt x="100" y="0"/>
                  </a:lnTo>
                  <a:lnTo>
                    <a:pt x="10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125" name="Freeform 127"/>
            <p:cNvSpPr>
              <a:spLocks/>
            </p:cNvSpPr>
            <p:nvPr/>
          </p:nvSpPr>
          <p:spPr bwMode="auto">
            <a:xfrm>
              <a:off x="4974" y="2202"/>
              <a:ext cx="24" cy="31"/>
            </a:xfrm>
            <a:custGeom>
              <a:avLst/>
              <a:gdLst>
                <a:gd name="T0" fmla="*/ 0 w 47"/>
                <a:gd name="T1" fmla="*/ 0 h 63"/>
                <a:gd name="T2" fmla="*/ 0 w 47"/>
                <a:gd name="T3" fmla="*/ 26 h 63"/>
                <a:gd name="T4" fmla="*/ 9 w 47"/>
                <a:gd name="T5" fmla="*/ 49 h 63"/>
                <a:gd name="T6" fmla="*/ 21 w 47"/>
                <a:gd name="T7" fmla="*/ 63 h 63"/>
                <a:gd name="T8" fmla="*/ 47 w 47"/>
                <a:gd name="T9" fmla="*/ 61 h 63"/>
                <a:gd name="T10" fmla="*/ 30 w 47"/>
                <a:gd name="T11" fmla="*/ 42 h 63"/>
                <a:gd name="T12" fmla="*/ 40 w 47"/>
                <a:gd name="T13" fmla="*/ 34 h 63"/>
                <a:gd name="T14" fmla="*/ 24 w 47"/>
                <a:gd name="T15" fmla="*/ 21 h 63"/>
                <a:gd name="T16" fmla="*/ 13 w 47"/>
                <a:gd name="T17" fmla="*/ 1 h 63"/>
                <a:gd name="T18" fmla="*/ 0 w 47"/>
                <a:gd name="T19" fmla="*/ 0 h 63"/>
                <a:gd name="T20" fmla="*/ 0 w 47"/>
                <a:gd name="T21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7" h="63">
                  <a:moveTo>
                    <a:pt x="0" y="0"/>
                  </a:moveTo>
                  <a:lnTo>
                    <a:pt x="0" y="26"/>
                  </a:lnTo>
                  <a:lnTo>
                    <a:pt x="9" y="49"/>
                  </a:lnTo>
                  <a:lnTo>
                    <a:pt x="21" y="63"/>
                  </a:lnTo>
                  <a:lnTo>
                    <a:pt x="47" y="61"/>
                  </a:lnTo>
                  <a:lnTo>
                    <a:pt x="30" y="42"/>
                  </a:lnTo>
                  <a:lnTo>
                    <a:pt x="40" y="34"/>
                  </a:lnTo>
                  <a:lnTo>
                    <a:pt x="24" y="21"/>
                  </a:lnTo>
                  <a:lnTo>
                    <a:pt x="13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126" name="Freeform 128"/>
            <p:cNvSpPr>
              <a:spLocks/>
            </p:cNvSpPr>
            <p:nvPr/>
          </p:nvSpPr>
          <p:spPr bwMode="auto">
            <a:xfrm>
              <a:off x="4936" y="1995"/>
              <a:ext cx="237" cy="90"/>
            </a:xfrm>
            <a:custGeom>
              <a:avLst/>
              <a:gdLst>
                <a:gd name="T0" fmla="*/ 21 w 475"/>
                <a:gd name="T1" fmla="*/ 179 h 179"/>
                <a:gd name="T2" fmla="*/ 0 w 475"/>
                <a:gd name="T3" fmla="*/ 162 h 179"/>
                <a:gd name="T4" fmla="*/ 19 w 475"/>
                <a:gd name="T5" fmla="*/ 130 h 179"/>
                <a:gd name="T6" fmla="*/ 54 w 475"/>
                <a:gd name="T7" fmla="*/ 107 h 179"/>
                <a:gd name="T8" fmla="*/ 17 w 475"/>
                <a:gd name="T9" fmla="*/ 118 h 179"/>
                <a:gd name="T10" fmla="*/ 69 w 475"/>
                <a:gd name="T11" fmla="*/ 74 h 179"/>
                <a:gd name="T12" fmla="*/ 134 w 475"/>
                <a:gd name="T13" fmla="*/ 34 h 179"/>
                <a:gd name="T14" fmla="*/ 253 w 475"/>
                <a:gd name="T15" fmla="*/ 0 h 179"/>
                <a:gd name="T16" fmla="*/ 327 w 475"/>
                <a:gd name="T17" fmla="*/ 3 h 179"/>
                <a:gd name="T18" fmla="*/ 383 w 475"/>
                <a:gd name="T19" fmla="*/ 17 h 179"/>
                <a:gd name="T20" fmla="*/ 453 w 475"/>
                <a:gd name="T21" fmla="*/ 51 h 179"/>
                <a:gd name="T22" fmla="*/ 475 w 475"/>
                <a:gd name="T23" fmla="*/ 74 h 179"/>
                <a:gd name="T24" fmla="*/ 392 w 475"/>
                <a:gd name="T25" fmla="*/ 43 h 179"/>
                <a:gd name="T26" fmla="*/ 354 w 475"/>
                <a:gd name="T27" fmla="*/ 47 h 179"/>
                <a:gd name="T28" fmla="*/ 298 w 475"/>
                <a:gd name="T29" fmla="*/ 32 h 179"/>
                <a:gd name="T30" fmla="*/ 258 w 475"/>
                <a:gd name="T31" fmla="*/ 38 h 179"/>
                <a:gd name="T32" fmla="*/ 321 w 475"/>
                <a:gd name="T33" fmla="*/ 55 h 179"/>
                <a:gd name="T34" fmla="*/ 264 w 475"/>
                <a:gd name="T35" fmla="*/ 65 h 179"/>
                <a:gd name="T36" fmla="*/ 199 w 475"/>
                <a:gd name="T37" fmla="*/ 61 h 179"/>
                <a:gd name="T38" fmla="*/ 149 w 475"/>
                <a:gd name="T39" fmla="*/ 82 h 179"/>
                <a:gd name="T40" fmla="*/ 128 w 475"/>
                <a:gd name="T41" fmla="*/ 108 h 179"/>
                <a:gd name="T42" fmla="*/ 145 w 475"/>
                <a:gd name="T43" fmla="*/ 116 h 179"/>
                <a:gd name="T44" fmla="*/ 197 w 475"/>
                <a:gd name="T45" fmla="*/ 118 h 179"/>
                <a:gd name="T46" fmla="*/ 272 w 475"/>
                <a:gd name="T47" fmla="*/ 112 h 179"/>
                <a:gd name="T48" fmla="*/ 258 w 475"/>
                <a:gd name="T49" fmla="*/ 131 h 179"/>
                <a:gd name="T50" fmla="*/ 203 w 475"/>
                <a:gd name="T51" fmla="*/ 152 h 179"/>
                <a:gd name="T52" fmla="*/ 182 w 475"/>
                <a:gd name="T53" fmla="*/ 170 h 179"/>
                <a:gd name="T54" fmla="*/ 98 w 475"/>
                <a:gd name="T55" fmla="*/ 160 h 179"/>
                <a:gd name="T56" fmla="*/ 21 w 475"/>
                <a:gd name="T57" fmla="*/ 179 h 179"/>
                <a:gd name="T58" fmla="*/ 21 w 475"/>
                <a:gd name="T59" fmla="*/ 179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75" h="179">
                  <a:moveTo>
                    <a:pt x="21" y="179"/>
                  </a:moveTo>
                  <a:lnTo>
                    <a:pt x="0" y="162"/>
                  </a:lnTo>
                  <a:lnTo>
                    <a:pt x="19" y="130"/>
                  </a:lnTo>
                  <a:lnTo>
                    <a:pt x="54" y="107"/>
                  </a:lnTo>
                  <a:lnTo>
                    <a:pt x="17" y="118"/>
                  </a:lnTo>
                  <a:lnTo>
                    <a:pt x="69" y="74"/>
                  </a:lnTo>
                  <a:lnTo>
                    <a:pt x="134" y="34"/>
                  </a:lnTo>
                  <a:lnTo>
                    <a:pt x="253" y="0"/>
                  </a:lnTo>
                  <a:lnTo>
                    <a:pt x="327" y="3"/>
                  </a:lnTo>
                  <a:lnTo>
                    <a:pt x="383" y="17"/>
                  </a:lnTo>
                  <a:lnTo>
                    <a:pt x="453" y="51"/>
                  </a:lnTo>
                  <a:lnTo>
                    <a:pt x="475" y="74"/>
                  </a:lnTo>
                  <a:lnTo>
                    <a:pt x="392" y="43"/>
                  </a:lnTo>
                  <a:lnTo>
                    <a:pt x="354" y="47"/>
                  </a:lnTo>
                  <a:lnTo>
                    <a:pt x="298" y="32"/>
                  </a:lnTo>
                  <a:lnTo>
                    <a:pt x="258" y="38"/>
                  </a:lnTo>
                  <a:lnTo>
                    <a:pt x="321" y="55"/>
                  </a:lnTo>
                  <a:lnTo>
                    <a:pt x="264" y="65"/>
                  </a:lnTo>
                  <a:lnTo>
                    <a:pt x="199" y="61"/>
                  </a:lnTo>
                  <a:lnTo>
                    <a:pt x="149" y="82"/>
                  </a:lnTo>
                  <a:lnTo>
                    <a:pt x="128" y="108"/>
                  </a:lnTo>
                  <a:lnTo>
                    <a:pt x="145" y="116"/>
                  </a:lnTo>
                  <a:lnTo>
                    <a:pt x="197" y="118"/>
                  </a:lnTo>
                  <a:lnTo>
                    <a:pt x="272" y="112"/>
                  </a:lnTo>
                  <a:lnTo>
                    <a:pt x="258" y="131"/>
                  </a:lnTo>
                  <a:lnTo>
                    <a:pt x="203" y="152"/>
                  </a:lnTo>
                  <a:lnTo>
                    <a:pt x="182" y="170"/>
                  </a:lnTo>
                  <a:lnTo>
                    <a:pt x="98" y="160"/>
                  </a:lnTo>
                  <a:lnTo>
                    <a:pt x="21" y="179"/>
                  </a:lnTo>
                  <a:lnTo>
                    <a:pt x="21" y="17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127" name="Freeform 129"/>
            <p:cNvSpPr>
              <a:spLocks/>
            </p:cNvSpPr>
            <p:nvPr/>
          </p:nvSpPr>
          <p:spPr bwMode="auto">
            <a:xfrm>
              <a:off x="5051" y="2030"/>
              <a:ext cx="137" cy="38"/>
            </a:xfrm>
            <a:custGeom>
              <a:avLst/>
              <a:gdLst>
                <a:gd name="T0" fmla="*/ 0 w 273"/>
                <a:gd name="T1" fmla="*/ 31 h 77"/>
                <a:gd name="T2" fmla="*/ 26 w 273"/>
                <a:gd name="T3" fmla="*/ 23 h 77"/>
                <a:gd name="T4" fmla="*/ 78 w 273"/>
                <a:gd name="T5" fmla="*/ 27 h 77"/>
                <a:gd name="T6" fmla="*/ 97 w 273"/>
                <a:gd name="T7" fmla="*/ 12 h 77"/>
                <a:gd name="T8" fmla="*/ 40 w 273"/>
                <a:gd name="T9" fmla="*/ 10 h 77"/>
                <a:gd name="T10" fmla="*/ 68 w 273"/>
                <a:gd name="T11" fmla="*/ 0 h 77"/>
                <a:gd name="T12" fmla="*/ 132 w 273"/>
                <a:gd name="T13" fmla="*/ 0 h 77"/>
                <a:gd name="T14" fmla="*/ 172 w 273"/>
                <a:gd name="T15" fmla="*/ 14 h 77"/>
                <a:gd name="T16" fmla="*/ 183 w 273"/>
                <a:gd name="T17" fmla="*/ 2 h 77"/>
                <a:gd name="T18" fmla="*/ 214 w 273"/>
                <a:gd name="T19" fmla="*/ 6 h 77"/>
                <a:gd name="T20" fmla="*/ 254 w 273"/>
                <a:gd name="T21" fmla="*/ 16 h 77"/>
                <a:gd name="T22" fmla="*/ 273 w 273"/>
                <a:gd name="T23" fmla="*/ 33 h 77"/>
                <a:gd name="T24" fmla="*/ 248 w 273"/>
                <a:gd name="T25" fmla="*/ 25 h 77"/>
                <a:gd name="T26" fmla="*/ 266 w 273"/>
                <a:gd name="T27" fmla="*/ 46 h 77"/>
                <a:gd name="T28" fmla="*/ 235 w 273"/>
                <a:gd name="T29" fmla="*/ 44 h 77"/>
                <a:gd name="T30" fmla="*/ 262 w 273"/>
                <a:gd name="T31" fmla="*/ 77 h 77"/>
                <a:gd name="T32" fmla="*/ 237 w 273"/>
                <a:gd name="T33" fmla="*/ 73 h 77"/>
                <a:gd name="T34" fmla="*/ 208 w 273"/>
                <a:gd name="T35" fmla="*/ 42 h 77"/>
                <a:gd name="T36" fmla="*/ 162 w 273"/>
                <a:gd name="T37" fmla="*/ 29 h 77"/>
                <a:gd name="T38" fmla="*/ 112 w 273"/>
                <a:gd name="T39" fmla="*/ 29 h 77"/>
                <a:gd name="T40" fmla="*/ 132 w 273"/>
                <a:gd name="T41" fmla="*/ 46 h 77"/>
                <a:gd name="T42" fmla="*/ 97 w 273"/>
                <a:gd name="T43" fmla="*/ 44 h 77"/>
                <a:gd name="T44" fmla="*/ 51 w 273"/>
                <a:gd name="T45" fmla="*/ 35 h 77"/>
                <a:gd name="T46" fmla="*/ 0 w 273"/>
                <a:gd name="T47" fmla="*/ 31 h 77"/>
                <a:gd name="T48" fmla="*/ 0 w 273"/>
                <a:gd name="T49" fmla="*/ 31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73" h="77">
                  <a:moveTo>
                    <a:pt x="0" y="31"/>
                  </a:moveTo>
                  <a:lnTo>
                    <a:pt x="26" y="23"/>
                  </a:lnTo>
                  <a:lnTo>
                    <a:pt x="78" y="27"/>
                  </a:lnTo>
                  <a:lnTo>
                    <a:pt x="97" y="12"/>
                  </a:lnTo>
                  <a:lnTo>
                    <a:pt x="40" y="10"/>
                  </a:lnTo>
                  <a:lnTo>
                    <a:pt x="68" y="0"/>
                  </a:lnTo>
                  <a:lnTo>
                    <a:pt x="132" y="0"/>
                  </a:lnTo>
                  <a:lnTo>
                    <a:pt x="172" y="14"/>
                  </a:lnTo>
                  <a:lnTo>
                    <a:pt x="183" y="2"/>
                  </a:lnTo>
                  <a:lnTo>
                    <a:pt x="214" y="6"/>
                  </a:lnTo>
                  <a:lnTo>
                    <a:pt x="254" y="16"/>
                  </a:lnTo>
                  <a:lnTo>
                    <a:pt x="273" y="33"/>
                  </a:lnTo>
                  <a:lnTo>
                    <a:pt x="248" y="25"/>
                  </a:lnTo>
                  <a:lnTo>
                    <a:pt x="266" y="46"/>
                  </a:lnTo>
                  <a:lnTo>
                    <a:pt x="235" y="44"/>
                  </a:lnTo>
                  <a:lnTo>
                    <a:pt x="262" y="77"/>
                  </a:lnTo>
                  <a:lnTo>
                    <a:pt x="237" y="73"/>
                  </a:lnTo>
                  <a:lnTo>
                    <a:pt x="208" y="42"/>
                  </a:lnTo>
                  <a:lnTo>
                    <a:pt x="162" y="29"/>
                  </a:lnTo>
                  <a:lnTo>
                    <a:pt x="112" y="29"/>
                  </a:lnTo>
                  <a:lnTo>
                    <a:pt x="132" y="46"/>
                  </a:lnTo>
                  <a:lnTo>
                    <a:pt x="97" y="44"/>
                  </a:lnTo>
                  <a:lnTo>
                    <a:pt x="51" y="35"/>
                  </a:lnTo>
                  <a:lnTo>
                    <a:pt x="0" y="31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128" name="Freeform 130"/>
            <p:cNvSpPr>
              <a:spLocks/>
            </p:cNvSpPr>
            <p:nvPr/>
          </p:nvSpPr>
          <p:spPr bwMode="auto">
            <a:xfrm>
              <a:off x="5033" y="2039"/>
              <a:ext cx="133" cy="70"/>
            </a:xfrm>
            <a:custGeom>
              <a:avLst/>
              <a:gdLst>
                <a:gd name="T0" fmla="*/ 0 w 266"/>
                <a:gd name="T1" fmla="*/ 108 h 140"/>
                <a:gd name="T2" fmla="*/ 25 w 266"/>
                <a:gd name="T3" fmla="*/ 69 h 140"/>
                <a:gd name="T4" fmla="*/ 63 w 266"/>
                <a:gd name="T5" fmla="*/ 52 h 140"/>
                <a:gd name="T6" fmla="*/ 121 w 266"/>
                <a:gd name="T7" fmla="*/ 46 h 140"/>
                <a:gd name="T8" fmla="*/ 90 w 266"/>
                <a:gd name="T9" fmla="*/ 33 h 140"/>
                <a:gd name="T10" fmla="*/ 148 w 266"/>
                <a:gd name="T11" fmla="*/ 37 h 140"/>
                <a:gd name="T12" fmla="*/ 180 w 266"/>
                <a:gd name="T13" fmla="*/ 37 h 140"/>
                <a:gd name="T14" fmla="*/ 216 w 266"/>
                <a:gd name="T15" fmla="*/ 39 h 140"/>
                <a:gd name="T16" fmla="*/ 180 w 266"/>
                <a:gd name="T17" fmla="*/ 0 h 140"/>
                <a:gd name="T18" fmla="*/ 220 w 266"/>
                <a:gd name="T19" fmla="*/ 10 h 140"/>
                <a:gd name="T20" fmla="*/ 224 w 266"/>
                <a:gd name="T21" fmla="*/ 27 h 140"/>
                <a:gd name="T22" fmla="*/ 266 w 266"/>
                <a:gd name="T23" fmla="*/ 62 h 140"/>
                <a:gd name="T24" fmla="*/ 195 w 266"/>
                <a:gd name="T25" fmla="*/ 60 h 140"/>
                <a:gd name="T26" fmla="*/ 125 w 266"/>
                <a:gd name="T27" fmla="*/ 62 h 140"/>
                <a:gd name="T28" fmla="*/ 84 w 266"/>
                <a:gd name="T29" fmla="*/ 77 h 140"/>
                <a:gd name="T30" fmla="*/ 136 w 266"/>
                <a:gd name="T31" fmla="*/ 94 h 140"/>
                <a:gd name="T32" fmla="*/ 169 w 266"/>
                <a:gd name="T33" fmla="*/ 127 h 140"/>
                <a:gd name="T34" fmla="*/ 136 w 266"/>
                <a:gd name="T35" fmla="*/ 115 h 140"/>
                <a:gd name="T36" fmla="*/ 81 w 266"/>
                <a:gd name="T37" fmla="*/ 108 h 140"/>
                <a:gd name="T38" fmla="*/ 40 w 266"/>
                <a:gd name="T39" fmla="*/ 138 h 140"/>
                <a:gd name="T40" fmla="*/ 17 w 266"/>
                <a:gd name="T41" fmla="*/ 140 h 140"/>
                <a:gd name="T42" fmla="*/ 52 w 266"/>
                <a:gd name="T43" fmla="*/ 92 h 140"/>
                <a:gd name="T44" fmla="*/ 84 w 266"/>
                <a:gd name="T45" fmla="*/ 65 h 140"/>
                <a:gd name="T46" fmla="*/ 37 w 266"/>
                <a:gd name="T47" fmla="*/ 83 h 140"/>
                <a:gd name="T48" fmla="*/ 0 w 266"/>
                <a:gd name="T49" fmla="*/ 108 h 140"/>
                <a:gd name="T50" fmla="*/ 0 w 266"/>
                <a:gd name="T51" fmla="*/ 108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66" h="140">
                  <a:moveTo>
                    <a:pt x="0" y="108"/>
                  </a:moveTo>
                  <a:lnTo>
                    <a:pt x="25" y="69"/>
                  </a:lnTo>
                  <a:lnTo>
                    <a:pt x="63" y="52"/>
                  </a:lnTo>
                  <a:lnTo>
                    <a:pt x="121" y="46"/>
                  </a:lnTo>
                  <a:lnTo>
                    <a:pt x="90" y="33"/>
                  </a:lnTo>
                  <a:lnTo>
                    <a:pt x="148" y="37"/>
                  </a:lnTo>
                  <a:lnTo>
                    <a:pt x="180" y="37"/>
                  </a:lnTo>
                  <a:lnTo>
                    <a:pt x="216" y="39"/>
                  </a:lnTo>
                  <a:lnTo>
                    <a:pt x="180" y="0"/>
                  </a:lnTo>
                  <a:lnTo>
                    <a:pt x="220" y="10"/>
                  </a:lnTo>
                  <a:lnTo>
                    <a:pt x="224" y="27"/>
                  </a:lnTo>
                  <a:lnTo>
                    <a:pt x="266" y="62"/>
                  </a:lnTo>
                  <a:lnTo>
                    <a:pt x="195" y="60"/>
                  </a:lnTo>
                  <a:lnTo>
                    <a:pt x="125" y="62"/>
                  </a:lnTo>
                  <a:lnTo>
                    <a:pt x="84" y="77"/>
                  </a:lnTo>
                  <a:lnTo>
                    <a:pt x="136" y="94"/>
                  </a:lnTo>
                  <a:lnTo>
                    <a:pt x="169" y="127"/>
                  </a:lnTo>
                  <a:lnTo>
                    <a:pt x="136" y="115"/>
                  </a:lnTo>
                  <a:lnTo>
                    <a:pt x="81" y="108"/>
                  </a:lnTo>
                  <a:lnTo>
                    <a:pt x="40" y="138"/>
                  </a:lnTo>
                  <a:lnTo>
                    <a:pt x="17" y="140"/>
                  </a:lnTo>
                  <a:lnTo>
                    <a:pt x="52" y="92"/>
                  </a:lnTo>
                  <a:lnTo>
                    <a:pt x="84" y="65"/>
                  </a:lnTo>
                  <a:lnTo>
                    <a:pt x="37" y="83"/>
                  </a:lnTo>
                  <a:lnTo>
                    <a:pt x="0" y="108"/>
                  </a:lnTo>
                  <a:lnTo>
                    <a:pt x="0" y="10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129" name="Freeform 131"/>
            <p:cNvSpPr>
              <a:spLocks/>
            </p:cNvSpPr>
            <p:nvPr/>
          </p:nvSpPr>
          <p:spPr bwMode="auto">
            <a:xfrm>
              <a:off x="5008" y="2032"/>
              <a:ext cx="72" cy="20"/>
            </a:xfrm>
            <a:custGeom>
              <a:avLst/>
              <a:gdLst>
                <a:gd name="T0" fmla="*/ 0 w 146"/>
                <a:gd name="T1" fmla="*/ 27 h 40"/>
                <a:gd name="T2" fmla="*/ 43 w 146"/>
                <a:gd name="T3" fmla="*/ 6 h 40"/>
                <a:gd name="T4" fmla="*/ 77 w 146"/>
                <a:gd name="T5" fmla="*/ 0 h 40"/>
                <a:gd name="T6" fmla="*/ 146 w 146"/>
                <a:gd name="T7" fmla="*/ 10 h 40"/>
                <a:gd name="T8" fmla="*/ 71 w 146"/>
                <a:gd name="T9" fmla="*/ 12 h 40"/>
                <a:gd name="T10" fmla="*/ 43 w 146"/>
                <a:gd name="T11" fmla="*/ 31 h 40"/>
                <a:gd name="T12" fmla="*/ 94 w 146"/>
                <a:gd name="T13" fmla="*/ 35 h 40"/>
                <a:gd name="T14" fmla="*/ 52 w 146"/>
                <a:gd name="T15" fmla="*/ 40 h 40"/>
                <a:gd name="T16" fmla="*/ 8 w 146"/>
                <a:gd name="T17" fmla="*/ 38 h 40"/>
                <a:gd name="T18" fmla="*/ 0 w 146"/>
                <a:gd name="T19" fmla="*/ 27 h 40"/>
                <a:gd name="T20" fmla="*/ 0 w 146"/>
                <a:gd name="T21" fmla="*/ 27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6" h="40">
                  <a:moveTo>
                    <a:pt x="0" y="27"/>
                  </a:moveTo>
                  <a:lnTo>
                    <a:pt x="43" y="6"/>
                  </a:lnTo>
                  <a:lnTo>
                    <a:pt x="77" y="0"/>
                  </a:lnTo>
                  <a:lnTo>
                    <a:pt x="146" y="10"/>
                  </a:lnTo>
                  <a:lnTo>
                    <a:pt x="71" y="12"/>
                  </a:lnTo>
                  <a:lnTo>
                    <a:pt x="43" y="31"/>
                  </a:lnTo>
                  <a:lnTo>
                    <a:pt x="94" y="35"/>
                  </a:lnTo>
                  <a:lnTo>
                    <a:pt x="52" y="40"/>
                  </a:lnTo>
                  <a:lnTo>
                    <a:pt x="8" y="38"/>
                  </a:lnTo>
                  <a:lnTo>
                    <a:pt x="0" y="27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D9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130" name="Freeform 132"/>
            <p:cNvSpPr>
              <a:spLocks/>
            </p:cNvSpPr>
            <p:nvPr/>
          </p:nvSpPr>
          <p:spPr bwMode="auto">
            <a:xfrm>
              <a:off x="5086" y="2072"/>
              <a:ext cx="37" cy="9"/>
            </a:xfrm>
            <a:custGeom>
              <a:avLst/>
              <a:gdLst>
                <a:gd name="T0" fmla="*/ 0 w 73"/>
                <a:gd name="T1" fmla="*/ 8 h 20"/>
                <a:gd name="T2" fmla="*/ 35 w 73"/>
                <a:gd name="T3" fmla="*/ 0 h 20"/>
                <a:gd name="T4" fmla="*/ 73 w 73"/>
                <a:gd name="T5" fmla="*/ 0 h 20"/>
                <a:gd name="T6" fmla="*/ 33 w 73"/>
                <a:gd name="T7" fmla="*/ 20 h 20"/>
                <a:gd name="T8" fmla="*/ 0 w 73"/>
                <a:gd name="T9" fmla="*/ 8 h 20"/>
                <a:gd name="T10" fmla="*/ 0 w 73"/>
                <a:gd name="T11" fmla="*/ 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3" h="20">
                  <a:moveTo>
                    <a:pt x="0" y="8"/>
                  </a:moveTo>
                  <a:lnTo>
                    <a:pt x="35" y="0"/>
                  </a:lnTo>
                  <a:lnTo>
                    <a:pt x="73" y="0"/>
                  </a:lnTo>
                  <a:lnTo>
                    <a:pt x="33" y="20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D9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131" name="Freeform 133"/>
            <p:cNvSpPr>
              <a:spLocks/>
            </p:cNvSpPr>
            <p:nvPr/>
          </p:nvSpPr>
          <p:spPr bwMode="auto">
            <a:xfrm>
              <a:off x="5083" y="2098"/>
              <a:ext cx="25" cy="10"/>
            </a:xfrm>
            <a:custGeom>
              <a:avLst/>
              <a:gdLst>
                <a:gd name="T0" fmla="*/ 0 w 49"/>
                <a:gd name="T1" fmla="*/ 0 h 21"/>
                <a:gd name="T2" fmla="*/ 32 w 49"/>
                <a:gd name="T3" fmla="*/ 0 h 21"/>
                <a:gd name="T4" fmla="*/ 49 w 49"/>
                <a:gd name="T5" fmla="*/ 12 h 21"/>
                <a:gd name="T6" fmla="*/ 36 w 49"/>
                <a:gd name="T7" fmla="*/ 21 h 21"/>
                <a:gd name="T8" fmla="*/ 0 w 49"/>
                <a:gd name="T9" fmla="*/ 0 h 21"/>
                <a:gd name="T10" fmla="*/ 0 w 49"/>
                <a:gd name="T11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21">
                  <a:moveTo>
                    <a:pt x="0" y="0"/>
                  </a:moveTo>
                  <a:lnTo>
                    <a:pt x="32" y="0"/>
                  </a:lnTo>
                  <a:lnTo>
                    <a:pt x="49" y="12"/>
                  </a:lnTo>
                  <a:lnTo>
                    <a:pt x="36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132" name="Freeform 134"/>
            <p:cNvSpPr>
              <a:spLocks/>
            </p:cNvSpPr>
            <p:nvPr/>
          </p:nvSpPr>
          <p:spPr bwMode="auto">
            <a:xfrm>
              <a:off x="5035" y="2084"/>
              <a:ext cx="18" cy="18"/>
            </a:xfrm>
            <a:custGeom>
              <a:avLst/>
              <a:gdLst>
                <a:gd name="T0" fmla="*/ 0 w 36"/>
                <a:gd name="T1" fmla="*/ 25 h 37"/>
                <a:gd name="T2" fmla="*/ 36 w 36"/>
                <a:gd name="T3" fmla="*/ 0 h 37"/>
                <a:gd name="T4" fmla="*/ 10 w 36"/>
                <a:gd name="T5" fmla="*/ 37 h 37"/>
                <a:gd name="T6" fmla="*/ 0 w 36"/>
                <a:gd name="T7" fmla="*/ 25 h 37"/>
                <a:gd name="T8" fmla="*/ 0 w 36"/>
                <a:gd name="T9" fmla="*/ 2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0" y="25"/>
                  </a:moveTo>
                  <a:lnTo>
                    <a:pt x="36" y="0"/>
                  </a:lnTo>
                  <a:lnTo>
                    <a:pt x="10" y="37"/>
                  </a:lnTo>
                  <a:lnTo>
                    <a:pt x="0" y="25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D9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133" name="Freeform 135"/>
            <p:cNvSpPr>
              <a:spLocks/>
            </p:cNvSpPr>
            <p:nvPr/>
          </p:nvSpPr>
          <p:spPr bwMode="auto">
            <a:xfrm>
              <a:off x="5100" y="2020"/>
              <a:ext cx="62" cy="13"/>
            </a:xfrm>
            <a:custGeom>
              <a:avLst/>
              <a:gdLst>
                <a:gd name="T0" fmla="*/ 0 w 125"/>
                <a:gd name="T1" fmla="*/ 10 h 25"/>
                <a:gd name="T2" fmla="*/ 48 w 125"/>
                <a:gd name="T3" fmla="*/ 17 h 25"/>
                <a:gd name="T4" fmla="*/ 69 w 125"/>
                <a:gd name="T5" fmla="*/ 25 h 25"/>
                <a:gd name="T6" fmla="*/ 82 w 125"/>
                <a:gd name="T7" fmla="*/ 12 h 25"/>
                <a:gd name="T8" fmla="*/ 125 w 125"/>
                <a:gd name="T9" fmla="*/ 25 h 25"/>
                <a:gd name="T10" fmla="*/ 69 w 125"/>
                <a:gd name="T11" fmla="*/ 0 h 25"/>
                <a:gd name="T12" fmla="*/ 56 w 125"/>
                <a:gd name="T13" fmla="*/ 4 h 25"/>
                <a:gd name="T14" fmla="*/ 0 w 125"/>
                <a:gd name="T15" fmla="*/ 10 h 25"/>
                <a:gd name="T16" fmla="*/ 0 w 125"/>
                <a:gd name="T17" fmla="*/ 1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5" h="25">
                  <a:moveTo>
                    <a:pt x="0" y="10"/>
                  </a:moveTo>
                  <a:lnTo>
                    <a:pt x="48" y="17"/>
                  </a:lnTo>
                  <a:lnTo>
                    <a:pt x="69" y="25"/>
                  </a:lnTo>
                  <a:lnTo>
                    <a:pt x="82" y="12"/>
                  </a:lnTo>
                  <a:lnTo>
                    <a:pt x="125" y="25"/>
                  </a:lnTo>
                  <a:lnTo>
                    <a:pt x="69" y="0"/>
                  </a:lnTo>
                  <a:lnTo>
                    <a:pt x="56" y="4"/>
                  </a:lnTo>
                  <a:lnTo>
                    <a:pt x="0" y="1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D9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134" name="Freeform 136"/>
            <p:cNvSpPr>
              <a:spLocks/>
            </p:cNvSpPr>
            <p:nvPr/>
          </p:nvSpPr>
          <p:spPr bwMode="auto">
            <a:xfrm>
              <a:off x="5104" y="2047"/>
              <a:ext cx="29" cy="10"/>
            </a:xfrm>
            <a:custGeom>
              <a:avLst/>
              <a:gdLst>
                <a:gd name="T0" fmla="*/ 0 w 57"/>
                <a:gd name="T1" fmla="*/ 17 h 21"/>
                <a:gd name="T2" fmla="*/ 57 w 57"/>
                <a:gd name="T3" fmla="*/ 21 h 21"/>
                <a:gd name="T4" fmla="*/ 42 w 57"/>
                <a:gd name="T5" fmla="*/ 0 h 21"/>
                <a:gd name="T6" fmla="*/ 21 w 57"/>
                <a:gd name="T7" fmla="*/ 0 h 21"/>
                <a:gd name="T8" fmla="*/ 38 w 57"/>
                <a:gd name="T9" fmla="*/ 11 h 21"/>
                <a:gd name="T10" fmla="*/ 0 w 57"/>
                <a:gd name="T11" fmla="*/ 17 h 21"/>
                <a:gd name="T12" fmla="*/ 0 w 57"/>
                <a:gd name="T13" fmla="*/ 17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" h="21">
                  <a:moveTo>
                    <a:pt x="0" y="17"/>
                  </a:moveTo>
                  <a:lnTo>
                    <a:pt x="57" y="21"/>
                  </a:lnTo>
                  <a:lnTo>
                    <a:pt x="42" y="0"/>
                  </a:lnTo>
                  <a:lnTo>
                    <a:pt x="21" y="0"/>
                  </a:lnTo>
                  <a:lnTo>
                    <a:pt x="38" y="11"/>
                  </a:lnTo>
                  <a:lnTo>
                    <a:pt x="0" y="17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D9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135" name="Freeform 137"/>
            <p:cNvSpPr>
              <a:spLocks/>
            </p:cNvSpPr>
            <p:nvPr/>
          </p:nvSpPr>
          <p:spPr bwMode="auto">
            <a:xfrm>
              <a:off x="3774" y="3001"/>
              <a:ext cx="90" cy="76"/>
            </a:xfrm>
            <a:custGeom>
              <a:avLst/>
              <a:gdLst>
                <a:gd name="T0" fmla="*/ 0 w 182"/>
                <a:gd name="T1" fmla="*/ 101 h 151"/>
                <a:gd name="T2" fmla="*/ 2 w 182"/>
                <a:gd name="T3" fmla="*/ 65 h 151"/>
                <a:gd name="T4" fmla="*/ 44 w 182"/>
                <a:gd name="T5" fmla="*/ 19 h 151"/>
                <a:gd name="T6" fmla="*/ 111 w 182"/>
                <a:gd name="T7" fmla="*/ 0 h 151"/>
                <a:gd name="T8" fmla="*/ 146 w 182"/>
                <a:gd name="T9" fmla="*/ 6 h 151"/>
                <a:gd name="T10" fmla="*/ 182 w 182"/>
                <a:gd name="T11" fmla="*/ 151 h 151"/>
                <a:gd name="T12" fmla="*/ 146 w 182"/>
                <a:gd name="T13" fmla="*/ 142 h 151"/>
                <a:gd name="T14" fmla="*/ 121 w 182"/>
                <a:gd name="T15" fmla="*/ 52 h 151"/>
                <a:gd name="T16" fmla="*/ 109 w 182"/>
                <a:gd name="T17" fmla="*/ 130 h 151"/>
                <a:gd name="T18" fmla="*/ 69 w 182"/>
                <a:gd name="T19" fmla="*/ 115 h 151"/>
                <a:gd name="T20" fmla="*/ 61 w 182"/>
                <a:gd name="T21" fmla="*/ 65 h 151"/>
                <a:gd name="T22" fmla="*/ 40 w 182"/>
                <a:gd name="T23" fmla="*/ 117 h 151"/>
                <a:gd name="T24" fmla="*/ 0 w 182"/>
                <a:gd name="T25" fmla="*/ 101 h 151"/>
                <a:gd name="T26" fmla="*/ 0 w 182"/>
                <a:gd name="T27" fmla="*/ 101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2" h="151">
                  <a:moveTo>
                    <a:pt x="0" y="101"/>
                  </a:moveTo>
                  <a:lnTo>
                    <a:pt x="2" y="65"/>
                  </a:lnTo>
                  <a:lnTo>
                    <a:pt x="44" y="19"/>
                  </a:lnTo>
                  <a:lnTo>
                    <a:pt x="111" y="0"/>
                  </a:lnTo>
                  <a:lnTo>
                    <a:pt x="146" y="6"/>
                  </a:lnTo>
                  <a:lnTo>
                    <a:pt x="182" y="151"/>
                  </a:lnTo>
                  <a:lnTo>
                    <a:pt x="146" y="142"/>
                  </a:lnTo>
                  <a:lnTo>
                    <a:pt x="121" y="52"/>
                  </a:lnTo>
                  <a:lnTo>
                    <a:pt x="109" y="130"/>
                  </a:lnTo>
                  <a:lnTo>
                    <a:pt x="69" y="115"/>
                  </a:lnTo>
                  <a:lnTo>
                    <a:pt x="61" y="65"/>
                  </a:lnTo>
                  <a:lnTo>
                    <a:pt x="40" y="117"/>
                  </a:lnTo>
                  <a:lnTo>
                    <a:pt x="0" y="101"/>
                  </a:lnTo>
                  <a:lnTo>
                    <a:pt x="0" y="101"/>
                  </a:lnTo>
                  <a:close/>
                </a:path>
              </a:pathLst>
            </a:custGeom>
            <a:solidFill>
              <a:srgbClr val="5C5C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136" name="Freeform 138"/>
            <p:cNvSpPr>
              <a:spLocks/>
            </p:cNvSpPr>
            <p:nvPr/>
          </p:nvSpPr>
          <p:spPr bwMode="auto">
            <a:xfrm>
              <a:off x="3912" y="2999"/>
              <a:ext cx="55" cy="80"/>
            </a:xfrm>
            <a:custGeom>
              <a:avLst/>
              <a:gdLst>
                <a:gd name="T0" fmla="*/ 0 w 109"/>
                <a:gd name="T1" fmla="*/ 10 h 161"/>
                <a:gd name="T2" fmla="*/ 55 w 109"/>
                <a:gd name="T3" fmla="*/ 0 h 161"/>
                <a:gd name="T4" fmla="*/ 93 w 109"/>
                <a:gd name="T5" fmla="*/ 33 h 161"/>
                <a:gd name="T6" fmla="*/ 107 w 109"/>
                <a:gd name="T7" fmla="*/ 86 h 161"/>
                <a:gd name="T8" fmla="*/ 109 w 109"/>
                <a:gd name="T9" fmla="*/ 140 h 161"/>
                <a:gd name="T10" fmla="*/ 93 w 109"/>
                <a:gd name="T11" fmla="*/ 161 h 161"/>
                <a:gd name="T12" fmla="*/ 82 w 109"/>
                <a:gd name="T13" fmla="*/ 69 h 161"/>
                <a:gd name="T14" fmla="*/ 49 w 109"/>
                <a:gd name="T15" fmla="*/ 33 h 161"/>
                <a:gd name="T16" fmla="*/ 21 w 109"/>
                <a:gd name="T17" fmla="*/ 54 h 161"/>
                <a:gd name="T18" fmla="*/ 5 w 109"/>
                <a:gd name="T19" fmla="*/ 90 h 161"/>
                <a:gd name="T20" fmla="*/ 0 w 109"/>
                <a:gd name="T21" fmla="*/ 10 h 161"/>
                <a:gd name="T22" fmla="*/ 0 w 109"/>
                <a:gd name="T23" fmla="*/ 1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9" h="161">
                  <a:moveTo>
                    <a:pt x="0" y="10"/>
                  </a:moveTo>
                  <a:lnTo>
                    <a:pt x="55" y="0"/>
                  </a:lnTo>
                  <a:lnTo>
                    <a:pt x="93" y="33"/>
                  </a:lnTo>
                  <a:lnTo>
                    <a:pt x="107" y="86"/>
                  </a:lnTo>
                  <a:lnTo>
                    <a:pt x="109" y="140"/>
                  </a:lnTo>
                  <a:lnTo>
                    <a:pt x="93" y="161"/>
                  </a:lnTo>
                  <a:lnTo>
                    <a:pt x="82" y="69"/>
                  </a:lnTo>
                  <a:lnTo>
                    <a:pt x="49" y="33"/>
                  </a:lnTo>
                  <a:lnTo>
                    <a:pt x="21" y="54"/>
                  </a:lnTo>
                  <a:lnTo>
                    <a:pt x="5" y="90"/>
                  </a:lnTo>
                  <a:lnTo>
                    <a:pt x="0" y="1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5C5C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137" name="Freeform 139"/>
            <p:cNvSpPr>
              <a:spLocks/>
            </p:cNvSpPr>
            <p:nvPr/>
          </p:nvSpPr>
          <p:spPr bwMode="auto">
            <a:xfrm>
              <a:off x="3885" y="4076"/>
              <a:ext cx="189" cy="43"/>
            </a:xfrm>
            <a:custGeom>
              <a:avLst/>
              <a:gdLst>
                <a:gd name="T0" fmla="*/ 0 w 379"/>
                <a:gd name="T1" fmla="*/ 73 h 86"/>
                <a:gd name="T2" fmla="*/ 23 w 379"/>
                <a:gd name="T3" fmla="*/ 44 h 86"/>
                <a:gd name="T4" fmla="*/ 142 w 379"/>
                <a:gd name="T5" fmla="*/ 50 h 86"/>
                <a:gd name="T6" fmla="*/ 220 w 379"/>
                <a:gd name="T7" fmla="*/ 35 h 86"/>
                <a:gd name="T8" fmla="*/ 216 w 379"/>
                <a:gd name="T9" fmla="*/ 14 h 86"/>
                <a:gd name="T10" fmla="*/ 266 w 379"/>
                <a:gd name="T11" fmla="*/ 21 h 86"/>
                <a:gd name="T12" fmla="*/ 323 w 379"/>
                <a:gd name="T13" fmla="*/ 14 h 86"/>
                <a:gd name="T14" fmla="*/ 379 w 379"/>
                <a:gd name="T15" fmla="*/ 0 h 86"/>
                <a:gd name="T16" fmla="*/ 364 w 379"/>
                <a:gd name="T17" fmla="*/ 27 h 86"/>
                <a:gd name="T18" fmla="*/ 285 w 379"/>
                <a:gd name="T19" fmla="*/ 65 h 86"/>
                <a:gd name="T20" fmla="*/ 157 w 379"/>
                <a:gd name="T21" fmla="*/ 84 h 86"/>
                <a:gd name="T22" fmla="*/ 54 w 379"/>
                <a:gd name="T23" fmla="*/ 86 h 86"/>
                <a:gd name="T24" fmla="*/ 0 w 379"/>
                <a:gd name="T25" fmla="*/ 73 h 86"/>
                <a:gd name="T26" fmla="*/ 0 w 379"/>
                <a:gd name="T27" fmla="*/ 73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79" h="86">
                  <a:moveTo>
                    <a:pt x="0" y="73"/>
                  </a:moveTo>
                  <a:lnTo>
                    <a:pt x="23" y="44"/>
                  </a:lnTo>
                  <a:lnTo>
                    <a:pt x="142" y="50"/>
                  </a:lnTo>
                  <a:lnTo>
                    <a:pt x="220" y="35"/>
                  </a:lnTo>
                  <a:lnTo>
                    <a:pt x="216" y="14"/>
                  </a:lnTo>
                  <a:lnTo>
                    <a:pt x="266" y="21"/>
                  </a:lnTo>
                  <a:lnTo>
                    <a:pt x="323" y="14"/>
                  </a:lnTo>
                  <a:lnTo>
                    <a:pt x="379" y="0"/>
                  </a:lnTo>
                  <a:lnTo>
                    <a:pt x="364" y="27"/>
                  </a:lnTo>
                  <a:lnTo>
                    <a:pt x="285" y="65"/>
                  </a:lnTo>
                  <a:lnTo>
                    <a:pt x="157" y="84"/>
                  </a:lnTo>
                  <a:lnTo>
                    <a:pt x="54" y="86"/>
                  </a:lnTo>
                  <a:lnTo>
                    <a:pt x="0" y="73"/>
                  </a:lnTo>
                  <a:lnTo>
                    <a:pt x="0" y="73"/>
                  </a:lnTo>
                  <a:close/>
                </a:path>
              </a:pathLst>
            </a:custGeom>
            <a:solidFill>
              <a:srgbClr val="5C5C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138" name="Freeform 140"/>
            <p:cNvSpPr>
              <a:spLocks/>
            </p:cNvSpPr>
            <p:nvPr/>
          </p:nvSpPr>
          <p:spPr bwMode="auto">
            <a:xfrm>
              <a:off x="4055" y="4031"/>
              <a:ext cx="28" cy="25"/>
            </a:xfrm>
            <a:custGeom>
              <a:avLst/>
              <a:gdLst>
                <a:gd name="T0" fmla="*/ 23 w 55"/>
                <a:gd name="T1" fmla="*/ 0 h 50"/>
                <a:gd name="T2" fmla="*/ 0 w 55"/>
                <a:gd name="T3" fmla="*/ 39 h 50"/>
                <a:gd name="T4" fmla="*/ 32 w 55"/>
                <a:gd name="T5" fmla="*/ 50 h 50"/>
                <a:gd name="T6" fmla="*/ 55 w 55"/>
                <a:gd name="T7" fmla="*/ 4 h 50"/>
                <a:gd name="T8" fmla="*/ 23 w 55"/>
                <a:gd name="T9" fmla="*/ 0 h 50"/>
                <a:gd name="T10" fmla="*/ 23 w 55"/>
                <a:gd name="T11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" h="50">
                  <a:moveTo>
                    <a:pt x="23" y="0"/>
                  </a:moveTo>
                  <a:lnTo>
                    <a:pt x="0" y="39"/>
                  </a:lnTo>
                  <a:lnTo>
                    <a:pt x="32" y="50"/>
                  </a:lnTo>
                  <a:lnTo>
                    <a:pt x="55" y="4"/>
                  </a:lnTo>
                  <a:lnTo>
                    <a:pt x="23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5C5C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139" name="Freeform 141"/>
            <p:cNvSpPr>
              <a:spLocks/>
            </p:cNvSpPr>
            <p:nvPr/>
          </p:nvSpPr>
          <p:spPr bwMode="auto">
            <a:xfrm>
              <a:off x="4103" y="3949"/>
              <a:ext cx="121" cy="65"/>
            </a:xfrm>
            <a:custGeom>
              <a:avLst/>
              <a:gdLst>
                <a:gd name="T0" fmla="*/ 0 w 243"/>
                <a:gd name="T1" fmla="*/ 128 h 128"/>
                <a:gd name="T2" fmla="*/ 102 w 243"/>
                <a:gd name="T3" fmla="*/ 86 h 128"/>
                <a:gd name="T4" fmla="*/ 188 w 243"/>
                <a:gd name="T5" fmla="*/ 50 h 128"/>
                <a:gd name="T6" fmla="*/ 238 w 243"/>
                <a:gd name="T7" fmla="*/ 0 h 128"/>
                <a:gd name="T8" fmla="*/ 243 w 243"/>
                <a:gd name="T9" fmla="*/ 19 h 128"/>
                <a:gd name="T10" fmla="*/ 184 w 243"/>
                <a:gd name="T11" fmla="*/ 73 h 128"/>
                <a:gd name="T12" fmla="*/ 75 w 243"/>
                <a:gd name="T13" fmla="*/ 113 h 128"/>
                <a:gd name="T14" fmla="*/ 0 w 243"/>
                <a:gd name="T15" fmla="*/ 128 h 128"/>
                <a:gd name="T16" fmla="*/ 0 w 243"/>
                <a:gd name="T17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3" h="128">
                  <a:moveTo>
                    <a:pt x="0" y="128"/>
                  </a:moveTo>
                  <a:lnTo>
                    <a:pt x="102" y="86"/>
                  </a:lnTo>
                  <a:lnTo>
                    <a:pt x="188" y="50"/>
                  </a:lnTo>
                  <a:lnTo>
                    <a:pt x="238" y="0"/>
                  </a:lnTo>
                  <a:lnTo>
                    <a:pt x="243" y="19"/>
                  </a:lnTo>
                  <a:lnTo>
                    <a:pt x="184" y="73"/>
                  </a:lnTo>
                  <a:lnTo>
                    <a:pt x="75" y="113"/>
                  </a:lnTo>
                  <a:lnTo>
                    <a:pt x="0" y="128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5C5C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140" name="Freeform 142"/>
            <p:cNvSpPr>
              <a:spLocks/>
            </p:cNvSpPr>
            <p:nvPr/>
          </p:nvSpPr>
          <p:spPr bwMode="auto">
            <a:xfrm>
              <a:off x="4987" y="2096"/>
              <a:ext cx="57" cy="84"/>
            </a:xfrm>
            <a:custGeom>
              <a:avLst/>
              <a:gdLst>
                <a:gd name="T0" fmla="*/ 65 w 115"/>
                <a:gd name="T1" fmla="*/ 0 h 169"/>
                <a:gd name="T2" fmla="*/ 27 w 115"/>
                <a:gd name="T3" fmla="*/ 25 h 169"/>
                <a:gd name="T4" fmla="*/ 6 w 115"/>
                <a:gd name="T5" fmla="*/ 63 h 169"/>
                <a:gd name="T6" fmla="*/ 0 w 115"/>
                <a:gd name="T7" fmla="*/ 107 h 169"/>
                <a:gd name="T8" fmla="*/ 16 w 115"/>
                <a:gd name="T9" fmla="*/ 138 h 169"/>
                <a:gd name="T10" fmla="*/ 4 w 115"/>
                <a:gd name="T11" fmla="*/ 163 h 169"/>
                <a:gd name="T12" fmla="*/ 52 w 115"/>
                <a:gd name="T13" fmla="*/ 169 h 169"/>
                <a:gd name="T14" fmla="*/ 85 w 115"/>
                <a:gd name="T15" fmla="*/ 155 h 169"/>
                <a:gd name="T16" fmla="*/ 79 w 115"/>
                <a:gd name="T17" fmla="*/ 104 h 169"/>
                <a:gd name="T18" fmla="*/ 115 w 115"/>
                <a:gd name="T19" fmla="*/ 50 h 169"/>
                <a:gd name="T20" fmla="*/ 90 w 115"/>
                <a:gd name="T21" fmla="*/ 27 h 169"/>
                <a:gd name="T22" fmla="*/ 65 w 115"/>
                <a:gd name="T23" fmla="*/ 0 h 169"/>
                <a:gd name="T24" fmla="*/ 65 w 115"/>
                <a:gd name="T25" fmla="*/ 0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5" h="169">
                  <a:moveTo>
                    <a:pt x="65" y="0"/>
                  </a:moveTo>
                  <a:lnTo>
                    <a:pt x="27" y="25"/>
                  </a:lnTo>
                  <a:lnTo>
                    <a:pt x="6" y="63"/>
                  </a:lnTo>
                  <a:lnTo>
                    <a:pt x="0" y="107"/>
                  </a:lnTo>
                  <a:lnTo>
                    <a:pt x="16" y="138"/>
                  </a:lnTo>
                  <a:lnTo>
                    <a:pt x="4" y="163"/>
                  </a:lnTo>
                  <a:lnTo>
                    <a:pt x="52" y="169"/>
                  </a:lnTo>
                  <a:lnTo>
                    <a:pt x="85" y="155"/>
                  </a:lnTo>
                  <a:lnTo>
                    <a:pt x="79" y="104"/>
                  </a:lnTo>
                  <a:lnTo>
                    <a:pt x="115" y="50"/>
                  </a:lnTo>
                  <a:lnTo>
                    <a:pt x="90" y="27"/>
                  </a:lnTo>
                  <a:lnTo>
                    <a:pt x="65" y="0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FFD6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141" name="Freeform 143"/>
            <p:cNvSpPr>
              <a:spLocks/>
            </p:cNvSpPr>
            <p:nvPr/>
          </p:nvSpPr>
          <p:spPr bwMode="auto">
            <a:xfrm>
              <a:off x="5016" y="2207"/>
              <a:ext cx="88" cy="126"/>
            </a:xfrm>
            <a:custGeom>
              <a:avLst/>
              <a:gdLst>
                <a:gd name="T0" fmla="*/ 0 w 176"/>
                <a:gd name="T1" fmla="*/ 98 h 252"/>
                <a:gd name="T2" fmla="*/ 40 w 176"/>
                <a:gd name="T3" fmla="*/ 75 h 252"/>
                <a:gd name="T4" fmla="*/ 55 w 176"/>
                <a:gd name="T5" fmla="*/ 44 h 252"/>
                <a:gd name="T6" fmla="*/ 128 w 176"/>
                <a:gd name="T7" fmla="*/ 0 h 252"/>
                <a:gd name="T8" fmla="*/ 172 w 176"/>
                <a:gd name="T9" fmla="*/ 0 h 252"/>
                <a:gd name="T10" fmla="*/ 147 w 176"/>
                <a:gd name="T11" fmla="*/ 61 h 252"/>
                <a:gd name="T12" fmla="*/ 151 w 176"/>
                <a:gd name="T13" fmla="*/ 153 h 252"/>
                <a:gd name="T14" fmla="*/ 176 w 176"/>
                <a:gd name="T15" fmla="*/ 184 h 252"/>
                <a:gd name="T16" fmla="*/ 136 w 176"/>
                <a:gd name="T17" fmla="*/ 224 h 252"/>
                <a:gd name="T18" fmla="*/ 90 w 176"/>
                <a:gd name="T19" fmla="*/ 252 h 252"/>
                <a:gd name="T20" fmla="*/ 51 w 176"/>
                <a:gd name="T21" fmla="*/ 247 h 252"/>
                <a:gd name="T22" fmla="*/ 82 w 176"/>
                <a:gd name="T23" fmla="*/ 184 h 252"/>
                <a:gd name="T24" fmla="*/ 69 w 176"/>
                <a:gd name="T25" fmla="*/ 117 h 252"/>
                <a:gd name="T26" fmla="*/ 32 w 176"/>
                <a:gd name="T27" fmla="*/ 115 h 252"/>
                <a:gd name="T28" fmla="*/ 0 w 176"/>
                <a:gd name="T29" fmla="*/ 98 h 252"/>
                <a:gd name="T30" fmla="*/ 0 w 176"/>
                <a:gd name="T31" fmla="*/ 98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6" h="252">
                  <a:moveTo>
                    <a:pt x="0" y="98"/>
                  </a:moveTo>
                  <a:lnTo>
                    <a:pt x="40" y="75"/>
                  </a:lnTo>
                  <a:lnTo>
                    <a:pt x="55" y="44"/>
                  </a:lnTo>
                  <a:lnTo>
                    <a:pt x="128" y="0"/>
                  </a:lnTo>
                  <a:lnTo>
                    <a:pt x="172" y="0"/>
                  </a:lnTo>
                  <a:lnTo>
                    <a:pt x="147" y="61"/>
                  </a:lnTo>
                  <a:lnTo>
                    <a:pt x="151" y="153"/>
                  </a:lnTo>
                  <a:lnTo>
                    <a:pt x="176" y="184"/>
                  </a:lnTo>
                  <a:lnTo>
                    <a:pt x="136" y="224"/>
                  </a:lnTo>
                  <a:lnTo>
                    <a:pt x="90" y="252"/>
                  </a:lnTo>
                  <a:lnTo>
                    <a:pt x="51" y="247"/>
                  </a:lnTo>
                  <a:lnTo>
                    <a:pt x="82" y="184"/>
                  </a:lnTo>
                  <a:lnTo>
                    <a:pt x="69" y="117"/>
                  </a:lnTo>
                  <a:lnTo>
                    <a:pt x="32" y="115"/>
                  </a:lnTo>
                  <a:lnTo>
                    <a:pt x="0" y="98"/>
                  </a:lnTo>
                  <a:lnTo>
                    <a:pt x="0" y="98"/>
                  </a:lnTo>
                  <a:close/>
                </a:path>
              </a:pathLst>
            </a:custGeom>
            <a:solidFill>
              <a:srgbClr val="FFD6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142" name="Freeform 144"/>
            <p:cNvSpPr>
              <a:spLocks/>
            </p:cNvSpPr>
            <p:nvPr/>
          </p:nvSpPr>
          <p:spPr bwMode="auto">
            <a:xfrm>
              <a:off x="4983" y="2273"/>
              <a:ext cx="26" cy="17"/>
            </a:xfrm>
            <a:custGeom>
              <a:avLst/>
              <a:gdLst>
                <a:gd name="T0" fmla="*/ 23 w 51"/>
                <a:gd name="T1" fmla="*/ 0 h 34"/>
                <a:gd name="T2" fmla="*/ 0 w 51"/>
                <a:gd name="T3" fmla="*/ 21 h 34"/>
                <a:gd name="T4" fmla="*/ 15 w 51"/>
                <a:gd name="T5" fmla="*/ 34 h 34"/>
                <a:gd name="T6" fmla="*/ 38 w 51"/>
                <a:gd name="T7" fmla="*/ 34 h 34"/>
                <a:gd name="T8" fmla="*/ 51 w 51"/>
                <a:gd name="T9" fmla="*/ 21 h 34"/>
                <a:gd name="T10" fmla="*/ 23 w 51"/>
                <a:gd name="T11" fmla="*/ 0 h 34"/>
                <a:gd name="T12" fmla="*/ 23 w 51"/>
                <a:gd name="T1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1" h="34">
                  <a:moveTo>
                    <a:pt x="23" y="0"/>
                  </a:moveTo>
                  <a:lnTo>
                    <a:pt x="0" y="21"/>
                  </a:lnTo>
                  <a:lnTo>
                    <a:pt x="15" y="34"/>
                  </a:lnTo>
                  <a:lnTo>
                    <a:pt x="38" y="34"/>
                  </a:lnTo>
                  <a:lnTo>
                    <a:pt x="51" y="21"/>
                  </a:lnTo>
                  <a:lnTo>
                    <a:pt x="23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FFD6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143" name="Freeform 145"/>
            <p:cNvSpPr>
              <a:spLocks/>
            </p:cNvSpPr>
            <p:nvPr/>
          </p:nvSpPr>
          <p:spPr bwMode="auto">
            <a:xfrm>
              <a:off x="4993" y="2332"/>
              <a:ext cx="30" cy="26"/>
            </a:xfrm>
            <a:custGeom>
              <a:avLst/>
              <a:gdLst>
                <a:gd name="T0" fmla="*/ 0 w 59"/>
                <a:gd name="T1" fmla="*/ 21 h 51"/>
                <a:gd name="T2" fmla="*/ 19 w 59"/>
                <a:gd name="T3" fmla="*/ 3 h 51"/>
                <a:gd name="T4" fmla="*/ 40 w 59"/>
                <a:gd name="T5" fmla="*/ 0 h 51"/>
                <a:gd name="T6" fmla="*/ 59 w 59"/>
                <a:gd name="T7" fmla="*/ 21 h 51"/>
                <a:gd name="T8" fmla="*/ 34 w 59"/>
                <a:gd name="T9" fmla="*/ 47 h 51"/>
                <a:gd name="T10" fmla="*/ 7 w 59"/>
                <a:gd name="T11" fmla="*/ 51 h 51"/>
                <a:gd name="T12" fmla="*/ 0 w 59"/>
                <a:gd name="T13" fmla="*/ 21 h 51"/>
                <a:gd name="T14" fmla="*/ 0 w 59"/>
                <a:gd name="T15" fmla="*/ 2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9" h="51">
                  <a:moveTo>
                    <a:pt x="0" y="21"/>
                  </a:moveTo>
                  <a:lnTo>
                    <a:pt x="19" y="3"/>
                  </a:lnTo>
                  <a:lnTo>
                    <a:pt x="40" y="0"/>
                  </a:lnTo>
                  <a:lnTo>
                    <a:pt x="59" y="21"/>
                  </a:lnTo>
                  <a:lnTo>
                    <a:pt x="34" y="47"/>
                  </a:lnTo>
                  <a:lnTo>
                    <a:pt x="7" y="51"/>
                  </a:lnTo>
                  <a:lnTo>
                    <a:pt x="0" y="21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FFD6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144" name="Freeform 146"/>
            <p:cNvSpPr>
              <a:spLocks/>
            </p:cNvSpPr>
            <p:nvPr/>
          </p:nvSpPr>
          <p:spPr bwMode="auto">
            <a:xfrm>
              <a:off x="5034" y="2185"/>
              <a:ext cx="52" cy="50"/>
            </a:xfrm>
            <a:custGeom>
              <a:avLst/>
              <a:gdLst>
                <a:gd name="T0" fmla="*/ 2 w 105"/>
                <a:gd name="T1" fmla="*/ 23 h 101"/>
                <a:gd name="T2" fmla="*/ 105 w 105"/>
                <a:gd name="T3" fmla="*/ 0 h 101"/>
                <a:gd name="T4" fmla="*/ 23 w 105"/>
                <a:gd name="T5" fmla="*/ 46 h 101"/>
                <a:gd name="T6" fmla="*/ 0 w 105"/>
                <a:gd name="T7" fmla="*/ 101 h 101"/>
                <a:gd name="T8" fmla="*/ 2 w 105"/>
                <a:gd name="T9" fmla="*/ 23 h 101"/>
                <a:gd name="T10" fmla="*/ 2 w 105"/>
                <a:gd name="T11" fmla="*/ 23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5" h="101">
                  <a:moveTo>
                    <a:pt x="2" y="23"/>
                  </a:moveTo>
                  <a:lnTo>
                    <a:pt x="105" y="0"/>
                  </a:lnTo>
                  <a:lnTo>
                    <a:pt x="23" y="46"/>
                  </a:lnTo>
                  <a:lnTo>
                    <a:pt x="0" y="101"/>
                  </a:lnTo>
                  <a:lnTo>
                    <a:pt x="2" y="23"/>
                  </a:lnTo>
                  <a:lnTo>
                    <a:pt x="2" y="23"/>
                  </a:lnTo>
                  <a:close/>
                </a:path>
              </a:pathLst>
            </a:custGeom>
            <a:solidFill>
              <a:srgbClr val="E084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145" name="Freeform 147"/>
            <p:cNvSpPr>
              <a:spLocks/>
            </p:cNvSpPr>
            <p:nvPr/>
          </p:nvSpPr>
          <p:spPr bwMode="auto">
            <a:xfrm>
              <a:off x="5000" y="2177"/>
              <a:ext cx="105" cy="71"/>
            </a:xfrm>
            <a:custGeom>
              <a:avLst/>
              <a:gdLst>
                <a:gd name="T0" fmla="*/ 0 w 211"/>
                <a:gd name="T1" fmla="*/ 136 h 141"/>
                <a:gd name="T2" fmla="*/ 31 w 211"/>
                <a:gd name="T3" fmla="*/ 132 h 141"/>
                <a:gd name="T4" fmla="*/ 59 w 211"/>
                <a:gd name="T5" fmla="*/ 113 h 141"/>
                <a:gd name="T6" fmla="*/ 65 w 211"/>
                <a:gd name="T7" fmla="*/ 48 h 141"/>
                <a:gd name="T8" fmla="*/ 54 w 211"/>
                <a:gd name="T9" fmla="*/ 42 h 141"/>
                <a:gd name="T10" fmla="*/ 61 w 211"/>
                <a:gd name="T11" fmla="*/ 28 h 141"/>
                <a:gd name="T12" fmla="*/ 90 w 211"/>
                <a:gd name="T13" fmla="*/ 23 h 141"/>
                <a:gd name="T14" fmla="*/ 211 w 211"/>
                <a:gd name="T15" fmla="*/ 0 h 141"/>
                <a:gd name="T16" fmla="*/ 205 w 211"/>
                <a:gd name="T17" fmla="*/ 9 h 141"/>
                <a:gd name="T18" fmla="*/ 77 w 211"/>
                <a:gd name="T19" fmla="*/ 50 h 141"/>
                <a:gd name="T20" fmla="*/ 73 w 211"/>
                <a:gd name="T21" fmla="*/ 90 h 141"/>
                <a:gd name="T22" fmla="*/ 71 w 211"/>
                <a:gd name="T23" fmla="*/ 120 h 141"/>
                <a:gd name="T24" fmla="*/ 37 w 211"/>
                <a:gd name="T25" fmla="*/ 141 h 141"/>
                <a:gd name="T26" fmla="*/ 0 w 211"/>
                <a:gd name="T27" fmla="*/ 136 h 141"/>
                <a:gd name="T28" fmla="*/ 0 w 211"/>
                <a:gd name="T29" fmla="*/ 136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11" h="141">
                  <a:moveTo>
                    <a:pt x="0" y="136"/>
                  </a:moveTo>
                  <a:lnTo>
                    <a:pt x="31" y="132"/>
                  </a:lnTo>
                  <a:lnTo>
                    <a:pt x="59" y="113"/>
                  </a:lnTo>
                  <a:lnTo>
                    <a:pt x="65" y="48"/>
                  </a:lnTo>
                  <a:lnTo>
                    <a:pt x="54" y="42"/>
                  </a:lnTo>
                  <a:lnTo>
                    <a:pt x="61" y="28"/>
                  </a:lnTo>
                  <a:lnTo>
                    <a:pt x="90" y="23"/>
                  </a:lnTo>
                  <a:lnTo>
                    <a:pt x="211" y="0"/>
                  </a:lnTo>
                  <a:lnTo>
                    <a:pt x="205" y="9"/>
                  </a:lnTo>
                  <a:lnTo>
                    <a:pt x="77" y="50"/>
                  </a:lnTo>
                  <a:lnTo>
                    <a:pt x="73" y="90"/>
                  </a:lnTo>
                  <a:lnTo>
                    <a:pt x="71" y="120"/>
                  </a:lnTo>
                  <a:lnTo>
                    <a:pt x="37" y="141"/>
                  </a:lnTo>
                  <a:lnTo>
                    <a:pt x="0" y="136"/>
                  </a:lnTo>
                  <a:lnTo>
                    <a:pt x="0" y="13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146" name="Freeform 148"/>
            <p:cNvSpPr>
              <a:spLocks/>
            </p:cNvSpPr>
            <p:nvPr/>
          </p:nvSpPr>
          <p:spPr bwMode="auto">
            <a:xfrm>
              <a:off x="5097" y="2263"/>
              <a:ext cx="60" cy="99"/>
            </a:xfrm>
            <a:custGeom>
              <a:avLst/>
              <a:gdLst>
                <a:gd name="T0" fmla="*/ 64 w 121"/>
                <a:gd name="T1" fmla="*/ 0 h 199"/>
                <a:gd name="T2" fmla="*/ 60 w 121"/>
                <a:gd name="T3" fmla="*/ 50 h 199"/>
                <a:gd name="T4" fmla="*/ 39 w 121"/>
                <a:gd name="T5" fmla="*/ 115 h 199"/>
                <a:gd name="T6" fmla="*/ 0 w 121"/>
                <a:gd name="T7" fmla="*/ 199 h 199"/>
                <a:gd name="T8" fmla="*/ 58 w 121"/>
                <a:gd name="T9" fmla="*/ 172 h 199"/>
                <a:gd name="T10" fmla="*/ 121 w 121"/>
                <a:gd name="T11" fmla="*/ 124 h 199"/>
                <a:gd name="T12" fmla="*/ 111 w 121"/>
                <a:gd name="T13" fmla="*/ 52 h 199"/>
                <a:gd name="T14" fmla="*/ 104 w 121"/>
                <a:gd name="T15" fmla="*/ 6 h 199"/>
                <a:gd name="T16" fmla="*/ 64 w 121"/>
                <a:gd name="T17" fmla="*/ 0 h 199"/>
                <a:gd name="T18" fmla="*/ 64 w 121"/>
                <a:gd name="T19" fmla="*/ 0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1" h="199">
                  <a:moveTo>
                    <a:pt x="64" y="0"/>
                  </a:moveTo>
                  <a:lnTo>
                    <a:pt x="60" y="50"/>
                  </a:lnTo>
                  <a:lnTo>
                    <a:pt x="39" y="115"/>
                  </a:lnTo>
                  <a:lnTo>
                    <a:pt x="0" y="199"/>
                  </a:lnTo>
                  <a:lnTo>
                    <a:pt x="58" y="172"/>
                  </a:lnTo>
                  <a:lnTo>
                    <a:pt x="121" y="124"/>
                  </a:lnTo>
                  <a:lnTo>
                    <a:pt x="111" y="52"/>
                  </a:lnTo>
                  <a:lnTo>
                    <a:pt x="104" y="6"/>
                  </a:lnTo>
                  <a:lnTo>
                    <a:pt x="64" y="0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FFD6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147" name="Freeform 149"/>
            <p:cNvSpPr>
              <a:spLocks/>
            </p:cNvSpPr>
            <p:nvPr/>
          </p:nvSpPr>
          <p:spPr bwMode="auto">
            <a:xfrm>
              <a:off x="5125" y="2226"/>
              <a:ext cx="48" cy="42"/>
            </a:xfrm>
            <a:custGeom>
              <a:avLst/>
              <a:gdLst>
                <a:gd name="T0" fmla="*/ 0 w 96"/>
                <a:gd name="T1" fmla="*/ 50 h 84"/>
                <a:gd name="T2" fmla="*/ 40 w 96"/>
                <a:gd name="T3" fmla="*/ 42 h 84"/>
                <a:gd name="T4" fmla="*/ 96 w 96"/>
                <a:gd name="T5" fmla="*/ 0 h 84"/>
                <a:gd name="T6" fmla="*/ 76 w 96"/>
                <a:gd name="T7" fmla="*/ 84 h 84"/>
                <a:gd name="T8" fmla="*/ 46 w 96"/>
                <a:gd name="T9" fmla="*/ 75 h 84"/>
                <a:gd name="T10" fmla="*/ 23 w 96"/>
                <a:gd name="T11" fmla="*/ 69 h 84"/>
                <a:gd name="T12" fmla="*/ 0 w 96"/>
                <a:gd name="T13" fmla="*/ 50 h 84"/>
                <a:gd name="T14" fmla="*/ 0 w 96"/>
                <a:gd name="T15" fmla="*/ 5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6" h="84">
                  <a:moveTo>
                    <a:pt x="0" y="50"/>
                  </a:moveTo>
                  <a:lnTo>
                    <a:pt x="40" y="42"/>
                  </a:lnTo>
                  <a:lnTo>
                    <a:pt x="96" y="0"/>
                  </a:lnTo>
                  <a:lnTo>
                    <a:pt x="76" y="84"/>
                  </a:lnTo>
                  <a:lnTo>
                    <a:pt x="46" y="75"/>
                  </a:lnTo>
                  <a:lnTo>
                    <a:pt x="23" y="69"/>
                  </a:lnTo>
                  <a:lnTo>
                    <a:pt x="0" y="50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rgbClr val="E084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148" name="Freeform 150"/>
            <p:cNvSpPr>
              <a:spLocks/>
            </p:cNvSpPr>
            <p:nvPr/>
          </p:nvSpPr>
          <p:spPr bwMode="auto">
            <a:xfrm>
              <a:off x="4956" y="2065"/>
              <a:ext cx="256" cy="334"/>
            </a:xfrm>
            <a:custGeom>
              <a:avLst/>
              <a:gdLst>
                <a:gd name="T0" fmla="*/ 130 w 513"/>
                <a:gd name="T1" fmla="*/ 652 h 667"/>
                <a:gd name="T2" fmla="*/ 155 w 513"/>
                <a:gd name="T3" fmla="*/ 667 h 667"/>
                <a:gd name="T4" fmla="*/ 201 w 513"/>
                <a:gd name="T5" fmla="*/ 666 h 667"/>
                <a:gd name="T6" fmla="*/ 333 w 513"/>
                <a:gd name="T7" fmla="*/ 602 h 667"/>
                <a:gd name="T8" fmla="*/ 429 w 513"/>
                <a:gd name="T9" fmla="*/ 535 h 667"/>
                <a:gd name="T10" fmla="*/ 450 w 513"/>
                <a:gd name="T11" fmla="*/ 511 h 667"/>
                <a:gd name="T12" fmla="*/ 435 w 513"/>
                <a:gd name="T13" fmla="*/ 482 h 667"/>
                <a:gd name="T14" fmla="*/ 438 w 513"/>
                <a:gd name="T15" fmla="*/ 400 h 667"/>
                <a:gd name="T16" fmla="*/ 488 w 513"/>
                <a:gd name="T17" fmla="*/ 293 h 667"/>
                <a:gd name="T18" fmla="*/ 513 w 513"/>
                <a:gd name="T19" fmla="*/ 220 h 667"/>
                <a:gd name="T20" fmla="*/ 492 w 513"/>
                <a:gd name="T21" fmla="*/ 19 h 667"/>
                <a:gd name="T22" fmla="*/ 427 w 513"/>
                <a:gd name="T23" fmla="*/ 0 h 667"/>
                <a:gd name="T24" fmla="*/ 352 w 513"/>
                <a:gd name="T25" fmla="*/ 10 h 667"/>
                <a:gd name="T26" fmla="*/ 308 w 513"/>
                <a:gd name="T27" fmla="*/ 48 h 667"/>
                <a:gd name="T28" fmla="*/ 322 w 513"/>
                <a:gd name="T29" fmla="*/ 73 h 667"/>
                <a:gd name="T30" fmla="*/ 291 w 513"/>
                <a:gd name="T31" fmla="*/ 100 h 667"/>
                <a:gd name="T32" fmla="*/ 226 w 513"/>
                <a:gd name="T33" fmla="*/ 54 h 667"/>
                <a:gd name="T34" fmla="*/ 211 w 513"/>
                <a:gd name="T35" fmla="*/ 71 h 667"/>
                <a:gd name="T36" fmla="*/ 188 w 513"/>
                <a:gd name="T37" fmla="*/ 126 h 667"/>
                <a:gd name="T38" fmla="*/ 216 w 513"/>
                <a:gd name="T39" fmla="*/ 157 h 667"/>
                <a:gd name="T40" fmla="*/ 245 w 513"/>
                <a:gd name="T41" fmla="*/ 170 h 667"/>
                <a:gd name="T42" fmla="*/ 255 w 513"/>
                <a:gd name="T43" fmla="*/ 251 h 667"/>
                <a:gd name="T44" fmla="*/ 295 w 513"/>
                <a:gd name="T45" fmla="*/ 264 h 667"/>
                <a:gd name="T46" fmla="*/ 360 w 513"/>
                <a:gd name="T47" fmla="*/ 189 h 667"/>
                <a:gd name="T48" fmla="*/ 406 w 513"/>
                <a:gd name="T49" fmla="*/ 178 h 667"/>
                <a:gd name="T50" fmla="*/ 448 w 513"/>
                <a:gd name="T51" fmla="*/ 226 h 667"/>
                <a:gd name="T52" fmla="*/ 438 w 513"/>
                <a:gd name="T53" fmla="*/ 291 h 667"/>
                <a:gd name="T54" fmla="*/ 412 w 513"/>
                <a:gd name="T55" fmla="*/ 344 h 667"/>
                <a:gd name="T56" fmla="*/ 419 w 513"/>
                <a:gd name="T57" fmla="*/ 360 h 667"/>
                <a:gd name="T58" fmla="*/ 415 w 513"/>
                <a:gd name="T59" fmla="*/ 478 h 667"/>
                <a:gd name="T60" fmla="*/ 423 w 513"/>
                <a:gd name="T61" fmla="*/ 516 h 667"/>
                <a:gd name="T62" fmla="*/ 322 w 513"/>
                <a:gd name="T63" fmla="*/ 597 h 667"/>
                <a:gd name="T64" fmla="*/ 213 w 513"/>
                <a:gd name="T65" fmla="*/ 646 h 667"/>
                <a:gd name="T66" fmla="*/ 186 w 513"/>
                <a:gd name="T67" fmla="*/ 644 h 667"/>
                <a:gd name="T68" fmla="*/ 247 w 513"/>
                <a:gd name="T69" fmla="*/ 595 h 667"/>
                <a:gd name="T70" fmla="*/ 291 w 513"/>
                <a:gd name="T71" fmla="*/ 518 h 667"/>
                <a:gd name="T72" fmla="*/ 226 w 513"/>
                <a:gd name="T73" fmla="*/ 581 h 667"/>
                <a:gd name="T74" fmla="*/ 169 w 513"/>
                <a:gd name="T75" fmla="*/ 591 h 667"/>
                <a:gd name="T76" fmla="*/ 134 w 513"/>
                <a:gd name="T77" fmla="*/ 627 h 667"/>
                <a:gd name="T78" fmla="*/ 65 w 513"/>
                <a:gd name="T79" fmla="*/ 623 h 667"/>
                <a:gd name="T80" fmla="*/ 35 w 513"/>
                <a:gd name="T81" fmla="*/ 608 h 667"/>
                <a:gd name="T82" fmla="*/ 17 w 513"/>
                <a:gd name="T83" fmla="*/ 570 h 667"/>
                <a:gd name="T84" fmla="*/ 35 w 513"/>
                <a:gd name="T85" fmla="*/ 537 h 667"/>
                <a:gd name="T86" fmla="*/ 14 w 513"/>
                <a:gd name="T87" fmla="*/ 547 h 667"/>
                <a:gd name="T88" fmla="*/ 0 w 513"/>
                <a:gd name="T89" fmla="*/ 581 h 667"/>
                <a:gd name="T90" fmla="*/ 29 w 513"/>
                <a:gd name="T91" fmla="*/ 631 h 667"/>
                <a:gd name="T92" fmla="*/ 130 w 513"/>
                <a:gd name="T93" fmla="*/ 652 h 667"/>
                <a:gd name="T94" fmla="*/ 130 w 513"/>
                <a:gd name="T95" fmla="*/ 652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513" h="667">
                  <a:moveTo>
                    <a:pt x="130" y="652"/>
                  </a:moveTo>
                  <a:lnTo>
                    <a:pt x="155" y="667"/>
                  </a:lnTo>
                  <a:lnTo>
                    <a:pt x="201" y="666"/>
                  </a:lnTo>
                  <a:lnTo>
                    <a:pt x="333" y="602"/>
                  </a:lnTo>
                  <a:lnTo>
                    <a:pt x="429" y="535"/>
                  </a:lnTo>
                  <a:lnTo>
                    <a:pt x="450" y="511"/>
                  </a:lnTo>
                  <a:lnTo>
                    <a:pt x="435" y="482"/>
                  </a:lnTo>
                  <a:lnTo>
                    <a:pt x="438" y="400"/>
                  </a:lnTo>
                  <a:lnTo>
                    <a:pt x="488" y="293"/>
                  </a:lnTo>
                  <a:lnTo>
                    <a:pt x="513" y="220"/>
                  </a:lnTo>
                  <a:lnTo>
                    <a:pt x="492" y="19"/>
                  </a:lnTo>
                  <a:lnTo>
                    <a:pt x="427" y="0"/>
                  </a:lnTo>
                  <a:lnTo>
                    <a:pt x="352" y="10"/>
                  </a:lnTo>
                  <a:lnTo>
                    <a:pt x="308" y="48"/>
                  </a:lnTo>
                  <a:lnTo>
                    <a:pt x="322" y="73"/>
                  </a:lnTo>
                  <a:lnTo>
                    <a:pt x="291" y="100"/>
                  </a:lnTo>
                  <a:lnTo>
                    <a:pt x="226" y="54"/>
                  </a:lnTo>
                  <a:lnTo>
                    <a:pt x="211" y="71"/>
                  </a:lnTo>
                  <a:lnTo>
                    <a:pt x="188" y="126"/>
                  </a:lnTo>
                  <a:lnTo>
                    <a:pt x="216" y="157"/>
                  </a:lnTo>
                  <a:lnTo>
                    <a:pt x="245" y="170"/>
                  </a:lnTo>
                  <a:lnTo>
                    <a:pt x="255" y="251"/>
                  </a:lnTo>
                  <a:lnTo>
                    <a:pt x="295" y="264"/>
                  </a:lnTo>
                  <a:lnTo>
                    <a:pt x="360" y="189"/>
                  </a:lnTo>
                  <a:lnTo>
                    <a:pt x="406" y="178"/>
                  </a:lnTo>
                  <a:lnTo>
                    <a:pt x="448" y="226"/>
                  </a:lnTo>
                  <a:lnTo>
                    <a:pt x="438" y="291"/>
                  </a:lnTo>
                  <a:lnTo>
                    <a:pt x="412" y="344"/>
                  </a:lnTo>
                  <a:lnTo>
                    <a:pt x="419" y="360"/>
                  </a:lnTo>
                  <a:lnTo>
                    <a:pt x="415" y="478"/>
                  </a:lnTo>
                  <a:lnTo>
                    <a:pt x="423" y="516"/>
                  </a:lnTo>
                  <a:lnTo>
                    <a:pt x="322" y="597"/>
                  </a:lnTo>
                  <a:lnTo>
                    <a:pt x="213" y="646"/>
                  </a:lnTo>
                  <a:lnTo>
                    <a:pt x="186" y="644"/>
                  </a:lnTo>
                  <a:lnTo>
                    <a:pt x="247" y="595"/>
                  </a:lnTo>
                  <a:lnTo>
                    <a:pt x="291" y="518"/>
                  </a:lnTo>
                  <a:lnTo>
                    <a:pt x="226" y="581"/>
                  </a:lnTo>
                  <a:lnTo>
                    <a:pt x="169" y="591"/>
                  </a:lnTo>
                  <a:lnTo>
                    <a:pt x="134" y="627"/>
                  </a:lnTo>
                  <a:lnTo>
                    <a:pt x="65" y="623"/>
                  </a:lnTo>
                  <a:lnTo>
                    <a:pt x="35" y="608"/>
                  </a:lnTo>
                  <a:lnTo>
                    <a:pt x="17" y="570"/>
                  </a:lnTo>
                  <a:lnTo>
                    <a:pt x="35" y="537"/>
                  </a:lnTo>
                  <a:lnTo>
                    <a:pt x="14" y="547"/>
                  </a:lnTo>
                  <a:lnTo>
                    <a:pt x="0" y="581"/>
                  </a:lnTo>
                  <a:lnTo>
                    <a:pt x="29" y="631"/>
                  </a:lnTo>
                  <a:lnTo>
                    <a:pt x="130" y="652"/>
                  </a:lnTo>
                  <a:lnTo>
                    <a:pt x="130" y="65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149" name="Freeform 151"/>
            <p:cNvSpPr>
              <a:spLocks/>
            </p:cNvSpPr>
            <p:nvPr/>
          </p:nvSpPr>
          <p:spPr bwMode="auto">
            <a:xfrm>
              <a:off x="5122" y="2235"/>
              <a:ext cx="43" cy="21"/>
            </a:xfrm>
            <a:custGeom>
              <a:avLst/>
              <a:gdLst>
                <a:gd name="T0" fmla="*/ 0 w 86"/>
                <a:gd name="T1" fmla="*/ 16 h 43"/>
                <a:gd name="T2" fmla="*/ 10 w 86"/>
                <a:gd name="T3" fmla="*/ 35 h 43"/>
                <a:gd name="T4" fmla="*/ 29 w 86"/>
                <a:gd name="T5" fmla="*/ 43 h 43"/>
                <a:gd name="T6" fmla="*/ 50 w 86"/>
                <a:gd name="T7" fmla="*/ 37 h 43"/>
                <a:gd name="T8" fmla="*/ 86 w 86"/>
                <a:gd name="T9" fmla="*/ 8 h 43"/>
                <a:gd name="T10" fmla="*/ 86 w 86"/>
                <a:gd name="T11" fmla="*/ 0 h 43"/>
                <a:gd name="T12" fmla="*/ 52 w 86"/>
                <a:gd name="T13" fmla="*/ 23 h 43"/>
                <a:gd name="T14" fmla="*/ 29 w 86"/>
                <a:gd name="T15" fmla="*/ 27 h 43"/>
                <a:gd name="T16" fmla="*/ 0 w 86"/>
                <a:gd name="T17" fmla="*/ 16 h 43"/>
                <a:gd name="T18" fmla="*/ 0 w 86"/>
                <a:gd name="T19" fmla="*/ 16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6" h="43">
                  <a:moveTo>
                    <a:pt x="0" y="16"/>
                  </a:moveTo>
                  <a:lnTo>
                    <a:pt x="10" y="35"/>
                  </a:lnTo>
                  <a:lnTo>
                    <a:pt x="29" y="43"/>
                  </a:lnTo>
                  <a:lnTo>
                    <a:pt x="50" y="37"/>
                  </a:lnTo>
                  <a:lnTo>
                    <a:pt x="86" y="8"/>
                  </a:lnTo>
                  <a:lnTo>
                    <a:pt x="86" y="0"/>
                  </a:lnTo>
                  <a:lnTo>
                    <a:pt x="52" y="23"/>
                  </a:lnTo>
                  <a:lnTo>
                    <a:pt x="29" y="27"/>
                  </a:lnTo>
                  <a:lnTo>
                    <a:pt x="0" y="16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d-ID"/>
            </a:p>
          </p:txBody>
        </p:sp>
      </p:grpSp>
    </p:spTree>
    <p:extLst>
      <p:ext uri="{BB962C8B-B14F-4D97-AF65-F5344CB8AC3E}">
        <p14:creationId xmlns:p14="http://schemas.microsoft.com/office/powerpoint/2010/main" xmlns="" val="96880100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3" presetClass="entr" presetSubtype="528" fill="hold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C:\Users\Dhiemaz\Pictures\back-to-school-powerpoint-background-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38622" y="29226"/>
            <a:ext cx="9182622" cy="6828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Diagram Venn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0" y="1752600"/>
            <a:ext cx="4800600" cy="533400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800" b="1" dirty="0"/>
              <a:t>1.      </a:t>
            </a:r>
            <a:r>
              <a:rPr lang="en-US" sz="2800" b="1" i="1" dirty="0" err="1"/>
              <a:t>Irisan</a:t>
            </a:r>
            <a:r>
              <a:rPr lang="en-US" sz="2800" b="1" i="1" dirty="0"/>
              <a:t> </a:t>
            </a:r>
            <a:r>
              <a:rPr lang="en-US" sz="2800" b="1" i="1" dirty="0" err="1"/>
              <a:t>Dua</a:t>
            </a:r>
            <a:r>
              <a:rPr lang="en-US" sz="2800" b="1" i="1" dirty="0"/>
              <a:t> </a:t>
            </a:r>
            <a:r>
              <a:rPr lang="en-US" sz="2800" b="1" i="1" dirty="0" err="1" smtClean="0"/>
              <a:t>Himpunan</a:t>
            </a:r>
            <a:endParaRPr lang="en-US" sz="2800" b="1" i="1" dirty="0" smtClean="0"/>
          </a:p>
        </p:txBody>
      </p:sp>
      <p:pic>
        <p:nvPicPr>
          <p:cNvPr id="1026" name="Picture 2" descr="C:\Users\Dhiemaz\Pictures\Iri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819400"/>
            <a:ext cx="5480538" cy="762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1028" name="Picture 4" descr="C:\Users\Dhiemaz\Pictures\downloa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160169" y="4419600"/>
            <a:ext cx="3395662" cy="205740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4" name="TextBox 3"/>
          <p:cNvSpPr txBox="1"/>
          <p:nvPr/>
        </p:nvSpPr>
        <p:spPr>
          <a:xfrm>
            <a:off x="533400" y="4419600"/>
            <a:ext cx="3962400" cy="193899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err="1"/>
              <a:t>Contoh</a:t>
            </a:r>
            <a:r>
              <a:rPr lang="en-US" sz="2400" dirty="0"/>
              <a:t> :</a:t>
            </a:r>
          </a:p>
          <a:p>
            <a:r>
              <a:rPr lang="en-US" sz="2400" dirty="0" err="1"/>
              <a:t>Jika</a:t>
            </a:r>
            <a:r>
              <a:rPr lang="en-US" sz="2400" dirty="0"/>
              <a:t> A = {1,2,3,4,5} </a:t>
            </a:r>
            <a:r>
              <a:rPr lang="en-US" sz="2400" dirty="0" err="1"/>
              <a:t>dan</a:t>
            </a:r>
            <a:r>
              <a:rPr lang="en-US" sz="2400" dirty="0"/>
              <a:t> B  = {2,3,5,6}</a:t>
            </a:r>
          </a:p>
          <a:p>
            <a:r>
              <a:rPr lang="en-US" sz="2400" dirty="0" err="1"/>
              <a:t>Maka</a:t>
            </a:r>
            <a:r>
              <a:rPr lang="en-US" sz="2400" dirty="0"/>
              <a:t>  = {2,3,5}, </a:t>
            </a:r>
            <a:r>
              <a:rPr lang="en-US" sz="2400" dirty="0" err="1"/>
              <a:t>ditunjukan</a:t>
            </a:r>
            <a:r>
              <a:rPr lang="en-US" sz="2400" dirty="0"/>
              <a:t> </a:t>
            </a:r>
            <a:r>
              <a:rPr lang="en-US" sz="2400" dirty="0" err="1"/>
              <a:t>pada</a:t>
            </a:r>
            <a:r>
              <a:rPr lang="en-US" sz="2400" dirty="0"/>
              <a:t> diagram </a:t>
            </a:r>
            <a:r>
              <a:rPr lang="en-US" sz="2400" dirty="0" err="1"/>
              <a:t>venn</a:t>
            </a:r>
            <a:r>
              <a:rPr lang="en-US" sz="2400" dirty="0"/>
              <a:t> </a:t>
            </a:r>
            <a:r>
              <a:rPr lang="en-US" sz="2400" dirty="0" err="1"/>
              <a:t>berikut</a:t>
            </a:r>
            <a:r>
              <a:rPr lang="en-US" sz="2400" dirty="0"/>
              <a:t> </a:t>
            </a:r>
            <a:r>
              <a:rPr lang="en-US" sz="2400" dirty="0" smtClean="0"/>
              <a:t>: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xmlns="" val="23988416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 advClick="0">
        <p:blinds dir="vert"/>
      </p:transition>
    </mc:Choice>
    <mc:Fallback>
      <p:transition spd="slow" advClick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762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762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929"/>
                            </p:stCondLst>
                            <p:childTnLst>
                              <p:par>
                                <p:cTn id="2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429"/>
                            </p:stCondLst>
                            <p:childTnLst>
                              <p:par>
                                <p:cTn id="2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uiExpand="1" build="p" animBg="1"/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Dhiemaz\Pictures\back-to-school-powerpoint-background-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38622" y="29226"/>
            <a:ext cx="9182622" cy="6828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Diagram Venn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50354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b="1" dirty="0" smtClean="0"/>
              <a:t>2</a:t>
            </a:r>
            <a:r>
              <a:rPr lang="en-US" sz="2400" b="1" dirty="0"/>
              <a:t>.      </a:t>
            </a:r>
            <a:r>
              <a:rPr lang="en-US" sz="2400" b="1" i="1" dirty="0" err="1"/>
              <a:t>Gabungan</a:t>
            </a:r>
            <a:r>
              <a:rPr lang="en-US" sz="2400" b="1" i="1" dirty="0"/>
              <a:t> </a:t>
            </a:r>
            <a:r>
              <a:rPr lang="en-US" sz="2400" b="1" i="1" dirty="0" err="1"/>
              <a:t>Dua</a:t>
            </a:r>
            <a:r>
              <a:rPr lang="en-US" sz="2400" b="1" i="1" dirty="0"/>
              <a:t> </a:t>
            </a:r>
            <a:r>
              <a:rPr lang="en-US" sz="2400" b="1" i="1" dirty="0" err="1" smtClean="0"/>
              <a:t>Himpunan</a:t>
            </a:r>
            <a:endParaRPr lang="pt-BR" sz="2400" b="1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2362200" y="2150554"/>
            <a:ext cx="4938717" cy="5926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6248400" y="3733799"/>
            <a:ext cx="2679246" cy="190499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4" name="TextBox 3"/>
          <p:cNvSpPr txBox="1"/>
          <p:nvPr/>
        </p:nvSpPr>
        <p:spPr>
          <a:xfrm>
            <a:off x="159747" y="2793473"/>
            <a:ext cx="5936253" cy="378565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err="1"/>
              <a:t>Contoh</a:t>
            </a:r>
            <a:r>
              <a:rPr lang="en-US" sz="2400" dirty="0"/>
              <a:t> :</a:t>
            </a:r>
          </a:p>
          <a:p>
            <a:r>
              <a:rPr lang="en-US" sz="2400" dirty="0"/>
              <a:t>A = {x │1 ≤ x &lt; 15, x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/>
              <a:t>bilangan</a:t>
            </a:r>
            <a:r>
              <a:rPr lang="en-US" sz="2400" dirty="0"/>
              <a:t> </a:t>
            </a:r>
            <a:r>
              <a:rPr lang="en-US" sz="2400" dirty="0" err="1"/>
              <a:t>asli</a:t>
            </a:r>
            <a:r>
              <a:rPr lang="en-US" sz="2400" dirty="0"/>
              <a:t>}</a:t>
            </a:r>
          </a:p>
          <a:p>
            <a:r>
              <a:rPr lang="en-US" sz="2400" dirty="0"/>
              <a:t>B = </a:t>
            </a:r>
            <a:r>
              <a:rPr lang="en-US" sz="2400" dirty="0" err="1"/>
              <a:t>himpunan</a:t>
            </a:r>
            <a:r>
              <a:rPr lang="en-US" sz="2400" dirty="0"/>
              <a:t> </a:t>
            </a:r>
            <a:r>
              <a:rPr lang="en-US" sz="2400" dirty="0" err="1"/>
              <a:t>bilangan</a:t>
            </a:r>
            <a:r>
              <a:rPr lang="en-US" sz="2400" dirty="0"/>
              <a:t> </a:t>
            </a:r>
            <a:r>
              <a:rPr lang="en-US" sz="2400" dirty="0" err="1"/>
              <a:t>genap</a:t>
            </a:r>
            <a:r>
              <a:rPr lang="en-US" sz="2400" dirty="0"/>
              <a:t> yang </a:t>
            </a:r>
            <a:r>
              <a:rPr lang="en-US" sz="2400" dirty="0" err="1"/>
              <a:t>kurang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10</a:t>
            </a:r>
          </a:p>
          <a:p>
            <a:r>
              <a:rPr lang="en-US" sz="2400" dirty="0"/>
              <a:t>Dari </a:t>
            </a:r>
            <a:r>
              <a:rPr lang="en-US" sz="2400" dirty="0" err="1"/>
              <a:t>kedua</a:t>
            </a:r>
            <a:r>
              <a:rPr lang="en-US" sz="2400" dirty="0"/>
              <a:t> </a:t>
            </a:r>
            <a:r>
              <a:rPr lang="en-US" sz="2400" dirty="0" err="1"/>
              <a:t>himpunan</a:t>
            </a:r>
            <a:r>
              <a:rPr lang="en-US" sz="2400" dirty="0"/>
              <a:t> </a:t>
            </a:r>
            <a:r>
              <a:rPr lang="en-US" sz="2400" dirty="0" err="1"/>
              <a:t>tersebut</a:t>
            </a:r>
            <a:endParaRPr lang="en-US" sz="2400" dirty="0"/>
          </a:p>
          <a:p>
            <a:r>
              <a:rPr lang="en-US" sz="2400" dirty="0" err="1"/>
              <a:t>kita</a:t>
            </a:r>
            <a:r>
              <a:rPr lang="en-US" sz="2400" dirty="0"/>
              <a:t>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menyebutkan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anggota</a:t>
            </a:r>
            <a:r>
              <a:rPr lang="en-US" sz="2400" dirty="0"/>
              <a:t> :</a:t>
            </a:r>
          </a:p>
          <a:p>
            <a:r>
              <a:rPr lang="en-US" sz="2400" dirty="0"/>
              <a:t>A = {1,2,3,4,5,6,7,8,9,10,11,12,13,14}</a:t>
            </a:r>
          </a:p>
          <a:p>
            <a:r>
              <a:rPr lang="en-US" sz="2400" dirty="0"/>
              <a:t>B = {2,4,6,8,}</a:t>
            </a:r>
          </a:p>
          <a:p>
            <a:r>
              <a:rPr lang="en-US" sz="2400" dirty="0" err="1"/>
              <a:t>Sedemikian</a:t>
            </a:r>
            <a:r>
              <a:rPr lang="en-US" sz="2400" dirty="0"/>
              <a:t> </a:t>
            </a:r>
            <a:r>
              <a:rPr lang="en-US" sz="2400" dirty="0" err="1"/>
              <a:t>sehingga</a:t>
            </a:r>
            <a:r>
              <a:rPr lang="en-US" sz="2400" dirty="0"/>
              <a:t>   = {1,2,3,4,5,6,7,8,9,10,11,12,13,14</a:t>
            </a:r>
            <a:r>
              <a:rPr lang="en-US" sz="2400" dirty="0" smtClean="0"/>
              <a:t>}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41882744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762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762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976"/>
                            </p:stCondLst>
                            <p:childTnLst>
                              <p:par>
                                <p:cTn id="2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476"/>
                            </p:stCondLst>
                            <p:childTnLst>
                              <p:par>
                                <p:cTn id="2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uiExpand="1" build="p" animBg="1"/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C:\Users\Dhiemaz\Pictures\universe-wallpaper-1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7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943350" y="4230172"/>
            <a:ext cx="243840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6600" dirty="0" smtClean="0">
                <a:sym typeface="Wingdings" pitchFamily="2" charset="2"/>
              </a:rPr>
              <a:t></a:t>
            </a:r>
            <a:endParaRPr lang="id-ID" sz="16600" dirty="0"/>
          </a:p>
        </p:txBody>
      </p:sp>
      <p:sp>
        <p:nvSpPr>
          <p:cNvPr id="6" name="Vertical Scroll 5"/>
          <p:cNvSpPr/>
          <p:nvPr/>
        </p:nvSpPr>
        <p:spPr>
          <a:xfrm>
            <a:off x="914400" y="457200"/>
            <a:ext cx="7162800" cy="1676400"/>
          </a:xfrm>
          <a:prstGeom prst="verticalScroll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3200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Atas perhatiannya, </a:t>
            </a:r>
            <a:r>
              <a:rPr lang="en-US" sz="3200" dirty="0" err="1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saya</a:t>
            </a:r>
            <a:r>
              <a:rPr lang="id-ID" sz="32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d-ID" sz="3200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ucapkan terima kasih</a:t>
            </a:r>
          </a:p>
        </p:txBody>
      </p:sp>
      <p:pic>
        <p:nvPicPr>
          <p:cNvPr id="7" name="Picture 2" descr="http://www.preemiebabies101.com/wp-content/uploads/2012/09/thank-you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16880" y="2171700"/>
            <a:ext cx="5884069" cy="235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8849483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 descr="D:\MY PHOTO\Pict n Photos\Super Stuffs\Things, Little stuffs\applause2.gif"/>
          <p:cNvPicPr>
            <a:picLocks noChangeAspect="1" noChangeArrowheads="1" noCrop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718771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546074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7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Dhiemaz\Pictures\images (1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49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/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Algerian" pitchFamily="82" charset="0"/>
                <a:cs typeface="Times New Roman" pitchFamily="18" charset="0"/>
              </a:rPr>
              <a:t>PENGERTIAN</a:t>
            </a:r>
            <a:endParaRPr lang="en-US" b="1" dirty="0">
              <a:solidFill>
                <a:schemeClr val="accent2">
                  <a:lumMod val="75000"/>
                </a:schemeClr>
              </a:solidFill>
              <a:latin typeface="Algerian" pitchFamily="82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905000"/>
            <a:ext cx="5105400" cy="3962400"/>
          </a:xfrm>
          <a:solidFill>
            <a:srgbClr val="92D050"/>
          </a:solidFill>
          <a:ln>
            <a:solidFill>
              <a:schemeClr val="accent1"/>
            </a:solidFill>
          </a:ln>
        </p:spPr>
        <p:txBody>
          <a:bodyPr>
            <a:normAutofit lnSpcReduction="10000"/>
          </a:bodyPr>
          <a:lstStyle/>
          <a:p>
            <a:endParaRPr lang="en-US" sz="2400" b="1" dirty="0">
              <a:latin typeface="Monotype Corsiva" pitchFamily="66" charset="0"/>
            </a:endParaRPr>
          </a:p>
          <a:p>
            <a:r>
              <a:rPr lang="en-US" sz="2400" b="1" i="1" dirty="0" err="1" smtClean="0">
                <a:latin typeface="Monotype Corsiva" pitchFamily="66" charset="0"/>
              </a:rPr>
              <a:t>Logika</a:t>
            </a:r>
            <a:r>
              <a:rPr lang="en-US" sz="2400" b="1" i="1" dirty="0" smtClean="0">
                <a:latin typeface="Monotype Corsiva" pitchFamily="66" charset="0"/>
              </a:rPr>
              <a:t> </a:t>
            </a:r>
            <a:r>
              <a:rPr lang="en-US" sz="2400" b="1" dirty="0" err="1">
                <a:latin typeface="Monotype Corsiva" pitchFamily="66" charset="0"/>
              </a:rPr>
              <a:t>adalah</a:t>
            </a:r>
            <a:r>
              <a:rPr lang="en-US" sz="2400" b="1" dirty="0">
                <a:latin typeface="Monotype Corsiva" pitchFamily="66" charset="0"/>
              </a:rPr>
              <a:t> </a:t>
            </a:r>
            <a:r>
              <a:rPr lang="en-US" sz="2400" b="1" dirty="0" err="1">
                <a:latin typeface="Monotype Corsiva" pitchFamily="66" charset="0"/>
              </a:rPr>
              <a:t>ilmu</a:t>
            </a:r>
            <a:r>
              <a:rPr lang="en-US" sz="2400" b="1" dirty="0">
                <a:latin typeface="Monotype Corsiva" pitchFamily="66" charset="0"/>
              </a:rPr>
              <a:t> </a:t>
            </a:r>
            <a:r>
              <a:rPr lang="en-US" sz="2400" b="1" dirty="0" err="1">
                <a:latin typeface="Monotype Corsiva" pitchFamily="66" charset="0"/>
              </a:rPr>
              <a:t>untuk</a:t>
            </a:r>
            <a:r>
              <a:rPr lang="en-US" sz="2400" b="1" dirty="0">
                <a:latin typeface="Monotype Corsiva" pitchFamily="66" charset="0"/>
              </a:rPr>
              <a:t> </a:t>
            </a:r>
            <a:r>
              <a:rPr lang="en-US" sz="2400" b="1" dirty="0" err="1">
                <a:latin typeface="Monotype Corsiva" pitchFamily="66" charset="0"/>
              </a:rPr>
              <a:t>berpikir</a:t>
            </a:r>
            <a:r>
              <a:rPr lang="en-US" sz="2400" b="1" dirty="0">
                <a:latin typeface="Monotype Corsiva" pitchFamily="66" charset="0"/>
              </a:rPr>
              <a:t> </a:t>
            </a:r>
            <a:r>
              <a:rPr lang="en-US" sz="2400" b="1" dirty="0" err="1">
                <a:latin typeface="Monotype Corsiva" pitchFamily="66" charset="0"/>
              </a:rPr>
              <a:t>dan</a:t>
            </a:r>
            <a:r>
              <a:rPr lang="en-US" sz="2400" b="1" dirty="0">
                <a:latin typeface="Monotype Corsiva" pitchFamily="66" charset="0"/>
              </a:rPr>
              <a:t> </a:t>
            </a:r>
            <a:r>
              <a:rPr lang="en-US" sz="2400" b="1" dirty="0" err="1">
                <a:latin typeface="Monotype Corsiva" pitchFamily="66" charset="0"/>
              </a:rPr>
              <a:t>menalar</a:t>
            </a:r>
            <a:r>
              <a:rPr lang="en-US" sz="2400" b="1" dirty="0">
                <a:latin typeface="Monotype Corsiva" pitchFamily="66" charset="0"/>
              </a:rPr>
              <a:t> </a:t>
            </a:r>
            <a:r>
              <a:rPr lang="en-US" sz="2400" b="1" dirty="0" err="1">
                <a:latin typeface="Monotype Corsiva" pitchFamily="66" charset="0"/>
              </a:rPr>
              <a:t>dengan</a:t>
            </a:r>
            <a:r>
              <a:rPr lang="en-US" sz="2400" b="1" dirty="0">
                <a:latin typeface="Monotype Corsiva" pitchFamily="66" charset="0"/>
              </a:rPr>
              <a:t> </a:t>
            </a:r>
            <a:r>
              <a:rPr lang="en-US" sz="2400" b="1" dirty="0" err="1" smtClean="0">
                <a:latin typeface="Monotype Corsiva" pitchFamily="66" charset="0"/>
              </a:rPr>
              <a:t>benar</a:t>
            </a:r>
            <a:r>
              <a:rPr lang="en-US" sz="2400" b="1" dirty="0" smtClean="0">
                <a:latin typeface="Monotype Corsiva" pitchFamily="66" charset="0"/>
              </a:rPr>
              <a:t>.</a:t>
            </a:r>
          </a:p>
          <a:p>
            <a:r>
              <a:rPr lang="en-US" sz="2400" b="1" i="1" dirty="0" err="1" smtClean="0">
                <a:latin typeface="Monotype Corsiva" pitchFamily="66" charset="0"/>
              </a:rPr>
              <a:t>Logika</a:t>
            </a:r>
            <a:r>
              <a:rPr lang="en-US" sz="2400" b="1" i="1" dirty="0" smtClean="0">
                <a:latin typeface="Monotype Corsiva" pitchFamily="66" charset="0"/>
              </a:rPr>
              <a:t> </a:t>
            </a:r>
            <a:r>
              <a:rPr lang="en-US" sz="2400" b="1" i="1" dirty="0" err="1">
                <a:latin typeface="Monotype Corsiva" pitchFamily="66" charset="0"/>
              </a:rPr>
              <a:t>matematika</a:t>
            </a:r>
            <a:r>
              <a:rPr lang="en-US" sz="2400" b="1" i="1" dirty="0">
                <a:latin typeface="Monotype Corsiva" pitchFamily="66" charset="0"/>
              </a:rPr>
              <a:t> </a:t>
            </a:r>
            <a:r>
              <a:rPr lang="en-US" sz="2400" b="1" dirty="0">
                <a:latin typeface="Monotype Corsiva" pitchFamily="66" charset="0"/>
              </a:rPr>
              <a:t>(</a:t>
            </a:r>
            <a:r>
              <a:rPr lang="en-US" sz="2400" b="1" dirty="0" err="1">
                <a:latin typeface="Monotype Corsiva" pitchFamily="66" charset="0"/>
              </a:rPr>
              <a:t>logika</a:t>
            </a:r>
            <a:r>
              <a:rPr lang="en-US" sz="2400" b="1" dirty="0">
                <a:latin typeface="Monotype Corsiva" pitchFamily="66" charset="0"/>
              </a:rPr>
              <a:t> </a:t>
            </a:r>
            <a:r>
              <a:rPr lang="en-US" sz="2400" b="1" dirty="0" err="1">
                <a:latin typeface="Monotype Corsiva" pitchFamily="66" charset="0"/>
              </a:rPr>
              <a:t>simbolik</a:t>
            </a:r>
            <a:r>
              <a:rPr lang="en-US" sz="2400" b="1" dirty="0">
                <a:latin typeface="Monotype Corsiva" pitchFamily="66" charset="0"/>
              </a:rPr>
              <a:t>) </a:t>
            </a:r>
            <a:r>
              <a:rPr lang="en-US" sz="2400" b="1" dirty="0" err="1">
                <a:latin typeface="Monotype Corsiva" pitchFamily="66" charset="0"/>
              </a:rPr>
              <a:t>adalah</a:t>
            </a:r>
            <a:r>
              <a:rPr lang="en-US" sz="2400" b="1" dirty="0">
                <a:latin typeface="Monotype Corsiva" pitchFamily="66" charset="0"/>
              </a:rPr>
              <a:t> </a:t>
            </a:r>
            <a:r>
              <a:rPr lang="en-US" sz="2400" b="1" dirty="0" err="1">
                <a:latin typeface="Monotype Corsiva" pitchFamily="66" charset="0"/>
              </a:rPr>
              <a:t>ilmu</a:t>
            </a:r>
            <a:r>
              <a:rPr lang="en-US" sz="2400" b="1" dirty="0">
                <a:latin typeface="Monotype Corsiva" pitchFamily="66" charset="0"/>
              </a:rPr>
              <a:t> </a:t>
            </a:r>
            <a:r>
              <a:rPr lang="en-US" sz="2400" b="1" dirty="0" err="1">
                <a:latin typeface="Monotype Corsiva" pitchFamily="66" charset="0"/>
              </a:rPr>
              <a:t>tentang</a:t>
            </a:r>
            <a:r>
              <a:rPr lang="en-US" sz="2400" b="1" dirty="0">
                <a:latin typeface="Monotype Corsiva" pitchFamily="66" charset="0"/>
              </a:rPr>
              <a:t> </a:t>
            </a:r>
            <a:r>
              <a:rPr lang="en-US" sz="2400" b="1" dirty="0" err="1">
                <a:latin typeface="Monotype Corsiva" pitchFamily="66" charset="0"/>
              </a:rPr>
              <a:t>penyimpulan</a:t>
            </a:r>
            <a:r>
              <a:rPr lang="en-US" sz="2400" b="1" dirty="0">
                <a:latin typeface="Monotype Corsiva" pitchFamily="66" charset="0"/>
              </a:rPr>
              <a:t> yang </a:t>
            </a:r>
            <a:r>
              <a:rPr lang="en-US" sz="2400" b="1" dirty="0" err="1">
                <a:latin typeface="Monotype Corsiva" pitchFamily="66" charset="0"/>
              </a:rPr>
              <a:t>sah</a:t>
            </a:r>
            <a:r>
              <a:rPr lang="en-US" sz="2400" b="1" dirty="0">
                <a:latin typeface="Monotype Corsiva" pitchFamily="66" charset="0"/>
              </a:rPr>
              <a:t> (</a:t>
            </a:r>
            <a:r>
              <a:rPr lang="en-US" sz="2400" b="1" dirty="0" err="1">
                <a:latin typeface="Monotype Corsiva" pitchFamily="66" charset="0"/>
              </a:rPr>
              <a:t>absah</a:t>
            </a:r>
            <a:r>
              <a:rPr lang="en-US" sz="2400" b="1" dirty="0">
                <a:latin typeface="Monotype Corsiva" pitchFamily="66" charset="0"/>
              </a:rPr>
              <a:t>), </a:t>
            </a:r>
            <a:r>
              <a:rPr lang="en-US" sz="2400" b="1" dirty="0" err="1">
                <a:latin typeface="Monotype Corsiva" pitchFamily="66" charset="0"/>
              </a:rPr>
              <a:t>khususnya</a:t>
            </a:r>
            <a:r>
              <a:rPr lang="en-US" sz="2400" b="1" dirty="0">
                <a:latin typeface="Monotype Corsiva" pitchFamily="66" charset="0"/>
              </a:rPr>
              <a:t> yang </a:t>
            </a:r>
            <a:r>
              <a:rPr lang="en-US" sz="2400" b="1" dirty="0" err="1">
                <a:latin typeface="Monotype Corsiva" pitchFamily="66" charset="0"/>
              </a:rPr>
              <a:t>dikembangkan</a:t>
            </a:r>
            <a:r>
              <a:rPr lang="en-US" sz="2400" b="1" dirty="0">
                <a:latin typeface="Monotype Corsiva" pitchFamily="66" charset="0"/>
              </a:rPr>
              <a:t> </a:t>
            </a:r>
            <a:r>
              <a:rPr lang="en-US" sz="2400" b="1" dirty="0" err="1">
                <a:latin typeface="Monotype Corsiva" pitchFamily="66" charset="0"/>
              </a:rPr>
              <a:t>melalui</a:t>
            </a:r>
            <a:r>
              <a:rPr lang="en-US" sz="2400" b="1" dirty="0">
                <a:latin typeface="Monotype Corsiva" pitchFamily="66" charset="0"/>
              </a:rPr>
              <a:t> </a:t>
            </a:r>
            <a:r>
              <a:rPr lang="en-US" sz="2400" b="1" dirty="0" err="1">
                <a:latin typeface="Monotype Corsiva" pitchFamily="66" charset="0"/>
              </a:rPr>
              <a:t>penggunaan</a:t>
            </a:r>
            <a:r>
              <a:rPr lang="en-US" sz="2400" b="1" dirty="0">
                <a:latin typeface="Monotype Corsiva" pitchFamily="66" charset="0"/>
              </a:rPr>
              <a:t> </a:t>
            </a:r>
            <a:r>
              <a:rPr lang="en-US" sz="2400" b="1" dirty="0" err="1">
                <a:latin typeface="Monotype Corsiva" pitchFamily="66" charset="0"/>
              </a:rPr>
              <a:t>metode-metode</a:t>
            </a:r>
            <a:r>
              <a:rPr lang="en-US" sz="2400" b="1" dirty="0">
                <a:latin typeface="Monotype Corsiva" pitchFamily="66" charset="0"/>
              </a:rPr>
              <a:t> </a:t>
            </a:r>
            <a:r>
              <a:rPr lang="en-US" sz="2400" b="1" dirty="0" err="1">
                <a:latin typeface="Monotype Corsiva" pitchFamily="66" charset="0"/>
              </a:rPr>
              <a:t>matematika</a:t>
            </a:r>
            <a:r>
              <a:rPr lang="en-US" sz="2400" b="1" dirty="0">
                <a:latin typeface="Monotype Corsiva" pitchFamily="66" charset="0"/>
              </a:rPr>
              <a:t> </a:t>
            </a:r>
            <a:r>
              <a:rPr lang="en-US" sz="2400" b="1" dirty="0" err="1">
                <a:latin typeface="Monotype Corsiva" pitchFamily="66" charset="0"/>
              </a:rPr>
              <a:t>dan</a:t>
            </a:r>
            <a:r>
              <a:rPr lang="en-US" sz="2400" b="1" dirty="0">
                <a:latin typeface="Monotype Corsiva" pitchFamily="66" charset="0"/>
              </a:rPr>
              <a:t> symbol-</a:t>
            </a:r>
            <a:r>
              <a:rPr lang="en-US" sz="2400" b="1" dirty="0" err="1">
                <a:latin typeface="Monotype Corsiva" pitchFamily="66" charset="0"/>
              </a:rPr>
              <a:t>simbol</a:t>
            </a:r>
            <a:r>
              <a:rPr lang="en-US" sz="2400" b="1" dirty="0">
                <a:latin typeface="Monotype Corsiva" pitchFamily="66" charset="0"/>
              </a:rPr>
              <a:t> </a:t>
            </a:r>
            <a:r>
              <a:rPr lang="en-US" sz="2400" b="1" dirty="0" err="1">
                <a:latin typeface="Monotype Corsiva" pitchFamily="66" charset="0"/>
              </a:rPr>
              <a:t>matematika</a:t>
            </a:r>
            <a:r>
              <a:rPr lang="en-US" sz="2400" b="1" dirty="0">
                <a:latin typeface="Monotype Corsiva" pitchFamily="66" charset="0"/>
              </a:rPr>
              <a:t> </a:t>
            </a:r>
            <a:r>
              <a:rPr lang="en-US" sz="2400" b="1" dirty="0" err="1">
                <a:latin typeface="Monotype Corsiva" pitchFamily="66" charset="0"/>
              </a:rPr>
              <a:t>dengan</a:t>
            </a:r>
            <a:r>
              <a:rPr lang="en-US" sz="2400" b="1" dirty="0">
                <a:latin typeface="Monotype Corsiva" pitchFamily="66" charset="0"/>
              </a:rPr>
              <a:t> </a:t>
            </a:r>
            <a:r>
              <a:rPr lang="en-US" sz="2400" b="1" dirty="0" err="1">
                <a:latin typeface="Monotype Corsiva" pitchFamily="66" charset="0"/>
              </a:rPr>
              <a:t>tujuan</a:t>
            </a:r>
            <a:r>
              <a:rPr lang="en-US" sz="2400" b="1" dirty="0">
                <a:latin typeface="Monotype Corsiva" pitchFamily="66" charset="0"/>
              </a:rPr>
              <a:t> </a:t>
            </a:r>
            <a:r>
              <a:rPr lang="en-US" sz="2400" b="1" dirty="0" err="1">
                <a:latin typeface="Monotype Corsiva" pitchFamily="66" charset="0"/>
              </a:rPr>
              <a:t>menghindari</a:t>
            </a:r>
            <a:r>
              <a:rPr lang="en-US" sz="2400" b="1" dirty="0">
                <a:latin typeface="Monotype Corsiva" pitchFamily="66" charset="0"/>
              </a:rPr>
              <a:t> </a:t>
            </a:r>
            <a:r>
              <a:rPr lang="en-US" sz="2400" b="1" dirty="0" err="1">
                <a:latin typeface="Monotype Corsiva" pitchFamily="66" charset="0"/>
              </a:rPr>
              <a:t>makna</a:t>
            </a:r>
            <a:r>
              <a:rPr lang="en-US" sz="2400" b="1" dirty="0">
                <a:latin typeface="Monotype Corsiva" pitchFamily="66" charset="0"/>
              </a:rPr>
              <a:t> </a:t>
            </a:r>
            <a:r>
              <a:rPr lang="en-US" sz="2400" b="1" dirty="0" err="1">
                <a:latin typeface="Monotype Corsiva" pitchFamily="66" charset="0"/>
              </a:rPr>
              <a:t>ganda</a:t>
            </a:r>
            <a:r>
              <a:rPr lang="en-US" sz="2400" b="1" dirty="0">
                <a:latin typeface="Monotype Corsiva" pitchFamily="66" charset="0"/>
              </a:rPr>
              <a:t> </a:t>
            </a:r>
            <a:r>
              <a:rPr lang="en-US" sz="2400" b="1" dirty="0" err="1">
                <a:latin typeface="Monotype Corsiva" pitchFamily="66" charset="0"/>
              </a:rPr>
              <a:t>dari</a:t>
            </a:r>
            <a:r>
              <a:rPr lang="en-US" sz="2400" b="1" dirty="0">
                <a:latin typeface="Monotype Corsiva" pitchFamily="66" charset="0"/>
              </a:rPr>
              <a:t> </a:t>
            </a:r>
            <a:r>
              <a:rPr lang="en-US" sz="2400" b="1" dirty="0" err="1">
                <a:latin typeface="Monotype Corsiva" pitchFamily="66" charset="0"/>
              </a:rPr>
              <a:t>bahasa</a:t>
            </a:r>
            <a:r>
              <a:rPr lang="en-US" sz="2400" b="1" dirty="0">
                <a:latin typeface="Monotype Corsiva" pitchFamily="66" charset="0"/>
              </a:rPr>
              <a:t> </a:t>
            </a:r>
            <a:r>
              <a:rPr lang="en-US" sz="2400" b="1" dirty="0" err="1">
                <a:latin typeface="Monotype Corsiva" pitchFamily="66" charset="0"/>
              </a:rPr>
              <a:t>sehari-hari</a:t>
            </a:r>
            <a:r>
              <a:rPr lang="en-US" sz="2400" b="1" dirty="0">
                <a:latin typeface="Monotype Corsiva" pitchFamily="66" charset="0"/>
              </a:rPr>
              <a:t>. </a:t>
            </a:r>
            <a:r>
              <a:rPr lang="en-US" sz="2400" b="1" dirty="0" smtClean="0">
                <a:solidFill>
                  <a:schemeClr val="bg1"/>
                </a:solidFill>
                <a:latin typeface="Monotype Corsiva" pitchFamily="66" charset="0"/>
                <a:cs typeface="Times New Roman" pitchFamily="18" charset="0"/>
              </a:rPr>
              <a:t>.</a:t>
            </a:r>
            <a:endParaRPr lang="en-US" sz="2400" b="1" dirty="0">
              <a:solidFill>
                <a:schemeClr val="bg1"/>
              </a:solidFill>
              <a:latin typeface="Monotype Corsiva" pitchFamily="66" charset="0"/>
              <a:cs typeface="Times New Roman" pitchFamily="18" charset="0"/>
            </a:endParaRPr>
          </a:p>
        </p:txBody>
      </p:sp>
      <p:pic>
        <p:nvPicPr>
          <p:cNvPr id="4" name="Picture 2" descr="D:\Users\rofvyard\Documents\ROFYARD DOCUMENT\PENDIDIKAN\POLTEK-GT\JOB\TUGAS\SEMESTER II\Sistem Manufaktur\gambar\new\ur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410200" y="2590800"/>
            <a:ext cx="3886200" cy="3451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2084682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950"/>
                            </p:stCondLst>
                            <p:childTnLst>
                              <p:par>
                                <p:cTn id="12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7711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25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7711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3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7711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0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Dhiemaz\Pictures\download (1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578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/>
          <a:lstStyle/>
          <a:p>
            <a:r>
              <a:rPr lang="en-US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HIMPUNAN</a:t>
            </a:r>
            <a:endParaRPr lang="en-US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marL="514350" lvl="0" indent="-514350">
              <a:buFont typeface="+mj-lt"/>
              <a:buAutoNum type="arabicPeriod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Definisi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Himpunan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514350" lvl="0" indent="-514350">
              <a:buFont typeface="+mj-lt"/>
              <a:buAutoNum type="arabicPeriod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Notasi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Himpunan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514350" lvl="0" indent="-514350">
              <a:buFont typeface="+mj-lt"/>
              <a:buAutoNum type="arabicPeriod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Penulisan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Himpunan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514350" lvl="0" indent="-514350">
              <a:buFont typeface="+mj-lt"/>
              <a:buAutoNum type="arabicPeriod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Macam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Himpunan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514350" lvl="0" indent="-514350">
              <a:buFont typeface="+mj-lt"/>
              <a:buAutoNum type="arabicPeriod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Operasi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Antar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Himpunan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514350" lvl="0" indent="-514350">
              <a:buFont typeface="+mj-lt"/>
              <a:buAutoNum type="arabicPeriod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Hukum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dalam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Aljabar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 descr="C:\Users\Arizal\Downloads\image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867400" y="3742607"/>
            <a:ext cx="2495550" cy="183832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6324348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6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125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4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348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348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826"/>
                            </p:stCondLst>
                            <p:childTnLst>
                              <p:par>
                                <p:cTn id="27" presetID="4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348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609"/>
                            </p:stCondLst>
                            <p:childTnLst>
                              <p:par>
                                <p:cTn id="33" presetID="4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348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457"/>
                            </p:stCondLst>
                            <p:childTnLst>
                              <p:par>
                                <p:cTn id="39" presetID="4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348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217"/>
                            </p:stCondLst>
                            <p:childTnLst>
                              <p:par>
                                <p:cTn id="45" presetID="4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348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131"/>
                            </p:stCondLst>
                            <p:childTnLst>
                              <p:par>
                                <p:cTn id="51" presetID="4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348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D:\out of order\another\bingung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079855" y="3014663"/>
            <a:ext cx="6216545" cy="3843337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1219200" y="2438400"/>
            <a:ext cx="46057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>
                <a:latin typeface="Comic Sans MS" pitchFamily="66" charset="0"/>
              </a:rPr>
              <a:t>Apa</a:t>
            </a:r>
            <a:r>
              <a:rPr lang="en-US" sz="4000" dirty="0" smtClean="0">
                <a:latin typeface="Comic Sans MS" pitchFamily="66" charset="0"/>
              </a:rPr>
              <a:t> </a:t>
            </a:r>
            <a:r>
              <a:rPr lang="en-US" sz="4000" dirty="0" err="1" smtClean="0">
                <a:latin typeface="Comic Sans MS" pitchFamily="66" charset="0"/>
              </a:rPr>
              <a:t>itu</a:t>
            </a:r>
            <a:r>
              <a:rPr lang="en-US" sz="4000" dirty="0" smtClean="0">
                <a:latin typeface="Comic Sans MS" pitchFamily="66" charset="0"/>
              </a:rPr>
              <a:t> </a:t>
            </a:r>
            <a:r>
              <a:rPr lang="en-US" sz="4000" dirty="0" err="1" smtClean="0">
                <a:latin typeface="Comic Sans MS" pitchFamily="66" charset="0"/>
              </a:rPr>
              <a:t>Himpunan</a:t>
            </a:r>
            <a:r>
              <a:rPr lang="en-US" sz="4000" dirty="0" smtClean="0">
                <a:latin typeface="Comic Sans MS" pitchFamily="66" charset="0"/>
              </a:rPr>
              <a:t>?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5" name="Rectangle 4"/>
          <p:cNvSpPr/>
          <p:nvPr/>
        </p:nvSpPr>
        <p:spPr>
          <a:xfrm rot="2116840">
            <a:off x="6782269" y="2090605"/>
            <a:ext cx="1257253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88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?</a:t>
            </a:r>
            <a:endParaRPr lang="en-US" sz="88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 rot="843953">
            <a:off x="6483241" y="2754213"/>
            <a:ext cx="55816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solidFill>
                  <a:schemeClr val="accent1">
                    <a:lumMod val="75000"/>
                  </a:schemeClr>
                </a:solidFill>
                <a:latin typeface="Adobe Fangsong Std R" pitchFamily="18" charset="-128"/>
                <a:ea typeface="Adobe Fangsong Std R" pitchFamily="18" charset="-128"/>
              </a:rPr>
              <a:t>?</a:t>
            </a:r>
            <a:endParaRPr lang="en-US" sz="6000" dirty="0">
              <a:solidFill>
                <a:schemeClr val="accent1">
                  <a:lumMod val="75000"/>
                </a:schemeClr>
              </a:solidFill>
              <a:latin typeface="Adobe Fangsong Std R" pitchFamily="18" charset="-128"/>
              <a:ea typeface="Adobe Fangsong Std R" pitchFamily="18" charset="-128"/>
            </a:endParaRPr>
          </a:p>
        </p:txBody>
      </p:sp>
      <p:sp>
        <p:nvSpPr>
          <p:cNvPr id="7" name="Rectangle 6"/>
          <p:cNvSpPr/>
          <p:nvPr/>
        </p:nvSpPr>
        <p:spPr>
          <a:xfrm rot="1034857">
            <a:off x="6629400" y="1524000"/>
            <a:ext cx="660758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80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?</a:t>
            </a:r>
            <a:endParaRPr lang="en-US" sz="80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 rot="20439797">
            <a:off x="7292171" y="1138867"/>
            <a:ext cx="6607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 smtClean="0">
                <a:solidFill>
                  <a:schemeClr val="accent2">
                    <a:lumMod val="75000"/>
                  </a:schemeClr>
                </a:solidFill>
              </a:rPr>
              <a:t>?</a:t>
            </a:r>
            <a:endParaRPr lang="en-US" sz="8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 rot="20515880">
            <a:off x="6099055" y="1980647"/>
            <a:ext cx="66396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 smtClean="0">
                <a:latin typeface="Comic Sans MS" pitchFamily="66" charset="0"/>
              </a:rPr>
              <a:t>?</a:t>
            </a:r>
            <a:endParaRPr lang="en-US" sz="6600" b="1" dirty="0">
              <a:latin typeface="Comic Sans MS" pitchFamily="66" charset="0"/>
            </a:endParaRPr>
          </a:p>
        </p:txBody>
      </p:sp>
      <p:sp>
        <p:nvSpPr>
          <p:cNvPr id="10" name="Rectangle 9"/>
          <p:cNvSpPr/>
          <p:nvPr/>
        </p:nvSpPr>
        <p:spPr>
          <a:xfrm rot="1239612">
            <a:off x="6090034" y="1219200"/>
            <a:ext cx="5116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?</a:t>
            </a:r>
            <a:endParaRPr lang="en-US" sz="5400" b="1" cap="none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705600" y="1066800"/>
            <a:ext cx="47641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latin typeface="Adobe Caslon Pro Bold" pitchFamily="18" charset="0"/>
              </a:rPr>
              <a:t>?</a:t>
            </a:r>
            <a:endParaRPr lang="en-US" sz="6000" dirty="0">
              <a:latin typeface="Adobe Caslon Pro Bol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45134533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000"/>
                            </p:stCondLst>
                            <p:childTnLst>
                              <p:par>
                                <p:cTn id="5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500"/>
                            </p:stCondLst>
                            <p:childTnLst>
                              <p:par>
                                <p:cTn id="54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5" grpId="2"/>
      <p:bldP spid="6" grpId="0"/>
      <p:bldP spid="6" grpId="1"/>
      <p:bldP spid="6" grpId="2"/>
      <p:bldP spid="7" grpId="0"/>
      <p:bldP spid="7" grpId="1"/>
      <p:bldP spid="7" grpId="2"/>
      <p:bldP spid="8" grpId="0"/>
      <p:bldP spid="8" grpId="1"/>
      <p:bldP spid="8" grpId="2"/>
      <p:bldP spid="9" grpId="0"/>
      <p:bldP spid="9" grpId="1"/>
      <p:bldP spid="9" grpId="2"/>
      <p:bldP spid="10" grpId="0"/>
      <p:bldP spid="10" grpId="1"/>
      <p:bldP spid="10" grpId="2"/>
      <p:bldP spid="11" grpId="0"/>
      <p:bldP spid="11" grpId="1"/>
      <p:bldP spid="11" grpId="2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Content Placeholder 2"/>
          <p:cNvSpPr txBox="1">
            <a:spLocks/>
          </p:cNvSpPr>
          <p:nvPr/>
        </p:nvSpPr>
        <p:spPr>
          <a:xfrm>
            <a:off x="2057400" y="2476500"/>
            <a:ext cx="5029200" cy="1905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b="1" dirty="0" err="1">
                <a:latin typeface="Aharoni" pitchFamily="2" charset="-79"/>
                <a:cs typeface="Aharoni" pitchFamily="2" charset="-79"/>
              </a:rPr>
              <a:t>Himpunan</a:t>
            </a:r>
            <a:r>
              <a:rPr lang="en-US" sz="2800" b="1" dirty="0">
                <a:latin typeface="Aharoni" pitchFamily="2" charset="-79"/>
                <a:cs typeface="Aharoni" pitchFamily="2" charset="-79"/>
              </a:rPr>
              <a:t> </a:t>
            </a:r>
            <a:r>
              <a:rPr lang="en-US" sz="2800" b="1" dirty="0" err="1">
                <a:latin typeface="Aharoni" pitchFamily="2" charset="-79"/>
                <a:cs typeface="Aharoni" pitchFamily="2" charset="-79"/>
              </a:rPr>
              <a:t>adalah</a:t>
            </a:r>
            <a:r>
              <a:rPr lang="en-US" sz="2800" b="1" dirty="0">
                <a:latin typeface="Aharoni" pitchFamily="2" charset="-79"/>
                <a:cs typeface="Aharoni" pitchFamily="2" charset="-79"/>
              </a:rPr>
              <a:t> </a:t>
            </a:r>
            <a:r>
              <a:rPr lang="en-US" sz="2800" b="1" dirty="0" err="1">
                <a:latin typeface="Aharoni" pitchFamily="2" charset="-79"/>
                <a:cs typeface="Aharoni" pitchFamily="2" charset="-79"/>
              </a:rPr>
              <a:t>kumpulan</a:t>
            </a:r>
            <a:r>
              <a:rPr lang="en-US" sz="2800" b="1" dirty="0">
                <a:latin typeface="Aharoni" pitchFamily="2" charset="-79"/>
                <a:cs typeface="Aharoni" pitchFamily="2" charset="-79"/>
              </a:rPr>
              <a:t> </a:t>
            </a:r>
            <a:r>
              <a:rPr lang="en-US" sz="2800" b="1" dirty="0" err="1">
                <a:latin typeface="Aharoni" pitchFamily="2" charset="-79"/>
                <a:cs typeface="Aharoni" pitchFamily="2" charset="-79"/>
              </a:rPr>
              <a:t>elemen‐elemen</a:t>
            </a:r>
            <a:r>
              <a:rPr lang="en-US" sz="2800" b="1" dirty="0">
                <a:latin typeface="Aharoni" pitchFamily="2" charset="-79"/>
                <a:cs typeface="Aharoni" pitchFamily="2" charset="-79"/>
              </a:rPr>
              <a:t> yang </a:t>
            </a:r>
            <a:r>
              <a:rPr lang="en-US" sz="2800" b="1" dirty="0" smtClean="0">
                <a:latin typeface="Aharoni" pitchFamily="2" charset="-79"/>
                <a:cs typeface="Aharoni" pitchFamily="2" charset="-79"/>
              </a:rPr>
              <a:t> </a:t>
            </a:r>
            <a:r>
              <a:rPr lang="en-US" sz="2800" b="1" dirty="0" err="1">
                <a:latin typeface="Aharoni" pitchFamily="2" charset="-79"/>
                <a:cs typeface="Aharoni" pitchFamily="2" charset="-79"/>
              </a:rPr>
              <a:t>mempunyai</a:t>
            </a:r>
            <a:r>
              <a:rPr lang="en-US" sz="2800" b="1" dirty="0">
                <a:latin typeface="Aharoni" pitchFamily="2" charset="-79"/>
                <a:cs typeface="Aharoni" pitchFamily="2" charset="-79"/>
              </a:rPr>
              <a:t> </a:t>
            </a:r>
            <a:r>
              <a:rPr lang="en-US" sz="2800" b="1" dirty="0" err="1">
                <a:latin typeface="Aharoni" pitchFamily="2" charset="-79"/>
                <a:cs typeface="Aharoni" pitchFamily="2" charset="-79"/>
              </a:rPr>
              <a:t>syarat</a:t>
            </a:r>
            <a:r>
              <a:rPr lang="en-US" sz="2800" b="1" dirty="0">
                <a:latin typeface="Aharoni" pitchFamily="2" charset="-79"/>
                <a:cs typeface="Aharoni" pitchFamily="2" charset="-79"/>
              </a:rPr>
              <a:t> </a:t>
            </a:r>
            <a:r>
              <a:rPr lang="en-US" sz="2800" b="1" dirty="0" err="1" smtClean="0">
                <a:latin typeface="Aharoni" pitchFamily="2" charset="-79"/>
                <a:cs typeface="Aharoni" pitchFamily="2" charset="-79"/>
              </a:rPr>
              <a:t>keanggotaan</a:t>
            </a:r>
            <a:r>
              <a:rPr lang="en-US" sz="2800" b="1" dirty="0" smtClean="0">
                <a:latin typeface="Aharoni" pitchFamily="2" charset="-79"/>
                <a:cs typeface="Aharoni" pitchFamily="2" charset="-79"/>
              </a:rPr>
              <a:t> </a:t>
            </a:r>
            <a:r>
              <a:rPr lang="en-US" sz="2800" b="1" dirty="0" err="1" smtClean="0">
                <a:latin typeface="Aharoni" pitchFamily="2" charset="-79"/>
                <a:cs typeface="Aharoni" pitchFamily="2" charset="-79"/>
              </a:rPr>
              <a:t>tertentu</a:t>
            </a:r>
            <a:r>
              <a:rPr lang="en-US" sz="2800" b="1" dirty="0">
                <a:latin typeface="Aharoni" pitchFamily="2" charset="-79"/>
                <a:cs typeface="Aharoni" pitchFamily="2" charset="-79"/>
              </a:rPr>
              <a:t>.</a:t>
            </a:r>
            <a:endParaRPr lang="en-US" sz="4000" b="1" dirty="0">
              <a:latin typeface="Aharoni" pitchFamily="2" charset="-79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5127289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7711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25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Dhiemaz\Pictures\1280x768-bdacblue-earth-wallpap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HIMPUNAN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38399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Himpunan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dapat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dinyatakan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1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Dinyatakan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ke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anggotaannya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contoh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Mahasiswa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yang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ikut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kelompok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studi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matakuliah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matematika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diskrit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 {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Marsandi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Tomi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Sahanaya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Marisa }.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5627400"/>
            <a:ext cx="8229600" cy="8309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3.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Himpunan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dinyatakan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diagram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Ven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menyajikan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	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himpunan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ilustrasi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grafis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8682" y="4191000"/>
            <a:ext cx="8218118" cy="12003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i-FI" sz="2400" dirty="0">
                <a:latin typeface="Times New Roman" pitchFamily="18" charset="0"/>
                <a:cs typeface="Times New Roman" pitchFamily="18" charset="0"/>
              </a:rPr>
              <a:t>2. Dinyatakan syarat ke anggotaannya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contoh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D = { x / x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bilangan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prima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kurang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dari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20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}.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824471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762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762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48"/>
                            </p:stCondLst>
                            <p:childTnLst>
                              <p:par>
                                <p:cTn id="24" presetID="4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762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143"/>
                            </p:stCondLst>
                            <p:childTnLst>
                              <p:par>
                                <p:cTn id="30" presetID="4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762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762"/>
                            </p:stCondLst>
                            <p:childTnLst>
                              <p:par>
                                <p:cTn id="36" presetID="4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762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uiExpand="1" build="p" animBg="1"/>
      <p:bldP spid="4" grpId="0" animBg="1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Users\Dhiemaz\Pictures\Background-Keren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32360" y="0"/>
            <a:ext cx="917635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/>
          <a:lstStyle/>
          <a:p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Notasi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Himpunan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38199"/>
          </a:xfr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1.Himpunan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dinyatakan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huruf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besar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misal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: A, B,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C</a:t>
            </a:r>
            <a:endParaRPr lang="en-US" sz="2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724400" y="3276600"/>
            <a:ext cx="4267200" cy="289310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3.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Jika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x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milik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himpunan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A,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ditulis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x  A,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dibaca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600" i="1" dirty="0">
                <a:latin typeface="Times New Roman" pitchFamily="18" charset="0"/>
                <a:cs typeface="Times New Roman" pitchFamily="18" charset="0"/>
              </a:rPr>
              <a:t>“x </a:t>
            </a:r>
            <a:r>
              <a:rPr lang="en-US" sz="2600" i="1" dirty="0" err="1">
                <a:latin typeface="Times New Roman" pitchFamily="18" charset="0"/>
                <a:cs typeface="Times New Roman" pitchFamily="18" charset="0"/>
              </a:rPr>
              <a:t>adalah</a:t>
            </a:r>
            <a:r>
              <a:rPr lang="en-US" sz="26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i="1" dirty="0" err="1">
                <a:latin typeface="Times New Roman" pitchFamily="18" charset="0"/>
                <a:cs typeface="Times New Roman" pitchFamily="18" charset="0"/>
              </a:rPr>
              <a:t>anggota</a:t>
            </a:r>
            <a:r>
              <a:rPr lang="en-US" sz="26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i="1" dirty="0" err="1">
                <a:latin typeface="Times New Roman" pitchFamily="18" charset="0"/>
                <a:cs typeface="Times New Roman" pitchFamily="18" charset="0"/>
              </a:rPr>
              <a:t>himpunan</a:t>
            </a:r>
            <a:r>
              <a:rPr lang="en-US" sz="2600" i="1" dirty="0">
                <a:latin typeface="Times New Roman" pitchFamily="18" charset="0"/>
                <a:cs typeface="Times New Roman" pitchFamily="18" charset="0"/>
              </a:rPr>
              <a:t> A” 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atau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600" i="1" dirty="0">
                <a:latin typeface="Times New Roman" pitchFamily="18" charset="0"/>
                <a:cs typeface="Times New Roman" pitchFamily="18" charset="0"/>
              </a:rPr>
              <a:t>“x </a:t>
            </a:r>
            <a:r>
              <a:rPr lang="en-US" sz="2600" i="1" dirty="0" err="1">
                <a:latin typeface="Times New Roman" pitchFamily="18" charset="0"/>
                <a:cs typeface="Times New Roman" pitchFamily="18" charset="0"/>
              </a:rPr>
              <a:t>milik</a:t>
            </a:r>
            <a:r>
              <a:rPr lang="en-US" sz="26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i="1" dirty="0" err="1">
                <a:latin typeface="Times New Roman" pitchFamily="18" charset="0"/>
                <a:cs typeface="Times New Roman" pitchFamily="18" charset="0"/>
              </a:rPr>
              <a:t>himpunan</a:t>
            </a:r>
            <a:r>
              <a:rPr lang="en-US" sz="2600" i="1" dirty="0">
                <a:latin typeface="Times New Roman" pitchFamily="18" charset="0"/>
                <a:cs typeface="Times New Roman" pitchFamily="18" charset="0"/>
              </a:rPr>
              <a:t> A”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Jika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objek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y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bukan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milik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himpunan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A,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ditulis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y ∉ A</a:t>
            </a:r>
          </a:p>
          <a:p>
            <a:pPr algn="ctr"/>
            <a:endParaRPr lang="en-US" sz="2600" dirty="0"/>
          </a:p>
        </p:txBody>
      </p:sp>
      <p:sp>
        <p:nvSpPr>
          <p:cNvPr id="5" name="TextBox 4"/>
          <p:cNvSpPr txBox="1"/>
          <p:nvPr/>
        </p:nvSpPr>
        <p:spPr>
          <a:xfrm>
            <a:off x="685800" y="3413342"/>
            <a:ext cx="3581400" cy="2092881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Anggota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atau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elemen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dari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himpunan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dinyatakan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huruf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kecil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misal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a,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b,c</a:t>
            </a:r>
            <a:endParaRPr lang="en-US" sz="2600" dirty="0">
              <a:latin typeface="Times New Roman" pitchFamily="18" charset="0"/>
              <a:cs typeface="Times New Roman" pitchFamily="18" charset="0"/>
            </a:endParaRPr>
          </a:p>
          <a:p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xmlns="" val="37703758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2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uiExpand="1" build="p" animBg="1"/>
      <p:bldP spid="4" grpId="0" animBg="1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Dhiemaz\Pictures\Picture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304800" y="-228600"/>
            <a:ext cx="9753600" cy="731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Cara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Penulisan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Himpunan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52" y="2286000"/>
            <a:ext cx="4343400" cy="2209800"/>
          </a:xfr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mendaftar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semua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anggota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anggotanya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diantara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kurung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kurawal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buka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tutup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Contoh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: A = {1,2,3,4} B = {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p,q,r,s,t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}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8598" y="5105400"/>
            <a:ext cx="8534402" cy="1200329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3.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menggunakan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notasi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pembentuk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himpunan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Contoh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: C = {x | x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adalah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konsonan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dalam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abjad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latin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algn="ctr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 =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{x | x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adalah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5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bilangan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ganjil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pertama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}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95800" y="2286000"/>
            <a:ext cx="4267200" cy="2677656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menyatakan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sifat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sifat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dipenuhi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oleh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anggota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anggotanya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Contoh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: C =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himpunan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konsonan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dalam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abjad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latin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himpunan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5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bilangan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ganjil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pertama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703758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44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4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0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1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4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7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uiExpand="1" build="p" animBg="1"/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973</TotalTime>
  <Words>561</Words>
  <Application>Microsoft Office PowerPoint</Application>
  <PresentationFormat>On-screen Show (4:3)</PresentationFormat>
  <Paragraphs>156</Paragraphs>
  <Slides>23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OLEH  RANI JUITA</vt:lpstr>
      <vt:lpstr>Slide 2</vt:lpstr>
      <vt:lpstr>PENGERTIAN</vt:lpstr>
      <vt:lpstr>HIMPUNAN</vt:lpstr>
      <vt:lpstr>Slide 5</vt:lpstr>
      <vt:lpstr>Slide 6</vt:lpstr>
      <vt:lpstr>HIMPUNAN</vt:lpstr>
      <vt:lpstr>Notasi Himpunan</vt:lpstr>
      <vt:lpstr>Cara Penulisan Himpunan</vt:lpstr>
      <vt:lpstr>MACAM HIMPUNAN</vt:lpstr>
      <vt:lpstr>MACAM HIMPUNAN</vt:lpstr>
      <vt:lpstr>MACAM HIMPUNAN</vt:lpstr>
      <vt:lpstr>MACAM HIMPUNAN</vt:lpstr>
      <vt:lpstr>MACAM HIMPUNAN</vt:lpstr>
      <vt:lpstr>Operasi Antar Himpunan</vt:lpstr>
      <vt:lpstr>Operasi Antar Himpunan</vt:lpstr>
      <vt:lpstr>Operasi Antar Himpunan</vt:lpstr>
      <vt:lpstr>Operasi Antar Himpunan</vt:lpstr>
      <vt:lpstr>Hukum dalam Aljabar</vt:lpstr>
      <vt:lpstr>Diagram Venn</vt:lpstr>
      <vt:lpstr>Diagram Venn</vt:lpstr>
      <vt:lpstr>Slide 22</vt:lpstr>
      <vt:lpstr>Slide 23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ismail - [2010]</dc:creator>
  <cp:lastModifiedBy>Sapto</cp:lastModifiedBy>
  <cp:revision>36</cp:revision>
  <dcterms:created xsi:type="dcterms:W3CDTF">2014-03-18T15:15:12Z</dcterms:created>
  <dcterms:modified xsi:type="dcterms:W3CDTF">2014-03-26T01:28:30Z</dcterms:modified>
</cp:coreProperties>
</file>