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Default Extension="gif" ContentType="image/gif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6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318" y="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ECF79-F063-465B-B271-3F98E799D7D9}" type="datetimeFigureOut">
              <a:rPr lang="id-ID" smtClean="0"/>
              <a:pPr/>
              <a:t>23/10/2013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56AB6-8361-41C5-B2F7-51005701855A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56AB6-8361-41C5-B2F7-51005701855A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Masukkan Nama Mata Kuliah Disini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Pokok Bahasan dari modul pertemuan yang akan disampaikan pada perkuliahan </a:t>
            </a:r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Disini diisi dengan Nama Dosen beserta Gelar</a:t>
            </a:r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 smtClean="0"/>
              <a:t>Letakkan foto Terbaik anda disini </a:t>
            </a:r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 smtClean="0"/>
              <a:t>00</a:t>
            </a:r>
            <a:endParaRPr lang="en-US"/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  <a:endParaRPr lang="en-US" sz="12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FAKULTAS</a:t>
            </a:r>
            <a:endParaRPr lang="en-US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Program</a:t>
            </a:r>
          </a:p>
          <a:p>
            <a:pPr lvl="0"/>
            <a:r>
              <a:rPr lang="en-US" smtClean="0"/>
              <a:t>Studi</a:t>
            </a:r>
            <a:endParaRPr lang="en-US"/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 smtClean="0"/>
              <a:t>Diisi dengan Judul</a:t>
            </a:r>
            <a:endParaRPr lang="en-US"/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Sub Pokok Bahasan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4913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Mata Kuliah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Pokok Bahasan Modul dari Pertemuan</a:t>
            </a:r>
            <a:endParaRPr lang="en-US"/>
          </a:p>
        </p:txBody>
      </p:sp>
      <p:pic>
        <p:nvPicPr>
          <p:cNvPr id="16" name="Picture 15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Kasih</a:t>
            </a:r>
            <a:endParaRPr lang="en-US" sz="5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Dosen beserta Gelar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983CF-D1C5-464B-8412-D38FD9BC9E6E}" type="datetimeFigureOut">
              <a:rPr lang="en-US"/>
              <a:pPr>
                <a:defRPr/>
              </a:pPr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AC026-4C40-495E-80D5-FEE02DCFB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82D7A-D2A0-400E-8438-2CB45B7B4923}" type="datetimeFigureOut">
              <a:rPr lang="en-US"/>
              <a:pPr>
                <a:defRPr/>
              </a:pPr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23404-CA83-4258-BD38-2FE6305A6F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F149E2-0AD7-43CC-9AC3-5DAA0223E9BB}" type="datetimeFigureOut">
              <a:rPr lang="en-US"/>
              <a:pPr>
                <a:defRPr/>
              </a:pPr>
              <a:t>10/23/2013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9DEF34-825C-48D2-9404-B111206A69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2209800" y="2895600"/>
            <a:ext cx="6705600" cy="1066800"/>
          </a:xfrm>
        </p:spPr>
        <p:txBody>
          <a:bodyPr/>
          <a:lstStyle/>
          <a:p>
            <a:endParaRPr lang="en-US" sz="4800" dirty="0" smtClean="0"/>
          </a:p>
          <a:p>
            <a:endParaRPr lang="en-US" sz="4800" dirty="0" smtClean="0"/>
          </a:p>
          <a:p>
            <a:endParaRPr lang="en-US" sz="4800" dirty="0" smtClean="0"/>
          </a:p>
          <a:p>
            <a:endParaRPr lang="en-US" sz="4800" dirty="0" smtClean="0"/>
          </a:p>
          <a:p>
            <a:endParaRPr lang="en-US" sz="4800" dirty="0" smtClean="0"/>
          </a:p>
          <a:p>
            <a:endParaRPr lang="en-US" sz="4800" dirty="0" smtClean="0"/>
          </a:p>
          <a:p>
            <a:endParaRPr lang="en-US" sz="4800" dirty="0" smtClean="0"/>
          </a:p>
          <a:p>
            <a:endParaRPr lang="en-US" sz="4800" dirty="0" smtClean="0"/>
          </a:p>
          <a:p>
            <a:endParaRPr lang="en-US" sz="4800" dirty="0" smtClean="0"/>
          </a:p>
          <a:p>
            <a:endParaRPr lang="en-US" sz="4800" dirty="0" smtClean="0"/>
          </a:p>
          <a:p>
            <a:r>
              <a:rPr lang="en-US" sz="4800" dirty="0" smtClean="0"/>
              <a:t>KONVERS, INVERS, KONTRAPOSISI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209800" y="2514600"/>
            <a:ext cx="3886200" cy="1371600"/>
          </a:xfrm>
        </p:spPr>
        <p:txBody>
          <a:bodyPr/>
          <a:lstStyle/>
          <a:p>
            <a:endParaRPr lang="id-ID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id-ID" dirty="0" smtClean="0"/>
              <a:t>rs. Sapto Prayogo. M.Kom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06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d-ID" dirty="0" smtClean="0"/>
              <a:t>ILMU KOMPUTER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id-ID" dirty="0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</a:t>
            </a:r>
            <a:r>
              <a:rPr lang="id-ID" dirty="0" smtClean="0"/>
              <a:t>si</a:t>
            </a:r>
          </a:p>
          <a:p>
            <a:endParaRPr lang="en-US" dirty="0"/>
          </a:p>
        </p:txBody>
      </p:sp>
      <p:pic>
        <p:nvPicPr>
          <p:cNvPr id="12" name="Picture Placeholder 11" descr="Badge1.jpg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print"/>
          <a:srcRect t="5979" b="5979"/>
          <a:stretch>
            <a:fillRect/>
          </a:stretch>
        </p:blipFill>
        <p:spPr>
          <a:xfrm>
            <a:off x="2286000" y="4572000"/>
            <a:ext cx="1295400" cy="160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458200" cy="6096000"/>
          </a:xfrm>
        </p:spPr>
        <p:txBody>
          <a:bodyPr/>
          <a:lstStyle/>
          <a:p>
            <a:pPr marL="347663" indent="-347663" algn="l" eaLnBrk="1" hangingPunct="1">
              <a:buFont typeface="Arial" charset="0"/>
              <a:buChar char="•"/>
            </a:pPr>
            <a:r>
              <a:rPr lang="en-US" i="1" smtClean="0">
                <a:solidFill>
                  <a:schemeClr val="tx1"/>
                </a:solidFill>
              </a:rPr>
              <a:t>Tautologi</a:t>
            </a:r>
            <a:r>
              <a:rPr lang="en-US" smtClean="0">
                <a:solidFill>
                  <a:schemeClr val="tx1"/>
                </a:solidFill>
              </a:rPr>
              <a:t> adalah pernyataan yang </a:t>
            </a:r>
            <a:r>
              <a:rPr lang="en-US" b="1" smtClean="0">
                <a:solidFill>
                  <a:schemeClr val="tx1"/>
                </a:solidFill>
              </a:rPr>
              <a:t>semua</a:t>
            </a:r>
            <a:r>
              <a:rPr lang="en-US" smtClean="0">
                <a:solidFill>
                  <a:schemeClr val="tx1"/>
                </a:solidFill>
              </a:rPr>
              <a:t> nilai kebenarannya bernilai </a:t>
            </a:r>
            <a:r>
              <a:rPr lang="en-US" b="1" smtClean="0">
                <a:solidFill>
                  <a:schemeClr val="tx1"/>
                </a:solidFill>
              </a:rPr>
              <a:t>BENAR (B)</a:t>
            </a:r>
          </a:p>
          <a:p>
            <a:pPr marL="347663" indent="-347663" algn="l" eaLnBrk="1" hangingPunct="1">
              <a:buFont typeface="Arial" charset="0"/>
              <a:buChar char="•"/>
            </a:pPr>
            <a:endParaRPr lang="en-US" b="1" smtClean="0">
              <a:solidFill>
                <a:schemeClr val="tx1"/>
              </a:solidFill>
            </a:endParaRPr>
          </a:p>
          <a:p>
            <a:pPr marL="347663" indent="-347663" algn="l" eaLnBrk="1" hangingPunct="1">
              <a:buFont typeface="Arial" charset="0"/>
              <a:buChar char="•"/>
            </a:pPr>
            <a:r>
              <a:rPr lang="en-US" i="1" smtClean="0">
                <a:solidFill>
                  <a:schemeClr val="tx1"/>
                </a:solidFill>
              </a:rPr>
              <a:t>Kontradiksi</a:t>
            </a:r>
            <a:r>
              <a:rPr lang="en-US" smtClean="0">
                <a:solidFill>
                  <a:schemeClr val="tx1"/>
                </a:solidFill>
              </a:rPr>
              <a:t> adalah pernyataan yang </a:t>
            </a:r>
            <a:r>
              <a:rPr lang="en-US" b="1" smtClean="0">
                <a:solidFill>
                  <a:schemeClr val="tx1"/>
                </a:solidFill>
              </a:rPr>
              <a:t>semua</a:t>
            </a:r>
            <a:r>
              <a:rPr lang="en-US" smtClean="0">
                <a:solidFill>
                  <a:schemeClr val="tx1"/>
                </a:solidFill>
              </a:rPr>
              <a:t> nilai kebenarannya bernilai </a:t>
            </a:r>
            <a:r>
              <a:rPr lang="en-US" b="1" smtClean="0">
                <a:solidFill>
                  <a:schemeClr val="tx1"/>
                </a:solidFill>
              </a:rPr>
              <a:t>SALAH (S)</a:t>
            </a:r>
          </a:p>
          <a:p>
            <a:pPr marL="347663" indent="-347663" algn="l" eaLnBrk="1" hangingPunct="1">
              <a:buFont typeface="Arial" charset="0"/>
              <a:buChar char="•"/>
            </a:pPr>
            <a:endParaRPr lang="en-US" b="1" i="1" smtClean="0">
              <a:solidFill>
                <a:schemeClr val="tx1"/>
              </a:solidFill>
            </a:endParaRPr>
          </a:p>
          <a:p>
            <a:pPr marL="347663" indent="-347663" algn="l" eaLnBrk="1" hangingPunct="1">
              <a:buFont typeface="Arial" charset="0"/>
              <a:buChar char="•"/>
            </a:pPr>
            <a:r>
              <a:rPr lang="en-US" i="1" smtClean="0">
                <a:solidFill>
                  <a:schemeClr val="tx1"/>
                </a:solidFill>
              </a:rPr>
              <a:t>Kontigensi</a:t>
            </a:r>
            <a:r>
              <a:rPr lang="en-US" smtClean="0">
                <a:solidFill>
                  <a:schemeClr val="tx1"/>
                </a:solidFill>
              </a:rPr>
              <a:t> adalah pernyataan yang </a:t>
            </a:r>
            <a:r>
              <a:rPr lang="en-US" b="1" smtClean="0">
                <a:solidFill>
                  <a:schemeClr val="tx1"/>
                </a:solidFill>
              </a:rPr>
              <a:t>bukan</a:t>
            </a:r>
            <a:r>
              <a:rPr lang="en-US" smtClean="0">
                <a:solidFill>
                  <a:schemeClr val="tx1"/>
                </a:solidFill>
              </a:rPr>
              <a:t> tautologi ataupun kontradiksi.</a:t>
            </a:r>
            <a:endParaRPr lang="en-US" i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FA0000-710D-4352-AA9C-9BFBEC146B94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647700" y="1524000"/>
          <a:ext cx="7810500" cy="3098800"/>
        </p:xfrm>
        <a:graphic>
          <a:graphicData uri="http://schemas.openxmlformats.org/presentationml/2006/ole">
            <p:oleObj spid="_x0000_s4098" name="Document" r:id="rId3" imgW="5476345" imgH="2179158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072"/>
          <p:cNvGraphicFramePr>
            <a:graphicFrameLocks noChangeAspect="1"/>
          </p:cNvGraphicFramePr>
          <p:nvPr/>
        </p:nvGraphicFramePr>
        <p:xfrm>
          <a:off x="787400" y="1460500"/>
          <a:ext cx="7912100" cy="4508500"/>
        </p:xfrm>
        <a:graphic>
          <a:graphicData uri="http://schemas.openxmlformats.org/presentationml/2006/ole">
            <p:oleObj spid="_x0000_s5122" name="Document" r:id="rId3" imgW="5601249" imgH="3197275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CONTOH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5626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Pernyataan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termasuk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tautologi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adalah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AutoNum type="alphaU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(p ^ q) ^ ~q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AutoNum type="alphaU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~(p ^ ~q)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AutoNum type="alphaU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(p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 q) ^ ~q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AutoNum type="alphaUcPeriod"/>
              <a:defRPr/>
            </a:pP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P 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↔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~q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AutoNum type="alphaUcPeriod"/>
              <a:defRPr/>
            </a:pP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[(p  q) ^ ~q]  ~p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err="1" smtClean="0">
                <a:solidFill>
                  <a:schemeClr val="tx1"/>
                </a:solidFill>
                <a:sym typeface="Wingdings" pitchFamily="2" charset="2"/>
              </a:rPr>
              <a:t>Jawab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 :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Caranya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di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coba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dari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A-E,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sehingga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di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dapatkan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jawaban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yang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merupakan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tautologi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.</a:t>
            </a:r>
            <a:endParaRPr 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686800" cy="5029200"/>
          </a:xfrm>
        </p:spPr>
        <p:txBody>
          <a:bodyPr/>
          <a:lstStyle/>
          <a:p>
            <a:pPr algn="l" eaLnBrk="1" hangingPunct="1"/>
            <a:r>
              <a:rPr lang="en-US" sz="2800" smtClean="0">
                <a:solidFill>
                  <a:schemeClr val="tx1"/>
                </a:solidFill>
              </a:rPr>
              <a:t>Yang merupakan Tautologi : </a:t>
            </a:r>
            <a:r>
              <a:rPr lang="en-US" sz="2800" smtClean="0">
                <a:solidFill>
                  <a:schemeClr val="tx1"/>
                </a:solidFill>
                <a:sym typeface="Wingdings" pitchFamily="2" charset="2"/>
              </a:rPr>
              <a:t>[(p  q) ^ ~q]  ~p</a:t>
            </a:r>
          </a:p>
          <a:p>
            <a:pPr algn="l" eaLnBrk="1" hangingPunct="1"/>
            <a:r>
              <a:rPr lang="en-US" smtClean="0">
                <a:solidFill>
                  <a:schemeClr val="tx1"/>
                </a:solidFill>
                <a:sym typeface="Wingdings" pitchFamily="2" charset="2"/>
              </a:rPr>
              <a:t>Hal ini dapat dilihat dengan tabel :</a:t>
            </a:r>
            <a:r>
              <a:rPr lang="en-US" smtClean="0">
                <a:solidFill>
                  <a:schemeClr val="tx1"/>
                </a:solidFill>
              </a:rPr>
              <a:t> </a:t>
            </a:r>
          </a:p>
          <a:p>
            <a:pPr algn="l" eaLnBrk="1" hangingPunct="1"/>
            <a:endParaRPr lang="en-US" smtClean="0">
              <a:solidFill>
                <a:schemeClr val="tx1"/>
              </a:solidFill>
            </a:endParaRPr>
          </a:p>
        </p:txBody>
      </p:sp>
      <p:graphicFrame>
        <p:nvGraphicFramePr>
          <p:cNvPr id="36921" name="Group 57"/>
          <p:cNvGraphicFramePr>
            <a:graphicFrameLocks noGrp="1"/>
          </p:cNvGraphicFramePr>
          <p:nvPr/>
        </p:nvGraphicFramePr>
        <p:xfrm>
          <a:off x="914400" y="2370138"/>
          <a:ext cx="6629400" cy="1857375"/>
        </p:xfrm>
        <a:graphic>
          <a:graphicData uri="http://schemas.openxmlformats.org/drawingml/2006/table">
            <a:tbl>
              <a:tblPr/>
              <a:tblGrid>
                <a:gridCol w="390525"/>
                <a:gridCol w="468313"/>
                <a:gridCol w="547687"/>
                <a:gridCol w="468313"/>
                <a:gridCol w="944562"/>
                <a:gridCol w="1524000"/>
                <a:gridCol w="228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~p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~q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sym typeface="Wingdings" pitchFamily="2" charset="2"/>
                        </a:rPr>
                        <a:t> q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(p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sym typeface="Wingdings" pitchFamily="2" charset="2"/>
                        </a:rPr>
                        <a:t> q) ^ ~q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[(p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sym typeface="Wingdings" pitchFamily="2" charset="2"/>
                        </a:rPr>
                        <a:t> q) ^ ~q]  ~p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7315200" y="76200"/>
            <a:ext cx="868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CC0000"/>
                </a:solidFill>
                <a:latin typeface="Comic Sans MS" pitchFamily="66" charset="0"/>
              </a:rPr>
              <a:t>Terima kasih atas perhatiannya, belajarlah dengan rajin!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-381000" y="-76200"/>
            <a:ext cx="9753600" cy="762000"/>
          </a:xfrm>
          <a:prstGeom prst="rect">
            <a:avLst/>
          </a:prstGeom>
          <a:solidFill>
            <a:srgbClr val="00FFFF">
              <a:alpha val="25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57150" cmpd="thinThick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1685" name="Picture 5" descr="bdy3"/>
          <p:cNvPicPr>
            <a:picLocks noGrp="1" noChangeAspect="1" noChangeArrowheads="1" noCrop="1"/>
          </p:cNvPicPr>
          <p:nvPr>
            <p:ph/>
          </p:nvPr>
        </p:nvPicPr>
        <p:blipFill>
          <a:blip r:embed="rId2"/>
          <a:srcRect/>
          <a:stretch>
            <a:fillRect/>
          </a:stretch>
        </p:blipFill>
        <p:spPr>
          <a:xfrm>
            <a:off x="3505200" y="1219200"/>
            <a:ext cx="2667000" cy="2743200"/>
          </a:xfrm>
          <a:noFill/>
          <a:ln/>
        </p:spPr>
      </p:pic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1066800" y="4267200"/>
            <a:ext cx="769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FF3300"/>
                </a:solidFill>
                <a:latin typeface="Times New Roman" pitchFamily="18" charset="0"/>
              </a:rPr>
              <a:t>Sampai jumpa kuliah berikut….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3.06358E-6 L -1.8 -3.06358E-6 " pathEditMode="relative" ptsTypes="AA">
                                      <p:cBhvr>
                                        <p:cTn id="6" dur="150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/>
      <p:bldP spid="716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id-ID" dirty="0" smtClean="0"/>
              <a:t>rs. Sapto Prayogo. M.Kom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/>
              <a:t>Konvers, Invers, Kontraposisi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4800" y="1828800"/>
            <a:ext cx="8534400" cy="37338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4000" smtClean="0">
                <a:solidFill>
                  <a:schemeClr val="tx1"/>
                </a:solidFill>
              </a:rPr>
              <a:t>Dari implikasi p </a:t>
            </a:r>
            <a:r>
              <a:rPr lang="en-US" sz="4000" smtClean="0">
                <a:solidFill>
                  <a:schemeClr val="tx1"/>
                </a:solidFill>
                <a:sym typeface="Wingdings" pitchFamily="2" charset="2"/>
              </a:rPr>
              <a:t> q dapat dibentuk pernyataan majemuk :</a:t>
            </a:r>
          </a:p>
          <a:p>
            <a:pPr marL="742950" lvl="1" indent="-285750" algn="l" eaLnBrk="1" hangingPunct="1">
              <a:buFont typeface="Arial" charset="0"/>
              <a:buAutoNum type="alphaLcPeriod"/>
            </a:pPr>
            <a:r>
              <a:rPr lang="en-US" sz="3600" smtClean="0">
                <a:solidFill>
                  <a:schemeClr val="tx1"/>
                </a:solidFill>
                <a:sym typeface="Wingdings" pitchFamily="2" charset="2"/>
              </a:rPr>
              <a:t>  p q </a:t>
            </a:r>
            <a:r>
              <a:rPr lang="en-US" sz="3600" b="1" smtClean="0">
                <a:solidFill>
                  <a:schemeClr val="tx1"/>
                </a:solidFill>
                <a:sym typeface="Wingdings" pitchFamily="2" charset="2"/>
              </a:rPr>
              <a:t>kovers</a:t>
            </a:r>
            <a:r>
              <a:rPr lang="en-US" sz="3600" smtClean="0">
                <a:solidFill>
                  <a:schemeClr val="tx1"/>
                </a:solidFill>
                <a:sym typeface="Wingdings" pitchFamily="2" charset="2"/>
              </a:rPr>
              <a:t> q  p</a:t>
            </a:r>
          </a:p>
          <a:p>
            <a:pPr marL="742950" lvl="1" indent="-285750" algn="l" eaLnBrk="1" hangingPunct="1">
              <a:buFont typeface="Arial" charset="0"/>
              <a:buAutoNum type="alphaLcPeriod"/>
            </a:pPr>
            <a:r>
              <a:rPr lang="en-US" sz="3600" smtClean="0">
                <a:solidFill>
                  <a:schemeClr val="tx1"/>
                </a:solidFill>
                <a:sym typeface="Wingdings" pitchFamily="2" charset="2"/>
              </a:rPr>
              <a:t>  p  q </a:t>
            </a:r>
            <a:r>
              <a:rPr lang="en-US" sz="3600" b="1" smtClean="0">
                <a:solidFill>
                  <a:schemeClr val="tx1"/>
                </a:solidFill>
                <a:sym typeface="Wingdings" pitchFamily="2" charset="2"/>
              </a:rPr>
              <a:t>invers</a:t>
            </a:r>
            <a:r>
              <a:rPr lang="en-US" sz="3600" smtClean="0">
                <a:solidFill>
                  <a:schemeClr val="tx1"/>
                </a:solidFill>
                <a:sym typeface="Wingdings" pitchFamily="2" charset="2"/>
              </a:rPr>
              <a:t> ~p  ~q</a:t>
            </a:r>
          </a:p>
          <a:p>
            <a:pPr marL="742950" lvl="1" indent="-285750" algn="l" eaLnBrk="1" hangingPunct="1">
              <a:buFont typeface="Arial" charset="0"/>
              <a:buAutoNum type="alphaLcPeriod"/>
            </a:pPr>
            <a:r>
              <a:rPr lang="en-US" sz="3600" smtClean="0">
                <a:solidFill>
                  <a:schemeClr val="tx1"/>
                </a:solidFill>
                <a:sym typeface="Wingdings" pitchFamily="2" charset="2"/>
              </a:rPr>
              <a:t>  p  q </a:t>
            </a:r>
            <a:r>
              <a:rPr lang="en-US" sz="3600" b="1" smtClean="0">
                <a:solidFill>
                  <a:schemeClr val="tx1"/>
                </a:solidFill>
                <a:sym typeface="Wingdings" pitchFamily="2" charset="2"/>
              </a:rPr>
              <a:t>kontraposisi</a:t>
            </a:r>
            <a:r>
              <a:rPr lang="en-US" sz="3600" smtClean="0">
                <a:solidFill>
                  <a:schemeClr val="tx1"/>
                </a:solidFill>
                <a:sym typeface="Wingdings" pitchFamily="2" charset="2"/>
              </a:rPr>
              <a:t> ~q  ~p</a:t>
            </a:r>
            <a:endParaRPr lang="en-US" sz="36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838200"/>
            <a:ext cx="8686800" cy="41148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dirty="0" err="1" smtClean="0">
                <a:solidFill>
                  <a:schemeClr val="tx1"/>
                </a:solidFill>
              </a:rPr>
              <a:t>Hubungan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ekuivalen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1143000" lvl="2" indent="-228600" algn="l" eaLnBrk="1" hangingPunct="1">
              <a:buFont typeface="Arial" charset="0"/>
              <a:buAutoNum type="alphaLcPeriod"/>
            </a:pPr>
            <a:r>
              <a:rPr lang="en-US" dirty="0" smtClean="0">
                <a:solidFill>
                  <a:schemeClr val="tx1"/>
                </a:solidFill>
              </a:rPr>
              <a:t>    p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 q         ~q  ~p,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artinya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sym typeface="Wingdings" pitchFamily="2" charset="2"/>
              </a:rPr>
              <a:t>implikasi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ekuivalen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dengan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sym typeface="Wingdings" pitchFamily="2" charset="2"/>
              </a:rPr>
              <a:t>kontraposisinya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l" eaLnBrk="1" hangingPunct="1">
              <a:buFont typeface="Arial" charset="0"/>
              <a:buAutoNum type="alphaLcPeriod"/>
            </a:pPr>
            <a:endParaRPr lang="en-US" dirty="0" smtClean="0">
              <a:solidFill>
                <a:schemeClr val="tx1"/>
              </a:solidFill>
            </a:endParaRPr>
          </a:p>
          <a:p>
            <a:pPr marL="1143000" lvl="2" indent="-228600" algn="l" eaLnBrk="1" hangingPunct="1">
              <a:buFont typeface="Arial" charset="0"/>
              <a:buAutoNum type="alphaLcPeriod"/>
            </a:pPr>
            <a:r>
              <a:rPr lang="en-US" dirty="0" smtClean="0">
                <a:solidFill>
                  <a:schemeClr val="tx1"/>
                </a:solidFill>
              </a:rPr>
              <a:t>    q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 p       ~p  ~q,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artinya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sym typeface="Wingdings" pitchFamily="2" charset="2"/>
              </a:rPr>
              <a:t>konvers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sym typeface="Wingdings" pitchFamily="2" charset="2"/>
              </a:rPr>
              <a:t>dari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sym typeface="Wingdings" pitchFamily="2" charset="2"/>
              </a:rPr>
              <a:t>implikasi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ekuivalen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dengan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sym typeface="Wingdings" pitchFamily="2" charset="2"/>
              </a:rPr>
              <a:t>invers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sym typeface="Wingdings" pitchFamily="2" charset="2"/>
              </a:rPr>
              <a:t>dari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sym typeface="Wingdings" pitchFamily="2" charset="2"/>
              </a:rPr>
              <a:t>implikasi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tersebut</a:t>
            </a:r>
            <a:endParaRPr lang="en-US" dirty="0" smtClean="0">
              <a:solidFill>
                <a:schemeClr val="tx1"/>
              </a:solidFill>
            </a:endParaRPr>
          </a:p>
          <a:p>
            <a:pPr algn="l" eaLnBrk="1" hangingPunct="1">
              <a:buFont typeface="Arial" charset="0"/>
              <a:buAutoNum type="alphaLcPeriod"/>
            </a:pPr>
            <a:endParaRPr 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2057400" y="1035050"/>
          <a:ext cx="457200" cy="260350"/>
        </p:xfrm>
        <a:graphic>
          <a:graphicData uri="http://schemas.openxmlformats.org/presentationml/2006/ole">
            <p:oleObj spid="_x0000_s1026" name="Equation" r:id="rId3" imgW="126720" imgH="11412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438400" y="2895600"/>
          <a:ext cx="457200" cy="260350"/>
        </p:xfrm>
        <a:graphic>
          <a:graphicData uri="http://schemas.openxmlformats.org/presentationml/2006/ole">
            <p:oleObj spid="_x0000_s1027" name="Equation" r:id="rId4" imgW="126720" imgH="11412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ctrTitle"/>
          </p:nvPr>
        </p:nvSpPr>
        <p:spPr>
          <a:xfrm>
            <a:off x="533400" y="152400"/>
            <a:ext cx="8001000" cy="838200"/>
          </a:xfrm>
        </p:spPr>
        <p:txBody>
          <a:bodyPr/>
          <a:lstStyle/>
          <a:p>
            <a:pPr eaLnBrk="1" hangingPunct="1"/>
            <a:r>
              <a:rPr lang="en-US" smtClean="0"/>
              <a:t>Contoh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686800" cy="55626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mtClean="0">
                <a:solidFill>
                  <a:schemeClr val="tx1"/>
                </a:solidFill>
              </a:rPr>
              <a:t>	</a:t>
            </a:r>
            <a:r>
              <a:rPr lang="en-US" sz="2800" smtClean="0">
                <a:solidFill>
                  <a:schemeClr val="tx1"/>
                </a:solidFill>
              </a:rPr>
              <a:t>Diketahui implikasi “Jika rajin belajar, maka lulus ujian.”</a:t>
            </a:r>
            <a:r>
              <a:rPr lang="en-US" smtClean="0">
                <a:solidFill>
                  <a:schemeClr val="tx1"/>
                </a:solidFill>
              </a:rPr>
              <a:t> </a:t>
            </a:r>
          </a:p>
          <a:p>
            <a:pPr algn="l" eaLnBrk="1" hangingPunct="1">
              <a:buFont typeface="Arial" charset="0"/>
              <a:buAutoNum type="alphaLcPeriod"/>
            </a:pPr>
            <a:r>
              <a:rPr lang="en-US" smtClean="0">
                <a:solidFill>
                  <a:schemeClr val="tx1"/>
                </a:solidFill>
              </a:rPr>
              <a:t>Konvers		b. invers		c. Kontraposisi</a:t>
            </a:r>
          </a:p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Jawab:</a:t>
            </a:r>
            <a:endParaRPr lang="en-US" smtClean="0">
              <a:solidFill>
                <a:schemeClr val="tx1"/>
              </a:solidFill>
            </a:endParaRPr>
          </a:p>
          <a:p>
            <a:pPr algn="l" eaLnBrk="1" hangingPunct="1"/>
            <a:r>
              <a:rPr lang="en-US" smtClean="0">
                <a:solidFill>
                  <a:schemeClr val="tx1"/>
                </a:solidFill>
              </a:rPr>
              <a:t>		p	: Rajin belajar</a:t>
            </a:r>
          </a:p>
          <a:p>
            <a:pPr algn="l" eaLnBrk="1" hangingPunct="1"/>
            <a:r>
              <a:rPr lang="en-US" smtClean="0">
                <a:solidFill>
                  <a:schemeClr val="tx1"/>
                </a:solidFill>
              </a:rPr>
              <a:t>		q	: Lulus Ujian</a:t>
            </a:r>
          </a:p>
          <a:p>
            <a:pPr algn="l" eaLnBrk="1" hangingPunct="1"/>
            <a:r>
              <a:rPr lang="en-US" smtClean="0">
                <a:solidFill>
                  <a:schemeClr val="tx1"/>
                </a:solidFill>
              </a:rPr>
              <a:t>a. </a:t>
            </a:r>
            <a:r>
              <a:rPr lang="en-US" i="1" smtClean="0">
                <a:solidFill>
                  <a:schemeClr val="tx1"/>
                </a:solidFill>
              </a:rPr>
              <a:t>Kovers</a:t>
            </a:r>
            <a:r>
              <a:rPr lang="en-US" smtClean="0">
                <a:solidFill>
                  <a:schemeClr val="tx1"/>
                </a:solidFill>
              </a:rPr>
              <a:t> dari p </a:t>
            </a:r>
            <a:r>
              <a:rPr lang="en-US" smtClean="0">
                <a:solidFill>
                  <a:schemeClr val="tx1"/>
                </a:solidFill>
                <a:sym typeface="Wingdings" pitchFamily="2" charset="2"/>
              </a:rPr>
              <a:t> q = q p, </a:t>
            </a:r>
          </a:p>
          <a:p>
            <a:pPr algn="l" eaLnBrk="1" hangingPunct="1"/>
            <a:r>
              <a:rPr lang="en-US" smtClean="0">
                <a:solidFill>
                  <a:schemeClr val="tx1"/>
                </a:solidFill>
                <a:sym typeface="Wingdings" pitchFamily="2" charset="2"/>
              </a:rPr>
              <a:t>	sehingga konversnya </a:t>
            </a:r>
            <a:r>
              <a:rPr lang="en-US" b="1" smtClean="0">
                <a:solidFill>
                  <a:schemeClr val="tx1"/>
                </a:solidFill>
                <a:sym typeface="Wingdings" pitchFamily="2" charset="2"/>
              </a:rPr>
              <a:t>Jika rajin belajar,  maka lulus ujian </a:t>
            </a:r>
            <a:r>
              <a:rPr lang="en-US" smtClean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ctrTitle"/>
          </p:nvPr>
        </p:nvSpPr>
        <p:spPr>
          <a:xfrm>
            <a:off x="533400" y="152400"/>
            <a:ext cx="8001000" cy="838200"/>
          </a:xfrm>
        </p:spPr>
        <p:txBody>
          <a:bodyPr/>
          <a:lstStyle/>
          <a:p>
            <a:pPr eaLnBrk="1" hangingPunct="1"/>
            <a:r>
              <a:rPr lang="en-US" smtClean="0"/>
              <a:t>Contoh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686800" cy="5562600"/>
          </a:xfrm>
        </p:spPr>
        <p:txBody>
          <a:bodyPr>
            <a:normAutofit/>
          </a:bodyPr>
          <a:lstStyle/>
          <a:p>
            <a:pPr marL="514350" indent="-514350" algn="l" eaLnBrk="1" hangingPunct="1"/>
            <a:r>
              <a:rPr lang="en-US" b="1" smtClean="0">
                <a:solidFill>
                  <a:schemeClr val="tx1"/>
                </a:solidFill>
              </a:rPr>
              <a:t>Jawab:</a:t>
            </a:r>
            <a:endParaRPr lang="en-US" smtClean="0">
              <a:solidFill>
                <a:schemeClr val="tx1"/>
              </a:solidFill>
            </a:endParaRPr>
          </a:p>
          <a:p>
            <a:pPr marL="514350" indent="-514350" algn="l" eaLnBrk="1" hangingPunct="1"/>
            <a:r>
              <a:rPr lang="en-US" smtClean="0">
                <a:solidFill>
                  <a:schemeClr val="tx1"/>
                </a:solidFill>
              </a:rPr>
              <a:t>		p	: Rajin belajar</a:t>
            </a:r>
          </a:p>
          <a:p>
            <a:pPr marL="514350" indent="-514350" algn="l" eaLnBrk="1" hangingPunct="1"/>
            <a:r>
              <a:rPr lang="en-US" smtClean="0">
                <a:solidFill>
                  <a:schemeClr val="tx1"/>
                </a:solidFill>
              </a:rPr>
              <a:t>		q	: Lulus Ujian</a:t>
            </a:r>
          </a:p>
          <a:p>
            <a:pPr marL="514350" indent="-514350" algn="l" eaLnBrk="1" hangingPunct="1"/>
            <a:r>
              <a:rPr lang="en-US" smtClean="0">
                <a:solidFill>
                  <a:schemeClr val="tx1"/>
                </a:solidFill>
              </a:rPr>
              <a:t>b. </a:t>
            </a:r>
            <a:r>
              <a:rPr lang="en-US" i="1" smtClean="0">
                <a:solidFill>
                  <a:schemeClr val="tx1"/>
                </a:solidFill>
              </a:rPr>
              <a:t>Invers</a:t>
            </a:r>
            <a:r>
              <a:rPr lang="en-US" smtClean="0">
                <a:solidFill>
                  <a:schemeClr val="tx1"/>
                </a:solidFill>
              </a:rPr>
              <a:t> dari p </a:t>
            </a:r>
            <a:r>
              <a:rPr lang="en-US" smtClean="0">
                <a:solidFill>
                  <a:schemeClr val="tx1"/>
                </a:solidFill>
                <a:sym typeface="Wingdings" pitchFamily="2" charset="2"/>
              </a:rPr>
              <a:t> q = ~p ~q, </a:t>
            </a:r>
          </a:p>
          <a:p>
            <a:pPr marL="514350" indent="-514350" algn="l" eaLnBrk="1" hangingPunct="1"/>
            <a:r>
              <a:rPr lang="en-US" smtClean="0">
                <a:solidFill>
                  <a:schemeClr val="tx1"/>
                </a:solidFill>
                <a:sym typeface="Wingdings" pitchFamily="2" charset="2"/>
              </a:rPr>
              <a:t>		sehingga inversnya </a:t>
            </a:r>
            <a:r>
              <a:rPr lang="en-US" b="1" smtClean="0">
                <a:solidFill>
                  <a:schemeClr val="tx1"/>
                </a:solidFill>
                <a:sym typeface="Wingdings" pitchFamily="2" charset="2"/>
              </a:rPr>
              <a:t>Jika </a:t>
            </a:r>
            <a:r>
              <a:rPr lang="en-US" b="1" i="1" smtClean="0">
                <a:solidFill>
                  <a:schemeClr val="tx1"/>
                </a:solidFill>
                <a:sym typeface="Wingdings" pitchFamily="2" charset="2"/>
              </a:rPr>
              <a:t>tidak</a:t>
            </a:r>
            <a:r>
              <a:rPr lang="en-US" b="1" smtClean="0">
                <a:solidFill>
                  <a:schemeClr val="tx1"/>
                </a:solidFill>
                <a:sym typeface="Wingdings" pitchFamily="2" charset="2"/>
              </a:rPr>
              <a:t> rajin belajar, maka </a:t>
            </a:r>
            <a:r>
              <a:rPr lang="en-US" b="1" i="1" smtClean="0">
                <a:solidFill>
                  <a:schemeClr val="tx1"/>
                </a:solidFill>
                <a:sym typeface="Wingdings" pitchFamily="2" charset="2"/>
              </a:rPr>
              <a:t>tidak</a:t>
            </a:r>
            <a:r>
              <a:rPr lang="en-US" b="1" smtClean="0">
                <a:solidFill>
                  <a:schemeClr val="tx1"/>
                </a:solidFill>
                <a:sym typeface="Wingdings" pitchFamily="2" charset="2"/>
              </a:rPr>
              <a:t> lulus ujian</a:t>
            </a:r>
          </a:p>
          <a:p>
            <a:pPr marL="514350" indent="-514350" algn="l" eaLnBrk="1" hangingPunct="1"/>
            <a:r>
              <a:rPr lang="en-US" smtClean="0">
                <a:solidFill>
                  <a:schemeClr val="tx1"/>
                </a:solidFill>
                <a:sym typeface="Wingdings" pitchFamily="2" charset="2"/>
              </a:rPr>
              <a:t>c. </a:t>
            </a:r>
            <a:r>
              <a:rPr lang="en-US" i="1" smtClean="0">
                <a:solidFill>
                  <a:schemeClr val="tx1"/>
                </a:solidFill>
                <a:sym typeface="Wingdings" pitchFamily="2" charset="2"/>
              </a:rPr>
              <a:t>Kontraposisi</a:t>
            </a:r>
            <a:r>
              <a:rPr lang="en-US" smtClean="0">
                <a:solidFill>
                  <a:schemeClr val="tx1"/>
                </a:solidFill>
                <a:sym typeface="Wingdings" pitchFamily="2" charset="2"/>
              </a:rPr>
              <a:t> dari p  q = ~q  ~p</a:t>
            </a:r>
          </a:p>
          <a:p>
            <a:pPr marL="514350" indent="-514350" algn="l" eaLnBrk="1" hangingPunct="1"/>
            <a:r>
              <a:rPr lang="en-US" smtClean="0">
                <a:solidFill>
                  <a:schemeClr val="tx1"/>
                </a:solidFill>
                <a:sym typeface="Wingdings" pitchFamily="2" charset="2"/>
              </a:rPr>
              <a:t>		Sehingga kontraposisinya </a:t>
            </a:r>
            <a:r>
              <a:rPr lang="en-US" b="1" smtClean="0">
                <a:solidFill>
                  <a:schemeClr val="tx1"/>
                </a:solidFill>
                <a:sym typeface="Wingdings" pitchFamily="2" charset="2"/>
              </a:rPr>
              <a:t>Jika </a:t>
            </a:r>
            <a:r>
              <a:rPr lang="en-US" b="1" i="1" smtClean="0">
                <a:solidFill>
                  <a:schemeClr val="tx1"/>
                </a:solidFill>
                <a:sym typeface="Wingdings" pitchFamily="2" charset="2"/>
              </a:rPr>
              <a:t>tidak</a:t>
            </a:r>
            <a:r>
              <a:rPr lang="en-US" b="1" smtClean="0">
                <a:solidFill>
                  <a:schemeClr val="tx1"/>
                </a:solidFill>
                <a:sym typeface="Wingdings" pitchFamily="2" charset="2"/>
              </a:rPr>
              <a:t> lulus ujian, maka </a:t>
            </a:r>
            <a:r>
              <a:rPr lang="en-US" b="1" i="1" smtClean="0">
                <a:solidFill>
                  <a:schemeClr val="tx1"/>
                </a:solidFill>
                <a:sym typeface="Wingdings" pitchFamily="2" charset="2"/>
              </a:rPr>
              <a:t>tidak</a:t>
            </a:r>
            <a:r>
              <a:rPr lang="en-US" b="1" smtClean="0">
                <a:solidFill>
                  <a:schemeClr val="tx1"/>
                </a:solidFill>
                <a:sym typeface="Wingdings" pitchFamily="2" charset="2"/>
              </a:rPr>
              <a:t> rajin belajar.</a:t>
            </a:r>
            <a:endParaRPr lang="en-US" smtClean="0">
              <a:solidFill>
                <a:schemeClr val="tx1"/>
              </a:solidFill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A4DC2-6B1C-488B-9200-C972AB910580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pPr algn="r" eaLnBrk="1" hangingPunct="1"/>
            <a:r>
              <a:rPr lang="en-US" sz="3600" b="1" smtClean="0">
                <a:cs typeface="Times New Roman" pitchFamily="18" charset="0"/>
              </a:rPr>
              <a:t>Varian Proposisi Bersyarat</a:t>
            </a:r>
            <a:endParaRPr lang="en-US" smtClean="0">
              <a:cs typeface="Times New Roman" pitchFamily="18" charset="0"/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81000" y="1676400"/>
          <a:ext cx="8534400" cy="4095750"/>
        </p:xfrm>
        <a:graphic>
          <a:graphicData uri="http://schemas.openxmlformats.org/presentationml/2006/ole">
            <p:oleObj spid="_x0000_s2050" name="Document" r:id="rId3" imgW="6058080" imgH="296424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BB64CB-47A0-47B6-BD6D-804809C10CC9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smtClean="0">
                <a:solidFill>
                  <a:srgbClr val="FF0000"/>
                </a:solidFill>
                <a:cs typeface="Times New Roman" pitchFamily="18" charset="0"/>
              </a:rPr>
              <a:t>Contoh 2.</a:t>
            </a:r>
            <a:r>
              <a:rPr lang="en-US" sz="2400" smtClean="0">
                <a:cs typeface="Times New Roman" pitchFamily="18" charset="0"/>
              </a:rPr>
              <a:t> Tentukan konvers, invers, dan kontraposisi dari:  </a:t>
            </a:r>
          </a:p>
          <a:p>
            <a:pPr eaLnBrk="1" hangingPunct="1">
              <a:buFontTx/>
              <a:buNone/>
            </a:pPr>
            <a:r>
              <a:rPr lang="en-US" sz="2400" smtClean="0">
                <a:cs typeface="Times New Roman" pitchFamily="18" charset="0"/>
              </a:rPr>
              <a:t>     “Jika Amir mempunyai mobil, maka ia orang kaya” </a:t>
            </a:r>
          </a:p>
          <a:p>
            <a:pPr eaLnBrk="1" hangingPunct="1">
              <a:buFontTx/>
              <a:buNone/>
            </a:pPr>
            <a:endParaRPr lang="en-US" sz="2400" u="sng" smtClean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sz="2400" u="sng" smtClean="0">
                <a:cs typeface="Times New Roman" pitchFamily="18" charset="0"/>
              </a:rPr>
              <a:t>Penyelesaian</a:t>
            </a:r>
            <a:r>
              <a:rPr lang="en-US" sz="2400" smtClean="0">
                <a:cs typeface="Times New Roman" pitchFamily="18" charset="0"/>
              </a:rPr>
              <a:t>: </a:t>
            </a:r>
          </a:p>
          <a:p>
            <a:pPr eaLnBrk="1" hangingPunct="1">
              <a:buFontTx/>
              <a:buNone/>
            </a:pPr>
            <a:r>
              <a:rPr lang="en-US" sz="2400" smtClean="0">
                <a:cs typeface="Times New Roman" pitchFamily="18" charset="0"/>
              </a:rPr>
              <a:t>	Konvers	: Jika Amir orang kaya, maka ia 					mempunyai  mobil</a:t>
            </a:r>
          </a:p>
          <a:p>
            <a:pPr eaLnBrk="1" hangingPunct="1">
              <a:buFontTx/>
              <a:buNone/>
            </a:pPr>
            <a:r>
              <a:rPr lang="en-US" sz="2400" smtClean="0">
                <a:cs typeface="Times New Roman" pitchFamily="18" charset="0"/>
              </a:rPr>
              <a:t>	Invers	: Jika  Amir tidak mempunyai mobil, maka    			ia  bukan orang kaya</a:t>
            </a:r>
          </a:p>
          <a:p>
            <a:pPr eaLnBrk="1" hangingPunct="1">
              <a:buFontTx/>
              <a:buNone/>
            </a:pPr>
            <a:r>
              <a:rPr lang="en-US" sz="2400" smtClean="0">
                <a:cs typeface="Times New Roman" pitchFamily="18" charset="0"/>
              </a:rPr>
              <a:t>	Kontraposisi: Jika Amir bukan orang kaya, maka ia </a:t>
            </a:r>
          </a:p>
          <a:p>
            <a:pPr eaLnBrk="1" hangingPunct="1">
              <a:buFontTx/>
              <a:buNone/>
            </a:pPr>
            <a:r>
              <a:rPr lang="en-US" sz="2400" smtClean="0">
                <a:cs typeface="Times New Roman" pitchFamily="18" charset="0"/>
              </a:rPr>
              <a:t>			   	tidak mempunyai mobil	</a:t>
            </a:r>
            <a:r>
              <a:rPr lang="en-US" sz="2400" smtClean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65D9-BE21-473D-963E-3BC1F3DD74B0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495300" y="152400"/>
          <a:ext cx="8115300" cy="7810500"/>
        </p:xfrm>
        <a:graphic>
          <a:graphicData uri="http://schemas.openxmlformats.org/presentationml/2006/ole">
            <p:oleObj spid="_x0000_s3074" name="Document" r:id="rId3" imgW="8131783" imgH="7831852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Arial" charset="0"/>
              <a:buNone/>
            </a:pPr>
            <a:endParaRPr lang="en-US" sz="6000" smtClean="0"/>
          </a:p>
          <a:p>
            <a:pPr algn="ctr" eaLnBrk="1" hangingPunct="1">
              <a:buFont typeface="Arial" charset="0"/>
              <a:buNone/>
            </a:pPr>
            <a:r>
              <a:rPr lang="en-US" sz="6000" smtClean="0"/>
              <a:t>TAUTOLOGI, KONTRADIKSI, dan KONTIGENSI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341</Words>
  <Application>Microsoft Office PowerPoint</Application>
  <PresentationFormat>On-screen Show (4:3)</PresentationFormat>
  <Paragraphs>109</Paragraphs>
  <Slides>16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Office Theme</vt:lpstr>
      <vt:lpstr>Equation</vt:lpstr>
      <vt:lpstr>Document</vt:lpstr>
      <vt:lpstr>Slide 1</vt:lpstr>
      <vt:lpstr>Konvers, Invers, Kontraposisi</vt:lpstr>
      <vt:lpstr>Slide 3</vt:lpstr>
      <vt:lpstr>Contoh 1</vt:lpstr>
      <vt:lpstr>Contoh 1</vt:lpstr>
      <vt:lpstr>Varian Proposisi Bersyarat</vt:lpstr>
      <vt:lpstr>Slide 7</vt:lpstr>
      <vt:lpstr>Slide 8</vt:lpstr>
      <vt:lpstr>Slide 9</vt:lpstr>
      <vt:lpstr>Slide 10</vt:lpstr>
      <vt:lpstr>Slide 11</vt:lpstr>
      <vt:lpstr>Slide 12</vt:lpstr>
      <vt:lpstr>CONTOH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12</cp:lastModifiedBy>
  <cp:revision>75</cp:revision>
  <dcterms:created xsi:type="dcterms:W3CDTF">2013-02-08T01:55:00Z</dcterms:created>
  <dcterms:modified xsi:type="dcterms:W3CDTF">2013-10-23T15:17:46Z</dcterms:modified>
</cp:coreProperties>
</file>