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Default Extension="gif" ContentType="image/gif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216" y="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ECF79-F063-465B-B271-3F98E799D7D9}" type="datetimeFigureOut">
              <a:rPr lang="id-ID" smtClean="0"/>
              <a:pPr/>
              <a:t>23/10/2013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56AB6-8361-41C5-B2F7-51005701855A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56AB6-8361-41C5-B2F7-51005701855A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Pokok Bahasan dari modul pertemuan yang akan disampaikan pada perkuliahan 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Disini diisi dengan Nama Dosen beserta Gelar</a:t>
            </a:r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 smtClean="0"/>
              <a:t>Letakkan foto Terbaik anda disini </a:t>
            </a:r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smtClean="0"/>
              <a:t>00</a:t>
            </a:r>
            <a:endParaRPr lang="en-US"/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  <a:endParaRPr lang="en-US" sz="12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FAKULTAS</a:t>
            </a:r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Program</a:t>
            </a:r>
          </a:p>
          <a:p>
            <a:pPr lvl="0"/>
            <a:r>
              <a:rPr lang="en-US" smtClean="0"/>
              <a:t>Studi</a:t>
            </a:r>
            <a:endParaRPr lang="en-US"/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 smtClean="0"/>
              <a:t>Diisi dengan Judul</a:t>
            </a:r>
            <a:endParaRPr lang="en-US"/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Sub Pokok Bahasan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Pokok Bahasan Modul dari Pertemuan</a:t>
            </a:r>
            <a:endParaRPr lang="en-US"/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Dosen beserta Gelar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C4B40-0759-4773-A023-3BE8DDD4397B}" type="datetimeFigureOut">
              <a:rPr lang="en-US"/>
              <a:pPr>
                <a:defRPr/>
              </a:pPr>
              <a:t>10/23/2013</a:t>
            </a:fld>
            <a:endParaRPr lang="en-US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2F5AC-E95B-4C24-9211-2783880326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8F1C7-CBBE-42EE-AD76-C7C862683C5A}" type="datetimeFigureOut">
              <a:rPr lang="en-US"/>
              <a:pPr>
                <a:defRPr/>
              </a:pPr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8B153-1D4E-4865-8A7C-EDA07E68A2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D86842-39FC-4800-B21A-A53DB9FEDFC2}" type="datetimeFigureOut">
              <a:rPr lang="en-US"/>
              <a:pPr>
                <a:defRPr/>
              </a:pPr>
              <a:t>10/23/2013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355324-F6E4-4E66-A507-0457B0C027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2209800" y="1524000"/>
            <a:ext cx="6705600" cy="1066800"/>
          </a:xfrm>
        </p:spPr>
        <p:txBody>
          <a:bodyPr/>
          <a:lstStyle/>
          <a:p>
            <a:r>
              <a:rPr lang="id-ID" b="1" dirty="0" smtClean="0"/>
              <a:t>RELASI DAN FUNGSI</a:t>
            </a:r>
            <a:endParaRPr lang="id-ID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209800" y="2362200"/>
            <a:ext cx="3886200" cy="1371600"/>
          </a:xfrm>
        </p:spPr>
        <p:txBody>
          <a:bodyPr/>
          <a:lstStyle/>
          <a:p>
            <a:r>
              <a:rPr lang="id-ID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elasi</a:t>
            </a:r>
            <a:endParaRPr lang="id-ID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id-ID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ungsi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dan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id-ID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id-ID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entuk-bentuk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d-ID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F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ungsi</a:t>
            </a:r>
            <a:endParaRPr lang="id-ID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07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d-ID" dirty="0" smtClean="0"/>
              <a:t>ILMU KOMPUTER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id-ID" dirty="0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</a:t>
            </a:r>
            <a:r>
              <a:rPr lang="id-ID" dirty="0" smtClean="0"/>
              <a:t>si</a:t>
            </a:r>
          </a:p>
          <a:p>
            <a:endParaRPr lang="en-US" dirty="0"/>
          </a:p>
        </p:txBody>
      </p:sp>
      <p:pic>
        <p:nvPicPr>
          <p:cNvPr id="12" name="Picture Placeholder 11" descr="Badge1.jpg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print"/>
          <a:srcRect t="5979" b="5979"/>
          <a:stretch>
            <a:fillRect/>
          </a:stretch>
        </p:blipFill>
        <p:spPr>
          <a:xfrm>
            <a:off x="2286000" y="4572000"/>
            <a:ext cx="1295400" cy="160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A6E32-E251-4EAA-A414-D7962D83CC62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63550" y="231775"/>
          <a:ext cx="8120063" cy="6413500"/>
        </p:xfrm>
        <a:graphic>
          <a:graphicData uri="http://schemas.openxmlformats.org/presentationml/2006/ole">
            <p:oleObj spid="_x0000_s3074" name="Document" r:id="rId3" imgW="8261213" imgH="6528587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F9E48-CD17-4B60-84FF-8338B8C3A8F9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539750" y="455613"/>
          <a:ext cx="8161338" cy="6410325"/>
        </p:xfrm>
        <a:graphic>
          <a:graphicData uri="http://schemas.openxmlformats.org/presentationml/2006/ole">
            <p:oleObj spid="_x0000_s4098" name="Document" r:id="rId3" imgW="6444991" imgH="5075707" progId="Word.Document.8">
              <p:embed/>
            </p:oleObj>
          </a:graphicData>
        </a:graphic>
      </p:graphicFrame>
      <p:sp>
        <p:nvSpPr>
          <p:cNvPr id="6148" name="Rectangle 6"/>
          <p:cNvSpPr>
            <a:spLocks noChangeArrowheads="1"/>
          </p:cNvSpPr>
          <p:nvPr/>
        </p:nvSpPr>
        <p:spPr bwMode="auto">
          <a:xfrm>
            <a:off x="5257800" y="2819400"/>
            <a:ext cx="1397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i="1">
                <a:solidFill>
                  <a:srgbClr val="000000"/>
                </a:solidFill>
              </a:rPr>
              <a:t>p</a:t>
            </a:r>
            <a:endParaRPr lang="en-US"/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4852988" y="2849563"/>
            <a:ext cx="180975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i="1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5791200" y="2819400"/>
            <a:ext cx="1397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i="1">
                <a:solidFill>
                  <a:srgbClr val="000000"/>
                </a:solidFill>
              </a:rPr>
              <a:t>q</a:t>
            </a:r>
            <a:endParaRPr lang="en-US"/>
          </a:p>
        </p:txBody>
      </p:sp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5867400" y="2819400"/>
            <a:ext cx="698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6152" name="Rectangle 10"/>
          <p:cNvSpPr>
            <a:spLocks noChangeArrowheads="1"/>
          </p:cNvSpPr>
          <p:nvPr/>
        </p:nvSpPr>
        <p:spPr bwMode="auto">
          <a:xfrm>
            <a:off x="5410200" y="2847975"/>
            <a:ext cx="39052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    </a:t>
            </a:r>
            <a:endParaRPr lang="en-US"/>
          </a:p>
        </p:txBody>
      </p:sp>
      <p:sp>
        <p:nvSpPr>
          <p:cNvPr id="6153" name="Rectangle 11"/>
          <p:cNvSpPr>
            <a:spLocks noChangeArrowheads="1"/>
          </p:cNvSpPr>
          <p:nvPr/>
        </p:nvSpPr>
        <p:spPr bwMode="auto">
          <a:xfrm>
            <a:off x="6553200" y="2819400"/>
            <a:ext cx="1397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i="1">
                <a:solidFill>
                  <a:srgbClr val="000000"/>
                </a:solidFill>
              </a:rPr>
              <a:t>p</a:t>
            </a:r>
            <a:endParaRPr lang="en-US"/>
          </a:p>
        </p:txBody>
      </p:sp>
      <p:sp>
        <p:nvSpPr>
          <p:cNvPr id="6154" name="Rectangle 12"/>
          <p:cNvSpPr>
            <a:spLocks noChangeArrowheads="1"/>
          </p:cNvSpPr>
          <p:nvPr/>
        </p:nvSpPr>
        <p:spPr bwMode="auto">
          <a:xfrm>
            <a:off x="5829300" y="2847975"/>
            <a:ext cx="1809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6155" name="Rectangle 13"/>
          <p:cNvSpPr>
            <a:spLocks noChangeArrowheads="1"/>
          </p:cNvSpPr>
          <p:nvPr/>
        </p:nvSpPr>
        <p:spPr bwMode="auto">
          <a:xfrm>
            <a:off x="6858000" y="2819400"/>
            <a:ext cx="276225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  <a:latin typeface="Symbol" pitchFamily="18" charset="2"/>
              </a:rPr>
              <a:t>®</a:t>
            </a:r>
            <a:endParaRPr lang="en-US"/>
          </a:p>
        </p:txBody>
      </p:sp>
      <p:sp>
        <p:nvSpPr>
          <p:cNvPr id="6156" name="Rectangle 14"/>
          <p:cNvSpPr>
            <a:spLocks noChangeArrowheads="1"/>
          </p:cNvSpPr>
          <p:nvPr/>
        </p:nvSpPr>
        <p:spPr bwMode="auto">
          <a:xfrm>
            <a:off x="7162800" y="2819400"/>
            <a:ext cx="698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6157" name="Rectangle 15"/>
          <p:cNvSpPr>
            <a:spLocks noChangeArrowheads="1"/>
          </p:cNvSpPr>
          <p:nvPr/>
        </p:nvSpPr>
        <p:spPr bwMode="auto">
          <a:xfrm>
            <a:off x="7239000" y="2819400"/>
            <a:ext cx="1397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i="1">
                <a:solidFill>
                  <a:srgbClr val="000000"/>
                </a:solidFill>
              </a:rPr>
              <a:t>q</a:t>
            </a:r>
            <a:endParaRPr lang="en-US"/>
          </a:p>
        </p:txBody>
      </p:sp>
      <p:sp>
        <p:nvSpPr>
          <p:cNvPr id="6158" name="Rectangle 16"/>
          <p:cNvSpPr>
            <a:spLocks noChangeArrowheads="1"/>
          </p:cNvSpPr>
          <p:nvPr/>
        </p:nvSpPr>
        <p:spPr bwMode="auto">
          <a:xfrm>
            <a:off x="6383338" y="2847975"/>
            <a:ext cx="1809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6159" name="Rectangle 17"/>
          <p:cNvSpPr>
            <a:spLocks noChangeArrowheads="1"/>
          </p:cNvSpPr>
          <p:nvPr/>
        </p:nvSpPr>
        <p:spPr bwMode="auto">
          <a:xfrm>
            <a:off x="3733800" y="3167063"/>
            <a:ext cx="1809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6160" name="Rectangle 18"/>
          <p:cNvSpPr>
            <a:spLocks noChangeArrowheads="1"/>
          </p:cNvSpPr>
          <p:nvPr/>
        </p:nvSpPr>
        <p:spPr bwMode="auto">
          <a:xfrm>
            <a:off x="4152900" y="3167063"/>
            <a:ext cx="1809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6161" name="Rectangle 19"/>
          <p:cNvSpPr>
            <a:spLocks noChangeArrowheads="1"/>
          </p:cNvSpPr>
          <p:nvPr/>
        </p:nvSpPr>
        <p:spPr bwMode="auto">
          <a:xfrm>
            <a:off x="5257800" y="3489325"/>
            <a:ext cx="2825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T</a:t>
            </a:r>
            <a:endParaRPr lang="en-US"/>
          </a:p>
        </p:txBody>
      </p:sp>
      <p:sp>
        <p:nvSpPr>
          <p:cNvPr id="6162" name="Rectangle 20"/>
          <p:cNvSpPr>
            <a:spLocks noChangeArrowheads="1"/>
          </p:cNvSpPr>
          <p:nvPr/>
        </p:nvSpPr>
        <p:spPr bwMode="auto">
          <a:xfrm>
            <a:off x="5427663" y="3489325"/>
            <a:ext cx="1809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6163" name="Rectangle 21"/>
          <p:cNvSpPr>
            <a:spLocks noChangeArrowheads="1"/>
          </p:cNvSpPr>
          <p:nvPr/>
        </p:nvSpPr>
        <p:spPr bwMode="auto">
          <a:xfrm>
            <a:off x="5829300" y="3489325"/>
            <a:ext cx="2825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T</a:t>
            </a:r>
            <a:endParaRPr lang="en-US"/>
          </a:p>
        </p:txBody>
      </p:sp>
      <p:sp>
        <p:nvSpPr>
          <p:cNvPr id="6164" name="Rectangle 22"/>
          <p:cNvSpPr>
            <a:spLocks noChangeArrowheads="1"/>
          </p:cNvSpPr>
          <p:nvPr/>
        </p:nvSpPr>
        <p:spPr bwMode="auto">
          <a:xfrm>
            <a:off x="5999163" y="3489325"/>
            <a:ext cx="1809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6165" name="Rectangle 23"/>
          <p:cNvSpPr>
            <a:spLocks noChangeArrowheads="1"/>
          </p:cNvSpPr>
          <p:nvPr/>
        </p:nvSpPr>
        <p:spPr bwMode="auto">
          <a:xfrm>
            <a:off x="6248400" y="3489325"/>
            <a:ext cx="1809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6166" name="Rectangle 24"/>
          <p:cNvSpPr>
            <a:spLocks noChangeArrowheads="1"/>
          </p:cNvSpPr>
          <p:nvPr/>
        </p:nvSpPr>
        <p:spPr bwMode="auto">
          <a:xfrm>
            <a:off x="6667500" y="3489325"/>
            <a:ext cx="2825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T</a:t>
            </a:r>
            <a:endParaRPr lang="en-US"/>
          </a:p>
        </p:txBody>
      </p:sp>
      <p:sp>
        <p:nvSpPr>
          <p:cNvPr id="6167" name="Rectangle 25"/>
          <p:cNvSpPr>
            <a:spLocks noChangeArrowheads="1"/>
          </p:cNvSpPr>
          <p:nvPr/>
        </p:nvSpPr>
        <p:spPr bwMode="auto">
          <a:xfrm>
            <a:off x="6837363" y="3489325"/>
            <a:ext cx="1809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6168" name="Rectangle 26"/>
          <p:cNvSpPr>
            <a:spLocks noChangeArrowheads="1"/>
          </p:cNvSpPr>
          <p:nvPr/>
        </p:nvSpPr>
        <p:spPr bwMode="auto">
          <a:xfrm>
            <a:off x="7086600" y="3489325"/>
            <a:ext cx="10541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(baris 1)</a:t>
            </a:r>
            <a:endParaRPr lang="en-US"/>
          </a:p>
        </p:txBody>
      </p:sp>
      <p:sp>
        <p:nvSpPr>
          <p:cNvPr id="6169" name="Rectangle 27"/>
          <p:cNvSpPr>
            <a:spLocks noChangeArrowheads="1"/>
          </p:cNvSpPr>
          <p:nvPr/>
        </p:nvSpPr>
        <p:spPr bwMode="auto">
          <a:xfrm>
            <a:off x="8027988" y="3489325"/>
            <a:ext cx="1809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6170" name="Rectangle 28"/>
          <p:cNvSpPr>
            <a:spLocks noChangeArrowheads="1"/>
          </p:cNvSpPr>
          <p:nvPr/>
        </p:nvSpPr>
        <p:spPr bwMode="auto">
          <a:xfrm>
            <a:off x="8343900" y="3489325"/>
            <a:ext cx="1809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6171" name="Rectangle 29"/>
          <p:cNvSpPr>
            <a:spLocks noChangeArrowheads="1"/>
          </p:cNvSpPr>
          <p:nvPr/>
        </p:nvSpPr>
        <p:spPr bwMode="auto">
          <a:xfrm>
            <a:off x="5257800" y="3810000"/>
            <a:ext cx="2825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T</a:t>
            </a:r>
            <a:endParaRPr lang="en-US"/>
          </a:p>
        </p:txBody>
      </p:sp>
      <p:sp>
        <p:nvSpPr>
          <p:cNvPr id="6172" name="Rectangle 30"/>
          <p:cNvSpPr>
            <a:spLocks noChangeArrowheads="1"/>
          </p:cNvSpPr>
          <p:nvPr/>
        </p:nvSpPr>
        <p:spPr bwMode="auto">
          <a:xfrm>
            <a:off x="5427663" y="3810000"/>
            <a:ext cx="1809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6173" name="Rectangle 31"/>
          <p:cNvSpPr>
            <a:spLocks noChangeArrowheads="1"/>
          </p:cNvSpPr>
          <p:nvPr/>
        </p:nvSpPr>
        <p:spPr bwMode="auto">
          <a:xfrm>
            <a:off x="5829300" y="3810000"/>
            <a:ext cx="2667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6174" name="Rectangle 32"/>
          <p:cNvSpPr>
            <a:spLocks noChangeArrowheads="1"/>
          </p:cNvSpPr>
          <p:nvPr/>
        </p:nvSpPr>
        <p:spPr bwMode="auto">
          <a:xfrm>
            <a:off x="5984875" y="3810000"/>
            <a:ext cx="1809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6175" name="Rectangle 33"/>
          <p:cNvSpPr>
            <a:spLocks noChangeArrowheads="1"/>
          </p:cNvSpPr>
          <p:nvPr/>
        </p:nvSpPr>
        <p:spPr bwMode="auto">
          <a:xfrm>
            <a:off x="6248400" y="3810000"/>
            <a:ext cx="1809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6176" name="Rectangle 34"/>
          <p:cNvSpPr>
            <a:spLocks noChangeArrowheads="1"/>
          </p:cNvSpPr>
          <p:nvPr/>
        </p:nvSpPr>
        <p:spPr bwMode="auto">
          <a:xfrm>
            <a:off x="6667500" y="3810000"/>
            <a:ext cx="2667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6177" name="Rectangle 35"/>
          <p:cNvSpPr>
            <a:spLocks noChangeArrowheads="1"/>
          </p:cNvSpPr>
          <p:nvPr/>
        </p:nvSpPr>
        <p:spPr bwMode="auto">
          <a:xfrm>
            <a:off x="6823075" y="3810000"/>
            <a:ext cx="1809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6178" name="Rectangle 36"/>
          <p:cNvSpPr>
            <a:spLocks noChangeArrowheads="1"/>
          </p:cNvSpPr>
          <p:nvPr/>
        </p:nvSpPr>
        <p:spPr bwMode="auto">
          <a:xfrm>
            <a:off x="7086600" y="3810000"/>
            <a:ext cx="10541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(baris 2)</a:t>
            </a:r>
            <a:endParaRPr lang="en-US"/>
          </a:p>
        </p:txBody>
      </p:sp>
      <p:sp>
        <p:nvSpPr>
          <p:cNvPr id="6179" name="Rectangle 37"/>
          <p:cNvSpPr>
            <a:spLocks noChangeArrowheads="1"/>
          </p:cNvSpPr>
          <p:nvPr/>
        </p:nvSpPr>
        <p:spPr bwMode="auto">
          <a:xfrm>
            <a:off x="8027988" y="3810000"/>
            <a:ext cx="1809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6180" name="Rectangle 38"/>
          <p:cNvSpPr>
            <a:spLocks noChangeArrowheads="1"/>
          </p:cNvSpPr>
          <p:nvPr/>
        </p:nvSpPr>
        <p:spPr bwMode="auto">
          <a:xfrm>
            <a:off x="5257800" y="4132263"/>
            <a:ext cx="1555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FF0066"/>
                </a:solidFill>
              </a:rPr>
              <a:t>F</a:t>
            </a:r>
            <a:endParaRPr lang="en-US">
              <a:solidFill>
                <a:srgbClr val="FF0066"/>
              </a:solidFill>
            </a:endParaRPr>
          </a:p>
        </p:txBody>
      </p:sp>
      <p:sp>
        <p:nvSpPr>
          <p:cNvPr id="6181" name="Rectangle 39"/>
          <p:cNvSpPr>
            <a:spLocks noChangeArrowheads="1"/>
          </p:cNvSpPr>
          <p:nvPr/>
        </p:nvSpPr>
        <p:spPr bwMode="auto">
          <a:xfrm>
            <a:off x="5413375" y="4132263"/>
            <a:ext cx="1809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6182" name="Rectangle 40"/>
          <p:cNvSpPr>
            <a:spLocks noChangeArrowheads="1"/>
          </p:cNvSpPr>
          <p:nvPr/>
        </p:nvSpPr>
        <p:spPr bwMode="auto">
          <a:xfrm>
            <a:off x="5829300" y="4132263"/>
            <a:ext cx="1857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b="1">
                <a:solidFill>
                  <a:srgbClr val="000000"/>
                </a:solidFill>
              </a:rPr>
              <a:t>T</a:t>
            </a:r>
            <a:endParaRPr lang="en-US" b="1"/>
          </a:p>
        </p:txBody>
      </p:sp>
      <p:sp>
        <p:nvSpPr>
          <p:cNvPr id="6183" name="Rectangle 41"/>
          <p:cNvSpPr>
            <a:spLocks noChangeArrowheads="1"/>
          </p:cNvSpPr>
          <p:nvPr/>
        </p:nvSpPr>
        <p:spPr bwMode="auto">
          <a:xfrm>
            <a:off x="5999163" y="4132263"/>
            <a:ext cx="1809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6184" name="Rectangle 42"/>
          <p:cNvSpPr>
            <a:spLocks noChangeArrowheads="1"/>
          </p:cNvSpPr>
          <p:nvPr/>
        </p:nvSpPr>
        <p:spPr bwMode="auto">
          <a:xfrm>
            <a:off x="6248400" y="4132263"/>
            <a:ext cx="1809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6185" name="Rectangle 43"/>
          <p:cNvSpPr>
            <a:spLocks noChangeArrowheads="1"/>
          </p:cNvSpPr>
          <p:nvPr/>
        </p:nvSpPr>
        <p:spPr bwMode="auto">
          <a:xfrm>
            <a:off x="6667500" y="4132263"/>
            <a:ext cx="1857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b="1">
                <a:solidFill>
                  <a:srgbClr val="000000"/>
                </a:solidFill>
              </a:rPr>
              <a:t>T</a:t>
            </a:r>
            <a:endParaRPr lang="en-US" b="1"/>
          </a:p>
        </p:txBody>
      </p:sp>
      <p:sp>
        <p:nvSpPr>
          <p:cNvPr id="6186" name="Rectangle 44"/>
          <p:cNvSpPr>
            <a:spLocks noChangeArrowheads="1"/>
          </p:cNvSpPr>
          <p:nvPr/>
        </p:nvSpPr>
        <p:spPr bwMode="auto">
          <a:xfrm>
            <a:off x="6837363" y="4132263"/>
            <a:ext cx="1809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6187" name="Rectangle 45"/>
          <p:cNvSpPr>
            <a:spLocks noChangeArrowheads="1"/>
          </p:cNvSpPr>
          <p:nvPr/>
        </p:nvSpPr>
        <p:spPr bwMode="auto">
          <a:xfrm>
            <a:off x="7086600" y="4132263"/>
            <a:ext cx="10541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(baris 3)</a:t>
            </a:r>
            <a:endParaRPr lang="en-US"/>
          </a:p>
        </p:txBody>
      </p:sp>
      <p:sp>
        <p:nvSpPr>
          <p:cNvPr id="6188" name="Rectangle 46"/>
          <p:cNvSpPr>
            <a:spLocks noChangeArrowheads="1"/>
          </p:cNvSpPr>
          <p:nvPr/>
        </p:nvSpPr>
        <p:spPr bwMode="auto">
          <a:xfrm>
            <a:off x="8027988" y="4132263"/>
            <a:ext cx="1809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6189" name="Rectangle 47"/>
          <p:cNvSpPr>
            <a:spLocks noChangeArrowheads="1"/>
          </p:cNvSpPr>
          <p:nvPr/>
        </p:nvSpPr>
        <p:spPr bwMode="auto">
          <a:xfrm>
            <a:off x="5257800" y="4452938"/>
            <a:ext cx="2667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6190" name="Rectangle 48"/>
          <p:cNvSpPr>
            <a:spLocks noChangeArrowheads="1"/>
          </p:cNvSpPr>
          <p:nvPr/>
        </p:nvSpPr>
        <p:spPr bwMode="auto">
          <a:xfrm>
            <a:off x="5413375" y="4452938"/>
            <a:ext cx="1809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6191" name="Rectangle 49"/>
          <p:cNvSpPr>
            <a:spLocks noChangeArrowheads="1"/>
          </p:cNvSpPr>
          <p:nvPr/>
        </p:nvSpPr>
        <p:spPr bwMode="auto">
          <a:xfrm>
            <a:off x="5829300" y="4452938"/>
            <a:ext cx="2667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6192" name="Rectangle 50"/>
          <p:cNvSpPr>
            <a:spLocks noChangeArrowheads="1"/>
          </p:cNvSpPr>
          <p:nvPr/>
        </p:nvSpPr>
        <p:spPr bwMode="auto">
          <a:xfrm>
            <a:off x="5984875" y="4452938"/>
            <a:ext cx="1809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6193" name="Rectangle 51"/>
          <p:cNvSpPr>
            <a:spLocks noChangeArrowheads="1"/>
          </p:cNvSpPr>
          <p:nvPr/>
        </p:nvSpPr>
        <p:spPr bwMode="auto">
          <a:xfrm>
            <a:off x="6248400" y="4452938"/>
            <a:ext cx="1809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6194" name="Rectangle 52"/>
          <p:cNvSpPr>
            <a:spLocks noChangeArrowheads="1"/>
          </p:cNvSpPr>
          <p:nvPr/>
        </p:nvSpPr>
        <p:spPr bwMode="auto">
          <a:xfrm>
            <a:off x="6667500" y="4452938"/>
            <a:ext cx="2825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T</a:t>
            </a:r>
            <a:endParaRPr lang="en-US"/>
          </a:p>
        </p:txBody>
      </p:sp>
      <p:sp>
        <p:nvSpPr>
          <p:cNvPr id="6195" name="Rectangle 53"/>
          <p:cNvSpPr>
            <a:spLocks noChangeArrowheads="1"/>
          </p:cNvSpPr>
          <p:nvPr/>
        </p:nvSpPr>
        <p:spPr bwMode="auto">
          <a:xfrm>
            <a:off x="6837363" y="4452938"/>
            <a:ext cx="1809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6196" name="Rectangle 54"/>
          <p:cNvSpPr>
            <a:spLocks noChangeArrowheads="1"/>
          </p:cNvSpPr>
          <p:nvPr/>
        </p:nvSpPr>
        <p:spPr bwMode="auto">
          <a:xfrm>
            <a:off x="7086600" y="4452938"/>
            <a:ext cx="10541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(baris 4)</a:t>
            </a:r>
            <a:endParaRPr lang="en-US"/>
          </a:p>
        </p:txBody>
      </p:sp>
      <p:sp>
        <p:nvSpPr>
          <p:cNvPr id="6197" name="Rectangle 55"/>
          <p:cNvSpPr>
            <a:spLocks noChangeArrowheads="1"/>
          </p:cNvSpPr>
          <p:nvPr/>
        </p:nvSpPr>
        <p:spPr bwMode="auto">
          <a:xfrm>
            <a:off x="8027988" y="4452938"/>
            <a:ext cx="1809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6198" name="Line 56"/>
          <p:cNvSpPr>
            <a:spLocks noChangeShapeType="1"/>
          </p:cNvSpPr>
          <p:nvPr/>
        </p:nvSpPr>
        <p:spPr bwMode="auto">
          <a:xfrm>
            <a:off x="5200650" y="3271838"/>
            <a:ext cx="303847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7315200" y="76200"/>
            <a:ext cx="868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CC0000"/>
                </a:solidFill>
                <a:latin typeface="Comic Sans MS" pitchFamily="66" charset="0"/>
              </a:rPr>
              <a:t>Terima kasih atas perhatiannya, belajarlah dengan rajin!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-381000" y="-76200"/>
            <a:ext cx="9753600" cy="762000"/>
          </a:xfrm>
          <a:prstGeom prst="rect">
            <a:avLst/>
          </a:prstGeom>
          <a:solidFill>
            <a:srgbClr val="00FFFF">
              <a:alpha val="25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57150" cmpd="thinThick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1205" name="Picture 5" descr="bdy3"/>
          <p:cNvPicPr>
            <a:picLocks noGrp="1" noChangeAspect="1" noChangeArrowheads="1" noCrop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>
          <a:xfrm>
            <a:off x="3505200" y="1219200"/>
            <a:ext cx="2667000" cy="2743200"/>
          </a:xfrm>
          <a:noFill/>
          <a:ln/>
        </p:spPr>
      </p:pic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1066800" y="4267200"/>
            <a:ext cx="769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FF3300"/>
                </a:solidFill>
                <a:latin typeface="Times New Roman" pitchFamily="18" charset="0"/>
              </a:rPr>
              <a:t>Sampai jumpa kuliah berikut….</a:t>
            </a:r>
          </a:p>
        </p:txBody>
      </p:sp>
      <p:sp>
        <p:nvSpPr>
          <p:cNvPr id="51207" name="AutoShape 7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458200" y="6324600"/>
            <a:ext cx="533400" cy="457200"/>
          </a:xfrm>
          <a:prstGeom prst="actionButtonBlank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x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3.06358E-6 L -1.8 -3.06358E-6 " pathEditMode="relative" ptsTypes="AA">
                                      <p:cBhvr>
                                        <p:cTn id="6" dur="150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  <p:bldP spid="512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676400" y="2057400"/>
            <a:ext cx="7467600" cy="3276600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6000" dirty="0" smtClean="0"/>
              <a:t>MODUS PONENS, MODUS TOLLENS </a:t>
            </a:r>
            <a:r>
              <a:rPr lang="en-US" sz="6000" dirty="0" err="1" smtClean="0"/>
              <a:t>dan</a:t>
            </a:r>
            <a:r>
              <a:rPr lang="en-US" sz="6000" dirty="0" smtClean="0"/>
              <a:t> SILOGISME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CC3300"/>
                </a:solidFill>
              </a:rPr>
              <a:t>MODUS PONENS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610600" cy="5257800"/>
          </a:xfrm>
        </p:spPr>
        <p:txBody>
          <a:bodyPr rtlCol="0">
            <a:normAutofit lnSpcReduction="1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Premis</a:t>
            </a:r>
            <a:r>
              <a:rPr lang="en-US" dirty="0" smtClean="0">
                <a:solidFill>
                  <a:schemeClr val="tx1"/>
                </a:solidFill>
              </a:rPr>
              <a:t> 1	: p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 q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Premis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2	: </a:t>
            </a:r>
            <a:r>
              <a:rPr lang="en-US" u="sng" dirty="0" smtClean="0">
                <a:solidFill>
                  <a:schemeClr val="tx1"/>
                </a:solidFill>
                <a:sym typeface="Wingdings" pitchFamily="2" charset="2"/>
              </a:rPr>
              <a:t>        p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i="1" dirty="0" err="1" smtClean="0">
                <a:solidFill>
                  <a:schemeClr val="tx1"/>
                </a:solidFill>
              </a:rPr>
              <a:t>Konklusi</a:t>
            </a:r>
            <a:r>
              <a:rPr lang="en-US" dirty="0" smtClean="0">
                <a:solidFill>
                  <a:schemeClr val="tx1"/>
                </a:solidFill>
              </a:rPr>
              <a:t>	:         q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i="1" dirty="0" smtClean="0">
                <a:solidFill>
                  <a:schemeClr val="tx1"/>
                </a:solidFill>
              </a:rPr>
              <a:t>		</a:t>
            </a:r>
            <a:r>
              <a:rPr lang="en-US" i="1" dirty="0" err="1" smtClean="0">
                <a:solidFill>
                  <a:schemeClr val="tx1"/>
                </a:solidFill>
              </a:rPr>
              <a:t>Atau</a:t>
            </a:r>
            <a:endParaRPr lang="en-US" i="1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i="1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Premis</a:t>
            </a:r>
            <a:r>
              <a:rPr lang="en-US" dirty="0" smtClean="0">
                <a:solidFill>
                  <a:schemeClr val="tx1"/>
                </a:solidFill>
              </a:rPr>
              <a:t> 1	:          p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Premis</a:t>
            </a:r>
            <a:r>
              <a:rPr lang="en-US" dirty="0" smtClean="0">
                <a:solidFill>
                  <a:schemeClr val="tx1"/>
                </a:solidFill>
              </a:rPr>
              <a:t> 2	: </a:t>
            </a:r>
            <a:r>
              <a:rPr lang="en-US" u="sng" dirty="0" smtClean="0">
                <a:solidFill>
                  <a:schemeClr val="tx1"/>
                </a:solidFill>
              </a:rPr>
              <a:t>p </a:t>
            </a:r>
            <a:r>
              <a:rPr lang="en-US" u="sng" dirty="0" smtClean="0">
                <a:solidFill>
                  <a:schemeClr val="tx1"/>
                </a:solidFill>
                <a:sym typeface="Wingdings" pitchFamily="2" charset="2"/>
              </a:rPr>
              <a:t> q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i="1" dirty="0" err="1" smtClean="0">
                <a:solidFill>
                  <a:schemeClr val="tx1"/>
                </a:solidFill>
                <a:sym typeface="Wingdings" pitchFamily="2" charset="2"/>
              </a:rPr>
              <a:t>Konklusi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	:          q</a:t>
            </a:r>
            <a:endParaRPr lang="en-US" i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3333FF"/>
                </a:solidFill>
              </a:rPr>
              <a:t>MODUS TOLLENS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610600" cy="5257800"/>
          </a:xfrm>
        </p:spPr>
        <p:txBody>
          <a:bodyPr rtlCol="0">
            <a:normAutofit lnSpcReduction="1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Premis</a:t>
            </a:r>
            <a:r>
              <a:rPr lang="en-US" dirty="0" smtClean="0">
                <a:solidFill>
                  <a:schemeClr val="tx1"/>
                </a:solidFill>
              </a:rPr>
              <a:t> 1	: p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 q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Premis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2	: </a:t>
            </a:r>
            <a:r>
              <a:rPr lang="en-US" u="sng" dirty="0" smtClean="0">
                <a:solidFill>
                  <a:schemeClr val="tx1"/>
                </a:solidFill>
                <a:sym typeface="Wingdings" pitchFamily="2" charset="2"/>
              </a:rPr>
              <a:t>       ~q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i="1" dirty="0" err="1" smtClean="0">
                <a:solidFill>
                  <a:schemeClr val="tx1"/>
                </a:solidFill>
              </a:rPr>
              <a:t>Konklusi</a:t>
            </a:r>
            <a:r>
              <a:rPr lang="en-US" dirty="0" smtClean="0">
                <a:solidFill>
                  <a:schemeClr val="tx1"/>
                </a:solidFill>
              </a:rPr>
              <a:t>	:        ~p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i="1" dirty="0" smtClean="0">
                <a:solidFill>
                  <a:schemeClr val="tx1"/>
                </a:solidFill>
              </a:rPr>
              <a:t>		</a:t>
            </a:r>
            <a:r>
              <a:rPr lang="en-US" i="1" dirty="0" err="1" smtClean="0">
                <a:solidFill>
                  <a:schemeClr val="tx1"/>
                </a:solidFill>
              </a:rPr>
              <a:t>Atau</a:t>
            </a:r>
            <a:endParaRPr lang="en-US" i="1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i="1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Premis</a:t>
            </a:r>
            <a:r>
              <a:rPr lang="en-US" dirty="0" smtClean="0">
                <a:solidFill>
                  <a:schemeClr val="tx1"/>
                </a:solidFill>
              </a:rPr>
              <a:t> 1	:       ~q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Premis</a:t>
            </a:r>
            <a:r>
              <a:rPr lang="en-US" dirty="0" smtClean="0">
                <a:solidFill>
                  <a:schemeClr val="tx1"/>
                </a:solidFill>
              </a:rPr>
              <a:t> 2	: </a:t>
            </a:r>
            <a:r>
              <a:rPr lang="en-US" u="sng" dirty="0" smtClean="0">
                <a:solidFill>
                  <a:schemeClr val="tx1"/>
                </a:solidFill>
              </a:rPr>
              <a:t>p </a:t>
            </a:r>
            <a:r>
              <a:rPr lang="en-US" u="sng" dirty="0" smtClean="0">
                <a:solidFill>
                  <a:schemeClr val="tx1"/>
                </a:solidFill>
                <a:sym typeface="Wingdings" pitchFamily="2" charset="2"/>
              </a:rPr>
              <a:t> q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i="1" dirty="0" err="1" smtClean="0">
                <a:solidFill>
                  <a:schemeClr val="tx1"/>
                </a:solidFill>
                <a:sym typeface="Wingdings" pitchFamily="2" charset="2"/>
              </a:rPr>
              <a:t>Konklusi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	:       ~p</a:t>
            </a:r>
            <a:endParaRPr lang="en-US" i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CC3300"/>
                </a:solidFill>
              </a:rPr>
              <a:t>SILOGISME</a:t>
            </a:r>
          </a:p>
        </p:txBody>
      </p:sp>
      <p:sp>
        <p:nvSpPr>
          <p:cNvPr id="18435" name="Subtitle 2"/>
          <p:cNvSpPr>
            <a:spLocks noGrp="1"/>
          </p:cNvSpPr>
          <p:nvPr>
            <p:ph type="subTitle" idx="1"/>
          </p:nvPr>
        </p:nvSpPr>
        <p:spPr>
          <a:xfrm>
            <a:off x="1066800" y="1600200"/>
            <a:ext cx="7620000" cy="34290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sz="4400" smtClean="0">
                <a:solidFill>
                  <a:schemeClr val="tx1"/>
                </a:solidFill>
              </a:rPr>
              <a:t>Premis 1	: p </a:t>
            </a:r>
            <a:r>
              <a:rPr lang="en-US" sz="4400" smtClean="0">
                <a:solidFill>
                  <a:schemeClr val="tx1"/>
                </a:solidFill>
                <a:sym typeface="Wingdings" pitchFamily="2" charset="2"/>
              </a:rPr>
              <a:t> q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4400" smtClean="0">
                <a:solidFill>
                  <a:schemeClr val="tx1"/>
                </a:solidFill>
                <a:sym typeface="Wingdings" pitchFamily="2" charset="2"/>
              </a:rPr>
              <a:t>Premis 2	: </a:t>
            </a:r>
            <a:r>
              <a:rPr lang="en-US" sz="4400" u="sng" smtClean="0">
                <a:solidFill>
                  <a:schemeClr val="tx1"/>
                </a:solidFill>
                <a:sym typeface="Wingdings" pitchFamily="2" charset="2"/>
              </a:rPr>
              <a:t>q  r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4400" i="1" smtClean="0">
                <a:solidFill>
                  <a:schemeClr val="tx1"/>
                </a:solidFill>
              </a:rPr>
              <a:t>Konklusi</a:t>
            </a:r>
            <a:r>
              <a:rPr lang="en-US" sz="4400" smtClean="0">
                <a:solidFill>
                  <a:schemeClr val="tx1"/>
                </a:solidFill>
              </a:rPr>
              <a:t>	: p </a:t>
            </a:r>
            <a:r>
              <a:rPr lang="en-US" sz="4400" smtClean="0">
                <a:solidFill>
                  <a:schemeClr val="tx1"/>
                </a:solidFill>
                <a:sym typeface="Wingdings" pitchFamily="2" charset="2"/>
              </a:rPr>
              <a:t> r</a:t>
            </a:r>
            <a:endParaRPr lang="en-US" sz="440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440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4400" i="1" smtClean="0">
                <a:solidFill>
                  <a:schemeClr val="tx1"/>
                </a:solidFill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CONTOH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95400"/>
            <a:ext cx="8534400" cy="52578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mtClean="0">
                <a:solidFill>
                  <a:schemeClr val="tx1"/>
                </a:solidFill>
              </a:rPr>
              <a:t>Diketahui :</a:t>
            </a:r>
          </a:p>
          <a:p>
            <a:pPr algn="l" eaLnBrk="1" hangingPunct="1"/>
            <a:r>
              <a:rPr lang="en-US" smtClean="0">
                <a:solidFill>
                  <a:schemeClr val="tx1"/>
                </a:solidFill>
              </a:rPr>
              <a:t>Premis 1	: p </a:t>
            </a:r>
            <a:r>
              <a:rPr lang="en-US" smtClean="0">
                <a:solidFill>
                  <a:schemeClr val="tx1"/>
                </a:solidFill>
                <a:sym typeface="Wingdings" pitchFamily="2" charset="2"/>
              </a:rPr>
              <a:t> q</a:t>
            </a:r>
          </a:p>
          <a:p>
            <a:pPr algn="l" eaLnBrk="1" hangingPunct="1"/>
            <a:r>
              <a:rPr lang="en-US" smtClean="0">
                <a:solidFill>
                  <a:schemeClr val="tx1"/>
                </a:solidFill>
                <a:sym typeface="Wingdings" pitchFamily="2" charset="2"/>
              </a:rPr>
              <a:t>Premis 2	: q  r</a:t>
            </a:r>
          </a:p>
          <a:p>
            <a:pPr algn="l" eaLnBrk="1" hangingPunct="1"/>
            <a:r>
              <a:rPr lang="en-US" smtClean="0">
                <a:solidFill>
                  <a:schemeClr val="tx1"/>
                </a:solidFill>
                <a:sym typeface="Wingdings" pitchFamily="2" charset="2"/>
              </a:rPr>
              <a:t>Premis 3	: ~r</a:t>
            </a:r>
          </a:p>
          <a:p>
            <a:pPr algn="l" eaLnBrk="1" hangingPunct="1"/>
            <a:r>
              <a:rPr lang="en-US" smtClean="0">
                <a:solidFill>
                  <a:schemeClr val="tx1"/>
                </a:solidFill>
                <a:sym typeface="Wingdings" pitchFamily="2" charset="2"/>
              </a:rPr>
              <a:t>Kesimpulan dari tiga premis di atas adalah :</a:t>
            </a:r>
          </a:p>
          <a:p>
            <a:pPr algn="l" eaLnBrk="1" hangingPunct="1">
              <a:buFont typeface="Arial" charset="0"/>
              <a:buAutoNum type="alphaUcPeriod"/>
            </a:pPr>
            <a:r>
              <a:rPr lang="en-US" smtClean="0">
                <a:solidFill>
                  <a:schemeClr val="tx1"/>
                </a:solidFill>
                <a:sym typeface="Wingdings" pitchFamily="2" charset="2"/>
              </a:rPr>
              <a:t>p		D. ~r</a:t>
            </a:r>
          </a:p>
          <a:p>
            <a:pPr algn="l" eaLnBrk="1" hangingPunct="1">
              <a:buFont typeface="Arial" charset="0"/>
              <a:buAutoNum type="alphaUcPeriod"/>
            </a:pPr>
            <a:r>
              <a:rPr lang="en-US" smtClean="0">
                <a:solidFill>
                  <a:schemeClr val="tx1"/>
                </a:solidFill>
                <a:sym typeface="Wingdings" pitchFamily="2" charset="2"/>
              </a:rPr>
              <a:t>~p		E. r</a:t>
            </a:r>
          </a:p>
          <a:p>
            <a:pPr algn="l" eaLnBrk="1" hangingPunct="1">
              <a:buFont typeface="Arial" charset="0"/>
              <a:buAutoNum type="alphaUcPeriod"/>
            </a:pPr>
            <a:r>
              <a:rPr lang="en-US" smtClean="0">
                <a:solidFill>
                  <a:schemeClr val="tx1"/>
                </a:solidFill>
                <a:sym typeface="Wingdings" pitchFamily="2" charset="2"/>
              </a:rPr>
              <a:t>q</a:t>
            </a:r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Jawab :</a:t>
            </a:r>
          </a:p>
          <a:p>
            <a:pPr algn="l" eaLnBrk="1" hangingPunct="1"/>
            <a:r>
              <a:rPr lang="en-US" smtClean="0">
                <a:solidFill>
                  <a:schemeClr val="tx1"/>
                </a:solidFill>
              </a:rPr>
              <a:t>Dari Premis (1) dan (2)</a:t>
            </a:r>
          </a:p>
          <a:p>
            <a:pPr algn="l" eaLnBrk="1" hangingPunct="1"/>
            <a:r>
              <a:rPr lang="en-US" smtClean="0">
                <a:solidFill>
                  <a:schemeClr val="tx1"/>
                </a:solidFill>
              </a:rPr>
              <a:t>Premis 1	: p </a:t>
            </a:r>
            <a:r>
              <a:rPr lang="en-US" smtClean="0">
                <a:solidFill>
                  <a:schemeClr val="tx1"/>
                </a:solidFill>
                <a:sym typeface="Wingdings" pitchFamily="2" charset="2"/>
              </a:rPr>
              <a:t> q</a:t>
            </a:r>
          </a:p>
          <a:p>
            <a:pPr algn="l" eaLnBrk="1" hangingPunct="1"/>
            <a:r>
              <a:rPr lang="en-US" smtClean="0">
                <a:solidFill>
                  <a:schemeClr val="tx1"/>
                </a:solidFill>
                <a:sym typeface="Wingdings" pitchFamily="2" charset="2"/>
              </a:rPr>
              <a:t>Premis 2	: </a:t>
            </a:r>
            <a:r>
              <a:rPr lang="en-US" u="sng" smtClean="0">
                <a:solidFill>
                  <a:schemeClr val="tx1"/>
                </a:solidFill>
                <a:sym typeface="Wingdings" pitchFamily="2" charset="2"/>
              </a:rPr>
              <a:t>q  r</a:t>
            </a:r>
          </a:p>
          <a:p>
            <a:pPr algn="l" eaLnBrk="1" hangingPunct="1"/>
            <a:r>
              <a:rPr lang="en-US" i="1" smtClean="0">
                <a:solidFill>
                  <a:schemeClr val="tx1"/>
                </a:solidFill>
                <a:sym typeface="Wingdings" pitchFamily="2" charset="2"/>
              </a:rPr>
              <a:t>Konklusi</a:t>
            </a:r>
            <a:r>
              <a:rPr lang="en-US" smtClean="0">
                <a:solidFill>
                  <a:schemeClr val="tx1"/>
                </a:solidFill>
                <a:sym typeface="Wingdings" pitchFamily="2" charset="2"/>
              </a:rPr>
              <a:t>	: p  r     (</a:t>
            </a:r>
            <a:r>
              <a:rPr lang="en-US" i="1" smtClean="0">
                <a:solidFill>
                  <a:schemeClr val="tx1"/>
                </a:solidFill>
                <a:sym typeface="Wingdings" pitchFamily="2" charset="2"/>
              </a:rPr>
              <a:t>silogisme)</a:t>
            </a:r>
            <a:r>
              <a:rPr lang="en-US" smtClean="0">
                <a:solidFill>
                  <a:schemeClr val="tx1"/>
                </a:solidFill>
                <a:sym typeface="Wingdings" pitchFamily="2" charset="2"/>
              </a:rPr>
              <a:t> …. (4)</a:t>
            </a:r>
          </a:p>
          <a:p>
            <a:pPr algn="l" eaLnBrk="1" hangingPunct="1"/>
            <a:endParaRPr lang="en-US" smtClean="0">
              <a:solidFill>
                <a:schemeClr val="tx1"/>
              </a:solidFill>
              <a:sym typeface="Wingdings" pitchFamily="2" charset="2"/>
            </a:endParaRPr>
          </a:p>
          <a:p>
            <a:pPr algn="l" eaLnBrk="1" hangingPunct="1"/>
            <a:r>
              <a:rPr lang="en-US" smtClean="0">
                <a:solidFill>
                  <a:schemeClr val="tx1"/>
                </a:solidFill>
                <a:sym typeface="Wingdings" pitchFamily="2" charset="2"/>
              </a:rPr>
              <a:t>Dari Premis (3) dan (4)</a:t>
            </a:r>
          </a:p>
          <a:p>
            <a:pPr algn="l" eaLnBrk="1" hangingPunct="1"/>
            <a:r>
              <a:rPr lang="en-US" smtClean="0">
                <a:solidFill>
                  <a:schemeClr val="tx1"/>
                </a:solidFill>
                <a:sym typeface="Wingdings" pitchFamily="2" charset="2"/>
              </a:rPr>
              <a:t>Premis 3	:        ~r</a:t>
            </a:r>
          </a:p>
          <a:p>
            <a:pPr algn="l" eaLnBrk="1" hangingPunct="1"/>
            <a:r>
              <a:rPr lang="en-US" smtClean="0">
                <a:solidFill>
                  <a:schemeClr val="tx1"/>
                </a:solidFill>
                <a:sym typeface="Wingdings" pitchFamily="2" charset="2"/>
              </a:rPr>
              <a:t>Premis 4	: </a:t>
            </a:r>
            <a:r>
              <a:rPr lang="en-US" u="sng" smtClean="0">
                <a:solidFill>
                  <a:schemeClr val="tx1"/>
                </a:solidFill>
                <a:sym typeface="Wingdings" pitchFamily="2" charset="2"/>
              </a:rPr>
              <a:t>p  r</a:t>
            </a:r>
          </a:p>
          <a:p>
            <a:pPr algn="l" eaLnBrk="1" hangingPunct="1"/>
            <a:r>
              <a:rPr lang="en-US" i="1" smtClean="0">
                <a:solidFill>
                  <a:schemeClr val="tx1"/>
                </a:solidFill>
                <a:sym typeface="Wingdings" pitchFamily="2" charset="2"/>
              </a:rPr>
              <a:t>Konklusi</a:t>
            </a:r>
            <a:r>
              <a:rPr lang="en-US" smtClean="0">
                <a:solidFill>
                  <a:schemeClr val="tx1"/>
                </a:solidFill>
                <a:sym typeface="Wingdings" pitchFamily="2" charset="2"/>
              </a:rPr>
              <a:t>	:      ~p   (modus tollens)</a:t>
            </a:r>
            <a:endParaRPr lang="en-US" i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EDCA2-5C78-4A46-BA9F-8ACD1B4B33F2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611188" y="496888"/>
          <a:ext cx="8131175" cy="5857875"/>
        </p:xfrm>
        <a:graphic>
          <a:graphicData uri="http://schemas.openxmlformats.org/presentationml/2006/ole">
            <p:oleObj spid="_x0000_s1026" name="Document" r:id="rId3" imgW="6372000" imgH="461628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113552-DDA9-4451-8B86-FDE9C80A03A7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533400" y="609600"/>
          <a:ext cx="8305800" cy="5199063"/>
        </p:xfrm>
        <a:graphic>
          <a:graphicData uri="http://schemas.openxmlformats.org/presentationml/2006/ole">
            <p:oleObj spid="_x0000_s2050" name="Document" r:id="rId3" imgW="5486400" imgH="350820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150</Words>
  <Application>Microsoft Office PowerPoint</Application>
  <PresentationFormat>On-screen Show (4:3)</PresentationFormat>
  <Paragraphs>113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Document</vt:lpstr>
      <vt:lpstr>Slide 1</vt:lpstr>
      <vt:lpstr>Slide 2</vt:lpstr>
      <vt:lpstr>MODUS PONENS</vt:lpstr>
      <vt:lpstr>MODUS TOLLENS</vt:lpstr>
      <vt:lpstr>SILOGISME</vt:lpstr>
      <vt:lpstr>CONTOH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12</cp:lastModifiedBy>
  <cp:revision>72</cp:revision>
  <dcterms:created xsi:type="dcterms:W3CDTF">2013-02-08T01:55:00Z</dcterms:created>
  <dcterms:modified xsi:type="dcterms:W3CDTF">2013-10-23T16:27:26Z</dcterms:modified>
</cp:coreProperties>
</file>