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64" r:id="rId4"/>
    <p:sldId id="265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7" autoAdjust="0"/>
    <p:restoredTop sz="94512" autoAdjust="0"/>
  </p:normalViewPr>
  <p:slideViewPr>
    <p:cSldViewPr>
      <p:cViewPr>
        <p:scale>
          <a:sx n="40" d="100"/>
          <a:sy n="40" d="100"/>
        </p:scale>
        <p:origin x="-8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CF79-F063-465B-B271-3F98E799D7D9}" type="datetimeFigureOut">
              <a:rPr lang="id-ID" smtClean="0"/>
              <a:pPr/>
              <a:t>23/10/2013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6AB6-8361-41C5-B2F7-51005701855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56AB6-8361-41C5-B2F7-51005701855A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457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C7D17-57CC-4221-805C-8B1C519D9D90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/>
              <a:t>LOGIKA  MATEMATIKA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687D-7139-4B5C-ABCE-CBBC453D5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B8548-A3DE-4481-8B30-DF07E085FD89}" type="datetime3">
              <a:rPr lang="en-US"/>
              <a:pPr>
                <a:defRPr/>
              </a:pPr>
              <a:t>23 October 2013</a:t>
            </a:fld>
            <a:endParaRPr lang="en-US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LOGIKA  MATEMATIKA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31A5A-59F8-4E44-BD33-3CF020B52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35100" y="274638"/>
            <a:ext cx="7499350" cy="5973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A5343-884B-4FBC-9CC8-4958B04B8BDE}" type="datetime3">
              <a:rPr lang="en-US"/>
              <a:pPr>
                <a:defRPr/>
              </a:pPr>
              <a:t>23 October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LOGIKA  MATEMATIKA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C47C3-1772-4B3B-B5F9-F48A3572A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id-ID" b="1" dirty="0" smtClean="0"/>
              <a:t>RELASI DAN FUNGSI</a:t>
            </a:r>
            <a:endParaRPr lang="id-ID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362200"/>
            <a:ext cx="3886200" cy="1371600"/>
          </a:xfrm>
        </p:spPr>
        <p:txBody>
          <a:bodyPr/>
          <a:lstStyle/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elasi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ungsi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entuk-bentuk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ungsi</a:t>
            </a:r>
            <a:endParaRPr lang="id-ID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Ingkaran</a:t>
            </a:r>
          </a:p>
        </p:txBody>
      </p:sp>
      <p:sp>
        <p:nvSpPr>
          <p:cNvPr id="26627" name="Subtitle 2"/>
          <p:cNvSpPr>
            <a:spLocks noGrp="1"/>
          </p:cNvSpPr>
          <p:nvPr>
            <p:ph type="subTitle" idx="4294967295"/>
          </p:nvPr>
        </p:nvSpPr>
        <p:spPr>
          <a:xfrm>
            <a:off x="790575" y="1287463"/>
            <a:ext cx="8201025" cy="473233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Ingkaran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p (~p)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p. </a:t>
            </a:r>
            <a:r>
              <a:rPr lang="en-US" dirty="0" err="1" smtClean="0"/>
              <a:t>Jika</a:t>
            </a:r>
            <a:r>
              <a:rPr lang="en-US" dirty="0" smtClean="0"/>
              <a:t> p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~p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Tabel</a:t>
            </a:r>
            <a:r>
              <a:rPr lang="en-US" dirty="0" smtClean="0"/>
              <a:t> :</a:t>
            </a:r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/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/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/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/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/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347663" indent="-347663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Ingkaran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“Jakarta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Pulau</a:t>
            </a:r>
            <a:r>
              <a:rPr lang="en-US" dirty="0" smtClean="0"/>
              <a:t> Sulawesi”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Jakarta 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ada</a:t>
            </a:r>
            <a:r>
              <a:rPr lang="en-US" i="1" dirty="0" smtClean="0"/>
              <a:t> </a:t>
            </a:r>
            <a:r>
              <a:rPr lang="en-US" i="1" dirty="0" err="1" smtClean="0"/>
              <a:t>di</a:t>
            </a:r>
            <a:r>
              <a:rPr lang="en-US" i="1" dirty="0" smtClean="0"/>
              <a:t> </a:t>
            </a:r>
            <a:r>
              <a:rPr lang="en-US" i="1" dirty="0" err="1" smtClean="0"/>
              <a:t>Pulau</a:t>
            </a:r>
            <a:r>
              <a:rPr lang="en-US" i="1" dirty="0" smtClean="0"/>
              <a:t> Sulawesi</a:t>
            </a:r>
            <a:endParaRPr lang="en-US" dirty="0" smtClean="0"/>
          </a:p>
          <a:p>
            <a:pPr marL="347663" indent="-347663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590800"/>
          <a:ext cx="3048000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24000"/>
                <a:gridCol w="1524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FD3E9-0AE2-43E1-BCE8-95685388D75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0050C0-CAED-4576-86CE-B503D8243F6B}" type="datetime3">
              <a:rPr lang="en-US"/>
              <a:pPr>
                <a:defRPr/>
              </a:pPr>
              <a:t>23 October 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ctrTitle" idx="4294967295"/>
          </p:nvPr>
        </p:nvSpPr>
        <p:spPr>
          <a:xfrm>
            <a:off x="1371600" y="152400"/>
            <a:ext cx="6400800" cy="685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Konjungsi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4294967295"/>
          </p:nvPr>
        </p:nvSpPr>
        <p:spPr>
          <a:xfrm>
            <a:off x="1600200" y="838200"/>
            <a:ext cx="7315200" cy="5715000"/>
          </a:xfrm>
          <a:prstGeom prst="rect">
            <a:avLst/>
          </a:prstGeom>
        </p:spPr>
        <p:txBody>
          <a:bodyPr/>
          <a:lstStyle/>
          <a:p>
            <a:pPr marL="347663" indent="-347663" eaLnBrk="1" hangingPunct="1">
              <a:buFont typeface="Arial" charset="0"/>
              <a:buChar char="•"/>
              <a:defRPr/>
            </a:pPr>
            <a:r>
              <a:rPr lang="en-US" sz="2000" smtClean="0"/>
              <a:t> Bernilai </a:t>
            </a:r>
            <a:r>
              <a:rPr lang="en-US" sz="2000" b="1" i="1" smtClean="0"/>
              <a:t>benar</a:t>
            </a:r>
            <a:r>
              <a:rPr lang="en-US" sz="2000" smtClean="0"/>
              <a:t> jika dan hanya jika pernyataan-pernyataan tunggalnya bernilai </a:t>
            </a:r>
            <a:r>
              <a:rPr lang="en-US" sz="2000" b="1" i="1" smtClean="0"/>
              <a:t>benar.</a:t>
            </a:r>
          </a:p>
          <a:p>
            <a:pPr marL="347663" indent="-347663" eaLnBrk="1" hangingPunct="1">
              <a:buFont typeface="Arial" charset="0"/>
              <a:buChar char="•"/>
              <a:defRPr/>
            </a:pPr>
            <a:r>
              <a:rPr lang="en-US" sz="2000" smtClean="0"/>
              <a:t>Kata kunci : </a:t>
            </a:r>
            <a:r>
              <a:rPr lang="en-US" sz="2000" b="1" i="1" smtClean="0"/>
              <a:t>dan</a:t>
            </a:r>
          </a:p>
          <a:p>
            <a:pPr marL="347663" indent="-347663" eaLnBrk="1" hangingPunct="1">
              <a:buFont typeface="Arial" charset="0"/>
              <a:buChar char="•"/>
              <a:defRPr/>
            </a:pPr>
            <a:r>
              <a:rPr lang="en-US" sz="2000" smtClean="0"/>
              <a:t>Simbol : ^</a:t>
            </a:r>
          </a:p>
          <a:p>
            <a:pPr marL="347663" indent="-347663" eaLnBrk="1" hangingPunct="1">
              <a:buFont typeface="Arial" charset="0"/>
              <a:buChar char="•"/>
              <a:defRPr/>
            </a:pPr>
            <a:r>
              <a:rPr lang="en-US" sz="2000" smtClean="0"/>
              <a:t>Tabel :</a:t>
            </a:r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r>
              <a:rPr lang="en-US" sz="2000" b="1" u="sng" smtClean="0"/>
              <a:t>Contoh:</a:t>
            </a:r>
          </a:p>
          <a:p>
            <a:pPr marL="347663" indent="-347663" eaLnBrk="1" hangingPunct="1">
              <a:defRPr/>
            </a:pPr>
            <a:r>
              <a:rPr lang="en-US" sz="2000" smtClean="0"/>
              <a:t>	p	: Pagi ini hujan deras</a:t>
            </a:r>
          </a:p>
          <a:p>
            <a:pPr marL="347663" indent="-347663" eaLnBrk="1" hangingPunct="1">
              <a:defRPr/>
            </a:pPr>
            <a:r>
              <a:rPr lang="en-US" sz="2000" smtClean="0"/>
              <a:t>	q	: Saya membawa payung</a:t>
            </a:r>
          </a:p>
          <a:p>
            <a:pPr marL="347663" indent="-347663" eaLnBrk="1" hangingPunct="1">
              <a:defRPr/>
            </a:pPr>
            <a:r>
              <a:rPr lang="en-US" sz="2000" smtClean="0"/>
              <a:t>	p ^ q : </a:t>
            </a:r>
            <a:r>
              <a:rPr lang="en-US" sz="2000" i="1" smtClean="0"/>
              <a:t>Pagi ini hujan deras</a:t>
            </a:r>
            <a:r>
              <a:rPr lang="en-US" sz="2000" smtClean="0"/>
              <a:t> </a:t>
            </a:r>
            <a:r>
              <a:rPr lang="en-US" sz="2000" b="1" i="1" smtClean="0"/>
              <a:t>dan</a:t>
            </a:r>
            <a:r>
              <a:rPr lang="en-US" sz="2000" smtClean="0"/>
              <a:t> </a:t>
            </a:r>
            <a:r>
              <a:rPr lang="en-US" sz="2000" i="1" smtClean="0"/>
              <a:t>saya membawa payung</a:t>
            </a:r>
          </a:p>
          <a:p>
            <a:pPr marL="347663" indent="-347663" eaLnBrk="1" hangingPunct="1">
              <a:defRPr/>
            </a:pPr>
            <a:endParaRPr lang="en-US" sz="20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2667000"/>
          <a:ext cx="27432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14400"/>
                <a:gridCol w="914400"/>
                <a:gridCol w="914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^ 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074C1-E5AF-4405-AC7B-5D330CDD8EC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84AA9-933A-44A4-BCF9-3783A4B27C1B}" type="datetime3">
              <a:rPr lang="en-US"/>
              <a:pPr>
                <a:defRPr/>
              </a:pPr>
              <a:t>23 October 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Disjungsi Inklusif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914400"/>
            <a:ext cx="7772400" cy="5715000"/>
          </a:xfrm>
          <a:prstGeom prst="rect">
            <a:avLst/>
          </a:prstGeom>
        </p:spPr>
        <p:txBody>
          <a:bodyPr/>
          <a:lstStyle/>
          <a:p>
            <a:pPr marL="1719263" lvl="3" indent="-347663" eaLnBrk="1" hangingPunct="1">
              <a:buFont typeface="Arial" charset="0"/>
              <a:buChar char="•"/>
              <a:defRPr/>
            </a:pPr>
            <a:r>
              <a:rPr lang="en-US" smtClean="0"/>
              <a:t>Bernilai </a:t>
            </a:r>
            <a:r>
              <a:rPr lang="en-US" b="1" i="1" smtClean="0"/>
              <a:t>salah</a:t>
            </a:r>
            <a:r>
              <a:rPr lang="en-US" smtClean="0"/>
              <a:t> jika dan hanya jika pernyataan-pernyataan tunggalnya bernilai </a:t>
            </a:r>
            <a:r>
              <a:rPr lang="en-US" b="1" i="1" smtClean="0"/>
              <a:t>salah.</a:t>
            </a:r>
          </a:p>
          <a:p>
            <a:pPr marL="1719263" lvl="3" indent="-347663" eaLnBrk="1" hangingPunct="1">
              <a:buFont typeface="Arial" charset="0"/>
              <a:buChar char="•"/>
              <a:defRPr/>
            </a:pPr>
            <a:r>
              <a:rPr lang="en-US" smtClean="0"/>
              <a:t>Kata kunci : </a:t>
            </a:r>
            <a:r>
              <a:rPr lang="en-US" b="1" i="1" smtClean="0"/>
              <a:t>atau</a:t>
            </a:r>
          </a:p>
          <a:p>
            <a:pPr marL="1719263" lvl="3" indent="-347663" eaLnBrk="1" hangingPunct="1">
              <a:buFont typeface="Arial" charset="0"/>
              <a:buChar char="•"/>
              <a:defRPr/>
            </a:pPr>
            <a:r>
              <a:rPr lang="en-US" smtClean="0"/>
              <a:t>Simbol : </a:t>
            </a:r>
            <a:r>
              <a:rPr lang="en-US" sz="1200" b="1" smtClean="0">
                <a:cs typeface="Times New Roman" pitchFamily="18" charset="0"/>
                <a:sym typeface="Symbol" pitchFamily="18" charset="2"/>
              </a:rPr>
              <a:t></a:t>
            </a:r>
            <a:endParaRPr lang="en-US" b="1" smtClean="0"/>
          </a:p>
          <a:p>
            <a:pPr marL="1719263" lvl="3" indent="-347663" eaLnBrk="1" hangingPunct="1">
              <a:buFont typeface="Arial" charset="0"/>
              <a:buChar char="•"/>
              <a:defRPr/>
            </a:pPr>
            <a:r>
              <a:rPr lang="en-US" smtClean="0"/>
              <a:t>Tabel :</a:t>
            </a:r>
          </a:p>
          <a:p>
            <a:pPr marL="347663" indent="-347663" eaLnBrk="1" hangingPunct="1">
              <a:defRPr/>
            </a:pPr>
            <a:endParaRPr lang="en-US" sz="2000" smtClean="0"/>
          </a:p>
          <a:p>
            <a:pPr marL="347663" indent="-347663" eaLnBrk="1" hangingPunct="1"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r>
              <a:rPr lang="en-US" sz="2000" b="1" u="sng" smtClean="0"/>
              <a:t>Contoh:</a:t>
            </a:r>
          </a:p>
          <a:p>
            <a:pPr marL="347663" indent="-347663" eaLnBrk="1" hangingPunct="1">
              <a:defRPr/>
            </a:pPr>
            <a:r>
              <a:rPr lang="en-US" sz="2000" smtClean="0"/>
              <a:t>	p	: Pagi ini hujan deras</a:t>
            </a:r>
          </a:p>
          <a:p>
            <a:pPr marL="347663" indent="-347663" eaLnBrk="1" hangingPunct="1">
              <a:defRPr/>
            </a:pPr>
            <a:r>
              <a:rPr lang="en-US" sz="2000" smtClean="0"/>
              <a:t>	q	: Saya membawa payung</a:t>
            </a:r>
          </a:p>
          <a:p>
            <a:pPr marL="347663" indent="-347663" eaLnBrk="1" hangingPunct="1">
              <a:defRPr/>
            </a:pPr>
            <a:r>
              <a:rPr lang="en-US" sz="2000" smtClean="0"/>
              <a:t>	p </a:t>
            </a:r>
            <a:r>
              <a:rPr lang="en-US" sz="1800" b="1" smtClean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000" smtClean="0"/>
              <a:t> q : </a:t>
            </a:r>
            <a:r>
              <a:rPr lang="en-US" sz="2000" i="1" smtClean="0"/>
              <a:t>Pagi ini hujan deras</a:t>
            </a:r>
            <a:r>
              <a:rPr lang="en-US" sz="2000" smtClean="0"/>
              <a:t> </a:t>
            </a:r>
            <a:r>
              <a:rPr lang="en-US" sz="2000" b="1" i="1" smtClean="0"/>
              <a:t>atau</a:t>
            </a:r>
            <a:r>
              <a:rPr lang="en-US" sz="2000" smtClean="0"/>
              <a:t> </a:t>
            </a:r>
            <a:r>
              <a:rPr lang="en-US" sz="2000" i="1" smtClean="0"/>
              <a:t>saya membawa payung</a:t>
            </a:r>
          </a:p>
          <a:p>
            <a:pPr marL="347663" indent="-347663" eaLnBrk="1" hangingPunct="1">
              <a:defRPr/>
            </a:pPr>
            <a:endParaRPr lang="en-US" sz="20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0" y="2438400"/>
          <a:ext cx="2895600" cy="2133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5200"/>
                <a:gridCol w="965200"/>
                <a:gridCol w="965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v q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C51B1-562A-4288-8D3E-A2C69D5D14F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345C6-2CE3-4349-A169-D84F811934AF}" type="datetime3">
              <a:rPr lang="en-US"/>
              <a:pPr>
                <a:defRPr/>
              </a:pPr>
              <a:t>23 October 2013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Disjungsi Eksklusif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/>
          <a:lstStyle/>
          <a:p>
            <a:pPr marL="1233488" lvl="2" indent="-347663" eaLnBrk="1" hangingPunct="1">
              <a:buFont typeface="Arial" charset="0"/>
              <a:buChar char="•"/>
              <a:defRPr/>
            </a:pPr>
            <a:r>
              <a:rPr lang="en-US" sz="2000" smtClean="0"/>
              <a:t>Bernilai </a:t>
            </a:r>
            <a:r>
              <a:rPr lang="en-US" sz="2000" b="1" i="1" smtClean="0"/>
              <a:t>salah</a:t>
            </a:r>
            <a:r>
              <a:rPr lang="en-US" sz="2000" smtClean="0"/>
              <a:t> jika dan hanya jika pernyataan-pernyataan tunggalnya bernilai </a:t>
            </a:r>
            <a:r>
              <a:rPr lang="en-US" sz="2000" b="1" i="1" smtClean="0"/>
              <a:t>sama.</a:t>
            </a:r>
          </a:p>
          <a:p>
            <a:pPr marL="1233488" lvl="2" indent="-347663" eaLnBrk="1" hangingPunct="1">
              <a:buFont typeface="Arial" charset="0"/>
              <a:buChar char="•"/>
              <a:defRPr/>
            </a:pPr>
            <a:r>
              <a:rPr lang="en-US" sz="2000" smtClean="0"/>
              <a:t>Kata kunci : </a:t>
            </a:r>
            <a:r>
              <a:rPr lang="en-US" sz="2000" b="1" i="1" smtClean="0"/>
              <a:t>atau</a:t>
            </a:r>
          </a:p>
          <a:p>
            <a:pPr marL="1233488" lvl="2" indent="-347663" eaLnBrk="1" hangingPunct="1">
              <a:buFont typeface="Arial" charset="0"/>
              <a:buChar char="•"/>
              <a:defRPr/>
            </a:pPr>
            <a:r>
              <a:rPr lang="en-US" sz="2000" smtClean="0"/>
              <a:t>Simbol : </a:t>
            </a:r>
            <a:r>
              <a:rPr lang="en-US" sz="2000" b="1" u="sng" smtClean="0"/>
              <a:t>v</a:t>
            </a:r>
          </a:p>
          <a:p>
            <a:pPr marL="2147888" lvl="4" indent="-347663" eaLnBrk="1" hangingPunct="1">
              <a:buFont typeface="Arial" charset="0"/>
              <a:buChar char="•"/>
              <a:defRPr/>
            </a:pPr>
            <a:r>
              <a:rPr lang="en-US" b="1" smtClean="0"/>
              <a:t>Tabel :</a:t>
            </a:r>
          </a:p>
          <a:p>
            <a:pPr marL="347663" indent="-347663" eaLnBrk="1" hangingPunct="1">
              <a:defRPr/>
            </a:pPr>
            <a:endParaRPr lang="en-US" sz="2000" smtClean="0"/>
          </a:p>
          <a:p>
            <a:pPr marL="347663" indent="-347663" eaLnBrk="1" hangingPunct="1"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buFont typeface="Arial" charset="0"/>
              <a:buChar char="•"/>
              <a:defRPr/>
            </a:pPr>
            <a:endParaRPr lang="en-US" sz="2000" smtClean="0"/>
          </a:p>
          <a:p>
            <a:pPr marL="347663" indent="-347663" eaLnBrk="1" hangingPunct="1">
              <a:defRPr/>
            </a:pPr>
            <a:endParaRPr lang="en-US" sz="2000" smtClean="0"/>
          </a:p>
        </p:txBody>
      </p:sp>
      <p:graphicFrame>
        <p:nvGraphicFramePr>
          <p:cNvPr id="21536" name="Group 32"/>
          <p:cNvGraphicFramePr>
            <a:graphicFrameLocks noGrp="1"/>
          </p:cNvGraphicFramePr>
          <p:nvPr/>
        </p:nvGraphicFramePr>
        <p:xfrm>
          <a:off x="3505200" y="2819400"/>
          <a:ext cx="3429000" cy="2817815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p </a:t>
                      </a: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MT" pitchFamily="34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7A"/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971800" y="3122613"/>
            <a:ext cx="152400" cy="1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981AF-4524-4441-839E-22BDFE25C3C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>
          <a:xfrm>
            <a:off x="1066800" y="6477000"/>
            <a:ext cx="1905000" cy="457200"/>
          </a:xfrm>
        </p:spPr>
        <p:txBody>
          <a:bodyPr/>
          <a:lstStyle/>
          <a:p>
            <a:pPr>
              <a:defRPr/>
            </a:pPr>
            <a:fld id="{F936D167-02A4-476A-AAA4-14C464FB76BF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smtClean="0">
                <a:solidFill>
                  <a:srgbClr val="CC3300"/>
                </a:solidFill>
                <a:cs typeface="Times New Roman" pitchFamily="18" charset="0"/>
              </a:rPr>
              <a:t>Contoh 3.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Diketahui proposisi-proposisi berikut:				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i="1" smtClean="0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en-US" sz="2800" smtClean="0">
                <a:solidFill>
                  <a:srgbClr val="0000CC"/>
                </a:solidFill>
                <a:cs typeface="Times New Roman" pitchFamily="18" charset="0"/>
              </a:rPr>
              <a:t> : Hari ini hujan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i="1" smtClean="0">
                <a:solidFill>
                  <a:srgbClr val="0000CC"/>
                </a:solidFill>
                <a:cs typeface="Times New Roman" pitchFamily="18" charset="0"/>
              </a:rPr>
              <a:t>q</a:t>
            </a:r>
            <a:r>
              <a:rPr lang="en-US" sz="2800" smtClean="0">
                <a:solidFill>
                  <a:srgbClr val="0000CC"/>
                </a:solidFill>
                <a:cs typeface="Times New Roman" pitchFamily="18" charset="0"/>
              </a:rPr>
              <a:t> : Murid-murid diliburkan dari sekolah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cs typeface="Times New Roman" pitchFamily="18" charset="0"/>
              </a:rPr>
              <a:t>	</a:t>
            </a:r>
            <a:r>
              <a:rPr lang="en-US" b="1" smtClean="0"/>
              <a:t>Nyatakan dalam bentuk simbolik: </a:t>
            </a:r>
            <a:r>
              <a:rPr lang="en-US" smtClean="0">
                <a:sym typeface="Symbol" pitchFamily="18" charset="2"/>
              </a:rPr>
              <a:t>	</a:t>
            </a:r>
            <a:endParaRPr lang="en-US" sz="240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cs typeface="Times New Roman" pitchFamily="18" charset="0"/>
              </a:rPr>
              <a:t>     </a:t>
            </a:r>
            <a:r>
              <a:rPr lang="en-US" sz="2400" i="1" smtClean="0">
                <a:cs typeface="Times New Roman" pitchFamily="18" charset="0"/>
              </a:rPr>
              <a:t>p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i="1" smtClean="0">
                <a:cs typeface="Times New Roman" pitchFamily="18" charset="0"/>
              </a:rPr>
              <a:t>q</a:t>
            </a:r>
            <a:r>
              <a:rPr lang="en-US" sz="2400" smtClean="0">
                <a:cs typeface="Times New Roman" pitchFamily="18" charset="0"/>
              </a:rPr>
              <a:t> : Hari ini hujan dan murid-murid diliburkan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cs typeface="Times New Roman" pitchFamily="18" charset="0"/>
              </a:rPr>
              <a:t>		    dari sekolah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i="1" smtClean="0">
                <a:cs typeface="Times New Roman" pitchFamily="18" charset="0"/>
              </a:rPr>
              <a:t>     p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400" smtClean="0">
                <a:cs typeface="Times New Roman" pitchFamily="18" charset="0"/>
              </a:rPr>
              <a:t> </a:t>
            </a:r>
            <a:r>
              <a:rPr lang="en-US" sz="2400" i="1" smtClean="0">
                <a:cs typeface="Times New Roman" pitchFamily="18" charset="0"/>
              </a:rPr>
              <a:t>q</a:t>
            </a:r>
            <a:r>
              <a:rPr lang="en-US" sz="2400" smtClean="0">
                <a:cs typeface="Times New Roman" pitchFamily="18" charset="0"/>
              </a:rPr>
              <a:t>  : Hari ini hujan atau murid-murid diliburkan dari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cs typeface="Times New Roman" pitchFamily="18" charset="0"/>
              </a:rPr>
              <a:t>		     sekolah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smtClean="0">
                <a:cs typeface="Times New Roman" pitchFamily="18" charset="0"/>
              </a:rPr>
              <a:t>   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400" i="1" smtClean="0">
                <a:cs typeface="Times New Roman" pitchFamily="18" charset="0"/>
              </a:rPr>
              <a:t>p</a:t>
            </a:r>
            <a:r>
              <a:rPr lang="en-US" sz="2400" smtClean="0">
                <a:cs typeface="Times New Roman" pitchFamily="18" charset="0"/>
              </a:rPr>
              <a:t>	   : Tidak benar hari ini hujan 		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cs typeface="Times New Roman" pitchFamily="18" charset="0"/>
              </a:rPr>
              <a:t>		      </a:t>
            </a:r>
            <a:r>
              <a:rPr lang="en-US" sz="2400" smtClean="0">
                <a:cs typeface="Times New Roman" pitchFamily="18" charset="0"/>
              </a:rPr>
              <a:t>(atau: Hari ini </a:t>
            </a:r>
            <a:r>
              <a:rPr lang="en-US" sz="2400" i="1" smtClean="0">
                <a:cs typeface="Times New Roman" pitchFamily="18" charset="0"/>
              </a:rPr>
              <a:t>tidak</a:t>
            </a:r>
            <a:r>
              <a:rPr lang="en-US" sz="2400" smtClean="0">
                <a:cs typeface="Times New Roman" pitchFamily="18" charset="0"/>
              </a:rPr>
              <a:t> hujan)</a:t>
            </a: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B1E22-4751-4807-BCF4-28D06204888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7A7B69-2C04-48E1-9506-C77CD37D11BD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819400" y="4316413"/>
            <a:ext cx="5181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 b="1">
                <a:cs typeface="Times New Roman" pitchFamily="18" charset="0"/>
              </a:rPr>
              <a:t>Penyelesaian:</a:t>
            </a:r>
            <a:endParaRPr lang="en-US" sz="2000" b="1"/>
          </a:p>
          <a:p>
            <a:pPr marL="914400" lvl="1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 </a:t>
            </a:r>
            <a:r>
              <a:rPr lang="en-US" sz="2000" i="1">
                <a:cs typeface="Times New Roman" pitchFamily="18" charset="0"/>
              </a:rPr>
              <a:t>p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q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q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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q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</a:t>
            </a:r>
            <a:r>
              <a:rPr lang="en-US" sz="2000">
                <a:cs typeface="Times New Roman" pitchFamily="18" charset="0"/>
              </a:rPr>
              <a:t> (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914400" lvl="1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</a:t>
            </a:r>
            <a:r>
              <a:rPr lang="en-US" sz="2000"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000" i="1">
                <a:cs typeface="Times New Roman" pitchFamily="18" charset="0"/>
              </a:rPr>
              <a:t>q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			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327025"/>
            <a:ext cx="7239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tabLst>
                <a:tab pos="685800" algn="l"/>
              </a:tabLst>
            </a:pPr>
            <a:r>
              <a:rPr lang="en-US" sz="2000" b="1">
                <a:solidFill>
                  <a:srgbClr val="CC3300"/>
                </a:solidFill>
                <a:cs typeface="Times New Roman" pitchFamily="18" charset="0"/>
              </a:rPr>
              <a:t>Contoh 4.</a:t>
            </a:r>
            <a:r>
              <a:rPr lang="en-US" sz="2000">
                <a:cs typeface="Times New Roman" pitchFamily="18" charset="0"/>
              </a:rPr>
              <a:t>  Diketahui proposisi-proposisi berikut:</a:t>
            </a:r>
            <a:endParaRPr lang="en-US" sz="2000"/>
          </a:p>
          <a:p>
            <a:pPr eaLnBrk="0" hangingPunct="0"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			</a:t>
            </a:r>
            <a:r>
              <a:rPr lang="en-US" sz="2400" i="1">
                <a:solidFill>
                  <a:srgbClr val="0000CC"/>
                </a:solidFill>
                <a:cs typeface="Times New Roman" pitchFamily="18" charset="0"/>
              </a:rPr>
              <a:t>p</a:t>
            </a:r>
            <a:r>
              <a:rPr lang="en-US" sz="2400">
                <a:solidFill>
                  <a:srgbClr val="0000CC"/>
                </a:solidFill>
                <a:cs typeface="Times New Roman" pitchFamily="18" charset="0"/>
              </a:rPr>
              <a:t> : Pemuda itu tinggi</a:t>
            </a:r>
            <a:endParaRPr lang="en-US" sz="2400">
              <a:solidFill>
                <a:srgbClr val="0000CC"/>
              </a:solidFill>
            </a:endParaRPr>
          </a:p>
          <a:p>
            <a:pPr eaLnBrk="0" hangingPunct="0">
              <a:tabLst>
                <a:tab pos="685800" algn="l"/>
              </a:tabLst>
            </a:pPr>
            <a:r>
              <a:rPr lang="en-US" sz="2400" i="1">
                <a:solidFill>
                  <a:srgbClr val="0000CC"/>
                </a:solidFill>
                <a:cs typeface="Times New Roman" pitchFamily="18" charset="0"/>
              </a:rPr>
              <a:t>			q</a:t>
            </a:r>
            <a:r>
              <a:rPr lang="en-US" sz="2400">
                <a:solidFill>
                  <a:srgbClr val="0000CC"/>
                </a:solidFill>
                <a:cs typeface="Times New Roman" pitchFamily="18" charset="0"/>
              </a:rPr>
              <a:t> : Pemuda itu tampan</a:t>
            </a:r>
            <a:endParaRPr lang="en-US" sz="2400">
              <a:solidFill>
                <a:srgbClr val="0000CC"/>
              </a:solidFill>
            </a:endParaRPr>
          </a:p>
          <a:p>
            <a:pPr eaLnBrk="0" hangingPunct="0">
              <a:tabLst>
                <a:tab pos="685800" algn="l"/>
              </a:tabLst>
            </a:pPr>
            <a:r>
              <a:rPr lang="en-US" sz="2000" b="1">
                <a:cs typeface="Times New Roman" pitchFamily="18" charset="0"/>
              </a:rPr>
              <a:t>      Nyatakan dalam bentuk simbolik: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600" y="2017713"/>
            <a:ext cx="75438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  Pemuda itu tinggi dan tampan</a:t>
            </a:r>
            <a:endParaRPr lang="en-US" sz="2000"/>
          </a:p>
          <a:p>
            <a:pPr marL="457200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  Pemuda itu tinggi tapi tidak tampan</a:t>
            </a:r>
            <a:endParaRPr lang="en-US" sz="2000"/>
          </a:p>
          <a:p>
            <a:pPr marL="457200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  Pemuda itu tidak tinggi maupun tampan</a:t>
            </a:r>
            <a:endParaRPr lang="en-US" sz="2000"/>
          </a:p>
          <a:p>
            <a:pPr marL="457200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  Tidak benar bahwa pemuda itu pendek atau tidak  tampan</a:t>
            </a:r>
            <a:endParaRPr lang="en-US" sz="2000"/>
          </a:p>
          <a:p>
            <a:pPr marL="457200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  Pemuda itu tinggi, atau pendek dan tampan</a:t>
            </a:r>
            <a:endParaRPr lang="en-US" sz="2000"/>
          </a:p>
          <a:p>
            <a:pPr marL="457200" indent="-457200" eaLnBrk="0" hangingPunct="0">
              <a:buFont typeface="Gill Sans MT" pitchFamily="34" charset="0"/>
              <a:buAutoNum type="alphaLcParenR"/>
              <a:tabLst>
                <a:tab pos="685800" algn="l"/>
              </a:tabLst>
            </a:pPr>
            <a:r>
              <a:rPr lang="en-US" sz="2000">
                <a:cs typeface="Times New Roman" pitchFamily="18" charset="0"/>
              </a:rPr>
              <a:t>  Tidak benar bahwa pemuda itu pendek maupun tampan</a:t>
            </a:r>
            <a:endParaRPr lang="en-US" sz="2000"/>
          </a:p>
          <a:p>
            <a:pPr marL="457200" indent="-457200" eaLnBrk="0" hangingPunct="0">
              <a:tabLst>
                <a:tab pos="685800" algn="l"/>
              </a:tabLst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48479-B0D1-4AE3-8AFF-472903AFC986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7499F0-F311-4900-8F6B-128A04E9B9E9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315200" y="762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Comic Sans MS" pitchFamily="66" charset="0"/>
              </a:rPr>
              <a:t>Terima kasih atas perhatiannya, belajarlah dengan rajin!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-381000" y="-76200"/>
            <a:ext cx="9753600" cy="762000"/>
          </a:xfrm>
          <a:prstGeom prst="rect">
            <a:avLst/>
          </a:prstGeom>
          <a:solidFill>
            <a:srgbClr val="00FFFF">
              <a:alpha val="2588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845" name="Picture 5" descr="bdy3"/>
          <p:cNvPicPr>
            <a:picLocks noChangeAspect="1" noChangeArrowheads="1" noCrop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4213225" y="1238250"/>
            <a:ext cx="2430463" cy="2801938"/>
          </a:xfrm>
          <a:noFill/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066800" y="42672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</a:rPr>
              <a:t>Sampai jumpa kuliah berikut….</a:t>
            </a:r>
          </a:p>
        </p:txBody>
      </p:sp>
      <p:sp>
        <p:nvSpPr>
          <p:cNvPr id="23559" name="AutoShape 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458200" y="6324600"/>
            <a:ext cx="533400" cy="457200"/>
          </a:xfrm>
          <a:prstGeom prst="actionButtonBlank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x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97A8F-B544-4B2B-A05F-A1E8D149E05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>
          <a:xfrm>
            <a:off x="1066800" y="6457950"/>
            <a:ext cx="2133600" cy="476250"/>
          </a:xfrm>
        </p:spPr>
        <p:txBody>
          <a:bodyPr/>
          <a:lstStyle/>
          <a:p>
            <a:pPr>
              <a:defRPr/>
            </a:pPr>
            <a:fld id="{5F84700B-FE63-40C2-BB26-95A9ABE97687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-1.8 -3.06358E-6 " pathEditMode="relative" ptsTypes="AA">
                                      <p:cBhvr>
                                        <p:cTn id="6" dur="15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438400" y="704850"/>
            <a:ext cx="4267200" cy="8191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Kalimat Tertutup: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algn="just" eaLnBrk="1" hangingPunct="1">
              <a:buFont typeface="Wingdings 2" pitchFamily="18" charset="2"/>
              <a:buNone/>
              <a:defRPr/>
            </a:pPr>
            <a:r>
              <a:rPr lang="en-US" sz="4000" smtClean="0">
                <a:cs typeface="Times New Roman" pitchFamily="18" charset="0"/>
              </a:rPr>
              <a:t>Proposisi atau Pernyataan atau kalimat tertutup adalah yang bernilai benar (T</a:t>
            </a:r>
            <a:r>
              <a:rPr lang="en-US" sz="4000" i="1" smtClean="0">
                <a:cs typeface="Times New Roman" pitchFamily="18" charset="0"/>
              </a:rPr>
              <a:t>rue</a:t>
            </a:r>
            <a:r>
              <a:rPr lang="en-US" sz="4000" smtClean="0">
                <a:cs typeface="Times New Roman" pitchFamily="18" charset="0"/>
              </a:rPr>
              <a:t>) atau salah (F</a:t>
            </a:r>
            <a:r>
              <a:rPr lang="en-US" sz="4000" i="1" smtClean="0">
                <a:cs typeface="Times New Roman" pitchFamily="18" charset="0"/>
              </a:rPr>
              <a:t>alse</a:t>
            </a:r>
            <a:r>
              <a:rPr lang="en-US" sz="4000" smtClean="0">
                <a:cs typeface="Times New Roman" pitchFamily="18" charset="0"/>
              </a:rPr>
              <a:t>), tetapi tidak keduanya.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4221163"/>
            <a:ext cx="82296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2800"/>
              <a:t>Contoh :</a:t>
            </a:r>
          </a:p>
          <a:p>
            <a:r>
              <a:rPr lang="en-US" sz="2800"/>
              <a:t>a). Presiden Indonesia pada tahun 2010 adalah  	Susilo Bambang Yudhoyono.</a:t>
            </a:r>
          </a:p>
          <a:p>
            <a:r>
              <a:rPr lang="en-US" sz="2800"/>
              <a:t>b).   -3 – (-2) = -1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FF8EB-AC7E-436C-B72A-CE4C6E6D48D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066A99-CEE5-45FE-804F-80448BF6BC42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ransition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05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Permainan 1</a:t>
            </a:r>
            <a:endParaRPr lang="en-CA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38" name="Rectangle 2050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762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i="1" smtClean="0"/>
              <a:t>“Gajah lebih besar daripada tikus.”</a:t>
            </a:r>
            <a:endParaRPr lang="en-US" sz="2400" b="1" i="1" smtClean="0"/>
          </a:p>
        </p:txBody>
      </p:sp>
      <p:sp>
        <p:nvSpPr>
          <p:cNvPr id="116739" name="Rectangle 2051"/>
          <p:cNvSpPr>
            <a:spLocks noChangeArrowheads="1"/>
          </p:cNvSpPr>
          <p:nvPr/>
        </p:nvSpPr>
        <p:spPr bwMode="auto">
          <a:xfrm>
            <a:off x="457200" y="2514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6740" name="Rectangle 2052"/>
          <p:cNvSpPr>
            <a:spLocks noChangeArrowheads="1"/>
          </p:cNvSpPr>
          <p:nvPr/>
        </p:nvSpPr>
        <p:spPr bwMode="auto">
          <a:xfrm>
            <a:off x="7543800" y="2590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1" name="Rectangle 2053"/>
          <p:cNvSpPr>
            <a:spLocks noChangeArrowheads="1"/>
          </p:cNvSpPr>
          <p:nvPr/>
        </p:nvSpPr>
        <p:spPr bwMode="auto">
          <a:xfrm>
            <a:off x="457200" y="34290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6742" name="Rectangle 2054"/>
          <p:cNvSpPr>
            <a:spLocks noChangeArrowheads="1"/>
          </p:cNvSpPr>
          <p:nvPr/>
        </p:nvSpPr>
        <p:spPr bwMode="auto">
          <a:xfrm>
            <a:off x="75438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3" name="Rectangle 2055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nilai kebenaran dari proposisi ini?</a:t>
            </a:r>
          </a:p>
        </p:txBody>
      </p:sp>
      <p:sp>
        <p:nvSpPr>
          <p:cNvPr id="116744" name="Rectangle 2056"/>
          <p:cNvSpPr>
            <a:spLocks noChangeArrowheads="1"/>
          </p:cNvSpPr>
          <p:nvPr/>
        </p:nvSpPr>
        <p:spPr bwMode="auto">
          <a:xfrm>
            <a:off x="7010400" y="4648200"/>
            <a:ext cx="167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BENAR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B05FF-5B95-4C43-8876-17006183E8F2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bldLvl="2" autoUpdateAnimBg="0"/>
      <p:bldP spid="116739" grpId="0" build="p" bldLvl="2" autoUpdateAnimBg="0"/>
      <p:bldP spid="116740" grpId="0" build="p" bldLvl="2" autoUpdateAnimBg="0"/>
      <p:bldP spid="116741" grpId="0" build="p" bldLvl="2" autoUpdateAnimBg="0"/>
      <p:bldP spid="116742" grpId="0" build="p" bldLvl="2" autoUpdateAnimBg="0"/>
      <p:bldP spid="116743" grpId="0" autoUpdateAnimBg="0"/>
      <p:bldP spid="116744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Permainan 2</a:t>
            </a:r>
            <a:endParaRPr lang="en-CA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762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i="1" dirty="0" smtClean="0"/>
              <a:t>“333 </a:t>
            </a:r>
            <a:r>
              <a:rPr lang="en-US" sz="2800" b="1" i="1" dirty="0" smtClean="0"/>
              <a:t>&lt; </a:t>
            </a:r>
            <a:r>
              <a:rPr lang="en-US" sz="2800" b="1" i="1" dirty="0" smtClean="0"/>
              <a:t>222”</a:t>
            </a:r>
            <a:endParaRPr lang="en-US" sz="2400" b="1" i="1" dirty="0" smtClean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457200" y="25146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pernyataan?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7543800" y="2590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57200" y="34290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ini sebuah proposisi?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75438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 nilai kebenaran dari proposisi ini?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7010400" y="4648200"/>
            <a:ext cx="1676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SALAH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E830B-8F11-4642-AE72-8B3EE169D41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1A4A89-25F4-41FF-8669-510775B8F47F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bldLvl="2" autoUpdateAnimBg="0"/>
      <p:bldP spid="117763" grpId="0" build="p" bldLvl="2" autoUpdateAnimBg="0"/>
      <p:bldP spid="117764" grpId="0" build="p" bldLvl="2" autoUpdateAnimBg="0"/>
      <p:bldP spid="117765" grpId="0" build="p" bldLvl="2" autoUpdateAnimBg="0"/>
      <p:bldP spid="117766" grpId="0" build="p" bldLvl="2" autoUpdateAnimBg="0"/>
      <p:bldP spid="117767" grpId="0" autoUpdateAnimBg="0"/>
      <p:bldP spid="117768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9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Kalimat</a:t>
            </a:r>
            <a:r>
              <a:rPr lang="en-US" sz="39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Terbuka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.</a:t>
            </a:r>
          </a:p>
          <a:p>
            <a:pPr marL="347663" indent="-347663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1262063" lvl="2" indent="-347663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200" dirty="0" smtClean="0"/>
              <a:t>	1.    x – 3 &gt; 4</a:t>
            </a:r>
          </a:p>
          <a:p>
            <a:pPr marL="1262063" lvl="2" indent="-347663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200" dirty="0" smtClean="0"/>
              <a:t>	2.    p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+ q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= 36</a:t>
            </a:r>
          </a:p>
          <a:p>
            <a:pPr marL="1262063" lvl="2" indent="-347663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200" dirty="0" smtClean="0"/>
              <a:t>	3.  Si </a:t>
            </a:r>
            <a:r>
              <a:rPr lang="en-US" sz="3200" dirty="0" err="1" smtClean="0"/>
              <a:t>JuPe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mahasiswi</a:t>
            </a:r>
            <a:r>
              <a:rPr lang="en-US" sz="3200" dirty="0" smtClean="0"/>
              <a:t> yang 	      	</a:t>
            </a:r>
            <a:r>
              <a:rPr lang="en-US" sz="3200" dirty="0" err="1" smtClean="0"/>
              <a:t>berambut</a:t>
            </a:r>
            <a:r>
              <a:rPr lang="en-US" sz="3200" dirty="0" smtClean="0"/>
              <a:t> </a:t>
            </a:r>
            <a:r>
              <a:rPr lang="en-US" sz="3200" dirty="0" err="1" smtClean="0"/>
              <a:t>panjang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8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2578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Permainan 3</a:t>
            </a:r>
            <a:endParaRPr lang="en-CA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6096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i="1" dirty="0" smtClean="0"/>
              <a:t>“  </a:t>
            </a:r>
            <a:r>
              <a:rPr lang="en-US" b="1" i="1" dirty="0" smtClean="0"/>
              <a:t>y &gt; </a:t>
            </a:r>
            <a:r>
              <a:rPr lang="en-US" b="1" i="1" dirty="0" smtClean="0"/>
              <a:t>12 </a:t>
            </a:r>
            <a:r>
              <a:rPr lang="en-US" sz="2800" b="1" i="1" dirty="0" smtClean="0"/>
              <a:t>”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57200" y="36576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kebenaran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dari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tersebut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bergantung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pada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y,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tapi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nilainya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belum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ditentukan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</a:p>
          <a:p>
            <a:pPr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jenis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kita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sebut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sebagai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fungsi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atau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kalimat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terbuka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57200" y="222885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7543800" y="230505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57200" y="29718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7086600" y="29718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TIDAK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5C579-0984-4B39-A698-66BA6352007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A7F726-0531-4172-9EB9-6E8087D3D41D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bldLvl="2" autoUpdateAnimBg="0"/>
      <p:bldP spid="118787" grpId="0" autoUpdateAnimBg="0"/>
      <p:bldP spid="118788" grpId="0" build="p" bldLvl="2" autoUpdateAnimBg="0"/>
      <p:bldP spid="118789" grpId="0" build="p" bldLvl="2" autoUpdateAnimBg="0"/>
      <p:bldP spid="118790" grpId="0" build="p" bldLvl="2" autoUpdateAnimBg="0"/>
      <p:bldP spid="118791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429000" y="838200"/>
            <a:ext cx="42672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CONTOH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smtClean="0">
                <a:cs typeface="Times New Roman" pitchFamily="18" charset="0"/>
              </a:rPr>
              <a:t>	Contoh 1.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smtClean="0">
                <a:cs typeface="Times New Roman" pitchFamily="18" charset="0"/>
              </a:rPr>
              <a:t>   </a:t>
            </a:r>
            <a:r>
              <a:rPr lang="en-US" sz="2800" smtClean="0">
                <a:cs typeface="Times New Roman" pitchFamily="18" charset="0"/>
              </a:rPr>
              <a:t>Semua pernyataan di bawah ini adalah proposisi: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	(a)  15 adalah bilangan ganjil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	(b)  Soekarno adalah alumnus UGM.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	(c)  2 + 3 = 5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	(d)  Ada monyet di bulan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	(e)  Hari ini adalah hari Rabu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4221163"/>
            <a:ext cx="82296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ctr">
              <a:spcBef>
                <a:spcPct val="20000"/>
              </a:spcBef>
              <a:buClr>
                <a:srgbClr val="0BD0D9"/>
              </a:buClr>
              <a:buSzPct val="95000"/>
              <a:buFont typeface="Arial" charset="0"/>
              <a:buNone/>
              <a:defRPr/>
            </a:pPr>
            <a:endParaRPr lang="nl-NL" sz="4000" b="1" dirty="0">
              <a:latin typeface="+mn-lt"/>
            </a:endParaRPr>
          </a:p>
          <a:p>
            <a:pPr marL="273050" indent="-273050" algn="ctr">
              <a:spcBef>
                <a:spcPct val="20000"/>
              </a:spcBef>
              <a:buClr>
                <a:srgbClr val="0BD0D9"/>
              </a:buClr>
              <a:buSzPct val="95000"/>
              <a:buFont typeface="Arial" charset="0"/>
              <a:buNone/>
              <a:defRPr/>
            </a:pPr>
            <a:endParaRPr lang="nl-NL" sz="4000" b="1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5C03F-F10B-403E-9DD6-C7FD5AD530F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DB22C7-82A1-48D7-86DE-B20C86595401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ransition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b="1" smtClean="0">
                <a:cs typeface="Times New Roman" pitchFamily="18" charset="0"/>
              </a:rPr>
              <a:t>	Contoh 2.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algn="just" eaLnBrk="1" hangingPunct="1">
              <a:buFontTx/>
              <a:buNone/>
              <a:defRPr/>
            </a:pPr>
            <a:r>
              <a:rPr lang="en-US" smtClean="0">
                <a:cs typeface="Times New Roman" pitchFamily="18" charset="0"/>
              </a:rPr>
              <a:t>  Semua pernyataan di bawah ini </a:t>
            </a:r>
            <a:r>
              <a:rPr lang="en-US" smtClean="0">
                <a:solidFill>
                  <a:srgbClr val="CC3300"/>
                </a:solidFill>
                <a:cs typeface="Times New Roman" pitchFamily="18" charset="0"/>
              </a:rPr>
              <a:t>bukan</a:t>
            </a:r>
            <a:r>
              <a:rPr lang="en-US" smtClean="0">
                <a:cs typeface="Times New Roman" pitchFamily="18" charset="0"/>
              </a:rPr>
              <a:t>    proposisi </a:t>
            </a:r>
          </a:p>
          <a:p>
            <a:pPr lvl="2" algn="just" eaLnBrk="1" hangingPunct="1"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   (a)    Jam berapa kereta api Argo Bromo tiba</a:t>
            </a:r>
          </a:p>
          <a:p>
            <a:pPr lvl="2" algn="just" eaLnBrk="1" hangingPunct="1"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	        di Gambir? </a:t>
            </a:r>
          </a:p>
          <a:p>
            <a:pPr lvl="2" algn="just" eaLnBrk="1" hangingPunct="1"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   (b) 	</a:t>
            </a:r>
            <a:r>
              <a:rPr lang="en-US" sz="2800" i="1" smtClean="0">
                <a:cs typeface="Times New Roman" pitchFamily="18" charset="0"/>
              </a:rPr>
              <a:t>x</a:t>
            </a:r>
            <a:r>
              <a:rPr lang="en-US" sz="2800" smtClean="0">
                <a:cs typeface="Times New Roman" pitchFamily="18" charset="0"/>
              </a:rPr>
              <a:t> + 3 = 8</a:t>
            </a:r>
          </a:p>
          <a:p>
            <a:pPr lvl="2" algn="just" eaLnBrk="1" hangingPunct="1">
              <a:buFontTx/>
              <a:buNone/>
              <a:defRPr/>
            </a:pPr>
            <a:r>
              <a:rPr lang="en-US" sz="2800" smtClean="0">
                <a:cs typeface="Times New Roman" pitchFamily="18" charset="0"/>
              </a:rPr>
              <a:t>   (c)  </a:t>
            </a:r>
            <a:r>
              <a:rPr lang="en-US" sz="2800" i="1" smtClean="0">
                <a:cs typeface="Times New Roman" pitchFamily="18" charset="0"/>
              </a:rPr>
              <a:t>   x</a:t>
            </a:r>
            <a:r>
              <a:rPr lang="en-US" sz="2800" smtClean="0">
                <a:cs typeface="Times New Roman" pitchFamily="18" charset="0"/>
              </a:rPr>
              <a:t> &gt; 3</a:t>
            </a:r>
          </a:p>
          <a:p>
            <a:pPr lvl="2" algn="just" eaLnBrk="1" hangingPunct="1">
              <a:buFontTx/>
              <a:buNone/>
              <a:defRPr/>
            </a:pPr>
            <a:r>
              <a:rPr lang="en-US" smtClean="0">
                <a:cs typeface="Times New Roman" pitchFamily="18" charset="0"/>
              </a:rPr>
              <a:t>			</a:t>
            </a:r>
          </a:p>
          <a:p>
            <a:pPr algn="just" eaLnBrk="1" hangingPunct="1">
              <a:buFontTx/>
              <a:buNone/>
              <a:defRPr/>
            </a:pPr>
            <a:r>
              <a:rPr lang="en-US" b="1" smtClean="0">
                <a:cs typeface="Times New Roman" pitchFamily="18" charset="0"/>
              </a:rPr>
              <a:t>Kesimpulan</a:t>
            </a:r>
            <a:r>
              <a:rPr lang="en-US" smtClean="0">
                <a:cs typeface="Times New Roman" pitchFamily="18" charset="0"/>
              </a:rPr>
              <a:t>: Proposisi adalah kalimat berita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3A0A8-D06D-47DE-AC16-CFCFE3E7800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239999-9EAB-4F90-92A4-4114D29AC127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smtClean="0">
                <a:cs typeface="Times New Roman" pitchFamily="18" charset="0"/>
              </a:rPr>
              <a:t>	Proposisi dilambangkan dengan huruf kecil </a:t>
            </a:r>
            <a:r>
              <a:rPr lang="en-US" i="1" smtClean="0">
                <a:cs typeface="Times New Roman" pitchFamily="18" charset="0"/>
              </a:rPr>
              <a:t>p</a:t>
            </a:r>
            <a:r>
              <a:rPr lang="en-US" smtClean="0">
                <a:cs typeface="Times New Roman" pitchFamily="18" charset="0"/>
              </a:rPr>
              <a:t>, </a:t>
            </a:r>
            <a:r>
              <a:rPr lang="en-US" i="1" smtClean="0">
                <a:cs typeface="Times New Roman" pitchFamily="18" charset="0"/>
              </a:rPr>
              <a:t>q</a:t>
            </a:r>
            <a:r>
              <a:rPr lang="en-US" smtClean="0">
                <a:cs typeface="Times New Roman" pitchFamily="18" charset="0"/>
              </a:rPr>
              <a:t>, </a:t>
            </a:r>
            <a:r>
              <a:rPr lang="en-US" i="1" smtClean="0">
                <a:cs typeface="Times New Roman" pitchFamily="18" charset="0"/>
              </a:rPr>
              <a:t>r</a:t>
            </a:r>
            <a:r>
              <a:rPr lang="en-US" smtClean="0">
                <a:cs typeface="Times New Roman" pitchFamily="18" charset="0"/>
              </a:rPr>
              <a:t>, …. </a:t>
            </a:r>
          </a:p>
          <a:p>
            <a:pPr algn="just" eaLnBrk="1" hangingPunct="1">
              <a:buFontTx/>
              <a:buNone/>
              <a:defRPr/>
            </a:pPr>
            <a:endParaRPr lang="en-US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smtClean="0">
                <a:cs typeface="Times New Roman" pitchFamily="18" charset="0"/>
              </a:rPr>
              <a:t>Contoh:</a:t>
            </a:r>
          </a:p>
          <a:p>
            <a:pPr algn="just" eaLnBrk="1" hangingPunct="1">
              <a:buFontTx/>
              <a:buNone/>
              <a:defRPr/>
            </a:pPr>
            <a:r>
              <a:rPr lang="en-US" i="1" smtClean="0">
                <a:cs typeface="Times New Roman" pitchFamily="18" charset="0"/>
              </a:rPr>
              <a:t>		p </a:t>
            </a:r>
            <a:r>
              <a:rPr lang="en-US" smtClean="0">
                <a:cs typeface="Times New Roman" pitchFamily="18" charset="0"/>
              </a:rPr>
              <a:t>:  13 adalah bilangan ganjil.</a:t>
            </a:r>
          </a:p>
          <a:p>
            <a:pPr algn="just" eaLnBrk="1" hangingPunct="1">
              <a:buFontTx/>
              <a:buNone/>
              <a:defRPr/>
            </a:pPr>
            <a:r>
              <a:rPr lang="en-US" smtClean="0">
                <a:cs typeface="Times New Roman" pitchFamily="18" charset="0"/>
              </a:rPr>
              <a:t>		</a:t>
            </a:r>
            <a:r>
              <a:rPr lang="en-US" i="1" smtClean="0">
                <a:cs typeface="Times New Roman" pitchFamily="18" charset="0"/>
              </a:rPr>
              <a:t>q </a:t>
            </a:r>
            <a:r>
              <a:rPr lang="en-US" smtClean="0">
                <a:cs typeface="Times New Roman" pitchFamily="18" charset="0"/>
              </a:rPr>
              <a:t>:  Soekarno adalah alumnus UGM.</a:t>
            </a:r>
          </a:p>
          <a:p>
            <a:pPr algn="just" eaLnBrk="1" hangingPunct="1">
              <a:buFontTx/>
              <a:buNone/>
              <a:defRPr/>
            </a:pPr>
            <a:r>
              <a:rPr lang="en-US" smtClean="0">
                <a:cs typeface="Times New Roman" pitchFamily="18" charset="0"/>
              </a:rPr>
              <a:t>		</a:t>
            </a:r>
            <a:r>
              <a:rPr lang="en-US" i="1" smtClean="0">
                <a:cs typeface="Times New Roman" pitchFamily="18" charset="0"/>
              </a:rPr>
              <a:t>r </a:t>
            </a:r>
            <a:r>
              <a:rPr lang="en-US" smtClean="0">
                <a:cs typeface="Times New Roman" pitchFamily="18" charset="0"/>
              </a:rPr>
              <a:t>:  2 + 2 = 4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DBF94-813E-4113-8F56-6BA855D1ED4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A4DE70-FD2C-4758-92C2-366914B13354}" type="datetime3">
              <a:rPr lang="en-US"/>
              <a:pPr>
                <a:defRPr/>
              </a:pPr>
              <a:t>23 October 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488</Words>
  <Application>Microsoft Office PowerPoint</Application>
  <PresentationFormat>On-screen Show (4:3)</PresentationFormat>
  <Paragraphs>228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Kalimat Tertutup:</vt:lpstr>
      <vt:lpstr>Permainan 1</vt:lpstr>
      <vt:lpstr>Permainan 2</vt:lpstr>
      <vt:lpstr>Kalimat Terbuka</vt:lpstr>
      <vt:lpstr>Permainan 3</vt:lpstr>
      <vt:lpstr>CONTOH</vt:lpstr>
      <vt:lpstr>Slide 8</vt:lpstr>
      <vt:lpstr>Slide 9</vt:lpstr>
      <vt:lpstr>Ingkaran</vt:lpstr>
      <vt:lpstr>Konjungsi</vt:lpstr>
      <vt:lpstr>Disjungsi Inklusif</vt:lpstr>
      <vt:lpstr>Disjungsi Eksklusif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12</cp:lastModifiedBy>
  <cp:revision>75</cp:revision>
  <dcterms:created xsi:type="dcterms:W3CDTF">2013-02-08T01:55:00Z</dcterms:created>
  <dcterms:modified xsi:type="dcterms:W3CDTF">2013-10-23T13:50:24Z</dcterms:modified>
</cp:coreProperties>
</file>