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39" r:id="rId12"/>
    <p:sldId id="340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216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Disini diisi dengan Nama Dosen beserta Gelar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smtClean="0"/>
              <a:t>00</a:t>
            </a:r>
            <a:endParaRPr lang="en-US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FAKULTAS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Sub Pokok Bahasan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Pokok Bahasan Modul dari Pertemuan</a:t>
            </a:r>
            <a:endParaRPr lang="en-US"/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Dosen beserta Gelar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F2A281-8278-438F-AAED-94AA0F16B172}" type="datetime1">
              <a:rPr lang="en-US" smtClean="0"/>
              <a:pPr>
                <a:defRPr/>
              </a:pPr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sapto prayogo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AF9C91-3B78-4BC2-A0BB-BC763DB238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8.doc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6.doc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7.doc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971800" y="1295400"/>
            <a:ext cx="3962400" cy="1066800"/>
          </a:xfrm>
        </p:spPr>
        <p:txBody>
          <a:bodyPr/>
          <a:lstStyle/>
          <a:p>
            <a:r>
              <a:rPr lang="id-ID" dirty="0" smtClean="0"/>
              <a:t>HIMPUNAN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209800" y="2667000"/>
            <a:ext cx="4267200" cy="1371600"/>
          </a:xfrm>
        </p:spPr>
        <p:txBody>
          <a:bodyPr/>
          <a:lstStyle/>
          <a:p>
            <a:pPr lvl="1">
              <a:buFont typeface="Wingdings" pitchFamily="2" charset="2"/>
              <a:buChar char="q"/>
            </a:pPr>
            <a:r>
              <a:rPr lang="id-ID" sz="1800" dirty="0" smtClean="0"/>
              <a:t>Berbagai bentuk himpunan</a:t>
            </a:r>
          </a:p>
          <a:p>
            <a:pPr lvl="1">
              <a:buFont typeface="Wingdings" pitchFamily="2" charset="2"/>
              <a:buChar char="q"/>
            </a:pPr>
            <a:r>
              <a:rPr lang="id-ID" sz="1800" dirty="0" smtClean="0"/>
              <a:t>Diagram Venn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 err="1" smtClean="0"/>
              <a:t>Operasi</a:t>
            </a:r>
            <a:r>
              <a:rPr lang="en-US" sz="1800" dirty="0" smtClean="0"/>
              <a:t> </a:t>
            </a:r>
            <a:r>
              <a:rPr lang="id-ID" sz="1800" dirty="0" smtClean="0"/>
              <a:t>himpunan</a:t>
            </a:r>
          </a:p>
          <a:p>
            <a:pPr lvl="1">
              <a:buNone/>
            </a:pPr>
            <a:endParaRPr lang="id-ID" sz="1800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0</a:t>
            </a:r>
            <a:r>
              <a:rPr lang="id-ID" dirty="0" smtClean="0"/>
              <a:t>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d-ID" dirty="0" smtClean="0"/>
              <a:t>ILMU KOMPUTER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</a:t>
            </a:r>
            <a:r>
              <a:rPr lang="id-ID" dirty="0" smtClean="0"/>
              <a:t>si</a:t>
            </a:r>
          </a:p>
          <a:p>
            <a:endParaRPr lang="en-US" dirty="0"/>
          </a:p>
        </p:txBody>
      </p:sp>
      <p:pic>
        <p:nvPicPr>
          <p:cNvPr id="12" name="Picture Placeholder 11" descr="Badge1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/>
          <a:srcRect t="5979" b="5979"/>
          <a:stretch>
            <a:fillRect/>
          </a:stretch>
        </p:blipFill>
        <p:spPr>
          <a:xfrm>
            <a:off x="2286000" y="4572000"/>
            <a:ext cx="1295400" cy="160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Jawab :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301625" y="990600"/>
            <a:ext cx="8504238" cy="4572000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Misalkan A himpunan mahasiswa yang menyukai matematika diskrit dan B himpunan mahasiswa yang menyukai aljabar linier. Himpunan mahasiswa yang menyukai kedua mata kuliah tersebut dapat dinyatakan sebagai himpunan A ∩ B. Banyaknya mahasiswa yang menyukai salah satu dari kedua mata kuliah tersebut atau keduanya dinyatakan dengan |A </a:t>
            </a:r>
            <a:r>
              <a:rPr lang="el-GR" smtClean="0"/>
              <a:t>υ </a:t>
            </a:r>
            <a:r>
              <a:rPr lang="en-US" smtClean="0"/>
              <a:t>B|. Dengan demikian,</a:t>
            </a:r>
          </a:p>
          <a:p>
            <a:r>
              <a:rPr lang="en-US" smtClean="0"/>
              <a:t>|A </a:t>
            </a:r>
            <a:r>
              <a:rPr lang="el-GR" smtClean="0"/>
              <a:t>υ </a:t>
            </a:r>
            <a:r>
              <a:rPr lang="en-US" smtClean="0"/>
              <a:t>B| =  |A|+|B| – |A ∩ B|</a:t>
            </a:r>
          </a:p>
          <a:p>
            <a:r>
              <a:rPr lang="en-US" smtClean="0"/>
              <a:t>              =  25 + 13 – 8</a:t>
            </a:r>
          </a:p>
          <a:p>
            <a:r>
              <a:rPr lang="en-US" smtClean="0"/>
              <a:t>               =  30.</a:t>
            </a:r>
          </a:p>
          <a:p>
            <a:r>
              <a:rPr lang="en-US" smtClean="0"/>
              <a:t>Jadi, terdapat 30 orang mahasiswa dalam kelas tersebut.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D3792-BB09-4B56-A1AE-15BDB80D5B5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sapto prayogo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B363A-F555-4B35-9D6D-4A52F2B2BE8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3795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362550D7-D37C-4C9B-A5CD-CF772E545455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11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32770" name="Object 4"/>
          <p:cNvGraphicFramePr>
            <a:graphicFrameLocks noChangeAspect="1"/>
          </p:cNvGraphicFramePr>
          <p:nvPr/>
        </p:nvGraphicFramePr>
        <p:xfrm>
          <a:off x="606425" y="461963"/>
          <a:ext cx="8181975" cy="6089650"/>
        </p:xfrm>
        <a:graphic>
          <a:graphicData uri="http://schemas.openxmlformats.org/presentationml/2006/ole">
            <p:oleObj spid="_x0000_s105474" name="Document" r:id="rId3" imgW="6725700" imgH="5029563" progId="Word.Document.8">
              <p:embed/>
            </p:oleObj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Diagram Venn hanya dapat digunakan jika himpunan yang digambarkan tidak banyak jumlahnya. </a:t>
            </a:r>
          </a:p>
          <a:p>
            <a:pPr algn="just" eaLnBrk="1" hangingPunct="1">
              <a:lnSpc>
                <a:spcPct val="90000"/>
              </a:lnSpc>
            </a:pPr>
            <a:endParaRPr lang="en-US" sz="280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Metode ini </a:t>
            </a:r>
            <a:r>
              <a:rPr lang="en-US" sz="2800" i="1" smtClean="0">
                <a:cs typeface="Times New Roman" pitchFamily="18" charset="0"/>
              </a:rPr>
              <a:t>mengilustrasikan</a:t>
            </a:r>
            <a:r>
              <a:rPr lang="en-US" sz="2800" smtClean="0">
                <a:cs typeface="Times New Roman" pitchFamily="18" charset="0"/>
              </a:rPr>
              <a:t> ketimbang membuktikan fakta. </a:t>
            </a:r>
          </a:p>
          <a:p>
            <a:pPr algn="just" eaLnBrk="1" hangingPunct="1">
              <a:lnSpc>
                <a:spcPct val="90000"/>
              </a:lnSpc>
            </a:pPr>
            <a:endParaRPr lang="en-US" sz="280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Diagram Venn  tidak dianggap sebagai metode yang valid untuk pembuktian secara formal.  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sapto prayogo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CEDA7B-0724-498E-9D3A-83D50736D3E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1202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2EB0C560-7D8A-4E10-AEE3-B2C93EAA9F13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12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Operasi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Terhadap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Himpunan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02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sapto prayogo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8FC990-6A29-448B-8DCD-967BF271E624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CD65CE44-EBC6-4E3D-BE5A-83E07786E4A8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2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838200" y="1606550"/>
          <a:ext cx="8075613" cy="4960938"/>
        </p:xfrm>
        <a:graphic>
          <a:graphicData uri="http://schemas.openxmlformats.org/presentationml/2006/ole">
            <p:oleObj spid="_x0000_s73730" name="Document" r:id="rId3" imgW="8084450" imgH="4978367" progId="Word.Document.8">
              <p:embed/>
            </p:oleObj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sapto prayogo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76EDE7-E36F-4B4B-A2EF-C99D402A9992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F69E8087-327F-43E4-8AA5-E3966F09D15A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3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762000" y="838200"/>
          <a:ext cx="7620000" cy="5494338"/>
        </p:xfrm>
        <a:graphic>
          <a:graphicData uri="http://schemas.openxmlformats.org/presentationml/2006/ole">
            <p:oleObj spid="_x0000_s74754" name="Document" r:id="rId3" imgW="5480386" imgH="4001452" progId="Word.Document.8">
              <p:embed/>
            </p:oleObj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sapto prayogo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9A4C7-35DE-46AC-85D9-469BBEFD5EBF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43E37CD2-0B0A-4240-B80C-59D22A02B1AA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4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768350" y="682625"/>
          <a:ext cx="8016875" cy="5913438"/>
        </p:xfrm>
        <a:graphic>
          <a:graphicData uri="http://schemas.openxmlformats.org/presentationml/2006/ole">
            <p:oleObj spid="_x0000_s75778" name="Document" r:id="rId3" imgW="5777420" imgH="4273165" progId="Word.Document.8">
              <p:embed/>
            </p:oleObj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sapto prayogo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48C53B-004A-4DB0-BB5C-AC5FA165A24D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2840A546-B8F1-41C5-8487-4BDBADFAA240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5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688975" y="784225"/>
          <a:ext cx="7575550" cy="5165725"/>
        </p:xfrm>
        <a:graphic>
          <a:graphicData uri="http://schemas.openxmlformats.org/presentationml/2006/ole">
            <p:oleObj spid="_x0000_s76802" name="Document" r:id="rId3" imgW="7792649" imgH="5328663" progId="Word.Document.8">
              <p:embed/>
            </p:oleObj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sapto prayogo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9EED5A-5566-4E5F-A7AC-AD5F6EA5F01F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AA2CD378-A083-49F4-AA1A-761BAD10DE3F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6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842963" y="676275"/>
          <a:ext cx="7837487" cy="5641975"/>
        </p:xfrm>
        <a:graphic>
          <a:graphicData uri="http://schemas.openxmlformats.org/presentationml/2006/ole">
            <p:oleObj spid="_x0000_s77826" name="Document" r:id="rId3" imgW="6416798" imgH="4627039" progId="Word.Document.8">
              <p:embed/>
            </p:oleObj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sapto prayogo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2E8FF-D3D7-4901-9C66-D86441EACDE8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D1570651-299A-48F8-9157-69B63BC80E4A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7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625475" y="1136650"/>
          <a:ext cx="8345488" cy="4862513"/>
        </p:xfrm>
        <a:graphic>
          <a:graphicData uri="http://schemas.openxmlformats.org/presentationml/2006/ole">
            <p:oleObj spid="_x0000_s78850" name="Document" r:id="rId3" imgW="6101425" imgH="3543793" progId="Word.Document.8">
              <p:embed/>
            </p:oleObj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sapto prayogo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9CAA8E-6C69-4CEE-8126-BC2BC2E5BFF0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5D248E2F-CE6F-4EB9-B2EA-2AE449A2E69B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8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31788" y="736600"/>
          <a:ext cx="8432800" cy="5497513"/>
        </p:xfrm>
        <a:graphic>
          <a:graphicData uri="http://schemas.openxmlformats.org/presentationml/2006/ole">
            <p:oleObj spid="_x0000_s79874" name="Document" r:id="rId3" imgW="5984193" imgH="3914605" progId="Word.Document.8">
              <p:embed/>
            </p:oleObj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758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>
                <a:latin typeface="Algerian" pitchFamily="82" charset="0"/>
              </a:rPr>
              <a:t>Contoh</a:t>
            </a:r>
            <a:endParaRPr lang="en-US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mtClean="0"/>
              <a:t>1. Dalam sebuah kelas terdapat 25 mahasiswa yang menyukai matematika diskrit, 13 mahasiswa menyukai aljabar linier dan 8 orang diantaranya menyukai matematika diskrit dan aljabar linier. Berapa mahasiswa terdapat dalam kelas tersebut ?</a:t>
            </a:r>
          </a:p>
          <a:p>
            <a:r>
              <a:rPr lang="en-US" smtClean="0"/>
              <a:t>Jawab :</a:t>
            </a:r>
          </a:p>
          <a:p>
            <a:endParaRPr lang="en-US" smtClean="0"/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sapto prayogo</a:t>
            </a:r>
          </a:p>
        </p:txBody>
      </p:sp>
    </p:spTree>
  </p:cSld>
  <p:clrMapOvr>
    <a:masterClrMapping/>
  </p:clrMapOvr>
  <p:transition>
    <p:wedg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175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Document</vt:lpstr>
      <vt:lpstr>Microsoft Office Word 97 - 2003 Document</vt:lpstr>
      <vt:lpstr>Slide 1</vt:lpstr>
      <vt:lpstr>Operasi Terhadap Himpunan </vt:lpstr>
      <vt:lpstr>Slide 3</vt:lpstr>
      <vt:lpstr>Slide 4</vt:lpstr>
      <vt:lpstr>Slide 5</vt:lpstr>
      <vt:lpstr>Slide 6</vt:lpstr>
      <vt:lpstr>Slide 7</vt:lpstr>
      <vt:lpstr>Slide 8</vt:lpstr>
      <vt:lpstr>Contoh</vt:lpstr>
      <vt:lpstr>Jawab :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Sapto</cp:lastModifiedBy>
  <cp:revision>69</cp:revision>
  <dcterms:created xsi:type="dcterms:W3CDTF">2013-02-08T01:55:00Z</dcterms:created>
  <dcterms:modified xsi:type="dcterms:W3CDTF">2014-03-13T06:30:05Z</dcterms:modified>
</cp:coreProperties>
</file>