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8" r:id="rId3"/>
    <p:sldId id="319" r:id="rId4"/>
    <p:sldId id="320" r:id="rId5"/>
    <p:sldId id="321" r:id="rId6"/>
    <p:sldId id="323" r:id="rId7"/>
    <p:sldId id="324" r:id="rId8"/>
    <p:sldId id="325" r:id="rId9"/>
    <p:sldId id="322" r:id="rId10"/>
    <p:sldId id="326" r:id="rId11"/>
    <p:sldId id="327" r:id="rId12"/>
    <p:sldId id="328" r:id="rId13"/>
    <p:sldId id="329" r:id="rId14"/>
    <p:sldId id="330" r:id="rId15"/>
    <p:sldId id="331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Disini diisi dengan Nama Dosen beserta Gelar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smtClean="0"/>
              <a:t>00</a:t>
            </a:r>
            <a:endParaRPr lang="en-US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FAKULTAS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Sub Pokok Bahasan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Pokok Bahasan Modul dari Pertemuan</a:t>
            </a:r>
            <a:endParaRPr lang="en-US"/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Dosen beserta Gelar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209800" y="1524000"/>
            <a:ext cx="6705600" cy="1066800"/>
          </a:xfrm>
        </p:spPr>
        <p:txBody>
          <a:bodyPr/>
          <a:lstStyle/>
          <a:p>
            <a:r>
              <a:rPr lang="en-US" b="1" dirty="0" smtClean="0"/>
              <a:t>INKLUSI EKLUSI HIMPUNAN</a:t>
            </a:r>
            <a:endParaRPr lang="id-ID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209800" y="2667000"/>
            <a:ext cx="5257800" cy="1371600"/>
          </a:xfrm>
        </p:spPr>
        <p:txBody>
          <a:bodyPr/>
          <a:lstStyle/>
          <a:p>
            <a:pPr lvl="1"/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id-ID" dirty="0" smtClean="0"/>
              <a:t> </a:t>
            </a:r>
            <a:r>
              <a:rPr lang="en-US" dirty="0" err="1" smtClean="0"/>
              <a:t>himpunan</a:t>
            </a:r>
            <a:endParaRPr lang="en-US" dirty="0" smtClean="0"/>
          </a:p>
          <a:p>
            <a:pPr lvl="1"/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inklusi-eklusi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0</a:t>
            </a:r>
            <a:r>
              <a:rPr lang="id-ID" dirty="0" smtClean="0"/>
              <a:t>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d-ID" dirty="0" smtClean="0"/>
              <a:t>ILMU KOMPUTER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</a:t>
            </a:r>
            <a:r>
              <a:rPr lang="id-ID" dirty="0" smtClean="0"/>
              <a:t>si</a:t>
            </a:r>
          </a:p>
          <a:p>
            <a:endParaRPr lang="en-US" dirty="0"/>
          </a:p>
        </p:txBody>
      </p:sp>
      <p:pic>
        <p:nvPicPr>
          <p:cNvPr id="12" name="Picture Placeholder 11" descr="Badge1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/>
          <a:srcRect t="5979" b="5979"/>
          <a:stretch>
            <a:fillRect/>
          </a:stretch>
        </p:blipFill>
        <p:spPr>
          <a:xfrm>
            <a:off x="2286000" y="4572000"/>
            <a:ext cx="1295400" cy="160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304800"/>
            <a:ext cx="2743200" cy="6096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Soal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 1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066800"/>
            <a:ext cx="8229600" cy="5334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036638" algn="l"/>
                <a:tab pos="1371600" algn="l"/>
                <a:tab pos="1600200" algn="l"/>
                <a:tab pos="1722438" algn="l"/>
                <a:tab pos="1951038" algn="l"/>
                <a:tab pos="2286000" algn="l"/>
                <a:tab pos="2682875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Carilah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banyaknya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anggota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dari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|A  B  C|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jika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terdapat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100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anggota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dalam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setiap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himpunan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jika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  <a:sym typeface="Symbol" pitchFamily="18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lphaLcPeriod"/>
              <a:tabLst>
                <a:tab pos="1036638" algn="l"/>
                <a:tab pos="1371600" algn="l"/>
                <a:tab pos="1600200" algn="l"/>
                <a:tab pos="1722438" algn="l"/>
                <a:tab pos="1951038" algn="l"/>
                <a:tab pos="2286000" algn="l"/>
                <a:tab pos="2682875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ketiga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himpunan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tersebut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tidak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ada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yang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saling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beririsan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  <a:sym typeface="Symbol" pitchFamily="18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lphaLcPeriod"/>
              <a:tabLst>
                <a:tab pos="1036638" algn="l"/>
                <a:tab pos="1371600" algn="l"/>
                <a:tab pos="1600200" algn="l"/>
                <a:tab pos="1722438" algn="l"/>
                <a:tab pos="1951038" algn="l"/>
                <a:tab pos="2286000" algn="l"/>
                <a:tab pos="2682875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terdapat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50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anggota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yang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sama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dalam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setiap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pasang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himpunan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tidak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ada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anggota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yang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sama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dalam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ketiga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himpunan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sekaligus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  <a:sym typeface="Symbol" pitchFamily="18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lphaLcPeriod"/>
              <a:tabLst>
                <a:tab pos="1036638" algn="l"/>
                <a:tab pos="1371600" algn="l"/>
                <a:tab pos="1600200" algn="l"/>
                <a:tab pos="1722438" algn="l"/>
                <a:tab pos="1951038" algn="l"/>
                <a:tab pos="2286000" algn="l"/>
                <a:tab pos="2682875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terdapat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50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anggota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yang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sama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dalam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setiap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pasang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himpunan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25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anggota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yang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sama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dalam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ketiga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himpunan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sekaligus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  <a:sym typeface="Symbol" pitchFamily="18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lphaLcPeriod"/>
              <a:tabLst>
                <a:tab pos="1036638" algn="l"/>
                <a:tab pos="1371600" algn="l"/>
                <a:tab pos="1600200" algn="l"/>
                <a:tab pos="1722438" algn="l"/>
                <a:tab pos="1951038" algn="l"/>
                <a:tab pos="2286000" algn="l"/>
                <a:tab pos="2682875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irisan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setiap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pasang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himpunan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irisan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ketiga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himpunan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berukuran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sama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0"/>
            <a:ext cx="6019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Prinsip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Inklusi-Eksklusi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Garamond" pitchFamily="18" charset="0"/>
              <a:ea typeface="+mj-ea"/>
              <a:cs typeface="+mj-cs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1524001"/>
            <a:ext cx="8382000" cy="3276600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itchFamily="2" charset="2"/>
              <a:buNone/>
              <a:tabLst>
                <a:tab pos="2968625" algn="l"/>
              </a:tabLst>
            </a:pPr>
            <a:r>
              <a:rPr lang="en-US" b="1" dirty="0" err="1" smtClean="0">
                <a:solidFill>
                  <a:schemeClr val="hlink"/>
                </a:solidFill>
                <a:latin typeface="Garamond" pitchFamily="18" charset="0"/>
              </a:rPr>
              <a:t>Teorema</a:t>
            </a:r>
            <a:r>
              <a:rPr lang="en-US" b="1" dirty="0" smtClean="0">
                <a:solidFill>
                  <a:schemeClr val="hlink"/>
                </a:solidFill>
                <a:latin typeface="Garamond" pitchFamily="18" charset="0"/>
              </a:rPr>
              <a:t> 1.</a:t>
            </a:r>
          </a:p>
          <a:p>
            <a:pPr eaLnBrk="1" hangingPunct="1">
              <a:buFont typeface="Wingdings" pitchFamily="2" charset="2"/>
              <a:buNone/>
              <a:tabLst>
                <a:tab pos="2968625" algn="l"/>
              </a:tabLst>
            </a:pPr>
            <a:r>
              <a:rPr lang="en-US" dirty="0" err="1" smtClean="0">
                <a:latin typeface="Garamond" pitchFamily="18" charset="0"/>
              </a:rPr>
              <a:t>Misalkan</a:t>
            </a:r>
            <a:r>
              <a:rPr lang="en-US" dirty="0" smtClean="0">
                <a:latin typeface="Garamond" pitchFamily="18" charset="0"/>
              </a:rPr>
              <a:t> A</a:t>
            </a:r>
            <a:r>
              <a:rPr lang="en-US" baseline="-25000" dirty="0" smtClean="0">
                <a:latin typeface="Garamond" pitchFamily="18" charset="0"/>
              </a:rPr>
              <a:t>1</a:t>
            </a:r>
            <a:r>
              <a:rPr lang="en-US" dirty="0" smtClean="0">
                <a:latin typeface="Garamond" pitchFamily="18" charset="0"/>
              </a:rPr>
              <a:t>, A</a:t>
            </a:r>
            <a:r>
              <a:rPr lang="en-US" baseline="-25000" dirty="0" smtClean="0">
                <a:latin typeface="Garamond" pitchFamily="18" charset="0"/>
              </a:rPr>
              <a:t>2</a:t>
            </a:r>
            <a:r>
              <a:rPr lang="en-US" dirty="0" smtClean="0">
                <a:latin typeface="Garamond" pitchFamily="18" charset="0"/>
              </a:rPr>
              <a:t>, …, A</a:t>
            </a:r>
            <a:r>
              <a:rPr lang="en-US" baseline="-25000" dirty="0" smtClean="0">
                <a:latin typeface="Garamond" pitchFamily="18" charset="0"/>
              </a:rPr>
              <a:t>n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himpunan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hingga</a:t>
            </a:r>
            <a:r>
              <a:rPr lang="en-US" dirty="0" smtClean="0">
                <a:latin typeface="Garamond" pitchFamily="18" charset="0"/>
              </a:rPr>
              <a:t>.</a:t>
            </a:r>
          </a:p>
          <a:p>
            <a:pPr eaLnBrk="1" hangingPunct="1">
              <a:buFont typeface="Wingdings" pitchFamily="2" charset="2"/>
              <a:buNone/>
              <a:tabLst>
                <a:tab pos="2968625" algn="l"/>
              </a:tabLst>
            </a:pPr>
            <a:r>
              <a:rPr lang="en-US" dirty="0" err="1" smtClean="0">
                <a:latin typeface="Garamond" pitchFamily="18" charset="0"/>
              </a:rPr>
              <a:t>Maka</a:t>
            </a:r>
            <a:endParaRPr lang="en-US" dirty="0" smtClean="0">
              <a:latin typeface="Garamond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968625" algn="l"/>
              </a:tabLst>
            </a:pPr>
            <a:endParaRPr lang="en-US" b="1" dirty="0" smtClean="0">
              <a:solidFill>
                <a:schemeClr val="folHlink"/>
              </a:solidFill>
              <a:latin typeface="Garamond" pitchFamily="18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  <a:tabLst>
                <a:tab pos="2968625" algn="l"/>
              </a:tabLst>
            </a:pPr>
            <a:endParaRPr lang="en-US" dirty="0" smtClean="0">
              <a:latin typeface="Garamond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30188" y="3352800"/>
          <a:ext cx="8682037" cy="1328738"/>
        </p:xfrm>
        <a:graphic>
          <a:graphicData uri="http://schemas.openxmlformats.org/presentationml/2006/ole">
            <p:oleObj spid="_x0000_s97282" name="Equation" r:id="rId3" imgW="4813200" imgH="736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1" y="228600"/>
            <a:ext cx="3810000" cy="685800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Contoh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 4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1000" y="1143000"/>
            <a:ext cx="8534400" cy="434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036638" algn="l"/>
                <a:tab pos="1371600" algn="l"/>
                <a:tab pos="1600200" algn="l"/>
                <a:tab pos="1722438" algn="l"/>
                <a:tab pos="2222500" algn="l"/>
                <a:tab pos="2513013" algn="l"/>
                <a:tab pos="268287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Carilah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banyaknya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anggota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|A  B  C  D|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jika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setiap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himpunan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berukuran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50,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setiap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irisan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dua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himpunan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berukuran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30,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setiap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irisan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tiga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himpunan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berukuran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10,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irisan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keempat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himpunan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berukuran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2.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036638" algn="l"/>
                <a:tab pos="1371600" algn="l"/>
                <a:tab pos="1600200" algn="l"/>
                <a:tab pos="1722438" algn="l"/>
                <a:tab pos="2222500" algn="l"/>
                <a:tab pos="2513013" algn="l"/>
                <a:tab pos="26828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Solusi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036638" algn="l"/>
                <a:tab pos="1371600" algn="l"/>
                <a:tab pos="1600200" algn="l"/>
                <a:tab pos="1722438" algn="l"/>
                <a:tab pos="2222500" algn="l"/>
                <a:tab pos="2513013" algn="l"/>
                <a:tab pos="2682875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|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ABCD|=|A| + |B| + |C| + |D| - |AB| - 							|AC| - |AD| - |BC| - |BD|- 							|CD| + |ABC|+ |ABD|+ 						|ACD|+ |BCD| - 								|A  B  C  D|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036638" algn="l"/>
                <a:tab pos="1371600" algn="l"/>
                <a:tab pos="1600200" algn="l"/>
                <a:tab pos="1722438" algn="l"/>
                <a:tab pos="2222500" algn="l"/>
                <a:tab pos="2513013" algn="l"/>
                <a:tab pos="2682875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					=		4 . 50 – 6 . 30 + 4 . 10 – 2 = 58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3400" y="0"/>
            <a:ext cx="47244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Soal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 -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soal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Garamond" pitchFamily="18" charset="0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1905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036638" algn="l"/>
                <a:tab pos="1371600" algn="l"/>
                <a:tab pos="1600200" algn="l"/>
                <a:tab pos="1722438" algn="l"/>
                <a:tab pos="1951038" algn="l"/>
                <a:tab pos="2286000" algn="l"/>
                <a:tab pos="26828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Soal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2.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036638" algn="l"/>
                <a:tab pos="1371600" algn="l"/>
                <a:tab pos="1600200" algn="l"/>
                <a:tab pos="1722438" algn="l"/>
                <a:tab pos="1951038" algn="l"/>
                <a:tab pos="2286000" algn="l"/>
                <a:tab pos="2682875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Ada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berapa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banyak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permutasi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dari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ke-26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huruf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dalam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alfabet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yang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memuat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paling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sedikit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satu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dari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kata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FIGHT, BALKS, MOWER.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036638" algn="l"/>
                <a:tab pos="1371600" algn="l"/>
                <a:tab pos="1600200" algn="l"/>
                <a:tab pos="1722438" algn="l"/>
                <a:tab pos="1951038" algn="l"/>
                <a:tab pos="2286000" algn="l"/>
                <a:tab pos="2682875" algn="l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036638" algn="l"/>
                <a:tab pos="1371600" algn="l"/>
                <a:tab pos="1600200" algn="l"/>
                <a:tab pos="1722438" algn="l"/>
                <a:tab pos="1951038" algn="l"/>
                <a:tab pos="2286000" algn="l"/>
                <a:tab pos="2682875" algn="l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3733800"/>
            <a:ext cx="8229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tabLst>
                <a:tab pos="1036638" algn="l"/>
                <a:tab pos="1371600" algn="l"/>
                <a:tab pos="1600200" algn="l"/>
                <a:tab pos="1722438" algn="l"/>
                <a:tab pos="1951038" algn="l"/>
                <a:tab pos="2286000" algn="l"/>
                <a:tab pos="2682875" algn="l"/>
              </a:tabLst>
            </a:pPr>
            <a:r>
              <a:rPr lang="en-US" sz="3200" b="1" dirty="0" err="1">
                <a:solidFill>
                  <a:schemeClr val="hlink"/>
                </a:solidFill>
              </a:rPr>
              <a:t>Soal</a:t>
            </a:r>
            <a:r>
              <a:rPr lang="en-US" sz="3200" b="1" dirty="0">
                <a:solidFill>
                  <a:schemeClr val="hlink"/>
                </a:solidFill>
              </a:rPr>
              <a:t> 3.</a:t>
            </a:r>
          </a:p>
          <a:p>
            <a:pPr>
              <a:lnSpc>
                <a:spcPct val="90000"/>
              </a:lnSpc>
              <a:tabLst>
                <a:tab pos="1036638" algn="l"/>
                <a:tab pos="1371600" algn="l"/>
                <a:tab pos="1600200" algn="l"/>
                <a:tab pos="1722438" algn="l"/>
                <a:tab pos="1951038" algn="l"/>
                <a:tab pos="2286000" algn="l"/>
                <a:tab pos="2682875" algn="l"/>
              </a:tabLst>
            </a:pP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dirty="0" err="1"/>
              <a:t>berapa</a:t>
            </a:r>
            <a:r>
              <a:rPr lang="en-US" sz="3200" dirty="0"/>
              <a:t> </a:t>
            </a:r>
            <a:r>
              <a:rPr lang="en-US" sz="3200" dirty="0" err="1"/>
              <a:t>banyak</a:t>
            </a:r>
            <a:r>
              <a:rPr lang="en-US" sz="3200" dirty="0"/>
              <a:t> </a:t>
            </a:r>
            <a:r>
              <a:rPr lang="en-US" sz="3200" dirty="0" err="1"/>
              <a:t>permutasi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ke-26 </a:t>
            </a:r>
            <a:r>
              <a:rPr lang="en-US" sz="3200" dirty="0" err="1"/>
              <a:t>huruf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alfabet</a:t>
            </a:r>
            <a:r>
              <a:rPr lang="en-US" sz="3200" dirty="0"/>
              <a:t> yang </a:t>
            </a:r>
            <a:r>
              <a:rPr lang="en-US" sz="3200" dirty="0" err="1"/>
              <a:t>memuat</a:t>
            </a:r>
            <a:r>
              <a:rPr lang="en-US" sz="3200" dirty="0"/>
              <a:t> paling </a:t>
            </a:r>
            <a:r>
              <a:rPr lang="en-US" sz="3200" dirty="0" err="1"/>
              <a:t>sedikit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kata</a:t>
            </a:r>
            <a:r>
              <a:rPr lang="en-US" sz="3200" dirty="0"/>
              <a:t> CAR, CARE, SCARE, SCARED.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Peluang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gabungan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kejadian-kejadian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Garamond" pitchFamily="18" charset="0"/>
              <a:ea typeface="+mj-ea"/>
              <a:cs typeface="+mj-cs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447800"/>
            <a:ext cx="8458200" cy="1524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tabLst>
                <a:tab pos="1036638" algn="l"/>
                <a:tab pos="1371600" algn="l"/>
                <a:tab pos="1600200" algn="l"/>
                <a:tab pos="1722438" algn="l"/>
                <a:tab pos="1951038" algn="l"/>
                <a:tab pos="2346325" algn="l"/>
                <a:tab pos="2682875" algn="l"/>
              </a:tabLst>
              <a:defRPr/>
            </a:pPr>
            <a:r>
              <a:rPr lang="en-US" sz="2400" b="1" dirty="0" err="1" smtClean="0">
                <a:solidFill>
                  <a:schemeClr val="hlink"/>
                </a:solidFill>
                <a:latin typeface="Garamond" pitchFamily="18" charset="0"/>
              </a:rPr>
              <a:t>Teorema</a:t>
            </a:r>
            <a:r>
              <a:rPr lang="en-US" sz="2400" b="1" dirty="0" smtClean="0">
                <a:solidFill>
                  <a:schemeClr val="hlink"/>
                </a:solidFill>
                <a:latin typeface="Garamond" pitchFamily="18" charset="0"/>
              </a:rPr>
              <a:t> 2.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tabLst>
                <a:tab pos="1036638" algn="l"/>
                <a:tab pos="1371600" algn="l"/>
                <a:tab pos="1600200" algn="l"/>
                <a:tab pos="1722438" algn="l"/>
                <a:tab pos="1951038" algn="l"/>
                <a:tab pos="2346325" algn="l"/>
                <a:tab pos="2682875" algn="l"/>
              </a:tabLst>
              <a:defRPr/>
            </a:pPr>
            <a:r>
              <a:rPr lang="en-US" sz="2400" dirty="0" err="1" smtClean="0">
                <a:latin typeface="Garamond" pitchFamily="18" charset="0"/>
              </a:rPr>
              <a:t>Misalkan</a:t>
            </a:r>
            <a:r>
              <a:rPr lang="en-US" sz="2400" dirty="0" smtClean="0">
                <a:latin typeface="Garamond" pitchFamily="18" charset="0"/>
              </a:rPr>
              <a:t> E</a:t>
            </a:r>
            <a:r>
              <a:rPr lang="en-US" sz="2400" baseline="-25000" dirty="0" smtClean="0">
                <a:latin typeface="Garamond" pitchFamily="18" charset="0"/>
              </a:rPr>
              <a:t>1</a:t>
            </a:r>
            <a:r>
              <a:rPr lang="en-US" sz="2400" dirty="0" smtClean="0">
                <a:latin typeface="Garamond" pitchFamily="18" charset="0"/>
              </a:rPr>
              <a:t>, E</a:t>
            </a:r>
            <a:r>
              <a:rPr lang="en-US" sz="2400" baseline="-25000" dirty="0" smtClean="0">
                <a:latin typeface="Garamond" pitchFamily="18" charset="0"/>
              </a:rPr>
              <a:t>2</a:t>
            </a:r>
            <a:r>
              <a:rPr lang="en-US" sz="2400" dirty="0" smtClean="0">
                <a:latin typeface="Garamond" pitchFamily="18" charset="0"/>
              </a:rPr>
              <a:t>, E</a:t>
            </a:r>
            <a:r>
              <a:rPr lang="en-US" sz="2400" baseline="-25000" dirty="0" smtClean="0">
                <a:latin typeface="Garamond" pitchFamily="18" charset="0"/>
              </a:rPr>
              <a:t>3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 err="1" smtClean="0">
                <a:latin typeface="Garamond" pitchFamily="18" charset="0"/>
              </a:rPr>
              <a:t>tiga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 err="1" smtClean="0">
                <a:latin typeface="Garamond" pitchFamily="18" charset="0"/>
              </a:rPr>
              <a:t>kejadian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 err="1" smtClean="0">
                <a:latin typeface="Garamond" pitchFamily="18" charset="0"/>
              </a:rPr>
              <a:t>dalam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 err="1" smtClean="0">
                <a:latin typeface="Garamond" pitchFamily="18" charset="0"/>
              </a:rPr>
              <a:t>ruang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 err="1" smtClean="0">
                <a:latin typeface="Garamond" pitchFamily="18" charset="0"/>
              </a:rPr>
              <a:t>sampel</a:t>
            </a:r>
            <a:r>
              <a:rPr lang="en-US" sz="2400" dirty="0" smtClean="0">
                <a:latin typeface="Garamond" pitchFamily="18" charset="0"/>
              </a:rPr>
              <a:t> S. </a:t>
            </a:r>
            <a:r>
              <a:rPr lang="en-US" sz="2400" dirty="0" err="1" smtClean="0">
                <a:latin typeface="Garamond" pitchFamily="18" charset="0"/>
              </a:rPr>
              <a:t>Maka</a:t>
            </a:r>
            <a:r>
              <a:rPr lang="en-US" sz="2400" dirty="0" smtClean="0">
                <a:latin typeface="Garamond" pitchFamily="18" charset="0"/>
              </a:rPr>
              <a:t> 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tabLst>
                <a:tab pos="1036638" algn="l"/>
                <a:tab pos="1371600" algn="l"/>
                <a:tab pos="1600200" algn="l"/>
                <a:tab pos="1722438" algn="l"/>
                <a:tab pos="1951038" algn="l"/>
                <a:tab pos="2346325" algn="l"/>
                <a:tab pos="2682875" algn="l"/>
              </a:tabLst>
              <a:defRPr/>
            </a:pPr>
            <a:r>
              <a:rPr lang="en-US" sz="2400" dirty="0" smtClean="0">
                <a:latin typeface="Garamond" pitchFamily="18" charset="0"/>
                <a:sym typeface="Symbol" pitchFamily="18" charset="2"/>
              </a:rPr>
              <a:t>p(</a:t>
            </a:r>
            <a:r>
              <a:rPr lang="en-US" sz="2400" dirty="0" smtClean="0">
                <a:latin typeface="Garamond" pitchFamily="18" charset="0"/>
              </a:rPr>
              <a:t>E</a:t>
            </a:r>
            <a:r>
              <a:rPr lang="en-US" sz="2400" baseline="-25000" dirty="0" smtClean="0">
                <a:latin typeface="Garamond" pitchFamily="18" charset="0"/>
              </a:rPr>
              <a:t>1</a:t>
            </a:r>
            <a:r>
              <a:rPr lang="en-US" sz="2400" dirty="0" smtClean="0">
                <a:latin typeface="Garamond" pitchFamily="18" charset="0"/>
                <a:sym typeface="Symbol" pitchFamily="18" charset="2"/>
              </a:rPr>
              <a:t>  </a:t>
            </a:r>
            <a:r>
              <a:rPr lang="en-US" sz="2400" dirty="0" smtClean="0">
                <a:latin typeface="Garamond" pitchFamily="18" charset="0"/>
              </a:rPr>
              <a:t>E</a:t>
            </a:r>
            <a:r>
              <a:rPr lang="en-US" sz="2400" baseline="-25000" dirty="0" smtClean="0">
                <a:latin typeface="Garamond" pitchFamily="18" charset="0"/>
              </a:rPr>
              <a:t>2</a:t>
            </a:r>
            <a:r>
              <a:rPr lang="en-US" sz="2400" dirty="0" smtClean="0">
                <a:latin typeface="Garamond" pitchFamily="18" charset="0"/>
                <a:sym typeface="Symbol" pitchFamily="18" charset="2"/>
              </a:rPr>
              <a:t>  </a:t>
            </a:r>
            <a:r>
              <a:rPr lang="en-US" sz="2400" dirty="0" smtClean="0">
                <a:latin typeface="Garamond" pitchFamily="18" charset="0"/>
              </a:rPr>
              <a:t>E</a:t>
            </a:r>
            <a:r>
              <a:rPr lang="en-US" sz="2400" baseline="-25000" dirty="0" smtClean="0">
                <a:latin typeface="Garamond" pitchFamily="18" charset="0"/>
              </a:rPr>
              <a:t>3</a:t>
            </a:r>
            <a:r>
              <a:rPr lang="en-US" sz="2400" dirty="0" smtClean="0">
                <a:latin typeface="Garamond" pitchFamily="18" charset="0"/>
                <a:sym typeface="Symbol" pitchFamily="18" charset="2"/>
              </a:rPr>
              <a:t>) = p(</a:t>
            </a:r>
            <a:r>
              <a:rPr lang="en-US" sz="2400" dirty="0" smtClean="0">
                <a:latin typeface="Garamond" pitchFamily="18" charset="0"/>
              </a:rPr>
              <a:t>E</a:t>
            </a:r>
            <a:r>
              <a:rPr lang="en-US" sz="2400" baseline="-25000" dirty="0" smtClean="0">
                <a:latin typeface="Garamond" pitchFamily="18" charset="0"/>
              </a:rPr>
              <a:t>1</a:t>
            </a:r>
            <a:r>
              <a:rPr lang="en-US" sz="2400" dirty="0" smtClean="0">
                <a:latin typeface="Garamond" pitchFamily="18" charset="0"/>
                <a:sym typeface="Symbol" pitchFamily="18" charset="2"/>
              </a:rPr>
              <a:t>) + p( </a:t>
            </a:r>
            <a:r>
              <a:rPr lang="en-US" sz="2400" dirty="0" smtClean="0">
                <a:latin typeface="Garamond" pitchFamily="18" charset="0"/>
              </a:rPr>
              <a:t>E</a:t>
            </a:r>
            <a:r>
              <a:rPr lang="en-US" sz="2400" baseline="-25000" dirty="0" smtClean="0">
                <a:latin typeface="Garamond" pitchFamily="18" charset="0"/>
              </a:rPr>
              <a:t>2</a:t>
            </a:r>
            <a:r>
              <a:rPr lang="en-US" sz="2400" dirty="0" smtClean="0">
                <a:latin typeface="Garamond" pitchFamily="18" charset="0"/>
                <a:sym typeface="Symbol" pitchFamily="18" charset="2"/>
              </a:rPr>
              <a:t> ) + p( </a:t>
            </a:r>
            <a:r>
              <a:rPr lang="en-US" sz="2400" dirty="0" smtClean="0">
                <a:latin typeface="Garamond" pitchFamily="18" charset="0"/>
              </a:rPr>
              <a:t>E</a:t>
            </a:r>
            <a:r>
              <a:rPr lang="en-US" sz="2400" baseline="-25000" dirty="0" smtClean="0">
                <a:latin typeface="Garamond" pitchFamily="18" charset="0"/>
              </a:rPr>
              <a:t>3</a:t>
            </a:r>
            <a:r>
              <a:rPr lang="en-US" sz="2400" dirty="0" smtClean="0">
                <a:latin typeface="Garamond" pitchFamily="18" charset="0"/>
                <a:sym typeface="Symbol" pitchFamily="18" charset="2"/>
              </a:rPr>
              <a:t> ) - p(</a:t>
            </a:r>
            <a:r>
              <a:rPr lang="en-US" sz="2400" dirty="0" smtClean="0">
                <a:latin typeface="Garamond" pitchFamily="18" charset="0"/>
              </a:rPr>
              <a:t>E</a:t>
            </a:r>
            <a:r>
              <a:rPr lang="en-US" sz="2400" baseline="-25000" dirty="0" smtClean="0">
                <a:latin typeface="Garamond" pitchFamily="18" charset="0"/>
              </a:rPr>
              <a:t>1</a:t>
            </a:r>
            <a:r>
              <a:rPr lang="en-US" sz="2400" dirty="0" smtClean="0">
                <a:latin typeface="Garamond" pitchFamily="18" charset="0"/>
                <a:sym typeface="Symbol" pitchFamily="18" charset="2"/>
              </a:rPr>
              <a:t>  </a:t>
            </a:r>
            <a:r>
              <a:rPr lang="en-US" sz="2400" dirty="0" smtClean="0">
                <a:latin typeface="Garamond" pitchFamily="18" charset="0"/>
              </a:rPr>
              <a:t>E</a:t>
            </a:r>
            <a:r>
              <a:rPr lang="en-US" sz="2400" baseline="-25000" dirty="0" smtClean="0">
                <a:latin typeface="Garamond" pitchFamily="18" charset="0"/>
              </a:rPr>
              <a:t>2</a:t>
            </a:r>
            <a:r>
              <a:rPr lang="en-US" sz="2400" dirty="0" smtClean="0">
                <a:latin typeface="Garamond" pitchFamily="18" charset="0"/>
                <a:sym typeface="Symbol" pitchFamily="18" charset="2"/>
              </a:rPr>
              <a:t> ) 							- p(</a:t>
            </a:r>
            <a:r>
              <a:rPr lang="en-US" sz="2400" dirty="0" smtClean="0">
                <a:latin typeface="Garamond" pitchFamily="18" charset="0"/>
              </a:rPr>
              <a:t>E</a:t>
            </a:r>
            <a:r>
              <a:rPr lang="en-US" sz="2400" baseline="-25000" dirty="0" smtClean="0">
                <a:latin typeface="Garamond" pitchFamily="18" charset="0"/>
              </a:rPr>
              <a:t>1</a:t>
            </a:r>
            <a:r>
              <a:rPr lang="en-US" sz="2400" dirty="0" smtClean="0">
                <a:latin typeface="Garamond" pitchFamily="18" charset="0"/>
                <a:sym typeface="Symbol" pitchFamily="18" charset="2"/>
              </a:rPr>
              <a:t>  </a:t>
            </a:r>
            <a:r>
              <a:rPr lang="en-US" sz="2400" dirty="0" smtClean="0">
                <a:latin typeface="Garamond" pitchFamily="18" charset="0"/>
              </a:rPr>
              <a:t>E</a:t>
            </a:r>
            <a:r>
              <a:rPr lang="en-US" sz="2400" baseline="-25000" dirty="0" smtClean="0">
                <a:latin typeface="Garamond" pitchFamily="18" charset="0"/>
              </a:rPr>
              <a:t>3</a:t>
            </a:r>
            <a:r>
              <a:rPr lang="en-US" sz="2400" dirty="0" smtClean="0">
                <a:latin typeface="Garamond" pitchFamily="18" charset="0"/>
                <a:sym typeface="Symbol" pitchFamily="18" charset="2"/>
              </a:rPr>
              <a:t> ) - p( </a:t>
            </a:r>
            <a:r>
              <a:rPr lang="en-US" sz="2400" dirty="0" smtClean="0">
                <a:latin typeface="Garamond" pitchFamily="18" charset="0"/>
              </a:rPr>
              <a:t>E</a:t>
            </a:r>
            <a:r>
              <a:rPr lang="en-US" sz="2400" baseline="-25000" dirty="0" smtClean="0">
                <a:latin typeface="Garamond" pitchFamily="18" charset="0"/>
              </a:rPr>
              <a:t>2</a:t>
            </a:r>
            <a:r>
              <a:rPr lang="en-US" sz="2400" dirty="0" smtClean="0">
                <a:latin typeface="Garamond" pitchFamily="18" charset="0"/>
                <a:sym typeface="Symbol" pitchFamily="18" charset="2"/>
              </a:rPr>
              <a:t>  </a:t>
            </a:r>
            <a:r>
              <a:rPr lang="en-US" sz="2400" dirty="0" smtClean="0">
                <a:latin typeface="Garamond" pitchFamily="18" charset="0"/>
              </a:rPr>
              <a:t>E</a:t>
            </a:r>
            <a:r>
              <a:rPr lang="en-US" sz="2400" baseline="-25000" dirty="0" smtClean="0">
                <a:latin typeface="Garamond" pitchFamily="18" charset="0"/>
              </a:rPr>
              <a:t>3</a:t>
            </a:r>
            <a:r>
              <a:rPr lang="en-US" sz="2400" dirty="0" smtClean="0">
                <a:latin typeface="Garamond" pitchFamily="18" charset="0"/>
                <a:sym typeface="Symbol" pitchFamily="18" charset="2"/>
              </a:rPr>
              <a:t> ) + p(</a:t>
            </a:r>
            <a:r>
              <a:rPr lang="en-US" sz="2400" dirty="0" smtClean="0">
                <a:latin typeface="Garamond" pitchFamily="18" charset="0"/>
              </a:rPr>
              <a:t>E</a:t>
            </a:r>
            <a:r>
              <a:rPr lang="en-US" sz="2400" baseline="-25000" dirty="0" smtClean="0">
                <a:latin typeface="Garamond" pitchFamily="18" charset="0"/>
              </a:rPr>
              <a:t>1</a:t>
            </a:r>
            <a:r>
              <a:rPr lang="en-US" sz="2400" dirty="0" smtClean="0">
                <a:latin typeface="Garamond" pitchFamily="18" charset="0"/>
                <a:sym typeface="Symbol" pitchFamily="18" charset="2"/>
              </a:rPr>
              <a:t>  </a:t>
            </a:r>
            <a:r>
              <a:rPr lang="en-US" sz="2400" dirty="0" smtClean="0">
                <a:latin typeface="Garamond" pitchFamily="18" charset="0"/>
              </a:rPr>
              <a:t>E</a:t>
            </a:r>
            <a:r>
              <a:rPr lang="en-US" sz="2400" baseline="-25000" dirty="0" smtClean="0">
                <a:latin typeface="Garamond" pitchFamily="18" charset="0"/>
              </a:rPr>
              <a:t>2</a:t>
            </a:r>
            <a:r>
              <a:rPr lang="en-US" sz="2400" dirty="0" smtClean="0">
                <a:latin typeface="Garamond" pitchFamily="18" charset="0"/>
                <a:sym typeface="Symbol" pitchFamily="18" charset="2"/>
              </a:rPr>
              <a:t>  </a:t>
            </a:r>
            <a:r>
              <a:rPr lang="en-US" sz="2400" dirty="0" smtClean="0">
                <a:latin typeface="Garamond" pitchFamily="18" charset="0"/>
              </a:rPr>
              <a:t>E</a:t>
            </a:r>
            <a:r>
              <a:rPr lang="en-US" sz="2400" baseline="-25000" dirty="0" smtClean="0">
                <a:latin typeface="Garamond" pitchFamily="18" charset="0"/>
              </a:rPr>
              <a:t>3</a:t>
            </a:r>
            <a:r>
              <a:rPr lang="en-US" sz="2400" dirty="0" smtClean="0">
                <a:latin typeface="Garamond" pitchFamily="18" charset="0"/>
                <a:sym typeface="Symbol" pitchFamily="18" charset="2"/>
              </a:rPr>
              <a:t> )</a:t>
            </a:r>
            <a:endParaRPr lang="en-US" sz="2400" dirty="0" smtClean="0">
              <a:latin typeface="Garamond" pitchFamily="18" charset="0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14400" y="4343400"/>
          <a:ext cx="7620000" cy="1965325"/>
        </p:xfrm>
        <a:graphic>
          <a:graphicData uri="http://schemas.openxmlformats.org/presentationml/2006/ole">
            <p:oleObj spid="_x0000_s98306" name="Equation" r:id="rId3" imgW="3644640" imgH="939600" progId="Equation.3">
              <p:embed/>
            </p:oleObj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27660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tabLst>
                <a:tab pos="1036638" algn="l"/>
                <a:tab pos="1371600" algn="l"/>
                <a:tab pos="1600200" algn="l"/>
                <a:tab pos="1722438" algn="l"/>
                <a:tab pos="1951038" algn="l"/>
                <a:tab pos="2286000" algn="l"/>
                <a:tab pos="2682875" algn="l"/>
              </a:tabLst>
            </a:pPr>
            <a:r>
              <a:rPr lang="en-US" b="1">
                <a:solidFill>
                  <a:schemeClr val="hlink"/>
                </a:solidFill>
              </a:rPr>
              <a:t>Teorema 3.</a:t>
            </a:r>
          </a:p>
          <a:p>
            <a:pPr>
              <a:lnSpc>
                <a:spcPct val="90000"/>
              </a:lnSpc>
              <a:tabLst>
                <a:tab pos="1036638" algn="l"/>
                <a:tab pos="1371600" algn="l"/>
                <a:tab pos="1600200" algn="l"/>
                <a:tab pos="1722438" algn="l"/>
                <a:tab pos="1951038" algn="l"/>
                <a:tab pos="2286000" algn="l"/>
                <a:tab pos="2682875" algn="l"/>
              </a:tabLst>
            </a:pPr>
            <a:r>
              <a:rPr lang="en-US"/>
              <a:t>Misalkan E</a:t>
            </a:r>
            <a:r>
              <a:rPr lang="en-US" baseline="-25000"/>
              <a:t>1</a:t>
            </a:r>
            <a:r>
              <a:rPr lang="en-US"/>
              <a:t>, E</a:t>
            </a:r>
            <a:r>
              <a:rPr lang="en-US" baseline="-25000"/>
              <a:t>2</a:t>
            </a:r>
            <a:r>
              <a:rPr lang="en-US"/>
              <a:t>, …, E</a:t>
            </a:r>
            <a:r>
              <a:rPr lang="en-US" baseline="-25000"/>
              <a:t>n</a:t>
            </a:r>
            <a:r>
              <a:rPr lang="en-US"/>
              <a:t> kejadian-kejadian dalam ruang sampel S. Maka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52400"/>
            <a:ext cx="27432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Soal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 4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3276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036638" algn="l"/>
                <a:tab pos="1371600" algn="l"/>
                <a:tab pos="1600200" algn="l"/>
                <a:tab pos="1722438" algn="l"/>
                <a:tab pos="1951038" algn="l"/>
                <a:tab pos="2286000" algn="l"/>
                <a:tab pos="2682875" algn="l"/>
              </a:tabLst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Berapakah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peluang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bahwa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ketika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empat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angka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dari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1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sampai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100,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dipilih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secara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acak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tanpa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pengulangan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,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terjadi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salah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satu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dari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kejadian-kejadian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berikut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: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keempatnya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angka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ganjil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,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keempatnya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habis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dibagi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tiga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,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atau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keempatnya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habis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dibagi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5.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0" y="2133600"/>
            <a:ext cx="7772400" cy="2362200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Prinsip</a:t>
            </a:r>
            <a:r>
              <a:rPr kumimoji="0" 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 </a:t>
            </a:r>
            <a:br>
              <a:rPr kumimoji="0" 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</a:br>
            <a:r>
              <a:rPr kumimoji="0" lang="en-US" sz="8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Inklusi-Eksklusi</a:t>
            </a:r>
            <a:endParaRPr kumimoji="0" lang="en-US" sz="8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Garamond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200" y="1600201"/>
            <a:ext cx="8229600" cy="2895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Ada berapa anggota dalam gabungan dua himpunan hingga?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|A</a:t>
            </a:r>
            <a:r>
              <a:rPr kumimoji="0" lang="en-US" sz="3600" b="1" i="0" u="none" strike="noStrike" kern="1200" cap="none" spc="0" normalizeH="0" baseline="-2500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 A</a:t>
            </a:r>
            <a:r>
              <a:rPr kumimoji="0" lang="en-US" sz="3600" b="1" i="0" u="none" strike="noStrike" kern="1200" cap="none" spc="0" normalizeH="0" baseline="-2500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| = |A</a:t>
            </a:r>
            <a:r>
              <a:rPr kumimoji="0" lang="en-US" sz="3600" b="1" i="0" u="none" strike="noStrike" kern="1200" cap="none" spc="0" normalizeH="0" baseline="-2500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| + |A</a:t>
            </a:r>
            <a:r>
              <a:rPr kumimoji="0" lang="en-US" sz="3600" b="1" i="0" u="none" strike="noStrike" kern="1200" cap="none" spc="0" normalizeH="0" baseline="-2500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| - |A</a:t>
            </a:r>
            <a:r>
              <a:rPr kumimoji="0" lang="en-US" sz="3600" b="1" i="0" u="none" strike="noStrike" kern="1200" cap="none" spc="0" normalizeH="0" baseline="-2500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 A</a:t>
            </a:r>
            <a:r>
              <a:rPr kumimoji="0" lang="en-US" sz="3600" b="1" i="0" u="none" strike="noStrike" kern="1200" cap="none" spc="0" normalizeH="0" baseline="-2500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|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  <a:sym typeface="Symbol" pitchFamily="18" charset="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28600"/>
            <a:ext cx="6934200" cy="86836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Prinsip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Inklusi-Eksklusi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Garamond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200" y="990600"/>
            <a:ext cx="8229600" cy="40386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255713" algn="l"/>
                <a:tab pos="1655763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Ada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berapa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bilangan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bulat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positif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lebih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kecil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atau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sama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dengan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100 yang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habis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dibagi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6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atau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9?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255713" algn="l"/>
                <a:tab pos="1655763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Jawab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255713" algn="l"/>
                <a:tab pos="1655763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Misalkan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255713" algn="l"/>
                <a:tab pos="1655763" algn="l"/>
              </a:tabLst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A: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himpunan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bilangan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bulat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dari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1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sampai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100 yang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habis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dibagi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6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255713" algn="l"/>
                <a:tab pos="1655763" algn="l"/>
              </a:tabLst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B: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himpunan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bilangan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bulat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dari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1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sampai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100 	yang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habis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dibagi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9.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255713" algn="l"/>
                <a:tab pos="1655763" algn="l"/>
              </a:tabLst>
              <a:defRPr/>
            </a:pP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Dengan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menggunakan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prinsip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inklusi-eksklusi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,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banyaknya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bilangan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bulat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dari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1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sampai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100 yang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habis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dibagi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6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atau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9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adalah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  <a:sym typeface="Symbol" pitchFamily="18" charset="2"/>
            </a:endParaRP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2209800" y="4876800"/>
          <a:ext cx="5105400" cy="1312863"/>
        </p:xfrm>
        <a:graphic>
          <a:graphicData uri="http://schemas.openxmlformats.org/presentationml/2006/ole">
            <p:oleObj spid="_x0000_s96258" name="Equation" r:id="rId3" imgW="2666880" imgH="685800" progId="Equation.3">
              <p:embed/>
            </p:oleObj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1" y="76200"/>
            <a:ext cx="4648200" cy="761999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Contoh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5486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255713" algn="l"/>
                <a:tab pos="165576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Misalkan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ada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1467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mahasiswa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angkatan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2004. 97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orang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antaranya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adalah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mahasiswa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Departemen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Informatika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, 68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mahasiswa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Departemen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Matematika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12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orang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mahasiswa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double degree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Informatika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Matematika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Ada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berapa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orang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tidak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kuliah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Departemen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Matematika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atau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Informatika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255713" algn="l"/>
                <a:tab pos="1655763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Solusi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255713" algn="l"/>
                <a:tab pos="165576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Misalkan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	A: 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himpunan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mahasiswa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angkatan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2004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Departemen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	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Informatika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	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255713" algn="l"/>
                <a:tab pos="165576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	B: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himpunan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mahasiswa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angkatan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2004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Departemen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	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Matematika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255713" algn="l"/>
                <a:tab pos="165576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Maka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|A|=97, |B|=68,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|AB|=12.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255713" algn="l"/>
                <a:tab pos="165576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Banyaknya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mahasiswa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angkatan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2004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Departemen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Informatika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atau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Matematika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adalah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255713" algn="l"/>
                <a:tab pos="165576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|A  B| = |A| + |B| - |A  B|= 97 + 68 – 12 = 153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255713" algn="l"/>
                <a:tab pos="165576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Jadi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terdapat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1467 – 153 = 1314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mahasiswa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angkatan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2004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tidak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kuliah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Departemen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Matematika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atau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Informatika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0"/>
            <a:ext cx="37338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Contoh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28600"/>
            <a:ext cx="8183563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Perluasan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Prinsip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Inklusi-Eksklusi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untuk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tiga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himpunan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Garamond" pitchFamily="18" charset="0"/>
              <a:ea typeface="+mj-ea"/>
              <a:cs typeface="+mj-cs"/>
            </a:endParaRP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3505200" y="1600200"/>
            <a:ext cx="5181600" cy="2514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Angka 1 merah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menunjukkan daerah yang terlibat ketika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|A|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dihitung,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angka 1 hijau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menunjukkan daerah yang terlibat ketika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|B|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dihitung,dan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angka 1 biru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menunjukkan daerah yang terlibat ketika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|C|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dihitung. 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Terlihat bahwa daerah yang beririsan dihitung berulang-ulang.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581400" y="4343400"/>
            <a:ext cx="53340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|A </a:t>
            </a:r>
            <a:r>
              <a:rPr lang="en-US" sz="2000" dirty="0">
                <a:latin typeface="Symbol" pitchFamily="18" charset="2"/>
              </a:rPr>
              <a:t>Ç</a:t>
            </a:r>
            <a:r>
              <a:rPr lang="en-US" sz="2000" dirty="0"/>
              <a:t> B| </a:t>
            </a:r>
            <a:r>
              <a:rPr lang="en-US" sz="2000" dirty="0" err="1"/>
              <a:t>dikurangkan</a:t>
            </a:r>
            <a:r>
              <a:rPr lang="en-US" sz="2000" dirty="0"/>
              <a:t> (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C0000"/>
                </a:solidFill>
              </a:rPr>
              <a:t>1 </a:t>
            </a:r>
            <a:r>
              <a:rPr lang="en-US" sz="2000" dirty="0" err="1">
                <a:solidFill>
                  <a:srgbClr val="CC0000"/>
                </a:solidFill>
              </a:rPr>
              <a:t>merah</a:t>
            </a:r>
            <a:r>
              <a:rPr lang="en-US" sz="2000" dirty="0"/>
              <a:t> </a:t>
            </a:r>
            <a:r>
              <a:rPr lang="en-US" sz="2000" dirty="0" err="1"/>
              <a:t>diambil</a:t>
            </a:r>
            <a:r>
              <a:rPr lang="en-US" sz="2000" dirty="0"/>
              <a:t>),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|A </a:t>
            </a:r>
            <a:r>
              <a:rPr lang="en-US" sz="2000" dirty="0">
                <a:latin typeface="Symbol" pitchFamily="18" charset="2"/>
              </a:rPr>
              <a:t>Ç</a:t>
            </a:r>
            <a:r>
              <a:rPr lang="en-US" sz="2000" dirty="0"/>
              <a:t> C| </a:t>
            </a:r>
            <a:r>
              <a:rPr lang="en-US" sz="2000" dirty="0" err="1"/>
              <a:t>dikurangkan</a:t>
            </a:r>
            <a:r>
              <a:rPr lang="en-US" sz="2000" dirty="0"/>
              <a:t> (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3333FF"/>
                </a:solidFill>
              </a:rPr>
              <a:t>1 </a:t>
            </a:r>
            <a:r>
              <a:rPr lang="en-US" sz="2000" dirty="0" err="1">
                <a:solidFill>
                  <a:srgbClr val="3333FF"/>
                </a:solidFill>
              </a:rPr>
              <a:t>biru</a:t>
            </a:r>
            <a:r>
              <a:rPr lang="en-US" dirty="0"/>
              <a:t> </a:t>
            </a:r>
            <a:r>
              <a:rPr lang="en-US" sz="2000" dirty="0" err="1"/>
              <a:t>diambil</a:t>
            </a:r>
            <a:r>
              <a:rPr lang="en-US" sz="2000" dirty="0"/>
              <a:t>), </a:t>
            </a:r>
            <a:r>
              <a:rPr lang="en-US" sz="2000" dirty="0" err="1"/>
              <a:t>dan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|B </a:t>
            </a:r>
            <a:r>
              <a:rPr lang="en-US" sz="2000" dirty="0">
                <a:latin typeface="Symbol" pitchFamily="18" charset="2"/>
              </a:rPr>
              <a:t>Ç</a:t>
            </a:r>
            <a:r>
              <a:rPr lang="en-US" sz="2000" dirty="0"/>
              <a:t> C| </a:t>
            </a:r>
            <a:r>
              <a:rPr lang="en-US" sz="2000" dirty="0" err="1"/>
              <a:t>dikurangkan</a:t>
            </a:r>
            <a:r>
              <a:rPr lang="en-US" sz="2000" dirty="0"/>
              <a:t> (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9900"/>
                </a:solidFill>
              </a:rPr>
              <a:t>1 </a:t>
            </a:r>
            <a:r>
              <a:rPr lang="en-US" sz="2000" dirty="0" err="1">
                <a:solidFill>
                  <a:srgbClr val="009900"/>
                </a:solidFill>
              </a:rPr>
              <a:t>hijau</a:t>
            </a:r>
            <a:r>
              <a:rPr lang="en-US" sz="2000" dirty="0"/>
              <a:t> </a:t>
            </a:r>
            <a:r>
              <a:rPr lang="en-US" sz="2000" dirty="0" err="1"/>
              <a:t>diambil</a:t>
            </a:r>
            <a:r>
              <a:rPr lang="en-US" sz="2000" dirty="0"/>
              <a:t>) 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Terlihat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penghitungan</a:t>
            </a:r>
            <a:r>
              <a:rPr lang="en-US" sz="2000" dirty="0"/>
              <a:t> </a:t>
            </a:r>
            <a:r>
              <a:rPr lang="en-US" sz="2000" dirty="0" err="1"/>
              <a:t>hampir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r>
              <a:rPr lang="en-US" sz="2000" dirty="0"/>
              <a:t>, </a:t>
            </a:r>
            <a:r>
              <a:rPr lang="en-US" sz="2000" dirty="0" err="1"/>
              <a:t>kecuali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daerah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mana</a:t>
            </a:r>
            <a:r>
              <a:rPr lang="en-US" sz="2000" dirty="0"/>
              <a:t> </a:t>
            </a:r>
            <a:r>
              <a:rPr lang="en-US" sz="2000" dirty="0" err="1"/>
              <a:t>ketiga</a:t>
            </a:r>
            <a:r>
              <a:rPr lang="en-US" sz="2000" dirty="0"/>
              <a:t> </a:t>
            </a:r>
            <a:r>
              <a:rPr lang="en-US" sz="2000" dirty="0" err="1"/>
              <a:t>himpunan</a:t>
            </a:r>
            <a:r>
              <a:rPr lang="en-US" sz="2000" dirty="0"/>
              <a:t> </a:t>
            </a:r>
            <a:r>
              <a:rPr lang="en-US" sz="2000" dirty="0" err="1"/>
              <a:t>sama-sama</a:t>
            </a:r>
            <a:r>
              <a:rPr lang="en-US" sz="2000" dirty="0"/>
              <a:t> </a:t>
            </a:r>
            <a:r>
              <a:rPr lang="en-US" sz="2000" dirty="0" err="1"/>
              <a:t>beririsan</a:t>
            </a:r>
            <a:r>
              <a:rPr lang="en-US" sz="20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ditambahkan</a:t>
            </a:r>
            <a:r>
              <a:rPr lang="en-US" sz="2000" dirty="0"/>
              <a:t> </a:t>
            </a:r>
            <a:r>
              <a:rPr lang="en-US" sz="2000" dirty="0" err="1"/>
              <a:t>kembali</a:t>
            </a:r>
            <a:r>
              <a:rPr lang="en-US" sz="2000" dirty="0"/>
              <a:t> |A </a:t>
            </a:r>
            <a:r>
              <a:rPr lang="en-US" sz="2000" dirty="0">
                <a:latin typeface="Symbol" pitchFamily="18" charset="2"/>
              </a:rPr>
              <a:t>Ç</a:t>
            </a:r>
            <a:r>
              <a:rPr lang="en-US" sz="2000" dirty="0"/>
              <a:t> B </a:t>
            </a:r>
            <a:r>
              <a:rPr lang="en-US" sz="2000" dirty="0">
                <a:latin typeface="Symbol" pitchFamily="18" charset="2"/>
              </a:rPr>
              <a:t>Ç</a:t>
            </a:r>
            <a:r>
              <a:rPr lang="en-US" sz="2000" dirty="0"/>
              <a:t> C|.</a:t>
            </a:r>
          </a:p>
        </p:txBody>
      </p:sp>
      <p:pic>
        <p:nvPicPr>
          <p:cNvPr id="5" name="Picture 7" descr="incl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0"/>
            <a:ext cx="2743200" cy="273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incl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886200"/>
            <a:ext cx="2667000" cy="265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457200"/>
            <a:ext cx="8183563" cy="1050925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Perluasan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Prinsip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Inklusi-Eksklusi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untuk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tiga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himpunan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…</a:t>
            </a:r>
          </a:p>
        </p:txBody>
      </p:sp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762000" y="2057400"/>
            <a:ext cx="7924800" cy="1905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865438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Jadi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865438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|A  B  C| = |A| + |B| + |C| - |A  B| - |A  C|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865438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			 - |B  C|+ |A  B  C|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865438" algn="l"/>
              </a:tabLst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3401" y="152400"/>
            <a:ext cx="43434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Contoh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 3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1000" y="1295400"/>
            <a:ext cx="8229600" cy="3733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968625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Sebanyak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115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mahasiswa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mengambil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mata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kuliah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Matematika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Diskrit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, 71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Kalkulus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Peubah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Banyak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56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Geometri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. Di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antaranya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, 25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mahasiswa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mengambil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Matematika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Diskrit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Kalkulus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Peubah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Banyak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, 14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Matematika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Diskrit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Geometri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serta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9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orang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mengambil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Kalkulus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Peubah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Banyak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Geometri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.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Jika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terdapat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196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mahasiswa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mengambil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paling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sedikit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satu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dari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ketiga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mata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kuliah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tersebut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berapa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orang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mengambil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ketiga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mata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kuliah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sekaligus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?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1" y="304800"/>
            <a:ext cx="3810000" cy="609600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Contoh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 3…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838200"/>
            <a:ext cx="8534400" cy="5334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036638" algn="l"/>
                <a:tab pos="1371600" algn="l"/>
                <a:tab pos="1600200" algn="l"/>
                <a:tab pos="1722438" algn="l"/>
                <a:tab pos="2001838" algn="l"/>
                <a:tab pos="2346325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Solusi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036638" algn="l"/>
                <a:tab pos="1371600" algn="l"/>
                <a:tab pos="1600200" algn="l"/>
                <a:tab pos="1722438" algn="l"/>
                <a:tab pos="2001838" algn="l"/>
                <a:tab pos="2346325" algn="l"/>
              </a:tabLst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Misalkan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MD: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himpunan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mahasiswa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yang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mengambil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mata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kuliah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				  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Matematika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Diskrit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036638" algn="l"/>
                <a:tab pos="1371600" algn="l"/>
                <a:tab pos="1600200" algn="l"/>
                <a:tab pos="1722438" algn="l"/>
                <a:tab pos="2001838" algn="l"/>
                <a:tab pos="2346325" algn="l"/>
              </a:tabLst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	KPB: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himpunan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mahasiswa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yang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mengambil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mata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kuliah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					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Kalkulus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Peubah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Banyak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dan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036638" algn="l"/>
                <a:tab pos="1371600" algn="l"/>
                <a:tab pos="1600200" algn="l"/>
                <a:tab pos="1722438" algn="l"/>
                <a:tab pos="2001838" algn="l"/>
                <a:tab pos="2346325" algn="l"/>
              </a:tabLst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	G: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himpunan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mahasiswa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yang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mengambil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mata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kuliah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			    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Geometri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036638" algn="l"/>
                <a:tab pos="1371600" algn="l"/>
                <a:tab pos="1600200" algn="l"/>
                <a:tab pos="1722438" algn="l"/>
                <a:tab pos="2001838" algn="l"/>
                <a:tab pos="2346325" algn="l"/>
              </a:tabLst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Maka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	|MD| = 115, |KPB| = 71, |G| =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56,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036638" algn="l"/>
                <a:tab pos="1371600" algn="l"/>
                <a:tab pos="1600200" algn="l"/>
                <a:tab pos="1722438" algn="l"/>
                <a:tab pos="2001838" algn="l"/>
                <a:tab pos="2346325" algn="l"/>
              </a:tabLst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	|MD  KPB| = 25, |MD  G| = 14, |KPB  G| = 9,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dan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036638" algn="l"/>
                <a:tab pos="1371600" algn="l"/>
                <a:tab pos="1600200" algn="l"/>
                <a:tab pos="1722438" algn="l"/>
                <a:tab pos="2001838" algn="l"/>
                <a:tab pos="2346325" algn="l"/>
              </a:tabLst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	|MD  KPB  G| = 196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036638" algn="l"/>
                <a:tab pos="1371600" algn="l"/>
                <a:tab pos="1600200" algn="l"/>
                <a:tab pos="1722438" algn="l"/>
                <a:tab pos="2001838" algn="l"/>
                <a:tab pos="2346325" algn="l"/>
              </a:tabLst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Dengan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mempergunakan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prinsip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inklusi-eksklusi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036638" algn="l"/>
                <a:tab pos="1371600" algn="l"/>
                <a:tab pos="1600200" algn="l"/>
                <a:tab pos="1722438" algn="l"/>
                <a:tab pos="2001838" algn="l"/>
                <a:tab pos="2346325" algn="l"/>
              </a:tabLst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|MDKPBG| = |MD| + |KPB| + |G| - |MDKPB| - |MDG| 						    - |KPBG| + |MDKPBG|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036638" algn="l"/>
                <a:tab pos="1371600" algn="l"/>
                <a:tab pos="1600200" algn="l"/>
                <a:tab pos="1722438" algn="l"/>
                <a:tab pos="2001838" algn="l"/>
                <a:tab pos="2346325" algn="l"/>
              </a:tabLst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	196		   = 115 + 71 + 56 - 25 - 14 - 9 + |MD  KPB  G|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1036638" algn="l"/>
                <a:tab pos="1371600" algn="l"/>
                <a:tab pos="1600200" algn="l"/>
                <a:tab pos="1722438" algn="l"/>
                <a:tab pos="2001838" algn="l"/>
                <a:tab pos="2346325" algn="l"/>
              </a:tabLst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Jadi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, |MD  KPB  G|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694</Words>
  <Application>Microsoft Office PowerPoint</Application>
  <PresentationFormat>On-screen Show (4:3)</PresentationFormat>
  <Paragraphs>85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Sapto</cp:lastModifiedBy>
  <cp:revision>75</cp:revision>
  <dcterms:created xsi:type="dcterms:W3CDTF">2013-02-08T01:55:00Z</dcterms:created>
  <dcterms:modified xsi:type="dcterms:W3CDTF">2014-03-13T07:26:11Z</dcterms:modified>
</cp:coreProperties>
</file>